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9" r:id="rId13"/>
    <p:sldId id="270" r:id="rId14"/>
    <p:sldId id="271" r:id="rId15"/>
    <p:sldId id="265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 snapToGrid="0">
      <p:cViewPr varScale="1">
        <p:scale>
          <a:sx n="65" d="100"/>
          <a:sy n="65" d="100"/>
        </p:scale>
        <p:origin x="-90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67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26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41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04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07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603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25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080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54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4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3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7299" y="553735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sz="1800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02550" y="612777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17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A3C1-D82E-4F76-8EC5-D89BA3D562A1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3665-7BE9-451B-AEDD-8036882CBD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05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4425" y="2551471"/>
            <a:ext cx="6990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BatangChe" pitchFamily="49" charset="-127"/>
                <a:ea typeface="BatangChe" pitchFamily="49" charset="-127"/>
              </a:rPr>
              <a:t>AGV  NAVIGATION</a:t>
            </a:r>
            <a:endParaRPr lang="zh-CN" altLang="en-US" sz="6000" b="1" dirty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4413" y="4306530"/>
            <a:ext cx="327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孙金权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400" dirty="0" smtClean="0">
                <a:latin typeface="Adobe 楷体 Std R" pitchFamily="18" charset="-122"/>
                <a:ea typeface="Adobe 楷体 Std R" pitchFamily="18" charset="-122"/>
              </a:rPr>
              <a:t>2017.12.03</a:t>
            </a:r>
            <a:endParaRPr lang="zh-CN" altLang="en-US" sz="24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515" y="0"/>
            <a:ext cx="7478486" cy="68859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4993" y="4071257"/>
            <a:ext cx="201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global path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40042" y="2590800"/>
            <a:ext cx="23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nflation_radius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8822871" y="2821633"/>
            <a:ext cx="1317171" cy="23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8154422" y="4071257"/>
            <a:ext cx="1850571" cy="311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141905"/>
            <a:ext cx="232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 smtClean="0"/>
              <a:t>glocal_planner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163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172" y="152400"/>
            <a:ext cx="362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l</a:t>
            </a:r>
            <a:r>
              <a:rPr lang="en-US" altLang="zh-CN" sz="2400" dirty="0" err="1" smtClean="0"/>
              <a:t>ocal_planner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3399" y="706397"/>
            <a:ext cx="1088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本地的实时规划是利用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base_local_planner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包实现的。该包使用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Trajectory Rollout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Dynamic Window approaches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算法计算机器人每个周期内应该行驶的速度和角度（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dtheta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velocities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0285" y="1551114"/>
            <a:ext cx="3581400" cy="2952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0486" y="2005089"/>
            <a:ext cx="5845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base_local_planner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这个包通过地图数据，通过算法搜索到达目标的多条路经，利用一些评价标准（是否会撞击障碍物，所需要的时间等等）选取最优的路径，并且计算所需要的实时速度和角度。</a:t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Trajectory Rollout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Window approaches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算法的主要思路如下：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9229" y="4504108"/>
            <a:ext cx="1072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采样机器人当前的状态（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dx,dy,dtheta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针对每个采样的速度，计算机器人以该速度行驶一段时间后的状态，得出一条行驶的路线。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利用一些评价标准为多条路线打分。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根据打分，选择最优路径。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重复上面过程。</a:t>
            </a:r>
          </a:p>
        </p:txBody>
      </p:sp>
    </p:spTree>
    <p:extLst>
      <p:ext uri="{BB962C8B-B14F-4D97-AF65-F5344CB8AC3E}">
        <p14:creationId xmlns="" xmlns:p14="http://schemas.microsoft.com/office/powerpoint/2010/main" val="40537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48" y="442452"/>
            <a:ext cx="9910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局部避障的动态窗口法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(dynamic window approach)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694" y="1852151"/>
            <a:ext cx="9734675" cy="283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88" y="2793131"/>
            <a:ext cx="3751883" cy="26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8701" y="3108376"/>
            <a:ext cx="6878884" cy="161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8930" y="280220"/>
            <a:ext cx="300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1. 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前向轨迹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6" y="1474837"/>
            <a:ext cx="1060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计算△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t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模型在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x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轴和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y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轴移动的距离，进而得出模拟时间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sim_time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内的轨迹</a:t>
            </a:r>
            <a:endParaRPr lang="zh-CN" altLang="en-US" sz="200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30" y="280220"/>
            <a:ext cx="300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2. 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速度采样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217" y="1012263"/>
            <a:ext cx="8284200" cy="49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0375" y="4616331"/>
            <a:ext cx="939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cost =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pdist_scale</a:t>
            </a:r>
            <a:r>
              <a:rPr lang="en-US" altLang="zh-CN" dirty="0" smtClean="0"/>
              <a:t> * (distance to path from the endpoint of the trajectory in map cells or meters depending on the </a:t>
            </a:r>
            <a:r>
              <a:rPr lang="en-US" altLang="zh-CN" dirty="0" err="1" smtClean="0"/>
              <a:t>meter_scoring</a:t>
            </a:r>
            <a:r>
              <a:rPr lang="en-US" altLang="zh-CN" dirty="0" smtClean="0"/>
              <a:t> parameter) </a:t>
            </a:r>
          </a:p>
          <a:p>
            <a:r>
              <a:rPr lang="en-US" altLang="zh-CN" dirty="0" smtClean="0"/>
              <a:t>  + </a:t>
            </a:r>
            <a:r>
              <a:rPr lang="en-US" altLang="zh-CN" dirty="0" err="1" smtClean="0"/>
              <a:t>gdist_scale</a:t>
            </a:r>
            <a:r>
              <a:rPr lang="en-US" altLang="zh-CN" dirty="0" smtClean="0"/>
              <a:t> * (distance to local goal from the endpoint of the trajectory in map cells or meters depending on the </a:t>
            </a:r>
            <a:r>
              <a:rPr lang="en-US" altLang="zh-CN" dirty="0" err="1" smtClean="0"/>
              <a:t>meter_scoring</a:t>
            </a:r>
            <a:r>
              <a:rPr lang="en-US" altLang="zh-CN" dirty="0" smtClean="0"/>
              <a:t> parameter) </a:t>
            </a:r>
          </a:p>
          <a:p>
            <a:r>
              <a:rPr lang="en-US" altLang="zh-CN" dirty="0" smtClean="0"/>
              <a:t>  + </a:t>
            </a:r>
            <a:r>
              <a:rPr lang="en-US" altLang="zh-CN" dirty="0" err="1" smtClean="0"/>
              <a:t>occdist_scale</a:t>
            </a:r>
            <a:r>
              <a:rPr lang="en-US" altLang="zh-CN" dirty="0" smtClean="0"/>
              <a:t> * (maximum obstacle cost along the trajectory in obstacle cost (0-254))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943" y="4070555"/>
            <a:ext cx="300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3. 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评价函数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598" y="182846"/>
            <a:ext cx="6107215" cy="35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34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63" y="501135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173" y="1687286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1. ROS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内存资源过多，让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同时订阅和发布有点吃力，导致话题的传输存在卡顿现象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里程计需要校正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1417" y="5686428"/>
            <a:ext cx="8534400" cy="1753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1679" y="1450536"/>
            <a:ext cx="110903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激光导航架构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architecture of </a:t>
            </a:r>
            <a:r>
              <a:rPr lang="en-US" altLang="zh-CN" sz="2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laser navigation </a:t>
            </a:r>
            <a:r>
              <a:rPr lang="en-US" altLang="zh-CN" sz="2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 </a:t>
            </a:r>
            <a:r>
              <a:rPr lang="en-US" altLang="zh-CN" sz="2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AGV</a:t>
            </a:r>
            <a:endParaRPr lang="en-US" altLang="zh-CN" sz="2800" dirty="0" smtClean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altLang="zh-CN" sz="2800" dirty="0" smtClean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tf</a:t>
            </a:r>
            <a:endParaRPr lang="en-US" altLang="zh-CN" sz="2800" dirty="0" smtClean="0">
              <a:latin typeface="Microsoft Himalaya" panose="01010100010101010101" pitchFamily="2" charset="0"/>
              <a:ea typeface="Arial Unicode MS" panose="020B0604020202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Microsoft Himalaya" panose="01010100010101010101" pitchFamily="2" charset="0"/>
              <a:ea typeface="Arial Unicode MS" panose="020B0604020202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move_base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存在问题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   </a:t>
            </a:r>
            <a:r>
              <a:rPr lang="en-US" altLang="zh-CN" sz="28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existing problem</a:t>
            </a:r>
            <a:endParaRPr lang="zh-CN" altLang="en-US" sz="2800" dirty="0">
              <a:latin typeface="Microsoft Himalaya" panose="01010100010101010101" pitchFamily="2" charset="0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0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2" y="0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4896" y="0"/>
            <a:ext cx="3715295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4588" y="3853189"/>
            <a:ext cx="224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节点图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343" y="1828800"/>
            <a:ext cx="6063343" cy="9035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52257" y="5987142"/>
            <a:ext cx="1534886" cy="8708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45830" y="5987143"/>
            <a:ext cx="2307770" cy="8708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04862" y="3341913"/>
            <a:ext cx="1534886" cy="12845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32272" y="4114799"/>
            <a:ext cx="1534886" cy="8708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06343" y="2830284"/>
            <a:ext cx="2808513" cy="11974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98972" y="1480456"/>
            <a:ext cx="979714" cy="12518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52257" y="3156857"/>
            <a:ext cx="1534886" cy="8708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56114" y="148045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</a:t>
            </a:r>
            <a:r>
              <a:rPr lang="en-US" altLang="zh-CN" dirty="0" err="1" smtClean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urdf</a:t>
            </a:r>
            <a:endParaRPr lang="zh-CN" altLang="en-US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55028" y="5617809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底座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753600" y="648866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里程计</a:t>
            </a:r>
            <a:endParaRPr lang="zh-CN" altLang="en-US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47340" y="3428999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激光</a:t>
            </a:r>
            <a:endParaRPr lang="zh-CN" altLang="en-US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2996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激光导航架构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architecture of AGV </a:t>
            </a:r>
          </a:p>
          <a:p>
            <a:r>
              <a:rPr lang="en-US" altLang="zh-CN" sz="1600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for laser navigation</a:t>
            </a:r>
            <a:endParaRPr lang="en-US" altLang="zh-CN" sz="2800" dirty="0" smtClean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00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372" y="2405742"/>
            <a:ext cx="109074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urdf</a:t>
            </a:r>
            <a:r>
              <a:rPr lang="en-US" altLang="zh-CN" dirty="0" smtClean="0"/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发布机器人关节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AGV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AGV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map_sever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提供地图信息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底座：订阅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发布的速度信息，并发布编码器返回的底座速度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激光：扫描周围环境，发布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/scan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话题信息给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amcl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laser_scan_match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laser_scan_match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：根据激光扫描的数据和里程计信息发布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，估计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5277" y="489857"/>
            <a:ext cx="8048752" cy="454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6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9229" y="130628"/>
            <a:ext cx="214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 smtClean="0"/>
              <a:t>tf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78971" y="903515"/>
            <a:ext cx="1186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是一个让用户随时间跟踪多个参考系的功能包，它使用一种树型数据结构，根据时间缓冲并维护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多个参考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系之间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的坐标变换关系，可以帮助用户在任意时间，将点、向量等数据的坐标，在两个参考系中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坐标变换。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0361" y="2287937"/>
            <a:ext cx="13861214" cy="55033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9366" y="3100039"/>
            <a:ext cx="3178097" cy="207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15521" y="3952436"/>
            <a:ext cx="108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</a:t>
            </a:r>
            <a:r>
              <a:rPr lang="en-US" altLang="zh-CN" dirty="0" err="1" smtClean="0"/>
              <a:t>urdf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17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85057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/>
              <a:t>m</a:t>
            </a:r>
            <a:r>
              <a:rPr lang="en-US" altLang="zh-CN" sz="2800" dirty="0" smtClean="0"/>
              <a:t>ove_base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1219200"/>
            <a:ext cx="976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包为一个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提供了实现的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途径。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假如在地图内给定一个目标，这个操作将尝试控制一个移动基座到达这个目标。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节点将全局路径和局部路径规划程序链接在一起，以完成其全局导航任务。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7801" y="2930452"/>
            <a:ext cx="9459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The move_base package provides an implementation of an action </a:t>
            </a:r>
            <a:r>
              <a:rPr lang="en-US" altLang="zh-CN" sz="2000" dirty="0" smtClean="0"/>
              <a:t>that</a:t>
            </a:r>
            <a:r>
              <a:rPr lang="en-US" altLang="zh-CN" sz="2000" dirty="0"/>
              <a:t>, given a goal in the world, will attempt to reach it with a mobile base. 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move_base node links together a global and local planner to accomplish its global navigation task.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43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292"/>
            <a:ext cx="12192000" cy="49872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6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89858"/>
            <a:ext cx="310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1686" y="1785257"/>
            <a:ext cx="8044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base_local_planner_params.yaml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costmap_common_params.yaml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global_costmap_params.yaml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local_costmap_params.yaml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835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5" y="406355"/>
            <a:ext cx="8692121" cy="57114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8943" y="4539343"/>
            <a:ext cx="1915886" cy="142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88930" y="3008858"/>
            <a:ext cx="2960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图</a:t>
            </a:r>
            <a:r>
              <a:rPr lang="zh-CN" altLang="en-US" dirty="0"/>
              <a:t>共分为五个部分：（下面的红色框图是机器人的轮廓，旁边的黑框是上图的映射位置）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9543" y="6273755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ostmap_2d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27915" y="4291319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Lethal</a:t>
            </a:r>
            <a:r>
              <a:rPr lang="zh-CN" altLang="en-US" dirty="0"/>
              <a:t>（致命的）</a:t>
            </a:r>
            <a:r>
              <a:rPr lang="en-US" altLang="zh-CN" dirty="0"/>
              <a:t>:</a:t>
            </a:r>
            <a:r>
              <a:rPr lang="zh-CN" altLang="en-US" dirty="0"/>
              <a:t>机器人的中心与该网格的中心重合，此时机器人必然与障碍物冲突。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  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Inscribed</a:t>
            </a:r>
            <a:r>
              <a:rPr lang="zh-CN" altLang="en-US" dirty="0"/>
              <a:t>（内切）：网格的外切圆与机器人的轮廓内切，此时机器人也必然与障碍物冲突。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  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Possibly circumscribed</a:t>
            </a:r>
            <a:r>
              <a:rPr lang="zh-CN" altLang="en-US" dirty="0"/>
              <a:t>（外切）：网格的外切圆与机器人的轮廓外切，此时机器人相当于靠在障碍物附近，所以不一定冲突。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  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 err="1"/>
              <a:t>Freespace</a:t>
            </a:r>
            <a:r>
              <a:rPr lang="zh-CN" altLang="en-US" dirty="0"/>
              <a:t>（自由空间）：没有障碍物的空间。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      （</a:t>
            </a:r>
            <a:r>
              <a:rPr lang="en-US" altLang="zh-CN" dirty="0"/>
              <a:t>5</a:t>
            </a:r>
            <a:r>
              <a:rPr lang="zh-CN" altLang="en-US" dirty="0"/>
              <a:t>） </a:t>
            </a:r>
            <a:r>
              <a:rPr lang="en-US" altLang="zh-CN" dirty="0"/>
              <a:t>Unknown</a:t>
            </a:r>
            <a:r>
              <a:rPr lang="zh-CN" altLang="en-US" dirty="0"/>
              <a:t>（未知）：未知的空间。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23957" y="567785"/>
            <a:ext cx="512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的地图（</a:t>
            </a:r>
            <a:r>
              <a:rPr lang="en-US" altLang="zh-CN" dirty="0" err="1"/>
              <a:t>costmap</a:t>
            </a:r>
            <a:r>
              <a:rPr lang="zh-CN" altLang="en-US" dirty="0"/>
              <a:t>）采用网格（</a:t>
            </a:r>
            <a:r>
              <a:rPr lang="en-US" altLang="zh-CN" dirty="0"/>
              <a:t>grid</a:t>
            </a:r>
            <a:r>
              <a:rPr lang="zh-CN" altLang="en-US" dirty="0"/>
              <a:t>）的形式，每个网格的值从</a:t>
            </a:r>
            <a:r>
              <a:rPr lang="en-US" altLang="zh-CN" dirty="0" smtClean="0"/>
              <a:t>0~254</a:t>
            </a:r>
            <a:r>
              <a:rPr lang="zh-CN" altLang="en-US" dirty="0" smtClean="0"/>
              <a:t>，</a:t>
            </a:r>
            <a:r>
              <a:rPr lang="zh-CN" altLang="en-US" dirty="0"/>
              <a:t>分为三种状态：占用（有障碍物）、无用（空闲的）、未知。</a:t>
            </a:r>
          </a:p>
        </p:txBody>
      </p:sp>
    </p:spTree>
    <p:extLst>
      <p:ext uri="{BB962C8B-B14F-4D97-AF65-F5344CB8AC3E}">
        <p14:creationId xmlns="" xmlns:p14="http://schemas.microsoft.com/office/powerpoint/2010/main" val="31751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635</Words>
  <Application>Microsoft Office PowerPoint</Application>
  <PresentationFormat>自定义</PresentationFormat>
  <Paragraphs>88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行云流水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邓超锋</dc:creator>
  <cp:lastModifiedBy>Administrator</cp:lastModifiedBy>
  <cp:revision>35</cp:revision>
  <dcterms:created xsi:type="dcterms:W3CDTF">2017-12-02T03:35:55Z</dcterms:created>
  <dcterms:modified xsi:type="dcterms:W3CDTF">2017-12-02T17:25:18Z</dcterms:modified>
</cp:coreProperties>
</file>