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4" r:id="rId4"/>
    <p:sldId id="267" r:id="rId5"/>
    <p:sldId id="268" r:id="rId6"/>
    <p:sldId id="269" r:id="rId7"/>
    <p:sldId id="271" r:id="rId8"/>
    <p:sldId id="270" r:id="rId9"/>
    <p:sldId id="272"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15C"/>
    <a:srgbClr val="EB97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82105" autoAdjust="0"/>
  </p:normalViewPr>
  <p:slideViewPr>
    <p:cSldViewPr snapToGrid="0">
      <p:cViewPr varScale="1">
        <p:scale>
          <a:sx n="94" d="100"/>
          <a:sy n="94" d="100"/>
        </p:scale>
        <p:origin x="11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8BEF5-D634-4783-BB1D-B313F140711D}" type="datetimeFigureOut">
              <a:rPr lang="pt-BR" smtClean="0"/>
              <a:t>18/08/2021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425CA-8A3B-4084-BB85-5B9C87A99CAF}" type="slidenum">
              <a:rPr lang="pt-BR" smtClean="0"/>
              <a:t>‹nº›</a:t>
            </a:fld>
            <a:endParaRPr lang="pt-BR"/>
          </a:p>
        </p:txBody>
      </p:sp>
    </p:spTree>
    <p:extLst>
      <p:ext uri="{BB962C8B-B14F-4D97-AF65-F5344CB8AC3E}">
        <p14:creationId xmlns:p14="http://schemas.microsoft.com/office/powerpoint/2010/main" val="151650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Good</a:t>
            </a:r>
            <a:r>
              <a:rPr lang="pt-BR" dirty="0"/>
              <a:t> </a:t>
            </a:r>
            <a:r>
              <a:rPr lang="pt-BR" dirty="0" err="1"/>
              <a:t>morning</a:t>
            </a:r>
            <a:r>
              <a:rPr lang="pt-BR" dirty="0"/>
              <a:t> </a:t>
            </a:r>
            <a:r>
              <a:rPr lang="pt-BR" dirty="0" err="1"/>
              <a:t>everyone</a:t>
            </a:r>
            <a:r>
              <a:rPr lang="pt-BR" dirty="0"/>
              <a:t>, it </a:t>
            </a:r>
            <a:r>
              <a:rPr lang="pt-BR" dirty="0" err="1"/>
              <a:t>is</a:t>
            </a:r>
            <a:r>
              <a:rPr lang="pt-BR" dirty="0"/>
              <a:t> a </a:t>
            </a:r>
            <a:r>
              <a:rPr lang="pt-BR" dirty="0" err="1"/>
              <a:t>pleasure</a:t>
            </a:r>
            <a:r>
              <a:rPr lang="pt-BR" dirty="0"/>
              <a:t> </a:t>
            </a:r>
            <a:r>
              <a:rPr lang="pt-BR" dirty="0" err="1"/>
              <a:t>to</a:t>
            </a:r>
            <a:r>
              <a:rPr lang="pt-BR" dirty="0"/>
              <a:t> </a:t>
            </a:r>
            <a:r>
              <a:rPr lang="pt-BR" dirty="0" err="1"/>
              <a:t>be</a:t>
            </a:r>
            <a:r>
              <a:rPr lang="pt-BR" dirty="0"/>
              <a:t> </a:t>
            </a:r>
            <a:r>
              <a:rPr lang="pt-BR" dirty="0" err="1"/>
              <a:t>here</a:t>
            </a:r>
            <a:r>
              <a:rPr lang="pt-BR" dirty="0"/>
              <a:t> </a:t>
            </a:r>
            <a:r>
              <a:rPr lang="pt-BR" dirty="0" err="1"/>
              <a:t>today</a:t>
            </a:r>
            <a:r>
              <a:rPr lang="pt-BR" dirty="0"/>
              <a:t>. </a:t>
            </a:r>
            <a:r>
              <a:rPr lang="pt-BR" dirty="0" err="1"/>
              <a:t>My</a:t>
            </a:r>
            <a:r>
              <a:rPr lang="pt-BR" dirty="0"/>
              <a:t> </a:t>
            </a:r>
            <a:r>
              <a:rPr lang="pt-BR" dirty="0" err="1"/>
              <a:t>name</a:t>
            </a:r>
            <a:r>
              <a:rPr lang="pt-BR" dirty="0"/>
              <a:t> </a:t>
            </a:r>
            <a:r>
              <a:rPr lang="pt-BR" dirty="0" err="1"/>
              <a:t>is</a:t>
            </a:r>
            <a:r>
              <a:rPr lang="pt-BR" dirty="0"/>
              <a:t> Lincoln </a:t>
            </a:r>
            <a:r>
              <a:rPr lang="pt-BR" dirty="0" err="1"/>
              <a:t>and</a:t>
            </a:r>
            <a:r>
              <a:rPr lang="pt-BR" dirty="0"/>
              <a:t> </a:t>
            </a:r>
            <a:r>
              <a:rPr lang="pt-BR" dirty="0" err="1"/>
              <a:t>my</a:t>
            </a:r>
            <a:r>
              <a:rPr lang="pt-BR" dirty="0"/>
              <a:t> </a:t>
            </a:r>
            <a:r>
              <a:rPr lang="pt-BR" dirty="0" err="1"/>
              <a:t>here</a:t>
            </a:r>
            <a:r>
              <a:rPr lang="pt-BR" dirty="0"/>
              <a:t> </a:t>
            </a:r>
            <a:r>
              <a:rPr lang="pt-BR" dirty="0" err="1"/>
              <a:t>to</a:t>
            </a:r>
            <a:r>
              <a:rPr lang="pt-BR" dirty="0"/>
              <a:t> </a:t>
            </a:r>
            <a:r>
              <a:rPr lang="pt-BR" dirty="0" err="1"/>
              <a:t>present</a:t>
            </a:r>
            <a:r>
              <a:rPr lang="pt-BR" dirty="0"/>
              <a:t> </a:t>
            </a:r>
            <a:r>
              <a:rPr lang="pt-BR" dirty="0" err="1"/>
              <a:t>my</a:t>
            </a:r>
            <a:r>
              <a:rPr lang="pt-BR" dirty="0"/>
              <a:t> </a:t>
            </a:r>
            <a:r>
              <a:rPr lang="pt-BR" dirty="0" err="1"/>
              <a:t>research</a:t>
            </a:r>
            <a:r>
              <a:rPr lang="pt-BR" dirty="0"/>
              <a:t> </a:t>
            </a:r>
            <a:r>
              <a:rPr lang="pt-BR" dirty="0" err="1"/>
              <a:t>entitled</a:t>
            </a:r>
            <a:r>
              <a:rPr lang="pt-BR" dirty="0"/>
              <a:t> </a:t>
            </a:r>
            <a:r>
              <a:rPr lang="pt-BR" dirty="0" err="1"/>
              <a:t>Feature</a:t>
            </a:r>
            <a:r>
              <a:rPr lang="pt-BR" dirty="0"/>
              <a:t> </a:t>
            </a:r>
            <a:r>
              <a:rPr lang="pt-BR" dirty="0" err="1"/>
              <a:t>Analysis</a:t>
            </a:r>
            <a:r>
              <a:rPr lang="pt-BR" dirty="0"/>
              <a:t> </a:t>
            </a:r>
            <a:r>
              <a:rPr lang="pt-BR" dirty="0" err="1"/>
              <a:t>to</a:t>
            </a:r>
            <a:r>
              <a:rPr lang="pt-BR" dirty="0"/>
              <a:t> League </a:t>
            </a:r>
            <a:r>
              <a:rPr lang="pt-BR" dirty="0" err="1"/>
              <a:t>of</a:t>
            </a:r>
            <a:r>
              <a:rPr lang="pt-BR" dirty="0"/>
              <a:t> </a:t>
            </a:r>
            <a:r>
              <a:rPr lang="pt-BR" dirty="0" err="1"/>
              <a:t>Legends</a:t>
            </a:r>
            <a:r>
              <a:rPr lang="pt-BR" dirty="0"/>
              <a:t> </a:t>
            </a:r>
            <a:r>
              <a:rPr lang="pt-BR" dirty="0" err="1"/>
              <a:t>Victory</a:t>
            </a:r>
            <a:r>
              <a:rPr lang="pt-BR" dirty="0"/>
              <a:t> </a:t>
            </a:r>
            <a:r>
              <a:rPr lang="pt-BR" dirty="0" err="1"/>
              <a:t>Prediction</a:t>
            </a:r>
            <a:r>
              <a:rPr lang="pt-BR" dirty="0"/>
              <a:t> </a:t>
            </a:r>
            <a:r>
              <a:rPr lang="pt-BR" dirty="0" err="1"/>
              <a:t>on</a:t>
            </a:r>
            <a:r>
              <a:rPr lang="pt-BR" dirty="0"/>
              <a:t> </a:t>
            </a:r>
            <a:r>
              <a:rPr lang="pt-BR" dirty="0" err="1"/>
              <a:t>the</a:t>
            </a:r>
            <a:r>
              <a:rPr lang="pt-BR" dirty="0"/>
              <a:t> </a:t>
            </a:r>
            <a:r>
              <a:rPr lang="pt-BR" dirty="0" err="1"/>
              <a:t>Picks</a:t>
            </a:r>
            <a:r>
              <a:rPr lang="pt-BR" dirty="0"/>
              <a:t> </a:t>
            </a:r>
            <a:r>
              <a:rPr lang="pt-BR" dirty="0" err="1"/>
              <a:t>and</a:t>
            </a:r>
            <a:r>
              <a:rPr lang="pt-BR" dirty="0"/>
              <a:t> </a:t>
            </a:r>
            <a:r>
              <a:rPr lang="pt-BR" dirty="0" err="1"/>
              <a:t>Bans</a:t>
            </a:r>
            <a:r>
              <a:rPr lang="pt-BR" dirty="0"/>
              <a:t> </a:t>
            </a:r>
            <a:r>
              <a:rPr lang="pt-BR" dirty="0" err="1"/>
              <a:t>Phase</a:t>
            </a:r>
            <a:r>
              <a:rPr lang="pt-BR" dirty="0"/>
              <a:t>. Rafael, Francisco </a:t>
            </a:r>
            <a:r>
              <a:rPr lang="pt-BR" dirty="0" err="1"/>
              <a:t>and</a:t>
            </a:r>
            <a:r>
              <a:rPr lang="pt-BR" dirty="0"/>
              <a:t> Geraldo </a:t>
            </a:r>
            <a:r>
              <a:rPr lang="pt-BR" dirty="0" err="1"/>
              <a:t>also</a:t>
            </a:r>
            <a:r>
              <a:rPr lang="pt-BR" dirty="0"/>
              <a:t> </a:t>
            </a:r>
            <a:r>
              <a:rPr lang="pt-BR" dirty="0" err="1"/>
              <a:t>worked</a:t>
            </a:r>
            <a:r>
              <a:rPr lang="pt-BR" dirty="0"/>
              <a:t> </a:t>
            </a:r>
            <a:r>
              <a:rPr lang="pt-BR" dirty="0" err="1"/>
              <a:t>with</a:t>
            </a:r>
            <a:r>
              <a:rPr lang="pt-BR" dirty="0"/>
              <a:t> me in </a:t>
            </a:r>
            <a:r>
              <a:rPr lang="pt-BR" dirty="0" err="1"/>
              <a:t>this</a:t>
            </a:r>
            <a:r>
              <a:rPr lang="pt-BR" dirty="0"/>
              <a:t> </a:t>
            </a:r>
            <a:r>
              <a:rPr lang="pt-BR" dirty="0" err="1"/>
              <a:t>paper</a:t>
            </a:r>
            <a:r>
              <a:rPr lang="pt-BR" dirty="0"/>
              <a:t>.</a:t>
            </a:r>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1</a:t>
            </a:fld>
            <a:endParaRPr lang="pt-BR"/>
          </a:p>
        </p:txBody>
      </p:sp>
    </p:spTree>
    <p:extLst>
      <p:ext uri="{BB962C8B-B14F-4D97-AF65-F5344CB8AC3E}">
        <p14:creationId xmlns:p14="http://schemas.microsoft.com/office/powerpoint/2010/main" val="23056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Thanks</a:t>
            </a:r>
            <a:r>
              <a:rPr lang="pt-BR" dirty="0"/>
              <a:t> for </a:t>
            </a:r>
            <a:r>
              <a:rPr lang="pt-BR" dirty="0" err="1"/>
              <a:t>the</a:t>
            </a:r>
            <a:r>
              <a:rPr lang="pt-BR" dirty="0"/>
              <a:t> </a:t>
            </a:r>
            <a:r>
              <a:rPr lang="pt-BR" dirty="0" err="1"/>
              <a:t>attention</a:t>
            </a:r>
            <a:r>
              <a:rPr lang="pt-BR" dirty="0"/>
              <a:t>!</a:t>
            </a:r>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10</a:t>
            </a:fld>
            <a:endParaRPr lang="pt-BR"/>
          </a:p>
        </p:txBody>
      </p:sp>
    </p:spTree>
    <p:extLst>
      <p:ext uri="{BB962C8B-B14F-4D97-AF65-F5344CB8AC3E}">
        <p14:creationId xmlns:p14="http://schemas.microsoft.com/office/powerpoint/2010/main" val="159421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Predictions and guesses are often performed in various traditional and electronic sports. They happen between casters, fans, and even artificial intelligence models. Here we have two images representing guesses and predictions made during the 2020 League of Legends World Championship. They presents predictions made by Riot Games’ casters, </a:t>
            </a:r>
            <a:r>
              <a:rPr lang="en-US" dirty="0" err="1"/>
              <a:t>LoL</a:t>
            </a:r>
            <a:r>
              <a:rPr lang="en-US" dirty="0"/>
              <a:t> fans (represented by the twitter icon) and GOSU AI. Don't know League of Legends? No problem, I'll give you a brief explanation of the game.</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2</a:t>
            </a:fld>
            <a:endParaRPr lang="pt-BR"/>
          </a:p>
        </p:txBody>
      </p:sp>
    </p:spTree>
    <p:extLst>
      <p:ext uri="{BB962C8B-B14F-4D97-AF65-F5344CB8AC3E}">
        <p14:creationId xmlns:p14="http://schemas.microsoft.com/office/powerpoint/2010/main" val="407969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League of Legends (</a:t>
            </a:r>
            <a:r>
              <a:rPr lang="en-US" dirty="0" err="1"/>
              <a:t>LoL</a:t>
            </a:r>
            <a:r>
              <a:rPr lang="en-US" dirty="0"/>
              <a:t>) is a MOBA game developed Riot Games. Each match has two teams (red and blue) of five players fighting across three lanes. The main objective of the game is to destroy the enemy nexus, a structure localized on the base of each team, while simultaneously defending theirs. Before the match begins, players must select a character (also known as champion) before the match begins in a step called Picks and Bans Phase.</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3</a:t>
            </a:fld>
            <a:endParaRPr lang="pt-BR"/>
          </a:p>
        </p:txBody>
      </p:sp>
    </p:spTree>
    <p:extLst>
      <p:ext uri="{BB962C8B-B14F-4D97-AF65-F5344CB8AC3E}">
        <p14:creationId xmlns:p14="http://schemas.microsoft.com/office/powerpoint/2010/main" val="332174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our findings, only</a:t>
            </a:r>
            <a:r>
              <a:rPr lang="en-US" b="1" dirty="0"/>
              <a:t> </a:t>
            </a:r>
            <a:r>
              <a:rPr lang="en-US" b="0" dirty="0"/>
              <a:t>Ani (2019) </a:t>
            </a:r>
            <a:r>
              <a:rPr lang="en-US" dirty="0"/>
              <a:t>conducted experiments using League of Legends pre-game information.</a:t>
            </a:r>
            <a:r>
              <a:rPr lang="pt-BR" dirty="0"/>
              <a:t> Victoria </a:t>
            </a:r>
            <a:r>
              <a:rPr lang="pt-BR" dirty="0" err="1"/>
              <a:t>predicts</a:t>
            </a:r>
            <a:r>
              <a:rPr lang="pt-BR" dirty="0"/>
              <a:t> </a:t>
            </a:r>
            <a:r>
              <a:rPr lang="en-US" dirty="0"/>
              <a:t>the winner of a </a:t>
            </a:r>
            <a:r>
              <a:rPr lang="pt-BR" dirty="0"/>
              <a:t>DOTA 2 match</a:t>
            </a:r>
            <a:r>
              <a:rPr lang="en-US" dirty="0"/>
              <a:t> throughout the game, focusing on the </a:t>
            </a:r>
            <a:r>
              <a:rPr lang="en-US" dirty="0" err="1"/>
              <a:t>explaination</a:t>
            </a:r>
            <a:r>
              <a:rPr lang="en-US" dirty="0"/>
              <a:t> to the spectators. Similar to this, Silva conducted experiments in different time intervals of League of Legends matches. Unlike the previous ones, Kim proposed a confidence-calibration method for predicting the winner of League of Legends matches.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4</a:t>
            </a:fld>
            <a:endParaRPr lang="pt-BR"/>
          </a:p>
        </p:txBody>
      </p:sp>
    </p:spTree>
    <p:extLst>
      <p:ext uri="{BB962C8B-B14F-4D97-AF65-F5344CB8AC3E}">
        <p14:creationId xmlns:p14="http://schemas.microsoft.com/office/powerpoint/2010/main" val="375557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We considered three main datasets for our experiments, and from the merger of some of them we generate two others. The first dataset displays the champions banned by both teams and the outcome of the match. The second features the champions selected by both teams and the result. Dataset 3 contains the performance history of the players with the champions they selected for the game, and datasets 4 and 5 are mergers of some of the previously presented datasets. Our goal with this division was to test different combinations of features. In addition, we also conducted other experiments to reinforce the importance of each of the features.</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5</a:t>
            </a:fld>
            <a:endParaRPr lang="pt-BR"/>
          </a:p>
        </p:txBody>
      </p:sp>
    </p:spTree>
    <p:extLst>
      <p:ext uri="{BB962C8B-B14F-4D97-AF65-F5344CB8AC3E}">
        <p14:creationId xmlns:p14="http://schemas.microsoft.com/office/powerpoint/2010/main" val="115334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We conducted a benchmark comparison process using several machine learning algorithms. We executed a 10-fold cross-validation resampling with 5 repetitions. It is worth mentioning that the datasets were stratified to ensure the same class distribution on each partition. Since we have a binary classification problem, AUC was used as the performance measure.</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6</a:t>
            </a:fld>
            <a:endParaRPr lang="pt-BR"/>
          </a:p>
        </p:txBody>
      </p:sp>
    </p:spTree>
    <p:extLst>
      <p:ext uri="{BB962C8B-B14F-4D97-AF65-F5344CB8AC3E}">
        <p14:creationId xmlns:p14="http://schemas.microsoft.com/office/powerpoint/2010/main" val="7742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Our models achieved </a:t>
            </a:r>
            <a:r>
              <a:rPr lang="en-US" b="1" dirty="0"/>
              <a:t>0.97 of AUC</a:t>
            </a:r>
            <a:r>
              <a:rPr lang="en-US" dirty="0"/>
              <a:t> using </a:t>
            </a:r>
            <a:r>
              <a:rPr lang="en-US" b="1" dirty="0"/>
              <a:t>Random Forest and Logistic Regression</a:t>
            </a:r>
            <a:r>
              <a:rPr lang="en-US" dirty="0"/>
              <a:t> algorithms with </a:t>
            </a:r>
            <a:r>
              <a:rPr lang="en-US" b="1" dirty="0"/>
              <a:t>Players Statistics Dataset</a:t>
            </a:r>
            <a:r>
              <a:rPr lang="en-US" dirty="0"/>
              <a:t>. </a:t>
            </a:r>
            <a:r>
              <a:rPr lang="pt-BR" dirty="0" err="1"/>
              <a:t>However</a:t>
            </a:r>
            <a:r>
              <a:rPr lang="pt-BR" dirty="0"/>
              <a:t>, </a:t>
            </a:r>
            <a:r>
              <a:rPr lang="pt-BR" dirty="0" err="1"/>
              <a:t>datasets</a:t>
            </a:r>
            <a:r>
              <a:rPr lang="pt-BR" dirty="0"/>
              <a:t> </a:t>
            </a:r>
            <a:r>
              <a:rPr lang="pt-BR" dirty="0" err="1"/>
              <a:t>containing</a:t>
            </a:r>
            <a:r>
              <a:rPr lang="pt-BR" dirty="0"/>
              <a:t> </a:t>
            </a:r>
            <a:r>
              <a:rPr lang="pt-BR" dirty="0" err="1"/>
              <a:t>details</a:t>
            </a:r>
            <a:r>
              <a:rPr lang="pt-BR" dirty="0"/>
              <a:t> </a:t>
            </a:r>
            <a:r>
              <a:rPr lang="pt-BR" dirty="0" err="1"/>
              <a:t>about</a:t>
            </a:r>
            <a:r>
              <a:rPr lang="pt-BR" dirty="0"/>
              <a:t> </a:t>
            </a:r>
            <a:r>
              <a:rPr lang="pt-BR" b="0" dirty="0" err="1"/>
              <a:t>Banned</a:t>
            </a:r>
            <a:r>
              <a:rPr lang="pt-BR" b="0" dirty="0"/>
              <a:t> </a:t>
            </a:r>
            <a:r>
              <a:rPr lang="pt-BR" b="0" dirty="0" err="1"/>
              <a:t>Champions</a:t>
            </a:r>
            <a:r>
              <a:rPr lang="pt-BR" b="0" dirty="0"/>
              <a:t> </a:t>
            </a:r>
            <a:r>
              <a:rPr lang="pt-BR" b="0" dirty="0" err="1"/>
              <a:t>and</a:t>
            </a:r>
            <a:r>
              <a:rPr lang="pt-BR" b="0" dirty="0"/>
              <a:t> </a:t>
            </a:r>
            <a:r>
              <a:rPr lang="pt-BR" b="0" dirty="0" err="1"/>
              <a:t>Picked</a:t>
            </a:r>
            <a:r>
              <a:rPr lang="pt-BR" b="0" dirty="0"/>
              <a:t> </a:t>
            </a:r>
            <a:r>
              <a:rPr lang="pt-BR" b="0" dirty="0" err="1"/>
              <a:t>Champions</a:t>
            </a:r>
            <a:r>
              <a:rPr lang="pt-BR" b="0" dirty="0"/>
              <a:t> are </a:t>
            </a:r>
            <a:r>
              <a:rPr lang="pt-BR" b="0" dirty="0" err="1"/>
              <a:t>not</a:t>
            </a:r>
            <a:r>
              <a:rPr lang="pt-BR" b="0" dirty="0"/>
              <a:t> </a:t>
            </a:r>
            <a:r>
              <a:rPr lang="en-US" b="0" dirty="0"/>
              <a:t>descriptive enough </a:t>
            </a:r>
            <a:r>
              <a:rPr lang="en-US" dirty="0"/>
              <a:t>to provide useful information of the matches’ result, with AUC close to random guesses (that is 0.5).</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7</a:t>
            </a:fld>
            <a:endParaRPr lang="pt-BR"/>
          </a:p>
        </p:txBody>
      </p:sp>
    </p:spTree>
    <p:extLst>
      <p:ext uri="{BB962C8B-B14F-4D97-AF65-F5344CB8AC3E}">
        <p14:creationId xmlns:p14="http://schemas.microsoft.com/office/powerpoint/2010/main" val="590169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The figure presents the importance of features considering the Gini Importance and the Complete Dataset. As we can see, the less relevant features are linked to champions banned and selected by both teams, while the most important features are related to the players performance history. After an empirical analysis, we believe that the high importance of features linked to the blue team may be related to the Picks &amp; Bans order, since the blue team is the first to select. However, we have no scientific evidence on this, so we consider this to be a good future work.</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8</a:t>
            </a:fld>
            <a:endParaRPr lang="pt-BR"/>
          </a:p>
        </p:txBody>
      </p:sp>
    </p:spTree>
    <p:extLst>
      <p:ext uri="{BB962C8B-B14F-4D97-AF65-F5344CB8AC3E}">
        <p14:creationId xmlns:p14="http://schemas.microsoft.com/office/powerpoint/2010/main" val="176785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Speaking of future work, we believe that predicting results in Professional League of Legends matches in the Picks &amp; Bans phase is a valuable, interesting and solvable problem. We also believe that, as mentioned by Kim, greater attention is needed on the reliability of predictions in order to avoid uncertain predictions. In the future we intend to perform similar experiments in professional matches of other games such as DOTA 2.</a:t>
            </a:r>
            <a:endParaRPr lang="pt-BR" dirty="0"/>
          </a:p>
        </p:txBody>
      </p:sp>
      <p:sp>
        <p:nvSpPr>
          <p:cNvPr id="4" name="Espaço Reservado para Número de Slide 3"/>
          <p:cNvSpPr>
            <a:spLocks noGrp="1"/>
          </p:cNvSpPr>
          <p:nvPr>
            <p:ph type="sldNum" sz="quarter" idx="5"/>
          </p:nvPr>
        </p:nvSpPr>
        <p:spPr/>
        <p:txBody>
          <a:bodyPr/>
          <a:lstStyle/>
          <a:p>
            <a:fld id="{89E425CA-8A3B-4084-BB85-5B9C87A99CAF}" type="slidenum">
              <a:rPr lang="pt-BR" smtClean="0"/>
              <a:t>9</a:t>
            </a:fld>
            <a:endParaRPr lang="pt-BR"/>
          </a:p>
        </p:txBody>
      </p:sp>
    </p:spTree>
    <p:extLst>
      <p:ext uri="{BB962C8B-B14F-4D97-AF65-F5344CB8AC3E}">
        <p14:creationId xmlns:p14="http://schemas.microsoft.com/office/powerpoint/2010/main" val="202703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2C5B-4D05-45A6-9C27-43FA05B82451}"/>
              </a:ext>
            </a:extLst>
          </p:cNvPr>
          <p:cNvSpPr>
            <a:spLocks noGrp="1"/>
          </p:cNvSpPr>
          <p:nvPr>
            <p:ph type="ctrTitle"/>
          </p:nvPr>
        </p:nvSpPr>
        <p:spPr>
          <a:xfrm>
            <a:off x="3780593" y="800861"/>
            <a:ext cx="8254849" cy="3463516"/>
          </a:xfrm>
        </p:spPr>
        <p:txBody>
          <a:bodyPr anchor="b"/>
          <a:lstStyle>
            <a:lvl1pPr algn="ctr">
              <a:defRPr sz="6000">
                <a:solidFill>
                  <a:srgbClr val="38415C"/>
                </a:solidFill>
              </a:defRPr>
            </a:lvl1pPr>
          </a:lstStyle>
          <a:p>
            <a:r>
              <a:rPr lang="en-US" dirty="0"/>
              <a:t>Click to edit Master title style</a:t>
            </a:r>
            <a:endParaRPr lang="pt-BR" dirty="0"/>
          </a:p>
        </p:txBody>
      </p:sp>
      <p:sp>
        <p:nvSpPr>
          <p:cNvPr id="3" name="Subtitle 2">
            <a:extLst>
              <a:ext uri="{FF2B5EF4-FFF2-40B4-BE49-F238E27FC236}">
                <a16:creationId xmlns:a16="http://schemas.microsoft.com/office/drawing/2014/main" id="{4A63882C-3151-491C-B4AC-F6A6007FAB9F}"/>
              </a:ext>
            </a:extLst>
          </p:cNvPr>
          <p:cNvSpPr>
            <a:spLocks noGrp="1"/>
          </p:cNvSpPr>
          <p:nvPr>
            <p:ph type="subTitle" idx="1"/>
          </p:nvPr>
        </p:nvSpPr>
        <p:spPr>
          <a:xfrm>
            <a:off x="3780593" y="4414058"/>
            <a:ext cx="8289485" cy="901348"/>
          </a:xfrm>
        </p:spPr>
        <p:txBody>
          <a:bodyPr/>
          <a:lstStyle>
            <a:lvl1pPr marL="0" indent="0" algn="ctr">
              <a:buNone/>
              <a:defRPr sz="2400">
                <a:solidFill>
                  <a:srgbClr val="38415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pic>
        <p:nvPicPr>
          <p:cNvPr id="10" name="Picture 9" descr="A picture containing drawing&#10;&#10;Description automatically generated">
            <a:extLst>
              <a:ext uri="{FF2B5EF4-FFF2-40B4-BE49-F238E27FC236}">
                <a16:creationId xmlns:a16="http://schemas.microsoft.com/office/drawing/2014/main" id="{61860786-CF88-42BE-A477-0A5A04DD3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3845" y="225588"/>
            <a:ext cx="1800000" cy="77771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172ECE2-8AAA-4FF0-8287-DB69BD8FD1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64735" y="255150"/>
            <a:ext cx="1220004" cy="748156"/>
          </a:xfrm>
          <a:prstGeom prst="rect">
            <a:avLst/>
          </a:prstGeom>
        </p:spPr>
      </p:pic>
      <p:pic>
        <p:nvPicPr>
          <p:cNvPr id="2050" name="Picture 2" descr="cog2021ieee (@ieee_cog) | Twitter">
            <a:extLst>
              <a:ext uri="{FF2B5EF4-FFF2-40B4-BE49-F238E27FC236}">
                <a16:creationId xmlns:a16="http://schemas.microsoft.com/office/drawing/2014/main" id="{3832AF1D-0A19-4A9A-B5A1-D00F43A07E5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5746" y="155930"/>
            <a:ext cx="855497" cy="8554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dentidade Visual — Português (Brasil)">
            <a:extLst>
              <a:ext uri="{FF2B5EF4-FFF2-40B4-BE49-F238E27FC236}">
                <a16:creationId xmlns:a16="http://schemas.microsoft.com/office/drawing/2014/main" id="{DCD08380-73BE-47A3-97C8-B5BF7D3C8E5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852133" y="187648"/>
            <a:ext cx="855497" cy="7920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UTFPR — Universidade Tecnológica Federal do Paraná UTFPR">
            <a:extLst>
              <a:ext uri="{FF2B5EF4-FFF2-40B4-BE49-F238E27FC236}">
                <a16:creationId xmlns:a16="http://schemas.microsoft.com/office/drawing/2014/main" id="{28A3C368-C678-4C6E-B5EE-C386E069518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28520" y="219367"/>
            <a:ext cx="1994435" cy="79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D964C-1435-4A9B-B6D7-3FAACBA29854}"/>
              </a:ext>
            </a:extLst>
          </p:cNvPr>
          <p:cNvSpPr>
            <a:spLocks noGrp="1"/>
          </p:cNvSpPr>
          <p:nvPr>
            <p:ph idx="1"/>
          </p:nvPr>
        </p:nvSpPr>
        <p:spPr/>
        <p:txBody>
          <a:bodyPr/>
          <a:lstStyle>
            <a:lvl1pPr>
              <a:defRPr>
                <a:solidFill>
                  <a:srgbClr val="38415C"/>
                </a:solidFill>
              </a:defRPr>
            </a:lvl1pPr>
            <a:lvl2pPr>
              <a:defRPr>
                <a:solidFill>
                  <a:srgbClr val="38415C"/>
                </a:solidFill>
              </a:defRPr>
            </a:lvl2pPr>
            <a:lvl3pPr>
              <a:defRPr>
                <a:solidFill>
                  <a:srgbClr val="38415C"/>
                </a:solidFill>
              </a:defRPr>
            </a:lvl3pPr>
            <a:lvl4pPr>
              <a:defRPr>
                <a:solidFill>
                  <a:srgbClr val="38415C"/>
                </a:solidFill>
              </a:defRPr>
            </a:lvl4pPr>
            <a:lvl5pPr>
              <a:defRPr>
                <a:solidFill>
                  <a:srgbClr val="384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B53444D-50EA-4CD7-AA3F-9B496EAFACA4}"/>
              </a:ext>
            </a:extLst>
          </p:cNvPr>
          <p:cNvSpPr>
            <a:spLocks noGrp="1"/>
          </p:cNvSpPr>
          <p:nvPr>
            <p:ph type="dt" sz="half" idx="10"/>
          </p:nvPr>
        </p:nvSpPr>
        <p:spPr/>
        <p:txBody>
          <a:bodyPr/>
          <a:lstStyle>
            <a:lvl1pPr>
              <a:defRPr>
                <a:solidFill>
                  <a:srgbClr val="EB976D"/>
                </a:solidFill>
                <a:latin typeface="Fira Sans" panose="020B0503050000020004" pitchFamily="34" charset="0"/>
              </a:defRPr>
            </a:lvl1pPr>
          </a:lstStyle>
          <a:p>
            <a:fld id="{03256F8D-B97E-43C1-A362-ACCCB0902852}" type="datetime1">
              <a:rPr lang="pt-BR" smtClean="0"/>
              <a:t>18/08/2021</a:t>
            </a:fld>
            <a:endParaRPr lang="pt-BR" dirty="0"/>
          </a:p>
        </p:txBody>
      </p:sp>
      <p:sp>
        <p:nvSpPr>
          <p:cNvPr id="5" name="Footer Placeholder 4">
            <a:extLst>
              <a:ext uri="{FF2B5EF4-FFF2-40B4-BE49-F238E27FC236}">
                <a16:creationId xmlns:a16="http://schemas.microsoft.com/office/drawing/2014/main" id="{445FFC17-42E1-4AB5-9894-6B59A7EB2E30}"/>
              </a:ext>
            </a:extLst>
          </p:cNvPr>
          <p:cNvSpPr>
            <a:spLocks noGrp="1"/>
          </p:cNvSpPr>
          <p:nvPr>
            <p:ph type="ftr" sz="quarter" idx="11"/>
          </p:nvPr>
        </p:nvSpPr>
        <p:spPr/>
        <p:txBody>
          <a:bodyPr/>
          <a:lstStyle>
            <a:lvl1pPr>
              <a:defRPr>
                <a:solidFill>
                  <a:srgbClr val="EB976D"/>
                </a:solidFill>
                <a:latin typeface="Fira Sans" panose="020B0503050000020004" pitchFamily="34" charset="0"/>
              </a:defRPr>
            </a:lvl1pPr>
          </a:lstStyle>
          <a:p>
            <a:r>
              <a:rPr lang="pt-BR">
                <a:solidFill>
                  <a:srgbClr val="EB976D"/>
                </a:solidFill>
              </a:rPr>
              <a:t>Programa de Engenharia de Sistemas e Computação</a:t>
            </a:r>
          </a:p>
        </p:txBody>
      </p:sp>
      <p:sp>
        <p:nvSpPr>
          <p:cNvPr id="6" name="Slide Number Placeholder 5">
            <a:extLst>
              <a:ext uri="{FF2B5EF4-FFF2-40B4-BE49-F238E27FC236}">
                <a16:creationId xmlns:a16="http://schemas.microsoft.com/office/drawing/2014/main" id="{5FF63223-02A6-45C0-9841-3E2D43C2AFBF}"/>
              </a:ext>
            </a:extLst>
          </p:cNvPr>
          <p:cNvSpPr>
            <a:spLocks noGrp="1"/>
          </p:cNvSpPr>
          <p:nvPr>
            <p:ph type="sldNum" sz="quarter" idx="12"/>
          </p:nvPr>
        </p:nvSpPr>
        <p:spPr/>
        <p:txBody>
          <a:bodyPr/>
          <a:lstStyle>
            <a:lvl1pPr>
              <a:defRPr sz="7200">
                <a:solidFill>
                  <a:srgbClr val="EB976D"/>
                </a:solidFill>
                <a:latin typeface="Fira Sans" panose="020B0503050000020004" pitchFamily="34" charset="0"/>
              </a:defRPr>
            </a:lvl1pPr>
          </a:lstStyle>
          <a:p>
            <a:fld id="{943EB55C-D1D3-4EA7-96FF-7B21F10BDCBD}" type="slidenum">
              <a:rPr lang="pt-BR" smtClean="0"/>
              <a:pPr/>
              <a:t>‹nº›</a:t>
            </a:fld>
            <a:endParaRPr lang="pt-BR" sz="7200" dirty="0"/>
          </a:p>
        </p:txBody>
      </p:sp>
      <p:sp>
        <p:nvSpPr>
          <p:cNvPr id="7" name="Title 6">
            <a:extLst>
              <a:ext uri="{FF2B5EF4-FFF2-40B4-BE49-F238E27FC236}">
                <a16:creationId xmlns:a16="http://schemas.microsoft.com/office/drawing/2014/main" id="{E972EA28-DC29-4A56-B1B5-512FAAC3F634}"/>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93611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76D1-368B-44B1-8691-B1A9051EF007}"/>
              </a:ext>
            </a:extLst>
          </p:cNvPr>
          <p:cNvSpPr>
            <a:spLocks noGrp="1"/>
          </p:cNvSpPr>
          <p:nvPr>
            <p:ph type="title"/>
          </p:nvPr>
        </p:nvSpPr>
        <p:spPr>
          <a:xfrm>
            <a:off x="831850" y="1709738"/>
            <a:ext cx="10515600" cy="2852737"/>
          </a:xfrm>
        </p:spPr>
        <p:txBody>
          <a:bodyPr anchor="b"/>
          <a:lstStyle>
            <a:lvl1pPr>
              <a:defRPr sz="6000">
                <a:solidFill>
                  <a:srgbClr val="38415C"/>
                </a:solidFill>
              </a:defRPr>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1B791A90-2ED0-4B89-81E0-AC2387EB0625}"/>
              </a:ext>
            </a:extLst>
          </p:cNvPr>
          <p:cNvSpPr>
            <a:spLocks noGrp="1"/>
          </p:cNvSpPr>
          <p:nvPr>
            <p:ph type="body" idx="1"/>
          </p:nvPr>
        </p:nvSpPr>
        <p:spPr>
          <a:xfrm>
            <a:off x="831850" y="4589463"/>
            <a:ext cx="10515600" cy="1500187"/>
          </a:xfrm>
        </p:spPr>
        <p:txBody>
          <a:bodyPr/>
          <a:lstStyle>
            <a:lvl1pPr marL="0" indent="0">
              <a:buNone/>
              <a:defRPr sz="2400">
                <a:solidFill>
                  <a:srgbClr val="38415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273F00C8-F34A-4320-A0AD-0D8899254BE4}"/>
              </a:ext>
            </a:extLst>
          </p:cNvPr>
          <p:cNvSpPr>
            <a:spLocks noGrp="1"/>
          </p:cNvSpPr>
          <p:nvPr>
            <p:ph type="dt" sz="half" idx="10"/>
          </p:nvPr>
        </p:nvSpPr>
        <p:spPr/>
        <p:txBody>
          <a:bodyPr/>
          <a:lstStyle/>
          <a:p>
            <a:fld id="{527616B3-5C92-49D6-B64F-E0CE165CAC41}" type="datetime1">
              <a:rPr lang="pt-BR" smtClean="0"/>
              <a:t>18/08/2021</a:t>
            </a:fld>
            <a:endParaRPr lang="pt-BR">
              <a:latin typeface="Fira Sans" panose="020B0503050000020004" pitchFamily="34" charset="0"/>
            </a:endParaRPr>
          </a:p>
        </p:txBody>
      </p:sp>
      <p:sp>
        <p:nvSpPr>
          <p:cNvPr id="8" name="Footer Placeholder 7">
            <a:extLst>
              <a:ext uri="{FF2B5EF4-FFF2-40B4-BE49-F238E27FC236}">
                <a16:creationId xmlns:a16="http://schemas.microsoft.com/office/drawing/2014/main" id="{D51203BD-60E0-445F-AA38-D2052536C0B6}"/>
              </a:ext>
            </a:extLst>
          </p:cNvPr>
          <p:cNvSpPr>
            <a:spLocks noGrp="1"/>
          </p:cNvSpPr>
          <p:nvPr>
            <p:ph type="ftr" sz="quarter" idx="11"/>
          </p:nvPr>
        </p:nvSpPr>
        <p:spPr/>
        <p:txBody>
          <a:bodyPr/>
          <a:lstStyle/>
          <a:p>
            <a:r>
              <a:rPr lang="pt-BR"/>
              <a:t>Programa de Engenharia de Sistemas e Computação</a:t>
            </a:r>
            <a:endParaRPr lang="pt-BR">
              <a:latin typeface="Fira Sans" panose="020B0503050000020004" pitchFamily="34" charset="0"/>
            </a:endParaRPr>
          </a:p>
        </p:txBody>
      </p:sp>
      <p:sp>
        <p:nvSpPr>
          <p:cNvPr id="9" name="Slide Number Placeholder 8">
            <a:extLst>
              <a:ext uri="{FF2B5EF4-FFF2-40B4-BE49-F238E27FC236}">
                <a16:creationId xmlns:a16="http://schemas.microsoft.com/office/drawing/2014/main" id="{C990AEF2-3D0F-410A-92AD-ACEE05F0D7A1}"/>
              </a:ext>
            </a:extLst>
          </p:cNvPr>
          <p:cNvSpPr>
            <a:spLocks noGrp="1"/>
          </p:cNvSpPr>
          <p:nvPr>
            <p:ph type="sldNum" sz="quarter" idx="12"/>
          </p:nvPr>
        </p:nvSpPr>
        <p:spPr/>
        <p:txBody>
          <a:bodyPr/>
          <a:lstStyle/>
          <a:p>
            <a:fld id="{943EB55C-D1D3-4EA7-96FF-7B21F10BDCBD}" type="slidenum">
              <a:rPr lang="pt-BR" smtClean="0"/>
              <a:pPr/>
              <a:t>‹nº›</a:t>
            </a:fld>
            <a:endParaRPr lang="pt-BR" dirty="0">
              <a:latin typeface="Fira Sans" panose="020B0503050000020004" pitchFamily="34" charset="0"/>
            </a:endParaRPr>
          </a:p>
        </p:txBody>
      </p:sp>
    </p:spTree>
    <p:extLst>
      <p:ext uri="{BB962C8B-B14F-4D97-AF65-F5344CB8AC3E}">
        <p14:creationId xmlns:p14="http://schemas.microsoft.com/office/powerpoint/2010/main" val="290866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856F-9B41-494D-AC31-3ED7EE5120F6}"/>
              </a:ext>
            </a:extLst>
          </p:cNvPr>
          <p:cNvSpPr>
            <a:spLocks noGrp="1"/>
          </p:cNvSpPr>
          <p:nvPr>
            <p:ph type="title"/>
          </p:nvPr>
        </p:nvSpPr>
        <p:spPr/>
        <p:txBody>
          <a:bodyPr/>
          <a:lstStyle>
            <a:lvl1pPr>
              <a:defRPr>
                <a:solidFill>
                  <a:srgbClr val="38415C"/>
                </a:solidFill>
              </a:defRPr>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E7F6843E-E4BE-4A96-92B0-9F0C9D0EA660}"/>
              </a:ext>
            </a:extLst>
          </p:cNvPr>
          <p:cNvSpPr>
            <a:spLocks noGrp="1"/>
          </p:cNvSpPr>
          <p:nvPr>
            <p:ph sz="half" idx="1"/>
          </p:nvPr>
        </p:nvSpPr>
        <p:spPr>
          <a:xfrm>
            <a:off x="208544" y="1500884"/>
            <a:ext cx="5760000" cy="4680000"/>
          </a:xfrm>
        </p:spPr>
        <p:txBody>
          <a:bodyPr/>
          <a:lstStyle>
            <a:lvl1pPr>
              <a:defRPr>
                <a:solidFill>
                  <a:srgbClr val="38415C"/>
                </a:solidFill>
              </a:defRPr>
            </a:lvl1pPr>
            <a:lvl2pPr>
              <a:defRPr>
                <a:solidFill>
                  <a:srgbClr val="38415C"/>
                </a:solidFill>
              </a:defRPr>
            </a:lvl2pPr>
            <a:lvl3pPr>
              <a:defRPr>
                <a:solidFill>
                  <a:srgbClr val="38415C"/>
                </a:solidFill>
              </a:defRPr>
            </a:lvl3pPr>
            <a:lvl4pPr>
              <a:defRPr>
                <a:solidFill>
                  <a:srgbClr val="38415C"/>
                </a:solidFill>
              </a:defRPr>
            </a:lvl4pPr>
            <a:lvl5pPr>
              <a:defRPr>
                <a:solidFill>
                  <a:srgbClr val="38415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Content Placeholder 3">
            <a:extLst>
              <a:ext uri="{FF2B5EF4-FFF2-40B4-BE49-F238E27FC236}">
                <a16:creationId xmlns:a16="http://schemas.microsoft.com/office/drawing/2014/main" id="{53128D92-EAAF-46D6-81D1-9192CD8A374E}"/>
              </a:ext>
            </a:extLst>
          </p:cNvPr>
          <p:cNvSpPr>
            <a:spLocks noGrp="1"/>
          </p:cNvSpPr>
          <p:nvPr>
            <p:ph sz="half" idx="2"/>
          </p:nvPr>
        </p:nvSpPr>
        <p:spPr>
          <a:xfrm>
            <a:off x="6310079" y="1500884"/>
            <a:ext cx="5760000" cy="46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11" name="Date Placeholder 10">
            <a:extLst>
              <a:ext uri="{FF2B5EF4-FFF2-40B4-BE49-F238E27FC236}">
                <a16:creationId xmlns:a16="http://schemas.microsoft.com/office/drawing/2014/main" id="{A14E9DA4-2287-42D6-86B8-49A7A16412B5}"/>
              </a:ext>
            </a:extLst>
          </p:cNvPr>
          <p:cNvSpPr>
            <a:spLocks noGrp="1"/>
          </p:cNvSpPr>
          <p:nvPr>
            <p:ph type="dt" sz="half" idx="10"/>
          </p:nvPr>
        </p:nvSpPr>
        <p:spPr/>
        <p:txBody>
          <a:bodyPr/>
          <a:lstStyle/>
          <a:p>
            <a:fld id="{527616B3-5C92-49D6-B64F-E0CE165CAC41}" type="datetime1">
              <a:rPr lang="pt-BR" smtClean="0"/>
              <a:t>18/08/2021</a:t>
            </a:fld>
            <a:endParaRPr lang="pt-BR">
              <a:latin typeface="Fira Sans" panose="020B0503050000020004" pitchFamily="34" charset="0"/>
            </a:endParaRPr>
          </a:p>
        </p:txBody>
      </p:sp>
      <p:sp>
        <p:nvSpPr>
          <p:cNvPr id="12" name="Footer Placeholder 11">
            <a:extLst>
              <a:ext uri="{FF2B5EF4-FFF2-40B4-BE49-F238E27FC236}">
                <a16:creationId xmlns:a16="http://schemas.microsoft.com/office/drawing/2014/main" id="{3EBC11ED-B3F6-4126-819E-93FCF641BEE0}"/>
              </a:ext>
            </a:extLst>
          </p:cNvPr>
          <p:cNvSpPr>
            <a:spLocks noGrp="1"/>
          </p:cNvSpPr>
          <p:nvPr>
            <p:ph type="ftr" sz="quarter" idx="11"/>
          </p:nvPr>
        </p:nvSpPr>
        <p:spPr/>
        <p:txBody>
          <a:bodyPr/>
          <a:lstStyle/>
          <a:p>
            <a:r>
              <a:rPr lang="pt-BR"/>
              <a:t>Programa de Engenharia de Sistemas e Computação</a:t>
            </a:r>
            <a:endParaRPr lang="pt-BR">
              <a:latin typeface="Fira Sans" panose="020B0503050000020004" pitchFamily="34" charset="0"/>
            </a:endParaRPr>
          </a:p>
        </p:txBody>
      </p:sp>
      <p:sp>
        <p:nvSpPr>
          <p:cNvPr id="13" name="Slide Number Placeholder 12">
            <a:extLst>
              <a:ext uri="{FF2B5EF4-FFF2-40B4-BE49-F238E27FC236}">
                <a16:creationId xmlns:a16="http://schemas.microsoft.com/office/drawing/2014/main" id="{D87A4E3D-BD96-43BB-B44D-3637760CA08E}"/>
              </a:ext>
            </a:extLst>
          </p:cNvPr>
          <p:cNvSpPr>
            <a:spLocks noGrp="1"/>
          </p:cNvSpPr>
          <p:nvPr>
            <p:ph type="sldNum" sz="quarter" idx="12"/>
          </p:nvPr>
        </p:nvSpPr>
        <p:spPr/>
        <p:txBody>
          <a:bodyPr/>
          <a:lstStyle/>
          <a:p>
            <a:fld id="{943EB55C-D1D3-4EA7-96FF-7B21F10BDCBD}" type="slidenum">
              <a:rPr lang="pt-BR" smtClean="0"/>
              <a:pPr/>
              <a:t>‹nº›</a:t>
            </a:fld>
            <a:endParaRPr lang="pt-BR" dirty="0">
              <a:latin typeface="Fira Sans" panose="020B0503050000020004" pitchFamily="34" charset="0"/>
            </a:endParaRPr>
          </a:p>
        </p:txBody>
      </p:sp>
    </p:spTree>
    <p:extLst>
      <p:ext uri="{BB962C8B-B14F-4D97-AF65-F5344CB8AC3E}">
        <p14:creationId xmlns:p14="http://schemas.microsoft.com/office/powerpoint/2010/main" val="25618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4ACFAE-0EE0-41DC-AEB0-F2FF576F6BC5}"/>
              </a:ext>
            </a:extLst>
          </p:cNvPr>
          <p:cNvSpPr>
            <a:spLocks noGrp="1"/>
          </p:cNvSpPr>
          <p:nvPr>
            <p:ph type="body" idx="1"/>
          </p:nvPr>
        </p:nvSpPr>
        <p:spPr>
          <a:xfrm>
            <a:off x="229859" y="1530777"/>
            <a:ext cx="5760000" cy="504000"/>
          </a:xfrm>
        </p:spPr>
        <p:txBody>
          <a:bodyPr anchor="b"/>
          <a:lstStyle>
            <a:lvl1pPr marL="0" indent="0">
              <a:buNone/>
              <a:defRPr sz="2400" b="1">
                <a:solidFill>
                  <a:srgbClr val="384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07A411E-72BD-4B57-9FE8-CAC74AE4AED6}"/>
              </a:ext>
            </a:extLst>
          </p:cNvPr>
          <p:cNvSpPr>
            <a:spLocks noGrp="1"/>
          </p:cNvSpPr>
          <p:nvPr>
            <p:ph sz="half" idx="2"/>
          </p:nvPr>
        </p:nvSpPr>
        <p:spPr>
          <a:xfrm>
            <a:off x="229859" y="2184437"/>
            <a:ext cx="5760000" cy="3932614"/>
          </a:xfrm>
        </p:spPr>
        <p:txBody>
          <a:bodyPr/>
          <a:lstStyle>
            <a:lvl1pPr>
              <a:defRPr b="0">
                <a:solidFill>
                  <a:srgbClr val="38415C"/>
                </a:solidFill>
              </a:defRPr>
            </a:lvl1pPr>
            <a:lvl2pPr>
              <a:defRPr b="0">
                <a:solidFill>
                  <a:srgbClr val="38415C"/>
                </a:solidFill>
              </a:defRPr>
            </a:lvl2pPr>
            <a:lvl3pPr>
              <a:defRPr b="0">
                <a:solidFill>
                  <a:srgbClr val="38415C"/>
                </a:solidFill>
              </a:defRPr>
            </a:lvl3pPr>
            <a:lvl4pPr>
              <a:defRPr b="0">
                <a:solidFill>
                  <a:srgbClr val="38415C"/>
                </a:solidFill>
              </a:defRPr>
            </a:lvl4pPr>
            <a:lvl5pPr>
              <a:defRPr b="0">
                <a:solidFill>
                  <a:srgbClr val="38415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5" name="Text Placeholder 4">
            <a:extLst>
              <a:ext uri="{FF2B5EF4-FFF2-40B4-BE49-F238E27FC236}">
                <a16:creationId xmlns:a16="http://schemas.microsoft.com/office/drawing/2014/main" id="{BF04506B-C9A7-42D2-807C-2966DCFF53FB}"/>
              </a:ext>
            </a:extLst>
          </p:cNvPr>
          <p:cNvSpPr>
            <a:spLocks noGrp="1"/>
          </p:cNvSpPr>
          <p:nvPr>
            <p:ph type="body" sz="quarter" idx="3"/>
          </p:nvPr>
        </p:nvSpPr>
        <p:spPr>
          <a:xfrm>
            <a:off x="6310079" y="1535885"/>
            <a:ext cx="5760000" cy="504000"/>
          </a:xfrm>
        </p:spPr>
        <p:txBody>
          <a:bodyPr anchor="b"/>
          <a:lstStyle>
            <a:lvl1pPr marL="0" indent="0">
              <a:buNone/>
              <a:defRPr sz="2400" b="1">
                <a:solidFill>
                  <a:srgbClr val="384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DA93016-8A03-49C0-AEDB-C10E7C27C610}"/>
              </a:ext>
            </a:extLst>
          </p:cNvPr>
          <p:cNvSpPr>
            <a:spLocks noGrp="1"/>
          </p:cNvSpPr>
          <p:nvPr>
            <p:ph sz="quarter" idx="4"/>
          </p:nvPr>
        </p:nvSpPr>
        <p:spPr>
          <a:xfrm>
            <a:off x="6310079" y="2184437"/>
            <a:ext cx="5760000" cy="3932615"/>
          </a:xfrm>
        </p:spPr>
        <p:txBody>
          <a:bodyPr/>
          <a:lstStyle>
            <a:lvl1pPr>
              <a:defRPr>
                <a:solidFill>
                  <a:srgbClr val="38415C"/>
                </a:solidFill>
              </a:defRPr>
            </a:lvl1pPr>
            <a:lvl2pPr>
              <a:defRPr>
                <a:solidFill>
                  <a:srgbClr val="38415C"/>
                </a:solidFill>
              </a:defRPr>
            </a:lvl2pPr>
            <a:lvl3pPr>
              <a:defRPr>
                <a:solidFill>
                  <a:srgbClr val="38415C"/>
                </a:solidFill>
              </a:defRPr>
            </a:lvl3pPr>
            <a:lvl4pPr>
              <a:defRPr>
                <a:solidFill>
                  <a:srgbClr val="38415C"/>
                </a:solidFill>
              </a:defRPr>
            </a:lvl4pPr>
            <a:lvl5pPr>
              <a:defRPr>
                <a:solidFill>
                  <a:srgbClr val="38415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15" name="Title 14">
            <a:extLst>
              <a:ext uri="{FF2B5EF4-FFF2-40B4-BE49-F238E27FC236}">
                <a16:creationId xmlns:a16="http://schemas.microsoft.com/office/drawing/2014/main" id="{719CC722-97C6-427E-B088-6C09D4B09C5E}"/>
              </a:ext>
            </a:extLst>
          </p:cNvPr>
          <p:cNvSpPr>
            <a:spLocks noGrp="1"/>
          </p:cNvSpPr>
          <p:nvPr>
            <p:ph type="title"/>
          </p:nvPr>
        </p:nvSpPr>
        <p:spPr/>
        <p:txBody>
          <a:bodyPr/>
          <a:lstStyle>
            <a:lvl1pPr>
              <a:defRPr>
                <a:solidFill>
                  <a:srgbClr val="38415C"/>
                </a:solidFill>
              </a:defRPr>
            </a:lvl1pPr>
          </a:lstStyle>
          <a:p>
            <a:r>
              <a:rPr lang="en-US"/>
              <a:t>Click to edit Master title style</a:t>
            </a:r>
            <a:endParaRPr lang="pt-BR"/>
          </a:p>
        </p:txBody>
      </p:sp>
      <p:sp>
        <p:nvSpPr>
          <p:cNvPr id="20" name="Date Placeholder 19">
            <a:extLst>
              <a:ext uri="{FF2B5EF4-FFF2-40B4-BE49-F238E27FC236}">
                <a16:creationId xmlns:a16="http://schemas.microsoft.com/office/drawing/2014/main" id="{2E8CC2B3-410D-4DA5-93DD-88FB98FAD733}"/>
              </a:ext>
            </a:extLst>
          </p:cNvPr>
          <p:cNvSpPr>
            <a:spLocks noGrp="1"/>
          </p:cNvSpPr>
          <p:nvPr>
            <p:ph type="dt" sz="half" idx="10"/>
          </p:nvPr>
        </p:nvSpPr>
        <p:spPr/>
        <p:txBody>
          <a:bodyPr/>
          <a:lstStyle/>
          <a:p>
            <a:fld id="{527616B3-5C92-49D6-B64F-E0CE165CAC41}" type="datetime1">
              <a:rPr lang="pt-BR" smtClean="0"/>
              <a:t>18/08/2021</a:t>
            </a:fld>
            <a:endParaRPr lang="pt-BR">
              <a:latin typeface="Fira Sans" panose="020B0503050000020004" pitchFamily="34" charset="0"/>
            </a:endParaRPr>
          </a:p>
        </p:txBody>
      </p:sp>
      <p:sp>
        <p:nvSpPr>
          <p:cNvPr id="21" name="Footer Placeholder 20">
            <a:extLst>
              <a:ext uri="{FF2B5EF4-FFF2-40B4-BE49-F238E27FC236}">
                <a16:creationId xmlns:a16="http://schemas.microsoft.com/office/drawing/2014/main" id="{F77D23CD-8CE8-47FF-B920-512B420E9A09}"/>
              </a:ext>
            </a:extLst>
          </p:cNvPr>
          <p:cNvSpPr>
            <a:spLocks noGrp="1"/>
          </p:cNvSpPr>
          <p:nvPr>
            <p:ph type="ftr" sz="quarter" idx="11"/>
          </p:nvPr>
        </p:nvSpPr>
        <p:spPr/>
        <p:txBody>
          <a:bodyPr/>
          <a:lstStyle/>
          <a:p>
            <a:r>
              <a:rPr lang="pt-BR"/>
              <a:t>Programa de Engenharia de Sistemas e Computação</a:t>
            </a:r>
            <a:endParaRPr lang="pt-BR">
              <a:latin typeface="Fira Sans" panose="020B0503050000020004" pitchFamily="34" charset="0"/>
            </a:endParaRPr>
          </a:p>
        </p:txBody>
      </p:sp>
      <p:sp>
        <p:nvSpPr>
          <p:cNvPr id="22" name="Slide Number Placeholder 21">
            <a:extLst>
              <a:ext uri="{FF2B5EF4-FFF2-40B4-BE49-F238E27FC236}">
                <a16:creationId xmlns:a16="http://schemas.microsoft.com/office/drawing/2014/main" id="{BE52F7D5-A548-4843-BA34-9AD28B96CE13}"/>
              </a:ext>
            </a:extLst>
          </p:cNvPr>
          <p:cNvSpPr>
            <a:spLocks noGrp="1"/>
          </p:cNvSpPr>
          <p:nvPr>
            <p:ph type="sldNum" sz="quarter" idx="12"/>
          </p:nvPr>
        </p:nvSpPr>
        <p:spPr/>
        <p:txBody>
          <a:bodyPr/>
          <a:lstStyle/>
          <a:p>
            <a:fld id="{943EB55C-D1D3-4EA7-96FF-7B21F10BDCBD}" type="slidenum">
              <a:rPr lang="pt-BR" smtClean="0"/>
              <a:pPr/>
              <a:t>‹nº›</a:t>
            </a:fld>
            <a:endParaRPr lang="pt-BR" dirty="0">
              <a:latin typeface="Fira Sans" panose="020B0503050000020004" pitchFamily="34" charset="0"/>
            </a:endParaRPr>
          </a:p>
        </p:txBody>
      </p:sp>
    </p:spTree>
    <p:extLst>
      <p:ext uri="{BB962C8B-B14F-4D97-AF65-F5344CB8AC3E}">
        <p14:creationId xmlns:p14="http://schemas.microsoft.com/office/powerpoint/2010/main" val="307482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CFF9-9E6D-4771-93DF-4E925ABA2DBF}"/>
              </a:ext>
            </a:extLst>
          </p:cNvPr>
          <p:cNvSpPr>
            <a:spLocks noGrp="1"/>
          </p:cNvSpPr>
          <p:nvPr>
            <p:ph type="title"/>
          </p:nvPr>
        </p:nvSpPr>
        <p:spPr/>
        <p:txBody>
          <a:bodyPr/>
          <a:lstStyle>
            <a:lvl1pPr>
              <a:defRPr>
                <a:solidFill>
                  <a:srgbClr val="38415C"/>
                </a:solidFill>
              </a:defRPr>
            </a:lvl1pPr>
          </a:lstStyle>
          <a:p>
            <a:r>
              <a:rPr lang="en-US"/>
              <a:t>Click to edit Master title style</a:t>
            </a:r>
            <a:endParaRPr lang="pt-BR"/>
          </a:p>
        </p:txBody>
      </p:sp>
      <p:sp>
        <p:nvSpPr>
          <p:cNvPr id="6" name="Date Placeholder 5">
            <a:extLst>
              <a:ext uri="{FF2B5EF4-FFF2-40B4-BE49-F238E27FC236}">
                <a16:creationId xmlns:a16="http://schemas.microsoft.com/office/drawing/2014/main" id="{7DDE83B4-F859-4B93-8990-F61F5E4BA9F5}"/>
              </a:ext>
            </a:extLst>
          </p:cNvPr>
          <p:cNvSpPr>
            <a:spLocks noGrp="1"/>
          </p:cNvSpPr>
          <p:nvPr>
            <p:ph type="dt" sz="half" idx="10"/>
          </p:nvPr>
        </p:nvSpPr>
        <p:spPr/>
        <p:txBody>
          <a:bodyPr/>
          <a:lstStyle/>
          <a:p>
            <a:fld id="{34DF4699-49A3-4FAC-9074-EE48978C0213}" type="datetime1">
              <a:rPr lang="pt-BR" smtClean="0"/>
              <a:t>18/08/2021</a:t>
            </a:fld>
            <a:endParaRPr lang="pt-BR"/>
          </a:p>
        </p:txBody>
      </p:sp>
      <p:sp>
        <p:nvSpPr>
          <p:cNvPr id="7" name="Footer Placeholder 6">
            <a:extLst>
              <a:ext uri="{FF2B5EF4-FFF2-40B4-BE49-F238E27FC236}">
                <a16:creationId xmlns:a16="http://schemas.microsoft.com/office/drawing/2014/main" id="{A924AD4D-3DD5-4804-9F8F-8C09611AB6EB}"/>
              </a:ext>
            </a:extLst>
          </p:cNvPr>
          <p:cNvSpPr>
            <a:spLocks noGrp="1"/>
          </p:cNvSpPr>
          <p:nvPr>
            <p:ph type="ftr" sz="quarter" idx="11"/>
          </p:nvPr>
        </p:nvSpPr>
        <p:spPr/>
        <p:txBody>
          <a:bodyPr/>
          <a:lstStyle/>
          <a:p>
            <a:r>
              <a:rPr lang="pt-BR"/>
              <a:t>Programa de Engenharia de Sistemas e Computação</a:t>
            </a:r>
          </a:p>
        </p:txBody>
      </p:sp>
      <p:sp>
        <p:nvSpPr>
          <p:cNvPr id="8" name="Slide Number Placeholder 7">
            <a:extLst>
              <a:ext uri="{FF2B5EF4-FFF2-40B4-BE49-F238E27FC236}">
                <a16:creationId xmlns:a16="http://schemas.microsoft.com/office/drawing/2014/main" id="{24E09C2E-1D77-440A-8E97-74B233397FB9}"/>
              </a:ext>
            </a:extLst>
          </p:cNvPr>
          <p:cNvSpPr>
            <a:spLocks noGrp="1"/>
          </p:cNvSpPr>
          <p:nvPr>
            <p:ph type="sldNum" sz="quarter" idx="12"/>
          </p:nvPr>
        </p:nvSpPr>
        <p:spPr/>
        <p:txBody>
          <a:bodyPr/>
          <a:lstStyle/>
          <a:p>
            <a:fld id="{943EB55C-D1D3-4EA7-96FF-7B21F10BDCBD}" type="slidenum">
              <a:rPr lang="pt-BR" smtClean="0"/>
              <a:pPr/>
              <a:t>‹nº›</a:t>
            </a:fld>
            <a:endParaRPr lang="pt-BR" sz="7200"/>
          </a:p>
        </p:txBody>
      </p:sp>
    </p:spTree>
    <p:extLst>
      <p:ext uri="{BB962C8B-B14F-4D97-AF65-F5344CB8AC3E}">
        <p14:creationId xmlns:p14="http://schemas.microsoft.com/office/powerpoint/2010/main" val="280634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962D7062-82BC-4008-B470-D8C160CC45F9}"/>
              </a:ext>
            </a:extLst>
          </p:cNvPr>
          <p:cNvSpPr>
            <a:spLocks noGrp="1"/>
          </p:cNvSpPr>
          <p:nvPr>
            <p:ph type="dt" sz="half" idx="10"/>
          </p:nvPr>
        </p:nvSpPr>
        <p:spPr/>
        <p:txBody>
          <a:bodyPr/>
          <a:lstStyle/>
          <a:p>
            <a:fld id="{527616B3-5C92-49D6-B64F-E0CE165CAC41}" type="datetime1">
              <a:rPr lang="pt-BR" smtClean="0"/>
              <a:t>18/08/2021</a:t>
            </a:fld>
            <a:endParaRPr lang="pt-BR">
              <a:latin typeface="Fira Sans" panose="020B0503050000020004" pitchFamily="34" charset="0"/>
            </a:endParaRPr>
          </a:p>
        </p:txBody>
      </p:sp>
      <p:sp>
        <p:nvSpPr>
          <p:cNvPr id="9" name="Footer Placeholder 8">
            <a:extLst>
              <a:ext uri="{FF2B5EF4-FFF2-40B4-BE49-F238E27FC236}">
                <a16:creationId xmlns:a16="http://schemas.microsoft.com/office/drawing/2014/main" id="{E15A4D66-614E-4216-BBD9-AA3154608833}"/>
              </a:ext>
            </a:extLst>
          </p:cNvPr>
          <p:cNvSpPr>
            <a:spLocks noGrp="1"/>
          </p:cNvSpPr>
          <p:nvPr>
            <p:ph type="ftr" sz="quarter" idx="11"/>
          </p:nvPr>
        </p:nvSpPr>
        <p:spPr/>
        <p:txBody>
          <a:bodyPr/>
          <a:lstStyle/>
          <a:p>
            <a:r>
              <a:rPr lang="pt-BR"/>
              <a:t>Programa de Engenharia de Sistemas e Computação</a:t>
            </a:r>
            <a:endParaRPr lang="pt-BR">
              <a:latin typeface="Fira Sans" panose="020B0503050000020004" pitchFamily="34" charset="0"/>
            </a:endParaRPr>
          </a:p>
        </p:txBody>
      </p:sp>
      <p:sp>
        <p:nvSpPr>
          <p:cNvPr id="10" name="Slide Number Placeholder 9">
            <a:extLst>
              <a:ext uri="{FF2B5EF4-FFF2-40B4-BE49-F238E27FC236}">
                <a16:creationId xmlns:a16="http://schemas.microsoft.com/office/drawing/2014/main" id="{C416901C-CBA3-49E3-B75F-1AAC975DAB31}"/>
              </a:ext>
            </a:extLst>
          </p:cNvPr>
          <p:cNvSpPr>
            <a:spLocks noGrp="1"/>
          </p:cNvSpPr>
          <p:nvPr>
            <p:ph type="sldNum" sz="quarter" idx="12"/>
          </p:nvPr>
        </p:nvSpPr>
        <p:spPr/>
        <p:txBody>
          <a:bodyPr/>
          <a:lstStyle/>
          <a:p>
            <a:fld id="{943EB55C-D1D3-4EA7-96FF-7B21F10BDCBD}" type="slidenum">
              <a:rPr lang="pt-BR" smtClean="0"/>
              <a:pPr/>
              <a:t>‹nº›</a:t>
            </a:fld>
            <a:endParaRPr lang="pt-BR" dirty="0">
              <a:latin typeface="Fira Sans" panose="020B0503050000020004" pitchFamily="34" charset="0"/>
            </a:endParaRPr>
          </a:p>
        </p:txBody>
      </p:sp>
    </p:spTree>
    <p:extLst>
      <p:ext uri="{BB962C8B-B14F-4D97-AF65-F5344CB8AC3E}">
        <p14:creationId xmlns:p14="http://schemas.microsoft.com/office/powerpoint/2010/main" val="368749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ogo50">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4399C0-82F9-46E1-BC46-71F3C98B2F16}"/>
              </a:ext>
            </a:extLst>
          </p:cNvPr>
          <p:cNvPicPr>
            <a:picLocks noChangeAspect="1"/>
          </p:cNvPicPr>
          <p:nvPr userDrawn="1"/>
        </p:nvPicPr>
        <p:blipFill>
          <a:blip r:embed="rId2"/>
          <a:stretch>
            <a:fillRect/>
          </a:stretch>
        </p:blipFill>
        <p:spPr>
          <a:xfrm>
            <a:off x="1638300" y="52387"/>
            <a:ext cx="8915400" cy="6753225"/>
          </a:xfrm>
          <a:prstGeom prst="rect">
            <a:avLst/>
          </a:prstGeom>
        </p:spPr>
      </p:pic>
    </p:spTree>
    <p:extLst>
      <p:ext uri="{BB962C8B-B14F-4D97-AF65-F5344CB8AC3E}">
        <p14:creationId xmlns:p14="http://schemas.microsoft.com/office/powerpoint/2010/main" val="339091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30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49682D-B9BD-4B7A-A029-7A5A93E28A61}"/>
              </a:ext>
            </a:extLst>
          </p:cNvPr>
          <p:cNvSpPr/>
          <p:nvPr userDrawn="1"/>
        </p:nvSpPr>
        <p:spPr>
          <a:xfrm>
            <a:off x="0" y="6211797"/>
            <a:ext cx="12192000" cy="646203"/>
          </a:xfrm>
          <a:prstGeom prst="rect">
            <a:avLst/>
          </a:prstGeom>
          <a:solidFill>
            <a:srgbClr val="38415C"/>
          </a:solidFill>
          <a:ln>
            <a:solidFill>
              <a:srgbClr val="3841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Placeholder 1">
            <a:extLst>
              <a:ext uri="{FF2B5EF4-FFF2-40B4-BE49-F238E27FC236}">
                <a16:creationId xmlns:a16="http://schemas.microsoft.com/office/drawing/2014/main" id="{3F09079D-0C92-47DA-9D57-627D685E0AAD}"/>
              </a:ext>
            </a:extLst>
          </p:cNvPr>
          <p:cNvSpPr>
            <a:spLocks noGrp="1"/>
          </p:cNvSpPr>
          <p:nvPr>
            <p:ph type="title"/>
          </p:nvPr>
        </p:nvSpPr>
        <p:spPr>
          <a:xfrm>
            <a:off x="1155469" y="66183"/>
            <a:ext cx="10914610" cy="1334336"/>
          </a:xfrm>
          <a:prstGeom prst="rect">
            <a:avLst/>
          </a:prstGeom>
        </p:spPr>
        <p:txBody>
          <a:bodyPr vert="horz" lIns="91440" tIns="45720" rIns="91440" bIns="45720" rtlCol="0" anchor="ctr">
            <a:normAutofit/>
          </a:bodyPr>
          <a:lstStyle/>
          <a:p>
            <a:r>
              <a:rPr lang="en-US" dirty="0"/>
              <a:t>Click to edit Master title style</a:t>
            </a:r>
            <a:endParaRPr lang="pt-BR" dirty="0"/>
          </a:p>
        </p:txBody>
      </p:sp>
      <p:sp>
        <p:nvSpPr>
          <p:cNvPr id="3" name="Text Placeholder 2">
            <a:extLst>
              <a:ext uri="{FF2B5EF4-FFF2-40B4-BE49-F238E27FC236}">
                <a16:creationId xmlns:a16="http://schemas.microsoft.com/office/drawing/2014/main" id="{D6FEBFFD-E78C-42CD-B6EA-F00AF1461C70}"/>
              </a:ext>
            </a:extLst>
          </p:cNvPr>
          <p:cNvSpPr>
            <a:spLocks noGrp="1"/>
          </p:cNvSpPr>
          <p:nvPr>
            <p:ph type="body" idx="1"/>
          </p:nvPr>
        </p:nvSpPr>
        <p:spPr>
          <a:xfrm>
            <a:off x="156557" y="1501428"/>
            <a:ext cx="11913522" cy="4680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Date Placeholder 3">
            <a:extLst>
              <a:ext uri="{FF2B5EF4-FFF2-40B4-BE49-F238E27FC236}">
                <a16:creationId xmlns:a16="http://schemas.microsoft.com/office/drawing/2014/main" id="{1627AC0F-CBC4-491E-8CAF-31BA9D7DD86C}"/>
              </a:ext>
            </a:extLst>
          </p:cNvPr>
          <p:cNvSpPr>
            <a:spLocks noGrp="1"/>
          </p:cNvSpPr>
          <p:nvPr>
            <p:ph type="dt" sz="half" idx="2"/>
          </p:nvPr>
        </p:nvSpPr>
        <p:spPr>
          <a:xfrm>
            <a:off x="156557" y="6350138"/>
            <a:ext cx="2743200" cy="365125"/>
          </a:xfrm>
          <a:prstGeom prst="rect">
            <a:avLst/>
          </a:prstGeom>
        </p:spPr>
        <p:txBody>
          <a:bodyPr vert="horz" lIns="91440" tIns="45720" rIns="91440" bIns="45720" rtlCol="0" anchor="ctr"/>
          <a:lstStyle>
            <a:lvl1pPr algn="l">
              <a:defRPr sz="1200">
                <a:solidFill>
                  <a:srgbClr val="EB976D"/>
                </a:solidFill>
                <a:latin typeface="Fira Sans" panose="020B0503050000020004" pitchFamily="34" charset="0"/>
              </a:defRPr>
            </a:lvl1pPr>
          </a:lstStyle>
          <a:p>
            <a:fld id="{527616B3-5C92-49D6-B64F-E0CE165CAC41}" type="datetime1">
              <a:rPr lang="pt-BR" smtClean="0"/>
              <a:t>18/08/2021</a:t>
            </a:fld>
            <a:endParaRPr lang="pt-BR">
              <a:latin typeface="Fira Sans" panose="020B0503050000020004" pitchFamily="34" charset="0"/>
            </a:endParaRPr>
          </a:p>
        </p:txBody>
      </p:sp>
      <p:sp>
        <p:nvSpPr>
          <p:cNvPr id="5" name="Footer Placeholder 4">
            <a:extLst>
              <a:ext uri="{FF2B5EF4-FFF2-40B4-BE49-F238E27FC236}">
                <a16:creationId xmlns:a16="http://schemas.microsoft.com/office/drawing/2014/main" id="{06DA319B-268C-4752-AAEC-117ABC0DF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EB976D"/>
                </a:solidFill>
                <a:latin typeface="Fira Sans" panose="020B0503050000020004" pitchFamily="34" charset="0"/>
              </a:defRPr>
            </a:lvl1pPr>
          </a:lstStyle>
          <a:p>
            <a:r>
              <a:rPr lang="pt-BR"/>
              <a:t>Programa de Engenharia de Sistemas e Computação</a:t>
            </a:r>
            <a:endParaRPr lang="pt-BR">
              <a:latin typeface="Fira Sans" panose="020B0503050000020004" pitchFamily="34" charset="0"/>
            </a:endParaRPr>
          </a:p>
        </p:txBody>
      </p:sp>
      <p:sp>
        <p:nvSpPr>
          <p:cNvPr id="6" name="Slide Number Placeholder 5">
            <a:extLst>
              <a:ext uri="{FF2B5EF4-FFF2-40B4-BE49-F238E27FC236}">
                <a16:creationId xmlns:a16="http://schemas.microsoft.com/office/drawing/2014/main" id="{70A6366F-9D55-4AEB-8248-1CBAD93DCE81}"/>
              </a:ext>
            </a:extLst>
          </p:cNvPr>
          <p:cNvSpPr>
            <a:spLocks noGrp="1"/>
          </p:cNvSpPr>
          <p:nvPr>
            <p:ph type="sldNum" sz="quarter" idx="4"/>
          </p:nvPr>
        </p:nvSpPr>
        <p:spPr>
          <a:xfrm>
            <a:off x="9326879" y="6356350"/>
            <a:ext cx="2743200" cy="365125"/>
          </a:xfrm>
          <a:prstGeom prst="rect">
            <a:avLst/>
          </a:prstGeom>
        </p:spPr>
        <p:txBody>
          <a:bodyPr vert="horz" lIns="91440" tIns="45720" rIns="91440" bIns="45720" rtlCol="0" anchor="ctr"/>
          <a:lstStyle>
            <a:lvl1pPr algn="r">
              <a:defRPr sz="7200">
                <a:solidFill>
                  <a:srgbClr val="EB976D"/>
                </a:solidFill>
                <a:latin typeface="Fira Sans" panose="020B0503050000020004" pitchFamily="34" charset="0"/>
              </a:defRPr>
            </a:lvl1pPr>
          </a:lstStyle>
          <a:p>
            <a:fld id="{943EB55C-D1D3-4EA7-96FF-7B21F10BDCBD}" type="slidenum">
              <a:rPr lang="pt-BR" smtClean="0"/>
              <a:pPr/>
              <a:t>‹nº›</a:t>
            </a:fld>
            <a:endParaRPr lang="pt-BR" dirty="0">
              <a:latin typeface="Fira Sans" panose="020B0503050000020004" pitchFamily="34" charset="0"/>
            </a:endParaRPr>
          </a:p>
        </p:txBody>
      </p:sp>
      <p:pic>
        <p:nvPicPr>
          <p:cNvPr id="8" name="Picture 7">
            <a:extLst>
              <a:ext uri="{FF2B5EF4-FFF2-40B4-BE49-F238E27FC236}">
                <a16:creationId xmlns:a16="http://schemas.microsoft.com/office/drawing/2014/main" id="{65F8D41A-C39C-4251-B06E-38A5BA5741DE}"/>
              </a:ext>
            </a:extLst>
          </p:cNvPr>
          <p:cNvPicPr>
            <a:picLocks noChangeAspect="1"/>
          </p:cNvPicPr>
          <p:nvPr userDrawn="1"/>
        </p:nvPicPr>
        <p:blipFill>
          <a:blip r:embed="rId11"/>
          <a:stretch>
            <a:fillRect/>
          </a:stretch>
        </p:blipFill>
        <p:spPr>
          <a:xfrm>
            <a:off x="1" y="34873"/>
            <a:ext cx="1085316" cy="1334336"/>
          </a:xfrm>
          <a:prstGeom prst="rect">
            <a:avLst/>
          </a:prstGeom>
        </p:spPr>
      </p:pic>
    </p:spTree>
    <p:extLst>
      <p:ext uri="{BB962C8B-B14F-4D97-AF65-F5344CB8AC3E}">
        <p14:creationId xmlns:p14="http://schemas.microsoft.com/office/powerpoint/2010/main" val="385579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4400" b="1" kern="1200">
          <a:solidFill>
            <a:srgbClr val="38415C"/>
          </a:solidFill>
          <a:latin typeface="Fira Sans" panose="020B05030500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415C"/>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415C"/>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415C"/>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415C"/>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415C"/>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05C4-9F97-4585-AC73-4C749CFE0BFE}"/>
              </a:ext>
            </a:extLst>
          </p:cNvPr>
          <p:cNvSpPr>
            <a:spLocks noGrp="1"/>
          </p:cNvSpPr>
          <p:nvPr>
            <p:ph type="ctrTitle"/>
          </p:nvPr>
        </p:nvSpPr>
        <p:spPr>
          <a:xfrm>
            <a:off x="1968575" y="2274129"/>
            <a:ext cx="8254849" cy="2309742"/>
          </a:xfrm>
        </p:spPr>
        <p:txBody>
          <a:bodyPr anchor="ctr">
            <a:normAutofit fontScale="90000"/>
          </a:bodyPr>
          <a:lstStyle/>
          <a:p>
            <a:r>
              <a:rPr lang="en-US" sz="4800" dirty="0"/>
              <a:t>Feature Analysis to League of Legends Victory Prediction on the Picks and Bans Phase</a:t>
            </a:r>
            <a:endParaRPr lang="pt-BR" sz="4800" dirty="0"/>
          </a:p>
        </p:txBody>
      </p:sp>
      <p:sp>
        <p:nvSpPr>
          <p:cNvPr id="3" name="Subtitle 2">
            <a:extLst>
              <a:ext uri="{FF2B5EF4-FFF2-40B4-BE49-F238E27FC236}">
                <a16:creationId xmlns:a16="http://schemas.microsoft.com/office/drawing/2014/main" id="{C52B48E8-47BE-4E00-A7EE-700E8E4010C6}"/>
              </a:ext>
            </a:extLst>
          </p:cNvPr>
          <p:cNvSpPr>
            <a:spLocks noGrp="1"/>
          </p:cNvSpPr>
          <p:nvPr>
            <p:ph type="subTitle" idx="1"/>
          </p:nvPr>
        </p:nvSpPr>
        <p:spPr>
          <a:xfrm>
            <a:off x="1968575" y="4583871"/>
            <a:ext cx="8289485" cy="901348"/>
          </a:xfrm>
        </p:spPr>
        <p:txBody>
          <a:bodyPr>
            <a:normAutofit fontScale="62500" lnSpcReduction="20000"/>
          </a:bodyPr>
          <a:lstStyle/>
          <a:p>
            <a:r>
              <a:rPr lang="pt-BR" dirty="0"/>
              <a:t>Lincoln M. Costa, Rafael G. Mantovani, Francisco Carlos M. Souza, Geraldo </a:t>
            </a:r>
            <a:r>
              <a:rPr lang="pt-BR" dirty="0" err="1"/>
              <a:t>Xexéo</a:t>
            </a:r>
            <a:r>
              <a:rPr lang="pt-BR" dirty="0"/>
              <a:t>.</a:t>
            </a:r>
          </a:p>
          <a:p>
            <a:r>
              <a:rPr lang="pt-BR" dirty="0"/>
              <a:t>PESC/COPPE/UFRJ</a:t>
            </a:r>
          </a:p>
          <a:p>
            <a:r>
              <a:rPr lang="pt-BR" dirty="0"/>
              <a:t>costa@cos.ufrj.br</a:t>
            </a:r>
          </a:p>
        </p:txBody>
      </p:sp>
    </p:spTree>
    <p:extLst>
      <p:ext uri="{BB962C8B-B14F-4D97-AF65-F5344CB8AC3E}">
        <p14:creationId xmlns:p14="http://schemas.microsoft.com/office/powerpoint/2010/main" val="397020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05C4-9F97-4585-AC73-4C749CFE0BFE}"/>
              </a:ext>
            </a:extLst>
          </p:cNvPr>
          <p:cNvSpPr>
            <a:spLocks noGrp="1"/>
          </p:cNvSpPr>
          <p:nvPr>
            <p:ph type="ctrTitle"/>
          </p:nvPr>
        </p:nvSpPr>
        <p:spPr>
          <a:xfrm>
            <a:off x="3780593" y="1954635"/>
            <a:ext cx="8254849" cy="2309742"/>
          </a:xfrm>
        </p:spPr>
        <p:txBody>
          <a:bodyPr anchor="ctr">
            <a:normAutofit/>
          </a:bodyPr>
          <a:lstStyle/>
          <a:p>
            <a:r>
              <a:rPr lang="pt-BR" sz="4800" dirty="0" err="1"/>
              <a:t>Thank</a:t>
            </a:r>
            <a:r>
              <a:rPr lang="pt-BR" sz="4800" dirty="0"/>
              <a:t> </a:t>
            </a:r>
            <a:r>
              <a:rPr lang="pt-BR" sz="4800" dirty="0" err="1"/>
              <a:t>you</a:t>
            </a:r>
            <a:r>
              <a:rPr lang="pt-BR" sz="4800" dirty="0"/>
              <a:t>!</a:t>
            </a:r>
          </a:p>
        </p:txBody>
      </p:sp>
      <p:sp>
        <p:nvSpPr>
          <p:cNvPr id="3" name="Subtitle 2">
            <a:extLst>
              <a:ext uri="{FF2B5EF4-FFF2-40B4-BE49-F238E27FC236}">
                <a16:creationId xmlns:a16="http://schemas.microsoft.com/office/drawing/2014/main" id="{C52B48E8-47BE-4E00-A7EE-700E8E4010C6}"/>
              </a:ext>
            </a:extLst>
          </p:cNvPr>
          <p:cNvSpPr>
            <a:spLocks noGrp="1"/>
          </p:cNvSpPr>
          <p:nvPr>
            <p:ph type="subTitle" idx="1"/>
          </p:nvPr>
        </p:nvSpPr>
        <p:spPr/>
        <p:txBody>
          <a:bodyPr>
            <a:normAutofit fontScale="62500" lnSpcReduction="20000"/>
          </a:bodyPr>
          <a:lstStyle/>
          <a:p>
            <a:r>
              <a:rPr lang="pt-BR" dirty="0"/>
              <a:t>Lincoln M. Costa , Rafael G. Mantovani, Francisco Carlos M. Souza, Geraldo </a:t>
            </a:r>
            <a:r>
              <a:rPr lang="pt-BR" dirty="0" err="1"/>
              <a:t>Xexéo</a:t>
            </a:r>
            <a:r>
              <a:rPr lang="pt-BR" dirty="0"/>
              <a:t>.</a:t>
            </a:r>
          </a:p>
          <a:p>
            <a:r>
              <a:rPr lang="pt-BR" dirty="0"/>
              <a:t>PESC/COPPE/UFRJ</a:t>
            </a:r>
          </a:p>
          <a:p>
            <a:r>
              <a:rPr lang="pt-BR" dirty="0"/>
              <a:t>costa@cos.ufrj.br</a:t>
            </a:r>
          </a:p>
        </p:txBody>
      </p:sp>
      <p:pic>
        <p:nvPicPr>
          <p:cNvPr id="4" name="Picture 3">
            <a:extLst>
              <a:ext uri="{FF2B5EF4-FFF2-40B4-BE49-F238E27FC236}">
                <a16:creationId xmlns:a16="http://schemas.microsoft.com/office/drawing/2014/main" id="{24705FB0-D7F2-4CCF-A9F5-9BED0000B3B2}"/>
              </a:ext>
            </a:extLst>
          </p:cNvPr>
          <p:cNvPicPr>
            <a:picLocks noChangeAspect="1"/>
          </p:cNvPicPr>
          <p:nvPr/>
        </p:nvPicPr>
        <p:blipFill>
          <a:blip r:embed="rId3"/>
          <a:stretch>
            <a:fillRect/>
          </a:stretch>
        </p:blipFill>
        <p:spPr>
          <a:xfrm>
            <a:off x="239444" y="875676"/>
            <a:ext cx="3793764" cy="4664226"/>
          </a:xfrm>
          <a:prstGeom prst="rect">
            <a:avLst/>
          </a:prstGeom>
        </p:spPr>
      </p:pic>
    </p:spTree>
    <p:extLst>
      <p:ext uri="{BB962C8B-B14F-4D97-AF65-F5344CB8AC3E}">
        <p14:creationId xmlns:p14="http://schemas.microsoft.com/office/powerpoint/2010/main" val="211030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2</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a:t>League </a:t>
            </a:r>
            <a:r>
              <a:rPr lang="pt-BR" dirty="0" err="1"/>
              <a:t>of</a:t>
            </a:r>
            <a:r>
              <a:rPr lang="pt-BR" dirty="0"/>
              <a:t> </a:t>
            </a:r>
            <a:r>
              <a:rPr lang="pt-BR" dirty="0" err="1"/>
              <a:t>Legends</a:t>
            </a:r>
            <a:r>
              <a:rPr lang="pt-BR" dirty="0"/>
              <a:t> </a:t>
            </a:r>
            <a:r>
              <a:rPr lang="pt-BR" dirty="0" err="1"/>
              <a:t>victory</a:t>
            </a:r>
            <a:r>
              <a:rPr lang="pt-BR" dirty="0"/>
              <a:t> </a:t>
            </a:r>
            <a:r>
              <a:rPr lang="pt-BR" dirty="0" err="1"/>
              <a:t>prediction</a:t>
            </a:r>
            <a:endParaRPr lang="pt-BR" dirty="0"/>
          </a:p>
        </p:txBody>
      </p:sp>
      <p:pic>
        <p:nvPicPr>
          <p:cNvPr id="5" name="Espaço Reservado para Conteúdo 4">
            <a:extLst>
              <a:ext uri="{FF2B5EF4-FFF2-40B4-BE49-F238E27FC236}">
                <a16:creationId xmlns:a16="http://schemas.microsoft.com/office/drawing/2014/main" id="{AD538080-A776-443E-9B45-0C11330565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193" y="1676993"/>
            <a:ext cx="6237288" cy="3504014"/>
          </a:xfrm>
          <a:prstGeom prst="rect">
            <a:avLst/>
          </a:prstGeom>
          <a:ln>
            <a:noFill/>
          </a:ln>
          <a:effectLst>
            <a:outerShdw blurRad="190500" algn="tl" rotWithShape="0">
              <a:srgbClr val="000000">
                <a:alpha val="70000"/>
              </a:srgbClr>
            </a:outerShdw>
          </a:effectLst>
        </p:spPr>
      </p:pic>
      <p:pic>
        <p:nvPicPr>
          <p:cNvPr id="10" name="Imagem 9">
            <a:extLst>
              <a:ext uri="{FF2B5EF4-FFF2-40B4-BE49-F238E27FC236}">
                <a16:creationId xmlns:a16="http://schemas.microsoft.com/office/drawing/2014/main" id="{3439BAD5-D9CE-4031-9F62-31A534D5C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880" y="1371600"/>
            <a:ext cx="4114800" cy="4114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033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ço Reservado para Conteúdo 9">
            <a:extLst>
              <a:ext uri="{FF2B5EF4-FFF2-40B4-BE49-F238E27FC236}">
                <a16:creationId xmlns:a16="http://schemas.microsoft.com/office/drawing/2014/main" id="{AD0DFEB6-9F80-465C-ADBE-35BCD70F0E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170" y="1400519"/>
            <a:ext cx="6566859" cy="3447601"/>
          </a:xfrm>
          <a:prstGeom prst="rect">
            <a:avLst/>
          </a:prstGeom>
          <a:ln>
            <a:noFill/>
          </a:ln>
          <a:effectLst>
            <a:outerShdw blurRad="190500" algn="tl" rotWithShape="0">
              <a:srgbClr val="000000">
                <a:alpha val="70000"/>
              </a:srgbClr>
            </a:outerShdw>
          </a:effectLst>
        </p:spPr>
      </p:pic>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3</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a:t>League </a:t>
            </a:r>
            <a:r>
              <a:rPr lang="pt-BR" dirty="0" err="1"/>
              <a:t>of</a:t>
            </a:r>
            <a:r>
              <a:rPr lang="pt-BR" dirty="0"/>
              <a:t> </a:t>
            </a:r>
            <a:r>
              <a:rPr lang="pt-BR" dirty="0" err="1"/>
              <a:t>Legends</a:t>
            </a:r>
            <a:endParaRPr lang="pt-BR" dirty="0"/>
          </a:p>
        </p:txBody>
      </p:sp>
      <p:pic>
        <p:nvPicPr>
          <p:cNvPr id="4" name="Imagem 3">
            <a:extLst>
              <a:ext uri="{FF2B5EF4-FFF2-40B4-BE49-F238E27FC236}">
                <a16:creationId xmlns:a16="http://schemas.microsoft.com/office/drawing/2014/main" id="{849DD7DF-61D1-446F-8E18-EF42DC168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774" y="2908749"/>
            <a:ext cx="5109916" cy="28743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1289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4</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err="1"/>
              <a:t>Related</a:t>
            </a:r>
            <a:r>
              <a:rPr lang="pt-BR" dirty="0"/>
              <a:t> </a:t>
            </a:r>
            <a:r>
              <a:rPr lang="pt-BR" dirty="0" err="1"/>
              <a:t>work</a:t>
            </a:r>
            <a:endParaRPr lang="pt-BR" dirty="0"/>
          </a:p>
        </p:txBody>
      </p:sp>
      <p:sp>
        <p:nvSpPr>
          <p:cNvPr id="3" name="Espaço Reservado para Conteúdo 2">
            <a:extLst>
              <a:ext uri="{FF2B5EF4-FFF2-40B4-BE49-F238E27FC236}">
                <a16:creationId xmlns:a16="http://schemas.microsoft.com/office/drawing/2014/main" id="{D400E93B-415F-4345-999B-9C02693660E7}"/>
              </a:ext>
            </a:extLst>
          </p:cNvPr>
          <p:cNvSpPr>
            <a:spLocks noGrp="1"/>
          </p:cNvSpPr>
          <p:nvPr>
            <p:ph idx="1"/>
          </p:nvPr>
        </p:nvSpPr>
        <p:spPr/>
        <p:txBody>
          <a:bodyPr>
            <a:normAutofit/>
          </a:bodyPr>
          <a:lstStyle/>
          <a:p>
            <a:r>
              <a:rPr lang="en-US" dirty="0"/>
              <a:t>According to our findings, only</a:t>
            </a:r>
            <a:r>
              <a:rPr lang="en-US" b="1" dirty="0"/>
              <a:t> Ani (2019)</a:t>
            </a:r>
            <a:r>
              <a:rPr lang="en-US" dirty="0"/>
              <a:t> conducted experiments using League of Legends pre-game information.</a:t>
            </a:r>
          </a:p>
          <a:p>
            <a:r>
              <a:rPr lang="pt-BR" b="1" dirty="0"/>
              <a:t>Victoria </a:t>
            </a:r>
            <a:r>
              <a:rPr lang="pt-BR" b="1" dirty="0" err="1"/>
              <a:t>Hodge</a:t>
            </a:r>
            <a:r>
              <a:rPr lang="pt-BR" b="1" dirty="0"/>
              <a:t> et al. (2019) </a:t>
            </a:r>
            <a:r>
              <a:rPr lang="en-US" dirty="0"/>
              <a:t>focused on the audience experience while watching DOTA 2 games and aims to explain professional esports matches to the spectators as the matches progress by accurately predicting the winner throughout the game.</a:t>
            </a:r>
          </a:p>
          <a:p>
            <a:r>
              <a:rPr lang="en-US" dirty="0"/>
              <a:t>Using RNN, </a:t>
            </a:r>
            <a:r>
              <a:rPr lang="en-US" b="1" dirty="0"/>
              <a:t>Silva, Pappa, and </a:t>
            </a:r>
            <a:r>
              <a:rPr lang="en-US" b="1" dirty="0" err="1"/>
              <a:t>Chaimowicz</a:t>
            </a:r>
            <a:r>
              <a:rPr lang="en-US" b="1" dirty="0"/>
              <a:t> (2018) </a:t>
            </a:r>
            <a:r>
              <a:rPr lang="en-US" dirty="0"/>
              <a:t>studied the prediction of League of Legends in specifics time interval.</a:t>
            </a:r>
          </a:p>
          <a:p>
            <a:r>
              <a:rPr lang="pt-BR" b="1" dirty="0"/>
              <a:t>Kim, Lee, </a:t>
            </a:r>
            <a:r>
              <a:rPr lang="pt-BR" b="1" dirty="0" err="1"/>
              <a:t>and</a:t>
            </a:r>
            <a:r>
              <a:rPr lang="pt-BR" b="1" dirty="0"/>
              <a:t> Chung (2020) </a:t>
            </a:r>
            <a:r>
              <a:rPr lang="en-US" dirty="0"/>
              <a:t>proposed a confidence-calibration method for predicting the winner of League of Legends matches.</a:t>
            </a:r>
          </a:p>
        </p:txBody>
      </p:sp>
    </p:spTree>
    <p:extLst>
      <p:ext uri="{BB962C8B-B14F-4D97-AF65-F5344CB8AC3E}">
        <p14:creationId xmlns:p14="http://schemas.microsoft.com/office/powerpoint/2010/main" val="216527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5</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err="1"/>
              <a:t>Methodology</a:t>
            </a:r>
            <a:r>
              <a:rPr lang="pt-BR" dirty="0"/>
              <a:t>: </a:t>
            </a:r>
            <a:r>
              <a:rPr lang="pt-BR" dirty="0" err="1"/>
              <a:t>datasets</a:t>
            </a:r>
            <a:endParaRPr lang="pt-BR" dirty="0"/>
          </a:p>
        </p:txBody>
      </p:sp>
      <p:graphicFrame>
        <p:nvGraphicFramePr>
          <p:cNvPr id="4" name="Tabela 4">
            <a:extLst>
              <a:ext uri="{FF2B5EF4-FFF2-40B4-BE49-F238E27FC236}">
                <a16:creationId xmlns:a16="http://schemas.microsoft.com/office/drawing/2014/main" id="{9103598A-2D83-4058-8516-75327A5E46E1}"/>
              </a:ext>
            </a:extLst>
          </p:cNvPr>
          <p:cNvGraphicFramePr>
            <a:graphicFrameLocks noGrp="1"/>
          </p:cNvGraphicFramePr>
          <p:nvPr>
            <p:ph idx="1"/>
            <p:extLst>
              <p:ext uri="{D42A27DB-BD31-4B8C-83A1-F6EECF244321}">
                <p14:modId xmlns:p14="http://schemas.microsoft.com/office/powerpoint/2010/main" val="939191939"/>
              </p:ext>
            </p:extLst>
          </p:nvPr>
        </p:nvGraphicFramePr>
        <p:xfrm>
          <a:off x="157479" y="2181860"/>
          <a:ext cx="11912600" cy="2494280"/>
        </p:xfrm>
        <a:graphic>
          <a:graphicData uri="http://schemas.openxmlformats.org/drawingml/2006/table">
            <a:tbl>
              <a:tblPr firstRow="1" bandRow="1">
                <a:tableStyleId>{073A0DAA-6AF3-43AB-8588-CEC1D06C72B9}</a:tableStyleId>
              </a:tblPr>
              <a:tblGrid>
                <a:gridCol w="807721">
                  <a:extLst>
                    <a:ext uri="{9D8B030D-6E8A-4147-A177-3AD203B41FA5}">
                      <a16:colId xmlns:a16="http://schemas.microsoft.com/office/drawing/2014/main" val="3790510155"/>
                    </a:ext>
                  </a:extLst>
                </a:gridCol>
                <a:gridCol w="4470400">
                  <a:extLst>
                    <a:ext uri="{9D8B030D-6E8A-4147-A177-3AD203B41FA5}">
                      <a16:colId xmlns:a16="http://schemas.microsoft.com/office/drawing/2014/main" val="1348371840"/>
                    </a:ext>
                  </a:extLst>
                </a:gridCol>
                <a:gridCol w="6634479">
                  <a:extLst>
                    <a:ext uri="{9D8B030D-6E8A-4147-A177-3AD203B41FA5}">
                      <a16:colId xmlns:a16="http://schemas.microsoft.com/office/drawing/2014/main" val="612959768"/>
                    </a:ext>
                  </a:extLst>
                </a:gridCol>
              </a:tblGrid>
              <a:tr h="370840">
                <a:tc>
                  <a:txBody>
                    <a:bodyPr/>
                    <a:lstStyle/>
                    <a:p>
                      <a:r>
                        <a:rPr lang="pt-BR" dirty="0">
                          <a:latin typeface="Fira Sans" panose="020B0503050000020004" pitchFamily="34" charset="0"/>
                        </a:rPr>
                        <a:t>Id</a:t>
                      </a:r>
                    </a:p>
                  </a:txBody>
                  <a:tcPr/>
                </a:tc>
                <a:tc>
                  <a:txBody>
                    <a:bodyPr/>
                    <a:lstStyle/>
                    <a:p>
                      <a:r>
                        <a:rPr lang="pt-BR" dirty="0" err="1">
                          <a:latin typeface="Fira Sans" panose="020B0503050000020004" pitchFamily="34" charset="0"/>
                        </a:rPr>
                        <a:t>Dataset</a:t>
                      </a:r>
                      <a:endParaRPr lang="pt-BR" dirty="0">
                        <a:latin typeface="Fira Sans" panose="020B0503050000020004" pitchFamily="34" charset="0"/>
                      </a:endParaRPr>
                    </a:p>
                  </a:txBody>
                  <a:tcPr/>
                </a:tc>
                <a:tc>
                  <a:txBody>
                    <a:bodyPr/>
                    <a:lstStyle/>
                    <a:p>
                      <a:r>
                        <a:rPr lang="pt-BR" dirty="0" err="1">
                          <a:latin typeface="Fira Sans" panose="020B0503050000020004" pitchFamily="34" charset="0"/>
                        </a:rPr>
                        <a:t>Description</a:t>
                      </a:r>
                      <a:endParaRPr lang="pt-BR" dirty="0">
                        <a:latin typeface="Fira Sans" panose="020B0503050000020004" pitchFamily="34" charset="0"/>
                      </a:endParaRPr>
                    </a:p>
                  </a:txBody>
                  <a:tcPr/>
                </a:tc>
                <a:extLst>
                  <a:ext uri="{0D108BD9-81ED-4DB2-BD59-A6C34878D82A}">
                    <a16:rowId xmlns:a16="http://schemas.microsoft.com/office/drawing/2014/main" val="329341776"/>
                  </a:ext>
                </a:extLst>
              </a:tr>
              <a:tr h="370840">
                <a:tc>
                  <a:txBody>
                    <a:bodyPr/>
                    <a:lstStyle/>
                    <a:p>
                      <a:r>
                        <a:rPr lang="pt-BR" dirty="0">
                          <a:latin typeface="Fira Sans" panose="020B0503050000020004" pitchFamily="34" charset="0"/>
                        </a:rPr>
                        <a:t>1</a:t>
                      </a:r>
                    </a:p>
                  </a:txBody>
                  <a:tcPr/>
                </a:tc>
                <a:tc>
                  <a:txBody>
                    <a:bodyPr/>
                    <a:lstStyle/>
                    <a:p>
                      <a:r>
                        <a:rPr lang="pt-BR" dirty="0" err="1">
                          <a:latin typeface="Fira Sans" panose="020B0503050000020004" pitchFamily="34" charset="0"/>
                        </a:rPr>
                        <a:t>Banned</a:t>
                      </a:r>
                      <a:r>
                        <a:rPr lang="pt-BR" dirty="0">
                          <a:latin typeface="Fira Sans" panose="020B0503050000020004" pitchFamily="34" charset="0"/>
                        </a:rPr>
                        <a:t> </a:t>
                      </a:r>
                      <a:r>
                        <a:rPr lang="pt-BR" dirty="0" err="1">
                          <a:latin typeface="Fira Sans" panose="020B0503050000020004" pitchFamily="34" charset="0"/>
                        </a:rPr>
                        <a:t>Champions</a:t>
                      </a:r>
                      <a:endParaRPr lang="pt-BR" dirty="0">
                        <a:latin typeface="Fira Sans" panose="020B0503050000020004" pitchFamily="34" charset="0"/>
                      </a:endParaRPr>
                    </a:p>
                  </a:txBody>
                  <a:tcPr/>
                </a:tc>
                <a:tc>
                  <a:txBody>
                    <a:bodyPr/>
                    <a:lstStyle/>
                    <a:p>
                      <a:r>
                        <a:rPr lang="en-US" dirty="0">
                          <a:latin typeface="Fira Sans" panose="020B0503050000020004" pitchFamily="34" charset="0"/>
                        </a:rPr>
                        <a:t>Champions banned by both teams and the match result</a:t>
                      </a:r>
                      <a:endParaRPr lang="pt-BR" dirty="0">
                        <a:latin typeface="Fira Sans" panose="020B0503050000020004" pitchFamily="34" charset="0"/>
                      </a:endParaRPr>
                    </a:p>
                  </a:txBody>
                  <a:tcPr/>
                </a:tc>
                <a:extLst>
                  <a:ext uri="{0D108BD9-81ED-4DB2-BD59-A6C34878D82A}">
                    <a16:rowId xmlns:a16="http://schemas.microsoft.com/office/drawing/2014/main" val="1161784735"/>
                  </a:ext>
                </a:extLst>
              </a:tr>
              <a:tr h="370840">
                <a:tc>
                  <a:txBody>
                    <a:bodyPr/>
                    <a:lstStyle/>
                    <a:p>
                      <a:r>
                        <a:rPr lang="pt-BR" dirty="0">
                          <a:latin typeface="Fira Sans" panose="020B0503050000020004" pitchFamily="34" charset="0"/>
                        </a:rPr>
                        <a:t>2</a:t>
                      </a:r>
                    </a:p>
                  </a:txBody>
                  <a:tcPr/>
                </a:tc>
                <a:tc>
                  <a:txBody>
                    <a:bodyPr/>
                    <a:lstStyle/>
                    <a:p>
                      <a:r>
                        <a:rPr lang="pt-BR" dirty="0" err="1">
                          <a:latin typeface="Fira Sans" panose="020B0503050000020004" pitchFamily="34" charset="0"/>
                        </a:rPr>
                        <a:t>Picked</a:t>
                      </a:r>
                      <a:r>
                        <a:rPr lang="pt-BR" dirty="0">
                          <a:latin typeface="Fira Sans" panose="020B0503050000020004" pitchFamily="34" charset="0"/>
                        </a:rPr>
                        <a:t> </a:t>
                      </a:r>
                      <a:r>
                        <a:rPr lang="pt-BR" dirty="0" err="1">
                          <a:latin typeface="Fira Sans" panose="020B0503050000020004" pitchFamily="34" charset="0"/>
                        </a:rPr>
                        <a:t>Champions</a:t>
                      </a:r>
                      <a:endParaRPr lang="pt-BR" dirty="0">
                        <a:latin typeface="Fira Sans" panose="020B0503050000020004" pitchFamily="34" charset="0"/>
                      </a:endParaRPr>
                    </a:p>
                  </a:txBody>
                  <a:tcPr/>
                </a:tc>
                <a:tc>
                  <a:txBody>
                    <a:bodyPr/>
                    <a:lstStyle/>
                    <a:p>
                      <a:r>
                        <a:rPr lang="en-US" dirty="0">
                          <a:latin typeface="Fira Sans" panose="020B0503050000020004" pitchFamily="34" charset="0"/>
                        </a:rPr>
                        <a:t>Champions selected by both teams and the match result</a:t>
                      </a:r>
                      <a:endParaRPr lang="pt-BR" dirty="0">
                        <a:latin typeface="Fira Sans" panose="020B0503050000020004" pitchFamily="34" charset="0"/>
                      </a:endParaRPr>
                    </a:p>
                  </a:txBody>
                  <a:tcPr/>
                </a:tc>
                <a:extLst>
                  <a:ext uri="{0D108BD9-81ED-4DB2-BD59-A6C34878D82A}">
                    <a16:rowId xmlns:a16="http://schemas.microsoft.com/office/drawing/2014/main" val="2711367709"/>
                  </a:ext>
                </a:extLst>
              </a:tr>
              <a:tr h="370840">
                <a:tc>
                  <a:txBody>
                    <a:bodyPr/>
                    <a:lstStyle/>
                    <a:p>
                      <a:r>
                        <a:rPr lang="pt-BR" dirty="0">
                          <a:latin typeface="Fira Sans" panose="020B0503050000020004" pitchFamily="34" charset="0"/>
                        </a:rPr>
                        <a:t>3</a:t>
                      </a:r>
                    </a:p>
                  </a:txBody>
                  <a:tcPr/>
                </a:tc>
                <a:tc>
                  <a:txBody>
                    <a:bodyPr/>
                    <a:lstStyle/>
                    <a:p>
                      <a:r>
                        <a:rPr lang="pt-BR" dirty="0">
                          <a:latin typeface="Fira Sans" panose="020B0503050000020004" pitchFamily="34" charset="0"/>
                        </a:rPr>
                        <a:t>Players </a:t>
                      </a:r>
                      <a:r>
                        <a:rPr lang="pt-BR" dirty="0" err="1">
                          <a:latin typeface="Fira Sans" panose="020B0503050000020004" pitchFamily="34" charset="0"/>
                        </a:rPr>
                        <a:t>Statistics</a:t>
                      </a:r>
                      <a:endParaRPr lang="pt-BR" dirty="0">
                        <a:latin typeface="Fira Sans" panose="020B0503050000020004" pitchFamily="34" charset="0"/>
                      </a:endParaRPr>
                    </a:p>
                  </a:txBody>
                  <a:tcPr/>
                </a:tc>
                <a:tc>
                  <a:txBody>
                    <a:bodyPr/>
                    <a:lstStyle/>
                    <a:p>
                      <a:r>
                        <a:rPr lang="en-US" dirty="0">
                          <a:latin typeface="Fira Sans" panose="020B0503050000020004" pitchFamily="34" charset="0"/>
                        </a:rPr>
                        <a:t>Performance history (Win Rate, KDA ratio and Game Played) of the players with the champions they selected for the game</a:t>
                      </a:r>
                      <a:endParaRPr lang="pt-BR" dirty="0">
                        <a:latin typeface="Fira Sans" panose="020B0503050000020004" pitchFamily="34" charset="0"/>
                      </a:endParaRPr>
                    </a:p>
                  </a:txBody>
                  <a:tcPr/>
                </a:tc>
                <a:extLst>
                  <a:ext uri="{0D108BD9-81ED-4DB2-BD59-A6C34878D82A}">
                    <a16:rowId xmlns:a16="http://schemas.microsoft.com/office/drawing/2014/main" val="2732523057"/>
                  </a:ext>
                </a:extLst>
              </a:tr>
              <a:tr h="370840">
                <a:tc>
                  <a:txBody>
                    <a:bodyPr/>
                    <a:lstStyle/>
                    <a:p>
                      <a:r>
                        <a:rPr lang="pt-BR" dirty="0">
                          <a:latin typeface="Fira Sans" panose="020B0503050000020004" pitchFamily="34" charset="0"/>
                        </a:rPr>
                        <a:t>4</a:t>
                      </a:r>
                    </a:p>
                  </a:txBody>
                  <a:tcPr/>
                </a:tc>
                <a:tc>
                  <a:txBody>
                    <a:bodyPr/>
                    <a:lstStyle/>
                    <a:p>
                      <a:r>
                        <a:rPr lang="pt-BR" dirty="0" err="1">
                          <a:latin typeface="Fira Sans" panose="020B0503050000020004" pitchFamily="34" charset="0"/>
                        </a:rPr>
                        <a:t>Picked</a:t>
                      </a:r>
                      <a:r>
                        <a:rPr lang="pt-BR" dirty="0">
                          <a:latin typeface="Fira Sans" panose="020B0503050000020004" pitchFamily="34" charset="0"/>
                        </a:rPr>
                        <a:t> </a:t>
                      </a:r>
                      <a:r>
                        <a:rPr lang="pt-BR" dirty="0" err="1">
                          <a:latin typeface="Fira Sans" panose="020B0503050000020004" pitchFamily="34" charset="0"/>
                        </a:rPr>
                        <a:t>Champions</a:t>
                      </a:r>
                      <a:r>
                        <a:rPr lang="pt-BR" dirty="0">
                          <a:latin typeface="Fira Sans" panose="020B0503050000020004" pitchFamily="34" charset="0"/>
                        </a:rPr>
                        <a:t> </a:t>
                      </a:r>
                      <a:r>
                        <a:rPr lang="pt-BR" dirty="0" err="1">
                          <a:latin typeface="Fira Sans" panose="020B0503050000020004" pitchFamily="34" charset="0"/>
                        </a:rPr>
                        <a:t>and</a:t>
                      </a:r>
                      <a:r>
                        <a:rPr lang="pt-BR" dirty="0">
                          <a:latin typeface="Fira Sans" panose="020B0503050000020004" pitchFamily="34" charset="0"/>
                        </a:rPr>
                        <a:t> Players </a:t>
                      </a:r>
                      <a:r>
                        <a:rPr lang="pt-BR" dirty="0" err="1">
                          <a:latin typeface="Fira Sans" panose="020B0503050000020004" pitchFamily="34" charset="0"/>
                        </a:rPr>
                        <a:t>Statistics</a:t>
                      </a:r>
                      <a:endParaRPr lang="pt-BR" dirty="0">
                        <a:latin typeface="Fira Sans" panose="020B05030500000200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latin typeface="Fira Sans" panose="020B0503050000020004" pitchFamily="34" charset="0"/>
                        </a:rPr>
                        <a:t>Merge </a:t>
                      </a:r>
                      <a:r>
                        <a:rPr lang="pt-BR" dirty="0" err="1">
                          <a:latin typeface="Fira Sans" panose="020B0503050000020004" pitchFamily="34" charset="0"/>
                        </a:rPr>
                        <a:t>two</a:t>
                      </a:r>
                      <a:r>
                        <a:rPr lang="pt-BR" dirty="0">
                          <a:latin typeface="Fira Sans" panose="020B0503050000020004" pitchFamily="34" charset="0"/>
                        </a:rPr>
                        <a:t> </a:t>
                      </a:r>
                      <a:r>
                        <a:rPr lang="pt-BR" dirty="0" err="1">
                          <a:latin typeface="Fira Sans" panose="020B0503050000020004" pitchFamily="34" charset="0"/>
                        </a:rPr>
                        <a:t>of</a:t>
                      </a:r>
                      <a:r>
                        <a:rPr lang="pt-BR" dirty="0">
                          <a:latin typeface="Fira Sans" panose="020B0503050000020004" pitchFamily="34" charset="0"/>
                        </a:rPr>
                        <a:t> </a:t>
                      </a:r>
                      <a:r>
                        <a:rPr lang="pt-BR" dirty="0" err="1">
                          <a:latin typeface="Fira Sans" panose="020B0503050000020004" pitchFamily="34" charset="0"/>
                        </a:rPr>
                        <a:t>the</a:t>
                      </a:r>
                      <a:r>
                        <a:rPr lang="pt-BR" dirty="0">
                          <a:latin typeface="Fira Sans" panose="020B0503050000020004" pitchFamily="34" charset="0"/>
                        </a:rPr>
                        <a:t> </a:t>
                      </a:r>
                      <a:r>
                        <a:rPr lang="pt-BR" dirty="0" err="1">
                          <a:latin typeface="Fira Sans" panose="020B0503050000020004" pitchFamily="34" charset="0"/>
                        </a:rPr>
                        <a:t>datasets</a:t>
                      </a:r>
                      <a:r>
                        <a:rPr lang="pt-BR" dirty="0">
                          <a:latin typeface="Fira Sans" panose="020B0503050000020004" pitchFamily="34" charset="0"/>
                        </a:rPr>
                        <a:t> </a:t>
                      </a:r>
                      <a:r>
                        <a:rPr lang="pt-BR" dirty="0" err="1">
                          <a:latin typeface="Fira Sans" panose="020B0503050000020004" pitchFamily="34" charset="0"/>
                        </a:rPr>
                        <a:t>with</a:t>
                      </a:r>
                      <a:r>
                        <a:rPr lang="pt-BR" dirty="0">
                          <a:latin typeface="Fira Sans" panose="020B0503050000020004" pitchFamily="34" charset="0"/>
                        </a:rPr>
                        <a:t> </a:t>
                      </a:r>
                      <a:r>
                        <a:rPr lang="pt-BR" dirty="0" err="1">
                          <a:latin typeface="Fira Sans" panose="020B0503050000020004" pitchFamily="34" charset="0"/>
                        </a:rPr>
                        <a:t>best</a:t>
                      </a:r>
                      <a:r>
                        <a:rPr lang="pt-BR" dirty="0">
                          <a:latin typeface="Fira Sans" panose="020B0503050000020004" pitchFamily="34" charset="0"/>
                        </a:rPr>
                        <a:t> performance (2 </a:t>
                      </a:r>
                      <a:r>
                        <a:rPr lang="pt-BR" dirty="0" err="1">
                          <a:latin typeface="Fira Sans" panose="020B0503050000020004" pitchFamily="34" charset="0"/>
                        </a:rPr>
                        <a:t>and</a:t>
                      </a:r>
                      <a:r>
                        <a:rPr lang="pt-BR" dirty="0">
                          <a:latin typeface="Fira Sans" panose="020B0503050000020004" pitchFamily="34" charset="0"/>
                        </a:rPr>
                        <a:t> 3)</a:t>
                      </a:r>
                    </a:p>
                  </a:txBody>
                  <a:tcPr/>
                </a:tc>
                <a:extLst>
                  <a:ext uri="{0D108BD9-81ED-4DB2-BD59-A6C34878D82A}">
                    <a16:rowId xmlns:a16="http://schemas.microsoft.com/office/drawing/2014/main" val="2828084209"/>
                  </a:ext>
                </a:extLst>
              </a:tr>
              <a:tr h="370840">
                <a:tc>
                  <a:txBody>
                    <a:bodyPr/>
                    <a:lstStyle/>
                    <a:p>
                      <a:r>
                        <a:rPr lang="pt-BR" dirty="0">
                          <a:latin typeface="Fira Sans" panose="020B0503050000020004" pitchFamily="34" charset="0"/>
                        </a:rPr>
                        <a:t>5</a:t>
                      </a:r>
                    </a:p>
                  </a:txBody>
                  <a:tcPr/>
                </a:tc>
                <a:tc>
                  <a:txBody>
                    <a:bodyPr/>
                    <a:lstStyle/>
                    <a:p>
                      <a:r>
                        <a:rPr lang="pt-BR" dirty="0">
                          <a:latin typeface="Fira Sans" panose="020B0503050000020004" pitchFamily="34" charset="0"/>
                        </a:rPr>
                        <a:t>Complete</a:t>
                      </a:r>
                    </a:p>
                  </a:txBody>
                  <a:tcPr/>
                </a:tc>
                <a:tc>
                  <a:txBody>
                    <a:bodyPr/>
                    <a:lstStyle/>
                    <a:p>
                      <a:r>
                        <a:rPr lang="pt-BR" dirty="0">
                          <a:latin typeface="Fira Sans" panose="020B0503050000020004" pitchFamily="34" charset="0"/>
                        </a:rPr>
                        <a:t>Merge </a:t>
                      </a:r>
                      <a:r>
                        <a:rPr lang="pt-BR" dirty="0" err="1">
                          <a:latin typeface="Fira Sans" panose="020B0503050000020004" pitchFamily="34" charset="0"/>
                        </a:rPr>
                        <a:t>all</a:t>
                      </a:r>
                      <a:r>
                        <a:rPr lang="pt-BR" dirty="0">
                          <a:latin typeface="Fira Sans" panose="020B0503050000020004" pitchFamily="34" charset="0"/>
                        </a:rPr>
                        <a:t> </a:t>
                      </a:r>
                      <a:r>
                        <a:rPr lang="pt-BR" dirty="0" err="1">
                          <a:latin typeface="Fira Sans" panose="020B0503050000020004" pitchFamily="34" charset="0"/>
                        </a:rPr>
                        <a:t>the</a:t>
                      </a:r>
                      <a:r>
                        <a:rPr lang="pt-BR" dirty="0">
                          <a:latin typeface="Fira Sans" panose="020B0503050000020004" pitchFamily="34" charset="0"/>
                        </a:rPr>
                        <a:t> </a:t>
                      </a:r>
                      <a:r>
                        <a:rPr lang="pt-BR" dirty="0" err="1">
                          <a:latin typeface="Fira Sans" panose="020B0503050000020004" pitchFamily="34" charset="0"/>
                        </a:rPr>
                        <a:t>three</a:t>
                      </a:r>
                      <a:r>
                        <a:rPr lang="pt-BR" dirty="0">
                          <a:latin typeface="Fira Sans" panose="020B0503050000020004" pitchFamily="34" charset="0"/>
                        </a:rPr>
                        <a:t> </a:t>
                      </a:r>
                      <a:r>
                        <a:rPr lang="pt-BR" dirty="0" err="1">
                          <a:latin typeface="Fira Sans" panose="020B0503050000020004" pitchFamily="34" charset="0"/>
                        </a:rPr>
                        <a:t>datasets</a:t>
                      </a:r>
                      <a:r>
                        <a:rPr lang="pt-BR" dirty="0">
                          <a:latin typeface="Fira Sans" panose="020B0503050000020004" pitchFamily="34" charset="0"/>
                        </a:rPr>
                        <a:t> </a:t>
                      </a:r>
                      <a:r>
                        <a:rPr lang="pt-BR" dirty="0" err="1">
                          <a:latin typeface="Fira Sans" panose="020B0503050000020004" pitchFamily="34" charset="0"/>
                        </a:rPr>
                        <a:t>aforementioned</a:t>
                      </a:r>
                      <a:r>
                        <a:rPr lang="pt-BR" dirty="0">
                          <a:latin typeface="Fira Sans" panose="020B0503050000020004" pitchFamily="34" charset="0"/>
                        </a:rPr>
                        <a:t> (1, 2 </a:t>
                      </a:r>
                      <a:r>
                        <a:rPr lang="pt-BR" dirty="0" err="1">
                          <a:latin typeface="Fira Sans" panose="020B0503050000020004" pitchFamily="34" charset="0"/>
                        </a:rPr>
                        <a:t>and</a:t>
                      </a:r>
                      <a:r>
                        <a:rPr lang="pt-BR" dirty="0">
                          <a:latin typeface="Fira Sans" panose="020B0503050000020004" pitchFamily="34" charset="0"/>
                        </a:rPr>
                        <a:t> 3)</a:t>
                      </a:r>
                    </a:p>
                  </a:txBody>
                  <a:tcPr/>
                </a:tc>
                <a:extLst>
                  <a:ext uri="{0D108BD9-81ED-4DB2-BD59-A6C34878D82A}">
                    <a16:rowId xmlns:a16="http://schemas.microsoft.com/office/drawing/2014/main" val="4099979462"/>
                  </a:ext>
                </a:extLst>
              </a:tr>
            </a:tbl>
          </a:graphicData>
        </a:graphic>
      </p:graphicFrame>
    </p:spTree>
    <p:extLst>
      <p:ext uri="{BB962C8B-B14F-4D97-AF65-F5344CB8AC3E}">
        <p14:creationId xmlns:p14="http://schemas.microsoft.com/office/powerpoint/2010/main" val="423442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6</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normAutofit/>
          </a:bodyPr>
          <a:lstStyle/>
          <a:p>
            <a:r>
              <a:rPr lang="pt-BR" sz="3600" dirty="0" err="1"/>
              <a:t>Methodology</a:t>
            </a:r>
            <a:r>
              <a:rPr lang="pt-BR" sz="3600" dirty="0"/>
              <a:t>: </a:t>
            </a:r>
            <a:r>
              <a:rPr lang="pt-BR" sz="3600" dirty="0" err="1"/>
              <a:t>algorithms</a:t>
            </a:r>
            <a:r>
              <a:rPr lang="pt-BR" sz="3600" dirty="0"/>
              <a:t> </a:t>
            </a:r>
            <a:r>
              <a:rPr lang="pt-BR" sz="3600" dirty="0" err="1"/>
              <a:t>and</a:t>
            </a:r>
            <a:r>
              <a:rPr lang="pt-BR" sz="3600" dirty="0"/>
              <a:t> </a:t>
            </a:r>
            <a:r>
              <a:rPr lang="pt-BR" sz="3600" dirty="0" err="1"/>
              <a:t>experiment</a:t>
            </a:r>
            <a:r>
              <a:rPr lang="pt-BR" sz="3600" dirty="0"/>
              <a:t> design</a:t>
            </a:r>
          </a:p>
        </p:txBody>
      </p:sp>
      <p:sp>
        <p:nvSpPr>
          <p:cNvPr id="3" name="Espaço Reservado para Conteúdo 2">
            <a:extLst>
              <a:ext uri="{FF2B5EF4-FFF2-40B4-BE49-F238E27FC236}">
                <a16:creationId xmlns:a16="http://schemas.microsoft.com/office/drawing/2014/main" id="{D400E93B-415F-4345-999B-9C02693660E7}"/>
              </a:ext>
            </a:extLst>
          </p:cNvPr>
          <p:cNvSpPr>
            <a:spLocks noGrp="1"/>
          </p:cNvSpPr>
          <p:nvPr>
            <p:ph idx="1"/>
          </p:nvPr>
        </p:nvSpPr>
        <p:spPr/>
        <p:txBody>
          <a:bodyPr/>
          <a:lstStyle/>
          <a:p>
            <a:r>
              <a:rPr lang="pt-BR" dirty="0"/>
              <a:t>The </a:t>
            </a:r>
            <a:r>
              <a:rPr lang="pt-BR" dirty="0" err="1"/>
              <a:t>following</a:t>
            </a:r>
            <a:r>
              <a:rPr lang="pt-BR" dirty="0"/>
              <a:t> </a:t>
            </a:r>
            <a:r>
              <a:rPr lang="pt-BR" dirty="0" err="1"/>
              <a:t>algorithms</a:t>
            </a:r>
            <a:r>
              <a:rPr lang="pt-BR" dirty="0"/>
              <a:t> </a:t>
            </a:r>
            <a:r>
              <a:rPr lang="pt-BR" dirty="0" err="1"/>
              <a:t>were</a:t>
            </a:r>
            <a:r>
              <a:rPr lang="pt-BR" dirty="0"/>
              <a:t> </a:t>
            </a:r>
            <a:r>
              <a:rPr lang="pt-BR" dirty="0" err="1"/>
              <a:t>used</a:t>
            </a:r>
            <a:r>
              <a:rPr lang="pt-BR" dirty="0"/>
              <a:t>: </a:t>
            </a:r>
            <a:r>
              <a:rPr lang="pt-BR" dirty="0" err="1"/>
              <a:t>Logistic</a:t>
            </a:r>
            <a:r>
              <a:rPr lang="pt-BR" dirty="0"/>
              <a:t> </a:t>
            </a:r>
            <a:r>
              <a:rPr lang="pt-BR" dirty="0" err="1"/>
              <a:t>Regression</a:t>
            </a:r>
            <a:r>
              <a:rPr lang="pt-BR" dirty="0"/>
              <a:t> (LR), </a:t>
            </a:r>
            <a:r>
              <a:rPr lang="pt-BR" dirty="0" err="1"/>
              <a:t>Decision</a:t>
            </a:r>
            <a:r>
              <a:rPr lang="pt-BR" dirty="0"/>
              <a:t> </a:t>
            </a:r>
            <a:r>
              <a:rPr lang="pt-BR" dirty="0" err="1"/>
              <a:t>Trees</a:t>
            </a:r>
            <a:r>
              <a:rPr lang="pt-BR" dirty="0"/>
              <a:t> (</a:t>
            </a:r>
            <a:r>
              <a:rPr lang="pt-BR" dirty="0" err="1"/>
              <a:t>DTs</a:t>
            </a:r>
            <a:r>
              <a:rPr lang="pt-BR" dirty="0"/>
              <a:t>), </a:t>
            </a:r>
            <a:r>
              <a:rPr lang="pt-BR" dirty="0" err="1"/>
              <a:t>Naive</a:t>
            </a:r>
            <a:r>
              <a:rPr lang="pt-BR" dirty="0"/>
              <a:t> </a:t>
            </a:r>
            <a:r>
              <a:rPr lang="pt-BR" dirty="0" err="1"/>
              <a:t>Bayes</a:t>
            </a:r>
            <a:r>
              <a:rPr lang="pt-BR" dirty="0"/>
              <a:t> (NB), k-</a:t>
            </a:r>
            <a:r>
              <a:rPr lang="pt-BR" dirty="0" err="1"/>
              <a:t>Nearest</a:t>
            </a:r>
            <a:r>
              <a:rPr lang="pt-BR" dirty="0"/>
              <a:t> </a:t>
            </a:r>
            <a:r>
              <a:rPr lang="pt-BR" dirty="0" err="1"/>
              <a:t>Neighbors</a:t>
            </a:r>
            <a:r>
              <a:rPr lang="pt-BR" dirty="0"/>
              <a:t> (</a:t>
            </a:r>
            <a:r>
              <a:rPr lang="pt-BR" dirty="0" err="1"/>
              <a:t>kNN</a:t>
            </a:r>
            <a:r>
              <a:rPr lang="pt-BR" dirty="0"/>
              <a:t>), </a:t>
            </a:r>
            <a:r>
              <a:rPr lang="pt-BR" dirty="0" err="1"/>
              <a:t>Random</a:t>
            </a:r>
            <a:r>
              <a:rPr lang="pt-BR" dirty="0"/>
              <a:t> Forest (RF), </a:t>
            </a:r>
            <a:r>
              <a:rPr lang="pt-BR" dirty="0" err="1"/>
              <a:t>and</a:t>
            </a:r>
            <a:r>
              <a:rPr lang="pt-BR" dirty="0"/>
              <a:t> </a:t>
            </a:r>
            <a:r>
              <a:rPr lang="pt-BR" dirty="0" err="1"/>
              <a:t>Support</a:t>
            </a:r>
            <a:r>
              <a:rPr lang="pt-BR" dirty="0"/>
              <a:t> Vector </a:t>
            </a:r>
            <a:r>
              <a:rPr lang="pt-BR" dirty="0" err="1"/>
              <a:t>Machines</a:t>
            </a:r>
            <a:r>
              <a:rPr lang="pt-BR" dirty="0"/>
              <a:t> (</a:t>
            </a:r>
            <a:r>
              <a:rPr lang="pt-BR" dirty="0" err="1"/>
              <a:t>SVMs</a:t>
            </a:r>
            <a:r>
              <a:rPr lang="pt-BR" dirty="0"/>
              <a:t>).</a:t>
            </a:r>
          </a:p>
          <a:p>
            <a:r>
              <a:rPr lang="en-US" dirty="0"/>
              <a:t>Each algorithm was performed using a </a:t>
            </a:r>
            <a:r>
              <a:rPr lang="en-US" b="1" dirty="0"/>
              <a:t>10-fold cross-validation</a:t>
            </a:r>
            <a:r>
              <a:rPr lang="en-US" dirty="0"/>
              <a:t> (CV) </a:t>
            </a:r>
            <a:r>
              <a:rPr lang="en-US" b="1" dirty="0"/>
              <a:t>resampling with 5 repetitions using different seeds</a:t>
            </a:r>
            <a:r>
              <a:rPr lang="en-US" dirty="0"/>
              <a:t>. In addition, the </a:t>
            </a:r>
            <a:r>
              <a:rPr lang="en-US" b="1" dirty="0"/>
              <a:t>data was stratified</a:t>
            </a:r>
            <a:r>
              <a:rPr lang="en-US" dirty="0"/>
              <a:t> to ensure the same distribution of classes on each partition.</a:t>
            </a:r>
          </a:p>
          <a:p>
            <a:r>
              <a:rPr lang="en-US" dirty="0"/>
              <a:t>AUC used as performance measure.</a:t>
            </a:r>
            <a:endParaRPr lang="pt-BR" dirty="0"/>
          </a:p>
        </p:txBody>
      </p:sp>
    </p:spTree>
    <p:extLst>
      <p:ext uri="{BB962C8B-B14F-4D97-AF65-F5344CB8AC3E}">
        <p14:creationId xmlns:p14="http://schemas.microsoft.com/office/powerpoint/2010/main" val="190945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7</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err="1"/>
              <a:t>Results</a:t>
            </a:r>
            <a:endParaRPr lang="pt-BR" dirty="0"/>
          </a:p>
        </p:txBody>
      </p:sp>
      <p:sp>
        <p:nvSpPr>
          <p:cNvPr id="3" name="Espaço Reservado para Conteúdo 2">
            <a:extLst>
              <a:ext uri="{FF2B5EF4-FFF2-40B4-BE49-F238E27FC236}">
                <a16:creationId xmlns:a16="http://schemas.microsoft.com/office/drawing/2014/main" id="{D400E93B-415F-4345-999B-9C02693660E7}"/>
              </a:ext>
            </a:extLst>
          </p:cNvPr>
          <p:cNvSpPr>
            <a:spLocks noGrp="1"/>
          </p:cNvSpPr>
          <p:nvPr>
            <p:ph idx="1"/>
          </p:nvPr>
        </p:nvSpPr>
        <p:spPr/>
        <p:txBody>
          <a:bodyPr/>
          <a:lstStyle/>
          <a:p>
            <a:r>
              <a:rPr lang="en-US" dirty="0"/>
              <a:t>Our models achieved </a:t>
            </a:r>
            <a:r>
              <a:rPr lang="en-US" b="1" dirty="0"/>
              <a:t>0.97 of AUC</a:t>
            </a:r>
            <a:r>
              <a:rPr lang="en-US" dirty="0"/>
              <a:t> using </a:t>
            </a:r>
            <a:r>
              <a:rPr lang="en-US" b="1" dirty="0"/>
              <a:t>Random Forest and Logistic Regression</a:t>
            </a:r>
            <a:r>
              <a:rPr lang="en-US" dirty="0"/>
              <a:t> algorithms with </a:t>
            </a:r>
            <a:r>
              <a:rPr lang="en-US" b="1" dirty="0"/>
              <a:t>Players Statistics Dataset</a:t>
            </a:r>
            <a:r>
              <a:rPr lang="en-US" dirty="0"/>
              <a:t>.</a:t>
            </a:r>
            <a:endParaRPr lang="pt-BR" dirty="0"/>
          </a:p>
          <a:p>
            <a:r>
              <a:rPr lang="pt-BR" dirty="0" err="1"/>
              <a:t>Datasets</a:t>
            </a:r>
            <a:r>
              <a:rPr lang="pt-BR" dirty="0"/>
              <a:t> </a:t>
            </a:r>
            <a:r>
              <a:rPr lang="pt-BR" dirty="0" err="1"/>
              <a:t>containing</a:t>
            </a:r>
            <a:r>
              <a:rPr lang="pt-BR" dirty="0"/>
              <a:t> </a:t>
            </a:r>
            <a:r>
              <a:rPr lang="pt-BR" dirty="0" err="1"/>
              <a:t>details</a:t>
            </a:r>
            <a:r>
              <a:rPr lang="pt-BR" dirty="0"/>
              <a:t> </a:t>
            </a:r>
            <a:r>
              <a:rPr lang="pt-BR" dirty="0" err="1"/>
              <a:t>about</a:t>
            </a:r>
            <a:r>
              <a:rPr lang="pt-BR" dirty="0"/>
              <a:t> </a:t>
            </a:r>
            <a:r>
              <a:rPr lang="pt-BR" b="1" dirty="0" err="1"/>
              <a:t>Banned</a:t>
            </a:r>
            <a:r>
              <a:rPr lang="pt-BR" b="1" dirty="0"/>
              <a:t> </a:t>
            </a:r>
            <a:r>
              <a:rPr lang="pt-BR" b="1" dirty="0" err="1"/>
              <a:t>Champions</a:t>
            </a:r>
            <a:r>
              <a:rPr lang="pt-BR" b="1" dirty="0"/>
              <a:t> </a:t>
            </a:r>
            <a:r>
              <a:rPr lang="pt-BR" b="1" dirty="0" err="1"/>
              <a:t>and</a:t>
            </a:r>
            <a:r>
              <a:rPr lang="pt-BR" b="1" dirty="0"/>
              <a:t> </a:t>
            </a:r>
            <a:r>
              <a:rPr lang="pt-BR" b="1" dirty="0" err="1"/>
              <a:t>Picked</a:t>
            </a:r>
            <a:r>
              <a:rPr lang="pt-BR" b="1" dirty="0"/>
              <a:t> </a:t>
            </a:r>
            <a:r>
              <a:rPr lang="pt-BR" b="1" dirty="0" err="1"/>
              <a:t>Champions</a:t>
            </a:r>
            <a:r>
              <a:rPr lang="pt-BR" b="1" dirty="0"/>
              <a:t> are </a:t>
            </a:r>
            <a:r>
              <a:rPr lang="pt-BR" b="1" dirty="0" err="1"/>
              <a:t>not</a:t>
            </a:r>
            <a:r>
              <a:rPr lang="pt-BR" b="1" dirty="0"/>
              <a:t> </a:t>
            </a:r>
            <a:r>
              <a:rPr lang="en-US" b="1" dirty="0"/>
              <a:t>descriptive enough </a:t>
            </a:r>
            <a:r>
              <a:rPr lang="en-US" dirty="0"/>
              <a:t>to provide useful information of the matches’ results.</a:t>
            </a:r>
            <a:endParaRPr lang="pt-BR" dirty="0"/>
          </a:p>
        </p:txBody>
      </p:sp>
    </p:spTree>
    <p:extLst>
      <p:ext uri="{BB962C8B-B14F-4D97-AF65-F5344CB8AC3E}">
        <p14:creationId xmlns:p14="http://schemas.microsoft.com/office/powerpoint/2010/main" val="418234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8</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err="1"/>
              <a:t>Feature</a:t>
            </a:r>
            <a:r>
              <a:rPr lang="pt-BR" dirty="0"/>
              <a:t> </a:t>
            </a:r>
            <a:r>
              <a:rPr lang="pt-BR" dirty="0" err="1"/>
              <a:t>importance</a:t>
            </a:r>
            <a:endParaRPr lang="pt-BR" dirty="0"/>
          </a:p>
        </p:txBody>
      </p:sp>
      <p:pic>
        <p:nvPicPr>
          <p:cNvPr id="14" name="Espaço Reservado para Conteúdo 13">
            <a:extLst>
              <a:ext uri="{FF2B5EF4-FFF2-40B4-BE49-F238E27FC236}">
                <a16:creationId xmlns:a16="http://schemas.microsoft.com/office/drawing/2014/main" id="{F3BA9258-F53C-488E-946E-B166EF837E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6903" y="1498294"/>
            <a:ext cx="9993120" cy="43821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467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B0405B4-43B7-4ACE-A1F6-4CA68F2F50EB}"/>
              </a:ext>
            </a:extLst>
          </p:cNvPr>
          <p:cNvSpPr>
            <a:spLocks noGrp="1"/>
          </p:cNvSpPr>
          <p:nvPr>
            <p:ph type="dt" sz="half" idx="10"/>
          </p:nvPr>
        </p:nvSpPr>
        <p:spPr/>
        <p:txBody>
          <a:bodyPr/>
          <a:lstStyle/>
          <a:p>
            <a:fld id="{8EFE941A-E170-432C-9C6F-1589B8418E42}" type="datetime1">
              <a:rPr lang="pt-BR" smtClean="0"/>
              <a:pPr/>
              <a:t>18/08/2021</a:t>
            </a:fld>
            <a:endParaRPr lang="pt-BR" dirty="0"/>
          </a:p>
        </p:txBody>
      </p:sp>
      <p:sp>
        <p:nvSpPr>
          <p:cNvPr id="7" name="Footer Placeholder 6">
            <a:extLst>
              <a:ext uri="{FF2B5EF4-FFF2-40B4-BE49-F238E27FC236}">
                <a16:creationId xmlns:a16="http://schemas.microsoft.com/office/drawing/2014/main" id="{494CD101-85A3-43C6-89A0-3425E64E3A96}"/>
              </a:ext>
            </a:extLst>
          </p:cNvPr>
          <p:cNvSpPr>
            <a:spLocks noGrp="1"/>
          </p:cNvSpPr>
          <p:nvPr>
            <p:ph type="ftr" sz="quarter" idx="11"/>
          </p:nvPr>
        </p:nvSpPr>
        <p:spPr/>
        <p:txBody>
          <a:bodyPr/>
          <a:lstStyle/>
          <a:p>
            <a:r>
              <a:rPr lang="pt-BR" dirty="0"/>
              <a:t>Programa de Engenharia de Sistemas e Computação</a:t>
            </a:r>
          </a:p>
        </p:txBody>
      </p:sp>
      <p:sp>
        <p:nvSpPr>
          <p:cNvPr id="8" name="Slide Number Placeholder 7">
            <a:extLst>
              <a:ext uri="{FF2B5EF4-FFF2-40B4-BE49-F238E27FC236}">
                <a16:creationId xmlns:a16="http://schemas.microsoft.com/office/drawing/2014/main" id="{161BB768-D82A-4D22-9F48-1EFB821AAAE5}"/>
              </a:ext>
            </a:extLst>
          </p:cNvPr>
          <p:cNvSpPr>
            <a:spLocks noGrp="1"/>
          </p:cNvSpPr>
          <p:nvPr>
            <p:ph type="sldNum" sz="quarter" idx="12"/>
          </p:nvPr>
        </p:nvSpPr>
        <p:spPr/>
        <p:txBody>
          <a:bodyPr/>
          <a:lstStyle/>
          <a:p>
            <a:fld id="{943EB55C-D1D3-4EA7-96FF-7B21F10BDCBD}" type="slidenum">
              <a:rPr lang="pt-BR" smtClean="0"/>
              <a:pPr/>
              <a:t>9</a:t>
            </a:fld>
            <a:r>
              <a:rPr lang="pt-BR" dirty="0"/>
              <a:t>/9</a:t>
            </a:r>
          </a:p>
        </p:txBody>
      </p:sp>
      <p:sp>
        <p:nvSpPr>
          <p:cNvPr id="2" name="Title 1">
            <a:extLst>
              <a:ext uri="{FF2B5EF4-FFF2-40B4-BE49-F238E27FC236}">
                <a16:creationId xmlns:a16="http://schemas.microsoft.com/office/drawing/2014/main" id="{110B4F64-FB3A-4932-8DC1-F6F4A1206742}"/>
              </a:ext>
            </a:extLst>
          </p:cNvPr>
          <p:cNvSpPr>
            <a:spLocks noGrp="1"/>
          </p:cNvSpPr>
          <p:nvPr>
            <p:ph type="title"/>
          </p:nvPr>
        </p:nvSpPr>
        <p:spPr/>
        <p:txBody>
          <a:bodyPr/>
          <a:lstStyle/>
          <a:p>
            <a:r>
              <a:rPr lang="pt-BR" dirty="0" err="1"/>
              <a:t>Conclusion</a:t>
            </a:r>
            <a:r>
              <a:rPr lang="pt-BR" dirty="0"/>
              <a:t> </a:t>
            </a:r>
            <a:r>
              <a:rPr lang="pt-BR" dirty="0" err="1"/>
              <a:t>and</a:t>
            </a:r>
            <a:r>
              <a:rPr lang="pt-BR" dirty="0"/>
              <a:t> future </a:t>
            </a:r>
            <a:r>
              <a:rPr lang="pt-BR" dirty="0" err="1"/>
              <a:t>work</a:t>
            </a:r>
            <a:endParaRPr lang="pt-BR" dirty="0"/>
          </a:p>
        </p:txBody>
      </p:sp>
      <p:sp>
        <p:nvSpPr>
          <p:cNvPr id="3" name="Espaço Reservado para Conteúdo 2">
            <a:extLst>
              <a:ext uri="{FF2B5EF4-FFF2-40B4-BE49-F238E27FC236}">
                <a16:creationId xmlns:a16="http://schemas.microsoft.com/office/drawing/2014/main" id="{D400E93B-415F-4345-999B-9C02693660E7}"/>
              </a:ext>
            </a:extLst>
          </p:cNvPr>
          <p:cNvSpPr>
            <a:spLocks noGrp="1"/>
          </p:cNvSpPr>
          <p:nvPr>
            <p:ph idx="1"/>
          </p:nvPr>
        </p:nvSpPr>
        <p:spPr/>
        <p:txBody>
          <a:bodyPr/>
          <a:lstStyle/>
          <a:p>
            <a:r>
              <a:rPr lang="en-US" dirty="0"/>
              <a:t>Predicting the results of </a:t>
            </a:r>
            <a:r>
              <a:rPr lang="en-US" b="1" dirty="0"/>
              <a:t>League of Legends professional matches </a:t>
            </a:r>
            <a:r>
              <a:rPr lang="en-US" dirty="0"/>
              <a:t>from Picks &amp; Bans (draft) phase is a </a:t>
            </a:r>
            <a:r>
              <a:rPr lang="en-US" b="1" dirty="0"/>
              <a:t>valuable, interesting and solvable problem</a:t>
            </a:r>
            <a:r>
              <a:rPr lang="en-US" dirty="0"/>
              <a:t>.</a:t>
            </a:r>
          </a:p>
          <a:p>
            <a:r>
              <a:rPr lang="pt-BR" dirty="0" err="1"/>
              <a:t>However</a:t>
            </a:r>
            <a:r>
              <a:rPr lang="pt-BR" dirty="0"/>
              <a:t>, more </a:t>
            </a:r>
            <a:r>
              <a:rPr lang="pt-BR" dirty="0" err="1"/>
              <a:t>research</a:t>
            </a:r>
            <a:r>
              <a:rPr lang="pt-BR" dirty="0"/>
              <a:t> </a:t>
            </a:r>
            <a:r>
              <a:rPr lang="pt-BR" dirty="0" err="1"/>
              <a:t>into</a:t>
            </a:r>
            <a:r>
              <a:rPr lang="en-US" dirty="0"/>
              <a:t> prediction confidence is necessary.</a:t>
            </a:r>
          </a:p>
          <a:p>
            <a:r>
              <a:rPr lang="en-US" dirty="0"/>
              <a:t>In our future research we intend to concentrate on using the similar features on different games like DOTA 2.</a:t>
            </a:r>
          </a:p>
        </p:txBody>
      </p:sp>
    </p:spTree>
    <p:extLst>
      <p:ext uri="{BB962C8B-B14F-4D97-AF65-F5344CB8AC3E}">
        <p14:creationId xmlns:p14="http://schemas.microsoft.com/office/powerpoint/2010/main" val="2268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1282</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Fira Sans</vt:lpstr>
      <vt:lpstr>Office Theme</vt:lpstr>
      <vt:lpstr>Feature Analysis to League of Legends Victory Prediction on the Picks and Bans Phase</vt:lpstr>
      <vt:lpstr>League of Legends victory prediction</vt:lpstr>
      <vt:lpstr>League of Legends</vt:lpstr>
      <vt:lpstr>Related work</vt:lpstr>
      <vt:lpstr>Methodology: datasets</vt:lpstr>
      <vt:lpstr>Methodology: algorithms and experiment design</vt:lpstr>
      <vt:lpstr>Results</vt:lpstr>
      <vt:lpstr>Feature importance</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Xexéo</dc:creator>
  <cp:lastModifiedBy>Lincoln Cst</cp:lastModifiedBy>
  <cp:revision>41</cp:revision>
  <dcterms:created xsi:type="dcterms:W3CDTF">2020-10-20T03:54:20Z</dcterms:created>
  <dcterms:modified xsi:type="dcterms:W3CDTF">2021-08-19T02:18:31Z</dcterms:modified>
</cp:coreProperties>
</file>