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8" r:id="rId6"/>
    <p:sldId id="269" r:id="rId7"/>
    <p:sldId id="271" r:id="rId8"/>
    <p:sldId id="270" r:id="rId9"/>
    <p:sldId id="27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15C"/>
    <a:srgbClr val="EB9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2105" autoAdjust="0"/>
  </p:normalViewPr>
  <p:slideViewPr>
    <p:cSldViewPr snapToGrid="0">
      <p:cViewPr varScale="1">
        <p:scale>
          <a:sx n="94" d="100"/>
          <a:sy n="94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que predições e palpites são antigos e realizados frequentemente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425CA-8A3B-4084-BB85-5B9C87A99C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6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2ECE2-8AAA-4FF0-8287-DB69BD8FD1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32" y="77974"/>
            <a:ext cx="1800000" cy="1103833"/>
          </a:xfrm>
          <a:prstGeom prst="rect">
            <a:avLst/>
          </a:prstGeom>
        </p:spPr>
      </p:pic>
      <p:pic>
        <p:nvPicPr>
          <p:cNvPr id="2050" name="Picture 2" descr="cog2021ieee (@ieee_cog) | Twitter">
            <a:extLst>
              <a:ext uri="{FF2B5EF4-FFF2-40B4-BE49-F238E27FC236}">
                <a16:creationId xmlns:a16="http://schemas.microsoft.com/office/drawing/2014/main" id="{3832AF1D-0A19-4A9A-B5A1-D00F43A07E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69" y="77974"/>
            <a:ext cx="1014935" cy="10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444D-50EA-4CD7-AA3F-9B496EAF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03256F8D-B97E-43C1-A362-ACCCB0902852}" type="datetime1">
              <a:rPr lang="pt-BR" smtClean="0"/>
              <a:t>16/08/2021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FC17-42E1-4AB5-9894-6B59A7EB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>
                <a:solidFill>
                  <a:srgbClr val="EB976D"/>
                </a:solidFill>
              </a:rPr>
              <a:t>Programa de Engenharia de Sistemas e Computação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3223-02A6-45C0-9841-3E2D43C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7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00C8-F34A-4320-A0AD-0D88992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16/08/2021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03BD-60E0-445F-AA38-D205253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0AEF2-3D0F-410A-92AD-ACEE05F0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14E9DA4-2287-42D6-86B8-49A7A1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16/08/2021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EBC11ED-B3F6-4126-819E-93FCF641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7A4E3D-BD96-43BB-B44D-363776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2E8CC2B3-410D-4DA5-93DD-88FB98FA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16/08/2021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77D23CD-8CE8-47FF-B920-512B420E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E52F7D5-A548-4843-BA34-9AD28B9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DE83B4-F859-4B93-8990-F61F5E4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4699-49A3-4FAC-9074-EE48978C0213}" type="datetime1">
              <a:rPr lang="pt-BR" smtClean="0"/>
              <a:t>16/08/2021</a:t>
            </a:fld>
            <a:endParaRPr 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24AD4D-3DD5-4804-9F8F-8C09611A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E09C2E-1D77-440A-8E97-74B23339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720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62D7062-82BC-4008-B470-D8C160CC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16B3-5C92-49D6-B64F-E0CE165CAC41}" type="datetime1">
              <a:rPr lang="pt-BR" smtClean="0"/>
              <a:t>16/08/2021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A4D66-614E-4216-BBD9-AA31546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16901C-CBA3-49E3-B75F-1AAC975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527616B3-5C92-49D6-B64F-E0CE165CAC41}" type="datetime1">
              <a:rPr lang="pt-BR" smtClean="0"/>
              <a:t>16/08/2021</a:t>
            </a:fld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Programa de Engenharia de Sistemas e Computação</a:t>
            </a:r>
            <a:endParaRPr lang="pt-BR">
              <a:latin typeface="Fira Sans" panose="020B05030500000200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dirty="0">
              <a:latin typeface="Fira Sans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8D41A-C39C-4251-B06E-38A5BA5741D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34873"/>
            <a:ext cx="1085316" cy="13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575" y="2274129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Feature Analysis to League of Legends Victory Prediction on the Picks and Bans Phase</a:t>
            </a:r>
            <a:endParaRPr lang="pt-B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75" y="4583871"/>
            <a:ext cx="8289485" cy="90134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Lincoln M. Costa, Rafael G. Mantovani, Francisco Carlos M. Souza, Geraldo </a:t>
            </a:r>
            <a:r>
              <a:rPr lang="pt-BR" dirty="0" err="1"/>
              <a:t>Xexéo</a:t>
            </a:r>
            <a:r>
              <a:rPr lang="pt-BR" dirty="0"/>
              <a:t>.</a:t>
            </a:r>
          </a:p>
          <a:p>
            <a:r>
              <a:rPr lang="pt-BR" dirty="0"/>
              <a:t>PESC/COPPE</a:t>
            </a:r>
          </a:p>
          <a:p>
            <a:r>
              <a:rPr lang="pt-BR" dirty="0"/>
              <a:t>costa@cos.ufrj.br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/>
          </a:bodyPr>
          <a:lstStyle/>
          <a:p>
            <a:r>
              <a:rPr lang="pt-BR" sz="4800" dirty="0" err="1"/>
              <a:t>Thank</a:t>
            </a:r>
            <a:r>
              <a:rPr lang="pt-BR" sz="4800" dirty="0"/>
              <a:t> </a:t>
            </a:r>
            <a:r>
              <a:rPr lang="pt-BR" sz="4800" dirty="0" err="1"/>
              <a:t>you</a:t>
            </a:r>
            <a:r>
              <a:rPr lang="pt-BR" sz="48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Lincoln M. Costa</a:t>
            </a:r>
          </a:p>
          <a:p>
            <a:r>
              <a:rPr lang="pt-BR" dirty="0"/>
              <a:t>PESC/COPPE</a:t>
            </a:r>
          </a:p>
          <a:p>
            <a:r>
              <a:rPr lang="pt-BR" dirty="0"/>
              <a:t>costa@cos.ufrj.br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5FB0-D7F2-4CCF-A9F5-9BED0000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4" y="875676"/>
            <a:ext cx="3793764" cy="46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dirty="0"/>
              <a:t> </a:t>
            </a:r>
            <a:r>
              <a:rPr lang="pt-BR" dirty="0" err="1"/>
              <a:t>victory</a:t>
            </a:r>
            <a:r>
              <a:rPr lang="pt-BR" dirty="0"/>
              <a:t> </a:t>
            </a:r>
            <a:r>
              <a:rPr lang="pt-BR" dirty="0" err="1"/>
              <a:t>prediction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538080-A776-443E-9B45-0C113305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91" y="1676993"/>
            <a:ext cx="6237288" cy="3504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3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D0DFEB6-9F80-465C-ADBE-35BCD70F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5" y="2438400"/>
            <a:ext cx="6566859" cy="3447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DD7DF-61D1-446F-8E18-EF42DC16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2" y="1626710"/>
            <a:ext cx="5109916" cy="2874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9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Victoria </a:t>
            </a:r>
            <a:r>
              <a:rPr lang="pt-BR" b="1" dirty="0" err="1"/>
              <a:t>Hodge</a:t>
            </a:r>
            <a:r>
              <a:rPr lang="pt-BR" b="1" dirty="0"/>
              <a:t> et al. (2019) </a:t>
            </a:r>
            <a:r>
              <a:rPr lang="en-US" dirty="0"/>
              <a:t>focused on the audience experience while watching DOTA 2 games and aims to explain professional esports matches to the spectators as the matches progress by accurately predicting the winner throughout the game. They achieved 85% of accuracy after 5 minutes of gameplay.</a:t>
            </a:r>
          </a:p>
          <a:p>
            <a:r>
              <a:rPr lang="en-US" dirty="0"/>
              <a:t>Using RNN, </a:t>
            </a:r>
            <a:r>
              <a:rPr lang="en-US" b="1" dirty="0"/>
              <a:t>Silva, Pappa, and </a:t>
            </a:r>
            <a:r>
              <a:rPr lang="en-US" b="1" dirty="0" err="1"/>
              <a:t>Chaimowicz</a:t>
            </a:r>
            <a:r>
              <a:rPr lang="en-US" b="1" dirty="0"/>
              <a:t> (2018) </a:t>
            </a:r>
            <a:r>
              <a:rPr lang="en-US" dirty="0"/>
              <a:t>studied the prediction of League of Legends in specifics time interval and reached 83% in the interval of 20 to 25 minutes.</a:t>
            </a:r>
          </a:p>
          <a:p>
            <a:r>
              <a:rPr lang="pt-BR" b="1" dirty="0"/>
              <a:t>Kim, Lee, </a:t>
            </a:r>
            <a:r>
              <a:rPr lang="pt-BR" b="1" dirty="0" err="1"/>
              <a:t>and</a:t>
            </a:r>
            <a:r>
              <a:rPr lang="pt-BR" b="1" dirty="0"/>
              <a:t> Chung (2020) </a:t>
            </a:r>
            <a:r>
              <a:rPr lang="en-US" dirty="0"/>
              <a:t>proposed a confidence-calibration method for predicting the winner of League of Legends matches.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6527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r>
              <a:rPr lang="pt-BR" dirty="0"/>
              <a:t>: </a:t>
            </a:r>
            <a:r>
              <a:rPr lang="pt-BR" dirty="0" err="1"/>
              <a:t>datasets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03598A-2D83-4058-8516-75327A5E4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34858"/>
              </p:ext>
            </p:extLst>
          </p:nvPr>
        </p:nvGraphicFramePr>
        <p:xfrm>
          <a:off x="157479" y="2316480"/>
          <a:ext cx="11912600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5161">
                  <a:extLst>
                    <a:ext uri="{9D8B030D-6E8A-4147-A177-3AD203B41FA5}">
                      <a16:colId xmlns:a16="http://schemas.microsoft.com/office/drawing/2014/main" val="1348371840"/>
                    </a:ext>
                  </a:extLst>
                </a:gridCol>
                <a:gridCol w="7457439">
                  <a:extLst>
                    <a:ext uri="{9D8B030D-6E8A-4147-A177-3AD203B41FA5}">
                      <a16:colId xmlns:a16="http://schemas.microsoft.com/office/drawing/2014/main" val="612959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Dataset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Description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Banned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Champions banned by both teams and the match result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Champions selected by both teams and the match result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Players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Performance history of the players with the champions they selected for the game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Champions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Players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endParaRPr lang="pt-BR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Fira Sans" panose="020B0503050000020004" pitchFamily="34" charset="0"/>
                        </a:rPr>
                        <a:t>Merge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two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of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datasets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with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best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performance (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8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Fira Sans" panose="020B0503050000020004" pitchFamily="34" charset="0"/>
                        </a:rPr>
                        <a:t>Merge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all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three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datasets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aforementioned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(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Banned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,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Picked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and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pt-BR" dirty="0" err="1">
                          <a:latin typeface="Fira Sans" panose="020B0503050000020004" pitchFamily="34" charset="0"/>
                        </a:rPr>
                        <a:t>Statistics</a:t>
                      </a:r>
                      <a:r>
                        <a:rPr lang="pt-BR" dirty="0">
                          <a:latin typeface="Fira Sans" panose="020B05030500000200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2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Methodology</a:t>
            </a:r>
            <a:r>
              <a:rPr lang="pt-BR" sz="3600" dirty="0"/>
              <a:t>: </a:t>
            </a:r>
            <a:r>
              <a:rPr lang="pt-BR" sz="3600" dirty="0" err="1"/>
              <a:t>algorithms</a:t>
            </a:r>
            <a:r>
              <a:rPr lang="pt-BR" sz="3600" dirty="0"/>
              <a:t> </a:t>
            </a:r>
            <a:r>
              <a:rPr lang="pt-BR" sz="3600" dirty="0" err="1"/>
              <a:t>and</a:t>
            </a:r>
            <a:r>
              <a:rPr lang="pt-BR" sz="3600" dirty="0"/>
              <a:t> experimente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algorithms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considered</a:t>
            </a:r>
            <a:r>
              <a:rPr lang="pt-BR" dirty="0"/>
              <a:t>: </a:t>
            </a: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(LR),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(</a:t>
            </a:r>
            <a:r>
              <a:rPr lang="pt-BR" dirty="0" err="1"/>
              <a:t>DTs</a:t>
            </a:r>
            <a:r>
              <a:rPr lang="pt-BR" dirty="0"/>
              <a:t>),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(NB), 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(</a:t>
            </a:r>
            <a:r>
              <a:rPr lang="pt-BR" dirty="0" err="1"/>
              <a:t>kNN</a:t>
            </a:r>
            <a:r>
              <a:rPr lang="pt-BR" dirty="0"/>
              <a:t>), </a:t>
            </a:r>
            <a:r>
              <a:rPr lang="pt-BR" dirty="0" err="1"/>
              <a:t>Random</a:t>
            </a:r>
            <a:r>
              <a:rPr lang="pt-BR" dirty="0"/>
              <a:t> Forest (RF),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Machines</a:t>
            </a:r>
            <a:r>
              <a:rPr lang="pt-BR" dirty="0"/>
              <a:t> (</a:t>
            </a:r>
            <a:r>
              <a:rPr lang="pt-BR" dirty="0" err="1"/>
              <a:t>SVMs</a:t>
            </a:r>
            <a:r>
              <a:rPr lang="pt-BR" dirty="0"/>
              <a:t>).</a:t>
            </a:r>
          </a:p>
          <a:p>
            <a:r>
              <a:rPr lang="en-US" dirty="0"/>
              <a:t>Each algorithm was performed using a </a:t>
            </a:r>
            <a:r>
              <a:rPr lang="en-US" b="1" dirty="0"/>
              <a:t>10-fold cross-validation</a:t>
            </a:r>
            <a:r>
              <a:rPr lang="en-US" dirty="0"/>
              <a:t> (CV) </a:t>
            </a:r>
            <a:r>
              <a:rPr lang="en-US" b="1" dirty="0"/>
              <a:t>resampling with 5 repetitions using different seeds</a:t>
            </a:r>
            <a:r>
              <a:rPr lang="en-US" dirty="0"/>
              <a:t>. In addition, the </a:t>
            </a:r>
            <a:r>
              <a:rPr lang="en-US" b="1" dirty="0"/>
              <a:t>data was stratified</a:t>
            </a:r>
            <a:r>
              <a:rPr lang="en-US" dirty="0"/>
              <a:t> to ensure the same distribution of classes on each partition.</a:t>
            </a:r>
          </a:p>
          <a:p>
            <a:r>
              <a:rPr lang="en-US" dirty="0"/>
              <a:t>AUC used as performance measure.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models achieved </a:t>
            </a:r>
            <a:r>
              <a:rPr lang="en-US" b="1" dirty="0"/>
              <a:t>0.97 of AUC</a:t>
            </a:r>
            <a:r>
              <a:rPr lang="en-US" dirty="0"/>
              <a:t> using </a:t>
            </a:r>
            <a:r>
              <a:rPr lang="en-US" b="1" dirty="0"/>
              <a:t>Random Forest and Logistic Regression</a:t>
            </a:r>
            <a:r>
              <a:rPr lang="en-US" dirty="0"/>
              <a:t> algorithms with </a:t>
            </a:r>
            <a:r>
              <a:rPr lang="en-US" b="1" dirty="0"/>
              <a:t>Picked Champions and Players Statistics Dataset</a:t>
            </a:r>
            <a:r>
              <a:rPr lang="en-US" dirty="0"/>
              <a:t>.</a:t>
            </a:r>
            <a:endParaRPr lang="pt-BR" dirty="0"/>
          </a:p>
          <a:p>
            <a:r>
              <a:rPr lang="pt-BR" dirty="0" err="1"/>
              <a:t>Datasets</a:t>
            </a:r>
            <a:r>
              <a:rPr lang="pt-BR" dirty="0"/>
              <a:t> </a:t>
            </a:r>
            <a:r>
              <a:rPr lang="pt-BR" dirty="0" err="1"/>
              <a:t>containing</a:t>
            </a:r>
            <a:r>
              <a:rPr lang="pt-BR" dirty="0"/>
              <a:t> </a:t>
            </a:r>
            <a:r>
              <a:rPr lang="pt-BR" dirty="0" err="1"/>
              <a:t>details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b="1" dirty="0" err="1"/>
              <a:t>Banned</a:t>
            </a:r>
            <a:r>
              <a:rPr lang="pt-BR" b="1" dirty="0"/>
              <a:t> </a:t>
            </a:r>
            <a:r>
              <a:rPr lang="pt-BR" b="1" dirty="0" err="1"/>
              <a:t>Champions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Picked</a:t>
            </a:r>
            <a:r>
              <a:rPr lang="pt-BR" b="1" dirty="0"/>
              <a:t> </a:t>
            </a:r>
            <a:r>
              <a:rPr lang="pt-BR" b="1" dirty="0" err="1"/>
              <a:t>Champions</a:t>
            </a:r>
            <a:r>
              <a:rPr lang="pt-BR" b="1" dirty="0"/>
              <a:t> are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en-US" b="1" dirty="0"/>
              <a:t>descriptive enough </a:t>
            </a:r>
            <a:r>
              <a:rPr lang="en-US" dirty="0"/>
              <a:t>to provide useful information of the matches’ results.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34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endParaRPr lang="pt-BR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F3BA9258-F53C-488E-946E-B166EF83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03" y="1498294"/>
            <a:ext cx="9993120" cy="438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0405B4-43B7-4ACE-A1F6-4CA68F2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1A-E170-432C-9C6F-1589B8418E42}" type="datetime1">
              <a:rPr lang="pt-BR" smtClean="0"/>
              <a:pPr/>
              <a:t>16/08/2021</a:t>
            </a:fld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CD101-85A3-43C6-89A0-3425E64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 de Engenharia de Sistemas e Computação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BB768-D82A-4D22-9F48-1EFB821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4F64-FB3A-4932-8DC1-F6F4A12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E93B-415F-4345-999B-9C02693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results of </a:t>
            </a:r>
            <a:r>
              <a:rPr lang="en-US" b="1" dirty="0"/>
              <a:t>League of Legends professional matches </a:t>
            </a:r>
            <a:r>
              <a:rPr lang="en-US" dirty="0"/>
              <a:t>from Picks &amp; Bans (draft) phase is a </a:t>
            </a:r>
            <a:r>
              <a:rPr lang="en-US" b="1" dirty="0"/>
              <a:t>valuable, interesting and solvable problem</a:t>
            </a:r>
            <a:r>
              <a:rPr lang="en-US" dirty="0"/>
              <a:t>.</a:t>
            </a:r>
          </a:p>
          <a:p>
            <a:r>
              <a:rPr lang="pt-BR" dirty="0" err="1"/>
              <a:t>However</a:t>
            </a:r>
            <a:r>
              <a:rPr lang="pt-BR" dirty="0"/>
              <a:t>, more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en-US" dirty="0"/>
              <a:t> prediction confidence is necessary.</a:t>
            </a:r>
          </a:p>
          <a:p>
            <a:r>
              <a:rPr lang="en-US" dirty="0"/>
              <a:t>In our future research we intend to concentrate on using the same features on different games like DOTA 2.</a:t>
            </a:r>
          </a:p>
        </p:txBody>
      </p:sp>
    </p:spTree>
    <p:extLst>
      <p:ext uri="{BB962C8B-B14F-4D97-AF65-F5344CB8AC3E}">
        <p14:creationId xmlns:p14="http://schemas.microsoft.com/office/powerpoint/2010/main" val="226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533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Fira Sans</vt:lpstr>
      <vt:lpstr>Office Theme</vt:lpstr>
      <vt:lpstr>Feature Analysis to League of Legends Victory Prediction on the Picks and Bans Phase</vt:lpstr>
      <vt:lpstr>League of Legends victory prediction</vt:lpstr>
      <vt:lpstr>League of Legends</vt:lpstr>
      <vt:lpstr>Related work</vt:lpstr>
      <vt:lpstr>Methodology: datasets</vt:lpstr>
      <vt:lpstr>Methodology: algorithms and experimente design</vt:lpstr>
      <vt:lpstr>Results</vt:lpstr>
      <vt:lpstr>Feature importance</vt:lpstr>
      <vt:lpstr>Conclusion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18</cp:revision>
  <dcterms:created xsi:type="dcterms:W3CDTF">2020-10-20T03:54:20Z</dcterms:created>
  <dcterms:modified xsi:type="dcterms:W3CDTF">2021-08-16T16:47:36Z</dcterms:modified>
</cp:coreProperties>
</file>