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68" r:id="rId3"/>
    <p:sldId id="257" r:id="rId5"/>
    <p:sldId id="349" r:id="rId6"/>
    <p:sldId id="355" r:id="rId7"/>
    <p:sldId id="366" r:id="rId8"/>
    <p:sldId id="367" r:id="rId9"/>
    <p:sldId id="370" r:id="rId10"/>
    <p:sldId id="368" r:id="rId11"/>
    <p:sldId id="371" r:id="rId12"/>
    <p:sldId id="372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3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4E04-0012-4836-94AE-7F43B55B18A8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F395-1F88-4C62-9E0C-9FA506197716}" type="slidenum">
              <a:rPr lang="pt-BR" smtClean="0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4E04-0012-4836-94AE-7F43B55B18A8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2F395-1F88-4C62-9E0C-9FA506197716}" type="slidenum">
              <a:rPr lang="pt-BR" smtClean="0"/>
            </a:fld>
            <a:endParaRPr lang="pt-BR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7" name="Retângulo 3"/>
          <p:cNvSpPr/>
          <p:nvPr/>
        </p:nvSpPr>
        <p:spPr>
          <a:xfrm>
            <a:off x="0" y="6492875"/>
            <a:ext cx="12192000" cy="387159"/>
          </a:xfrm>
          <a:custGeom>
            <a:avLst/>
            <a:gdLst>
              <a:gd name="connsiteX0" fmla="*/ 0 w 12192000"/>
              <a:gd name="connsiteY0" fmla="*/ 0 h 703071"/>
              <a:gd name="connsiteX1" fmla="*/ 12192000 w 12192000"/>
              <a:gd name="connsiteY1" fmla="*/ 0 h 703071"/>
              <a:gd name="connsiteX2" fmla="*/ 12192000 w 12192000"/>
              <a:gd name="connsiteY2" fmla="*/ 703071 h 703071"/>
              <a:gd name="connsiteX3" fmla="*/ 0 w 12192000"/>
              <a:gd name="connsiteY3" fmla="*/ 703071 h 703071"/>
              <a:gd name="connsiteX4" fmla="*/ 0 w 12192000"/>
              <a:gd name="connsiteY4" fmla="*/ 0 h 703071"/>
              <a:gd name="connsiteX0-1" fmla="*/ 0 w 12192000"/>
              <a:gd name="connsiteY0-2" fmla="*/ 0 h 703071"/>
              <a:gd name="connsiteX1-3" fmla="*/ 11376751 w 12192000"/>
              <a:gd name="connsiteY1-4" fmla="*/ 0 h 703071"/>
              <a:gd name="connsiteX2-5" fmla="*/ 12192000 w 12192000"/>
              <a:gd name="connsiteY2-6" fmla="*/ 703071 h 703071"/>
              <a:gd name="connsiteX3-7" fmla="*/ 0 w 12192000"/>
              <a:gd name="connsiteY3-8" fmla="*/ 703071 h 703071"/>
              <a:gd name="connsiteX4-9" fmla="*/ 0 w 12192000"/>
              <a:gd name="connsiteY4-10" fmla="*/ 0 h 703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703071">
                <a:moveTo>
                  <a:pt x="0" y="0"/>
                </a:moveTo>
                <a:lnTo>
                  <a:pt x="11376751" y="0"/>
                </a:lnTo>
                <a:lnTo>
                  <a:pt x="12192000" y="703071"/>
                </a:lnTo>
                <a:lnTo>
                  <a:pt x="0" y="70307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4"/>
          <p:cNvSpPr/>
          <p:nvPr/>
        </p:nvSpPr>
        <p:spPr>
          <a:xfrm>
            <a:off x="-690" y="0"/>
            <a:ext cx="12192689" cy="365125"/>
          </a:xfrm>
          <a:custGeom>
            <a:avLst/>
            <a:gdLst>
              <a:gd name="connsiteX0" fmla="*/ 0 w 12192000"/>
              <a:gd name="connsiteY0" fmla="*/ 0 h 365125"/>
              <a:gd name="connsiteX1" fmla="*/ 12192000 w 12192000"/>
              <a:gd name="connsiteY1" fmla="*/ 0 h 365125"/>
              <a:gd name="connsiteX2" fmla="*/ 12192000 w 12192000"/>
              <a:gd name="connsiteY2" fmla="*/ 365125 h 365125"/>
              <a:gd name="connsiteX3" fmla="*/ 0 w 12192000"/>
              <a:gd name="connsiteY3" fmla="*/ 365125 h 365125"/>
              <a:gd name="connsiteX4" fmla="*/ 0 w 12192000"/>
              <a:gd name="connsiteY4" fmla="*/ 0 h 365125"/>
              <a:gd name="connsiteX0-1" fmla="*/ 0 w 12192000"/>
              <a:gd name="connsiteY0-2" fmla="*/ 0 h 365125"/>
              <a:gd name="connsiteX1-3" fmla="*/ 12192000 w 12192000"/>
              <a:gd name="connsiteY1-4" fmla="*/ 0 h 365125"/>
              <a:gd name="connsiteX2-5" fmla="*/ 12192000 w 12192000"/>
              <a:gd name="connsiteY2-6" fmla="*/ 365125 h 365125"/>
              <a:gd name="connsiteX3-7" fmla="*/ 627961 w 12192000"/>
              <a:gd name="connsiteY3-8" fmla="*/ 365125 h 365125"/>
              <a:gd name="connsiteX4-9" fmla="*/ 0 w 12192000"/>
              <a:gd name="connsiteY4-10" fmla="*/ 0 h 365125"/>
              <a:gd name="connsiteX0-11" fmla="*/ 0 w 12192000"/>
              <a:gd name="connsiteY0-12" fmla="*/ 0 h 365125"/>
              <a:gd name="connsiteX1-13" fmla="*/ 12192000 w 12192000"/>
              <a:gd name="connsiteY1-14" fmla="*/ 0 h 365125"/>
              <a:gd name="connsiteX2-15" fmla="*/ 12192000 w 12192000"/>
              <a:gd name="connsiteY2-16" fmla="*/ 365125 h 365125"/>
              <a:gd name="connsiteX3-17" fmla="*/ 10741 w 12192000"/>
              <a:gd name="connsiteY3-18" fmla="*/ 365125 h 365125"/>
              <a:gd name="connsiteX4-19" fmla="*/ 0 w 12192000"/>
              <a:gd name="connsiteY4-20" fmla="*/ 0 h 365125"/>
              <a:gd name="connsiteX0-21" fmla="*/ 689 w 12192689"/>
              <a:gd name="connsiteY0-22" fmla="*/ 0 h 365125"/>
              <a:gd name="connsiteX1-23" fmla="*/ 12192689 w 12192689"/>
              <a:gd name="connsiteY1-24" fmla="*/ 0 h 365125"/>
              <a:gd name="connsiteX2-25" fmla="*/ 12192689 w 12192689"/>
              <a:gd name="connsiteY2-26" fmla="*/ 365125 h 365125"/>
              <a:gd name="connsiteX3-27" fmla="*/ 0 w 12192689"/>
              <a:gd name="connsiteY3-28" fmla="*/ 365125 h 365125"/>
              <a:gd name="connsiteX4-29" fmla="*/ 689 w 12192689"/>
              <a:gd name="connsiteY4-30" fmla="*/ 0 h 3651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689" h="365125">
                <a:moveTo>
                  <a:pt x="689" y="0"/>
                </a:moveTo>
                <a:lnTo>
                  <a:pt x="12192689" y="0"/>
                </a:lnTo>
                <a:lnTo>
                  <a:pt x="12192689" y="365125"/>
                </a:lnTo>
                <a:lnTo>
                  <a:pt x="0" y="365125"/>
                </a:lnTo>
                <a:cubicBezTo>
                  <a:pt x="230" y="243417"/>
                  <a:pt x="459" y="121708"/>
                  <a:pt x="68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155" y="83154"/>
            <a:ext cx="1028658" cy="19587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5175" y="3364865"/>
            <a:ext cx="10515600" cy="1325563"/>
          </a:xfrm>
        </p:spPr>
        <p:txBody>
          <a:bodyPr/>
          <a:p>
            <a:pPr algn="ctr"/>
            <a:r>
              <a:rPr lang="pt-BR" altLang="en-US" sz="4000" b="1"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Delphi - WebServices</a:t>
            </a:r>
            <a:endParaRPr lang="pt-BR" altLang="en-US" sz="4000" b="1">
              <a:effectLst/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3" name="Título 2"/>
          <p:cNvSpPr>
            <a:spLocks noGrp="1"/>
          </p:cNvSpPr>
          <p:nvPr/>
        </p:nvSpPr>
        <p:spPr>
          <a:xfrm>
            <a:off x="1524000" y="1891665"/>
            <a:ext cx="9144000" cy="10496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en-US" b="1"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TEC - Trilha Escriba de Certificação</a:t>
            </a:r>
            <a:endParaRPr lang="pt-BR" altLang="en-US">
              <a:effectLst/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pt-BR" altLang="en-US" sz="4000" b="1"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Projeto WebService</a:t>
            </a:r>
            <a:endParaRPr lang="pt-BR" altLang="en-US" sz="4000" b="1">
              <a:effectLst/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/>
        </p:nvSpPr>
        <p:spPr>
          <a:xfrm>
            <a:off x="838200" y="1825625"/>
            <a:ext cx="10515600" cy="45300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altLang="en-US" sz="3000">
              <a:effectLst/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59735" y="1691005"/>
            <a:ext cx="6515100" cy="4526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altLang="en-US" sz="5000" b="1"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AGENDA DESTE MÓDULO</a:t>
            </a:r>
            <a:endParaRPr lang="pt-BR" altLang="en-US" sz="5000" b="1">
              <a:effectLst/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34995"/>
          </a:xfrm>
        </p:spPr>
        <p:txBody>
          <a:bodyPr>
            <a:normAutofit lnSpcReduction="20000"/>
          </a:bodyPr>
          <a:p>
            <a:r>
              <a:rPr lang="pt-BR" altLang="en-US" sz="4000"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Preparando ambiente</a:t>
            </a:r>
            <a:endParaRPr lang="pt-BR" altLang="en-US" sz="4000">
              <a:effectLst/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pt-BR" altLang="en-US" sz="4000"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Conceito de WebServices</a:t>
            </a:r>
            <a:endParaRPr lang="pt-BR" altLang="en-US" sz="4000">
              <a:effectLst/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pt-BR" altLang="en-US" sz="4000"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Tecnologias Envolvidas</a:t>
            </a:r>
            <a:endParaRPr lang="pt-BR" altLang="en-US" sz="4000">
              <a:effectLst/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pt-BR" altLang="en-US" sz="4000"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Roteamento HTTP</a:t>
            </a:r>
            <a:endParaRPr lang="pt-BR" altLang="en-US" sz="4000">
              <a:effectLst/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pt-BR" altLang="en-US" sz="4000">
                <a:effectLst/>
                <a:latin typeface="Calibri" panose="020F0502020204030204" charset="0"/>
                <a:cs typeface="Calibri" panose="020F0502020204030204" charset="0"/>
              </a:rPr>
              <a:t>Trabalhando com </a:t>
            </a:r>
            <a:r>
              <a:rPr lang="pt-BR" altLang="en-US" sz="4000"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WebServices</a:t>
            </a:r>
            <a:endParaRPr lang="pt-BR" altLang="en-US" sz="4000">
              <a:effectLst/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/>
            <a:endParaRPr lang="pt-BR" altLang="en-US" sz="3425">
              <a:effectLst/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pt-BR" altLang="en-US" sz="4000" b="1">
                <a:effectLst/>
                <a:latin typeface="Calibri" panose="020F0502020204030204" charset="0"/>
                <a:cs typeface="Calibri" panose="020F0502020204030204" charset="0"/>
              </a:rPr>
              <a:t>AMBIENTE DE WEBSERVICES</a:t>
            </a:r>
            <a:endParaRPr lang="pt-BR" altLang="en-US" sz="4000" b="1">
              <a:effectLst/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1825625"/>
            <a:ext cx="10515600" cy="3317240"/>
          </a:xfrm>
        </p:spPr>
        <p:txBody>
          <a:bodyPr>
            <a:normAutofit lnSpcReduction="10000"/>
          </a:bodyPr>
          <a:p>
            <a:r>
              <a:rPr lang="pt-BR" altLang="en-US" sz="4000"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Consumo de WebServices</a:t>
            </a:r>
            <a:endParaRPr lang="pt-BR" altLang="en-US" sz="3000">
              <a:effectLst/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/>
            <a:r>
              <a:rPr lang="pt-BR" altLang="en-US" sz="3500"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Postman</a:t>
            </a:r>
            <a:endParaRPr lang="pt-BR" altLang="en-US" sz="3500">
              <a:effectLst/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/>
            <a:r>
              <a:rPr lang="pt-BR" altLang="en-US" sz="3500"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Insomnia</a:t>
            </a:r>
            <a:endParaRPr lang="pt-BR" altLang="en-US" sz="3500">
              <a:effectLst/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/>
            <a:r>
              <a:rPr lang="pt-BR" altLang="en-US" sz="3500"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REST Debugger</a:t>
            </a:r>
            <a:endParaRPr lang="pt-BR" altLang="en-US" sz="3500">
              <a:effectLst/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/>
            <a:r>
              <a:rPr lang="pt-BR" altLang="en-US" sz="3500"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Browser(padrão GET)</a:t>
            </a:r>
            <a:endParaRPr lang="pt-BR" altLang="en-US" sz="3500">
              <a:effectLst/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lvl="1"/>
            <a:r>
              <a:rPr lang="pt-BR" altLang="en-US" sz="3500">
                <a:effectLst/>
                <a:latin typeface="Calibri" panose="020F0502020204030204" charset="0"/>
                <a:cs typeface="Calibri" panose="020F0502020204030204" charset="0"/>
              </a:rPr>
              <a:t>Outros</a:t>
            </a:r>
            <a:endParaRPr lang="pt-BR" altLang="en-US" sz="3500">
              <a:effectLst/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pt-BR" altLang="en-US" sz="4000" b="1">
                <a:effectLst/>
                <a:latin typeface="Calibri" panose="020F0502020204030204" charset="0"/>
                <a:cs typeface="Calibri" panose="020F0502020204030204" charset="0"/>
              </a:rPr>
              <a:t>CONCEITUANDO WEBSERVICES</a:t>
            </a:r>
            <a:endParaRPr lang="pt-BR" altLang="en-US" sz="4000" b="1">
              <a:effectLst/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/>
        </p:nvSpPr>
        <p:spPr>
          <a:xfrm>
            <a:off x="838200" y="1825625"/>
            <a:ext cx="10515600" cy="45300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alt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WebServices</a:t>
            </a:r>
            <a:r>
              <a:rPr lang="pt-BR" altLang="en-US" sz="4000">
                <a:sym typeface="+mn-ea"/>
              </a:rPr>
              <a:t> são aplicações desenvolvidas em nivel de servidor(backend) que permite integrações de diferentes arquiteturas.</a:t>
            </a:r>
            <a:endParaRPr lang="pt-BR" altLang="en-US" sz="4000"/>
          </a:p>
          <a:p>
            <a:pPr algn="just"/>
            <a:endParaRPr lang="pt-BR" altLang="en-US" sz="3000">
              <a:effectLst/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pt-BR" altLang="en-US" sz="4000" b="1">
                <a:effectLst/>
                <a:latin typeface="Calibri" panose="020F0502020204030204" charset="0"/>
                <a:cs typeface="Calibri" panose="020F0502020204030204" charset="0"/>
              </a:rPr>
              <a:t>CONCEITUANDO WEBSERVICES</a:t>
            </a:r>
            <a:endParaRPr lang="pt-BR" altLang="en-US" sz="4000" b="1">
              <a:effectLst/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/>
        </p:nvSpPr>
        <p:spPr>
          <a:xfrm>
            <a:off x="838200" y="1825625"/>
            <a:ext cx="10515600" cy="45300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altLang="en-US" sz="27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WebServices</a:t>
            </a:r>
            <a:r>
              <a:rPr lang="pt-BR" altLang="en-US" sz="2700">
                <a:sym typeface="+mn-ea"/>
              </a:rPr>
              <a:t> permitem a comunicação entre plataformas heterogêneas</a:t>
            </a:r>
            <a:endParaRPr lang="pt-BR" altLang="en-US" sz="4000">
              <a:sym typeface="+mn-ea"/>
            </a:endParaRPr>
          </a:p>
          <a:p>
            <a:pPr lvl="1" algn="just"/>
            <a:r>
              <a:rPr lang="pt-BR" altLang="en-US" sz="2500"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Windows</a:t>
            </a:r>
            <a:endParaRPr lang="pt-BR" altLang="en-US" sz="2500"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lvl="1" algn="just"/>
            <a:r>
              <a:rPr lang="pt-BR" altLang="en-US" sz="2500"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Linux</a:t>
            </a:r>
            <a:endParaRPr lang="pt-BR" altLang="en-US" sz="2500"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lvl="1" algn="just"/>
            <a:r>
              <a:rPr lang="pt-BR" altLang="en-US" sz="2500"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Android</a:t>
            </a:r>
            <a:endParaRPr lang="pt-BR" altLang="en-US" sz="2500"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lvl="1" algn="just"/>
            <a:r>
              <a:rPr lang="pt-BR" altLang="en-US" sz="2500"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IOS</a:t>
            </a:r>
            <a:endParaRPr lang="pt-BR" altLang="en-US" sz="2500"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lvl="1" algn="just"/>
            <a:r>
              <a:rPr lang="pt-BR" altLang="en-US" sz="2500"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MacOS</a:t>
            </a:r>
            <a:endParaRPr lang="pt-BR" altLang="en-US" sz="4000">
              <a:sym typeface="+mn-ea"/>
            </a:endParaRPr>
          </a:p>
          <a:p>
            <a:pPr algn="just"/>
            <a:r>
              <a:rPr lang="pt-BR" altLang="en-US" sz="27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WebServices</a:t>
            </a:r>
            <a:r>
              <a:rPr lang="pt-BR" altLang="en-US" sz="2700">
                <a:sym typeface="+mn-ea"/>
              </a:rPr>
              <a:t> são desenvolvidos independente de linguagem de programação.</a:t>
            </a:r>
            <a:endParaRPr lang="pt-BR" altLang="en-US" sz="2700">
              <a:sym typeface="+mn-ea"/>
            </a:endParaRPr>
          </a:p>
          <a:p>
            <a:pPr algn="just"/>
            <a:r>
              <a:rPr lang="pt-BR" altLang="en-US" sz="2700">
                <a:effectLst/>
                <a:latin typeface="Calibri" panose="020F0502020204030204" charset="0"/>
                <a:cs typeface="Calibri" panose="020F0502020204030204" charset="0"/>
              </a:rPr>
              <a:t>Através destes recursos, permitem a integração entre sistemas diferentes(desktop, web, mobile etc).</a:t>
            </a:r>
            <a:endParaRPr lang="pt-BR" altLang="en-US" sz="2700">
              <a:effectLst/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pt-BR" altLang="en-US" sz="4000" b="1">
                <a:effectLst/>
                <a:latin typeface="Calibri" panose="020F0502020204030204" charset="0"/>
                <a:cs typeface="Calibri" panose="020F0502020204030204" charset="0"/>
              </a:rPr>
              <a:t>WebServices - Tecnologias Envolvidas</a:t>
            </a:r>
            <a:endParaRPr lang="pt-BR" altLang="en-US" sz="4000" b="1">
              <a:effectLst/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/>
        </p:nvSpPr>
        <p:spPr>
          <a:xfrm>
            <a:off x="838200" y="1825625"/>
            <a:ext cx="10515600" cy="45300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altLang="en-US" sz="3000">
              <a:effectLst/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" name="Espaço Reservado para Conteúdo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65200" y="1952625"/>
            <a:ext cx="10515600" cy="453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altLang="en-US" sz="2700">
                <a:sym typeface="+mn-ea"/>
              </a:rPr>
              <a:t>Como exemplo de padrões de desenvolvimento de WebServices podemos citar </a:t>
            </a:r>
            <a:r>
              <a:rPr lang="pt-BR" altLang="en-US" sz="2700">
                <a:solidFill>
                  <a:schemeClr val="accent6"/>
                </a:solidFill>
                <a:sym typeface="+mn-ea"/>
              </a:rPr>
              <a:t>XML</a:t>
            </a:r>
            <a:r>
              <a:rPr lang="pt-BR" altLang="en-US" sz="2700">
                <a:sym typeface="+mn-ea"/>
              </a:rPr>
              <a:t> e </a:t>
            </a:r>
            <a:r>
              <a:rPr lang="pt-BR" altLang="en-US" sz="2700">
                <a:solidFill>
                  <a:schemeClr val="accent1"/>
                </a:solidFill>
                <a:sym typeface="+mn-ea"/>
              </a:rPr>
              <a:t>JSON</a:t>
            </a:r>
            <a:r>
              <a:rPr lang="pt-BR" altLang="en-US" sz="2700">
                <a:sym typeface="+mn-ea"/>
              </a:rPr>
              <a:t>.</a:t>
            </a:r>
            <a:endParaRPr lang="pt-BR" altLang="en-US" sz="2700">
              <a:sym typeface="+mn-ea"/>
            </a:endParaRPr>
          </a:p>
          <a:p>
            <a:pPr algn="just"/>
            <a:r>
              <a:rPr lang="pt-BR" altLang="en-US" sz="2700">
                <a:sym typeface="+mn-ea"/>
              </a:rPr>
              <a:t>O transporte dos dados é realizado normalmente via HTTP ou HTTPS para conexões seguras.</a:t>
            </a:r>
            <a:endParaRPr lang="pt-BR" altLang="en-US" sz="2700">
              <a:sym typeface="+mn-ea"/>
            </a:endParaRPr>
          </a:p>
          <a:p>
            <a:pPr algn="just"/>
            <a:r>
              <a:rPr lang="pt-BR" altLang="en-US" sz="2700">
                <a:sym typeface="+mn-ea"/>
              </a:rPr>
              <a:t>Os dados são transferidos no formato XML, encapsulados pelo protocolo SOAP.</a:t>
            </a:r>
            <a:endParaRPr lang="pt-BR" altLang="en-US" sz="2700">
              <a:sym typeface="+mn-ea"/>
            </a:endParaRPr>
          </a:p>
          <a:p>
            <a:pPr algn="just"/>
            <a:r>
              <a:rPr lang="pt-BR" altLang="en-US" sz="2700">
                <a:sym typeface="+mn-ea"/>
              </a:rPr>
              <a:t>Também é bastante comum usar o protocolo REST em conjunto com dados no formato </a:t>
            </a:r>
            <a:r>
              <a:rPr lang="pt-BR" altLang="en-US" sz="2700">
                <a:solidFill>
                  <a:schemeClr val="accent1"/>
                </a:solidFill>
                <a:sym typeface="+mn-ea"/>
              </a:rPr>
              <a:t>JSON</a:t>
            </a:r>
            <a:r>
              <a:rPr lang="pt-BR" altLang="en-US" sz="2700">
                <a:sym typeface="+mn-ea"/>
              </a:rPr>
              <a:t>.</a:t>
            </a:r>
            <a:endParaRPr lang="pt-BR" altLang="en-US" sz="27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pt-BR" altLang="en-US" sz="4000" b="1">
                <a:effectLst/>
                <a:latin typeface="Calibri" panose="020F0502020204030204" charset="0"/>
                <a:cs typeface="Calibri" panose="020F0502020204030204" charset="0"/>
              </a:rPr>
              <a:t>Notação JSON - </a:t>
            </a:r>
            <a:r>
              <a:rPr lang="pt-BR" altLang="en-US" sz="4000" b="1">
                <a:solidFill>
                  <a:schemeClr val="accent1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J</a:t>
            </a:r>
            <a:r>
              <a:rPr lang="pt-BR" altLang="en-US" sz="4000" b="1">
                <a:effectLst/>
                <a:latin typeface="Calibri" panose="020F0502020204030204" charset="0"/>
                <a:cs typeface="Calibri" panose="020F0502020204030204" charset="0"/>
              </a:rPr>
              <a:t>ava </a:t>
            </a:r>
            <a:r>
              <a:rPr lang="pt-BR" altLang="en-US" sz="4000" b="1">
                <a:solidFill>
                  <a:schemeClr val="accent1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lang="pt-BR" altLang="en-US" sz="4000" b="1">
                <a:effectLst/>
                <a:latin typeface="Calibri" panose="020F0502020204030204" charset="0"/>
                <a:cs typeface="Calibri" panose="020F0502020204030204" charset="0"/>
              </a:rPr>
              <a:t>cript </a:t>
            </a:r>
            <a:r>
              <a:rPr lang="pt-BR" altLang="en-US" sz="4000" b="1">
                <a:solidFill>
                  <a:schemeClr val="accent1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O</a:t>
            </a:r>
            <a:r>
              <a:rPr lang="pt-BR" altLang="en-US" sz="4000" b="1">
                <a:effectLst/>
                <a:latin typeface="Calibri" panose="020F0502020204030204" charset="0"/>
                <a:cs typeface="Calibri" panose="020F0502020204030204" charset="0"/>
              </a:rPr>
              <a:t>bject </a:t>
            </a:r>
            <a:r>
              <a:rPr lang="pt-BR" altLang="en-US" sz="4000" b="1">
                <a:solidFill>
                  <a:schemeClr val="accent1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N</a:t>
            </a:r>
            <a:r>
              <a:rPr lang="pt-BR" altLang="en-US" sz="4000" b="1">
                <a:effectLst/>
                <a:latin typeface="Calibri" panose="020F0502020204030204" charset="0"/>
                <a:cs typeface="Calibri" panose="020F0502020204030204" charset="0"/>
              </a:rPr>
              <a:t>otation</a:t>
            </a:r>
            <a:endParaRPr lang="pt-BR" altLang="en-US" sz="4000" b="1">
              <a:effectLst/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/>
        </p:nvSpPr>
        <p:spPr>
          <a:xfrm>
            <a:off x="838200" y="1825625"/>
            <a:ext cx="10515600" cy="45300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altLang="en-US" sz="3000">
              <a:effectLst/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39895" y="1939925"/>
            <a:ext cx="3836035" cy="3963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pt-BR" altLang="en-US" sz="4000" b="1"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Verbos - Roteamento HTTP</a:t>
            </a:r>
            <a:endParaRPr lang="pt-BR" altLang="en-US" sz="4000" b="1">
              <a:effectLst/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/>
        </p:nvSpPr>
        <p:spPr>
          <a:xfrm>
            <a:off x="838200" y="1825625"/>
            <a:ext cx="10515600" cy="45300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altLang="en-US" sz="3000">
              <a:effectLst/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" name="Espaço Reservado para Conteúdo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65200" y="1952625"/>
            <a:ext cx="10515600" cy="4530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altLang="en-US" sz="3000">
                <a:sym typeface="+mn-ea"/>
              </a:rPr>
              <a:t>O protocolo HTTP define um conjunto de métodos que indicam a ação a ser executada na requisição. Os principais são:</a:t>
            </a:r>
            <a:endParaRPr lang="pt-BR" altLang="en-US" sz="3000">
              <a:sym typeface="+mn-ea"/>
            </a:endParaRPr>
          </a:p>
          <a:p>
            <a:pPr lvl="1" algn="just"/>
            <a:r>
              <a:rPr lang="pt-BR" altLang="en-US" i="1">
                <a:sym typeface="+mn-ea"/>
              </a:rPr>
              <a:t>GET</a:t>
            </a:r>
            <a:r>
              <a:rPr lang="pt-BR" altLang="en-US">
                <a:sym typeface="+mn-ea"/>
              </a:rPr>
              <a:t> - Utilizado para obter dados e informações do servidor.</a:t>
            </a:r>
            <a:endParaRPr lang="pt-BR" altLang="en-US">
              <a:sym typeface="+mn-ea"/>
            </a:endParaRPr>
          </a:p>
          <a:p>
            <a:pPr lvl="1" algn="just"/>
            <a:r>
              <a:rPr lang="pt-BR" altLang="en-US" i="1">
                <a:sym typeface="+mn-ea"/>
              </a:rPr>
              <a:t>POST </a:t>
            </a:r>
            <a:r>
              <a:rPr lang="pt-BR" altLang="en-US">
                <a:sym typeface="+mn-ea"/>
              </a:rPr>
              <a:t>- Utilizado para enviar ou criar dados no servidor.</a:t>
            </a:r>
            <a:endParaRPr lang="pt-BR" altLang="en-US">
              <a:sym typeface="+mn-ea"/>
            </a:endParaRPr>
          </a:p>
          <a:p>
            <a:pPr lvl="1" algn="just"/>
            <a:r>
              <a:rPr lang="pt-BR" altLang="en-US" i="1">
                <a:sym typeface="+mn-ea"/>
              </a:rPr>
              <a:t>PUT </a:t>
            </a:r>
            <a:r>
              <a:rPr lang="pt-BR" altLang="en-US">
                <a:sym typeface="+mn-ea"/>
              </a:rPr>
              <a:t>- Utilizado para atualizar dados no servidor.</a:t>
            </a:r>
            <a:endParaRPr lang="pt-BR" altLang="en-US">
              <a:sym typeface="+mn-ea"/>
            </a:endParaRPr>
          </a:p>
          <a:p>
            <a:pPr lvl="1" algn="just"/>
            <a:r>
              <a:rPr lang="pt-BR" altLang="en-US" i="1">
                <a:sym typeface="+mn-ea"/>
              </a:rPr>
              <a:t>DELETE - </a:t>
            </a:r>
            <a:r>
              <a:rPr lang="pt-BR" altLang="en-US">
                <a:sym typeface="+mn-ea"/>
              </a:rPr>
              <a:t>Utilizado para excluir dados do servidor.</a:t>
            </a:r>
            <a:endParaRPr lang="pt-BR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pt-BR" altLang="en-US" sz="4000" b="1">
                <a:effectLst/>
                <a:latin typeface="Calibri" panose="020F0502020204030204" charset="0"/>
                <a:cs typeface="Calibri" panose="020F0502020204030204" charset="0"/>
                <a:sym typeface="+mn-ea"/>
              </a:rPr>
              <a:t>Projeto - Consulta de CEP</a:t>
            </a:r>
            <a:endParaRPr lang="pt-BR" altLang="en-US" sz="4000" b="1">
              <a:effectLst/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/>
        </p:nvSpPr>
        <p:spPr>
          <a:xfrm>
            <a:off x="838200" y="1825625"/>
            <a:ext cx="10515600" cy="45300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altLang="en-US" sz="3000">
              <a:effectLst/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00275" y="1990725"/>
            <a:ext cx="7791450" cy="287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1514</Words>
  <Application>WPS Presentation</Application>
  <PresentationFormat>宽屏</PresentationFormat>
  <Paragraphs>59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Tema do Office</vt:lpstr>
      <vt:lpstr>Delphi - Transações com Banco de Dados</vt:lpstr>
      <vt:lpstr>AGENDA DESTE MÓDULO</vt:lpstr>
      <vt:lpstr>AMBIENTE DE BANCO DE DADOS</vt:lpstr>
      <vt:lpstr>CONCEITUANDO TRANSAÇÕES</vt:lpstr>
      <vt:lpstr>CONCEITUANDO WEBSERVICES</vt:lpstr>
      <vt:lpstr>CONCEITUANDO WEBSERVICES</vt:lpstr>
      <vt:lpstr>WebServices - Tecnologias Envolvidas</vt:lpstr>
      <vt:lpstr>WebServices - Tecnologias Envolvidas</vt:lpstr>
      <vt:lpstr>Verbos - Roteamento HTTP</vt:lpstr>
      <vt:lpstr>Projeto WebService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Administrador</cp:lastModifiedBy>
  <cp:revision>1746</cp:revision>
  <dcterms:created xsi:type="dcterms:W3CDTF">2022-03-24T19:01:00Z</dcterms:created>
  <dcterms:modified xsi:type="dcterms:W3CDTF">2024-07-03T02:18:37Z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1046-12.2.0.17119</vt:lpwstr>
  </property>
  <property fmtid="{D5CDD505-2E9C-101B-9397-08002B2CF9AE}" pid="3" name="ICV">
    <vt:lpwstr>C4D1C3D679674F7091935A7AEF7B9B88</vt:lpwstr>
  </property>
</Properties>
</file>