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6" r:id="rId3"/>
    <p:sldId id="324" r:id="rId4"/>
    <p:sldId id="325" r:id="rId5"/>
    <p:sldId id="323" r:id="rId6"/>
    <p:sldId id="293" r:id="rId7"/>
    <p:sldId id="313" r:id="rId8"/>
    <p:sldId id="315" r:id="rId9"/>
    <p:sldId id="316" r:id="rId10"/>
    <p:sldId id="314" r:id="rId11"/>
    <p:sldId id="270" r:id="rId12"/>
    <p:sldId id="299" r:id="rId13"/>
    <p:sldId id="298" r:id="rId14"/>
    <p:sldId id="274" r:id="rId15"/>
    <p:sldId id="302" r:id="rId16"/>
    <p:sldId id="303" r:id="rId17"/>
    <p:sldId id="304" r:id="rId18"/>
    <p:sldId id="305" r:id="rId19"/>
    <p:sldId id="275" r:id="rId20"/>
    <p:sldId id="308" r:id="rId21"/>
    <p:sldId id="276" r:id="rId22"/>
    <p:sldId id="310" r:id="rId23"/>
    <p:sldId id="309" r:id="rId24"/>
    <p:sldId id="306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23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185A-08A9-45CF-A5EB-E5EE424BA8E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CDB2C-F7E4-412E-92CF-0BA252313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7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echo $(($a + $b))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8EE7-3BA9-4126-83FB-D6369DAD49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BBA30-9BA4-4C75-A6CF-B7C7E1595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66ECD3-81A8-42B1-BCEA-87502BF5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F54751-A5E8-4A14-86E0-485E13CD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AE21E-CD81-4FCA-A044-A208776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47AA75-9CD8-4451-8680-05E6C43A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B2D2C-DAB1-4036-B580-423E52FE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4181E9-92B8-4D64-B80D-B2F4DFCB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27DD1-6571-4145-A6B6-FF2EF3C3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C95929-54B4-48D9-9E62-EF72EF87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A9AEA6-E7B1-462A-A61A-B2FD4901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A6B813-92BB-4C6E-B74D-F87CAF1C5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75DE38-1D79-419A-AD6E-084F6904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DDE508-4A90-4885-ACEB-2E59D4E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73C24-65F1-403F-A8F5-2C1C4EF3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9B264C-6334-4AAC-8C43-3F2D595D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73229-5E75-4600-B62C-4C8D29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6F11A-7D62-43A0-BDC3-BB3B192F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EA9E8-CE0B-46DD-A8F2-6184B73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3BFAC8-1D8E-4C42-B471-0D1ED27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F5DDF-4A9B-4C4A-A815-45D36A88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C174C-767B-428C-A846-9D51893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D2ADB9-B619-4B73-9E14-1D15979E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CD47D3-307A-44B1-8FC7-1CE3D19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ED6CA5-F20B-4F9A-89B9-BAC34D4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D1BE16-FD16-4C63-98E7-D662A32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C2137-D5E7-45D5-B295-63241433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9807E-C665-4580-AD37-716092972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B83D1B-281C-449E-95DB-48DC555E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77FD81-6C34-4132-9C62-2BBB8AD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BA0F51-0DD8-42CD-93D0-65EDE98E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AD4CC9-4627-4ABF-B06F-2107E5F6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38AF-255C-4AE3-973B-2A7BE98C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C67982-9D4A-4BD4-B29C-2C183210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1B3F6B-4422-41B4-B9F7-6E974041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E7939-9787-4C48-9BC6-86A4B564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B9A558-475E-468E-AC80-F50B95B2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B9DB5F-87DE-4501-B7FE-9FB69F60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ED3054-8E7C-4E0E-9243-3E1EBAAC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3FBD9F-4D96-47F9-82DF-DF466AC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DAE83-9CA0-4FBE-B2AE-6870BBC2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4A608E-C27C-4567-9138-EB90F65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8622B6-45EE-4705-B654-C31EAA1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BE48AE-49B8-4F06-B12C-F2D8794D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A39EA4-7EC4-41C4-87C1-30D3A82D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296105-2547-4216-A979-7DFAD9DA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21748A-1647-40E6-975A-05E2AC5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44976-CE7A-44CB-BF77-45BFDC5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77C6C-E24C-4E6A-846D-C7C8AABB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AEBCA7-09D0-4192-B5E1-CCB48A6C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628FE7-0DA0-4D32-B3EC-E2C19DE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4E20A1-F5C3-4517-B5F2-962EEB9F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5E879-BD82-4108-BB5C-F909864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AD01A-C0FB-4D9A-98E4-8A390C4F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3D08DC-C25A-4EFF-A350-6AF439A62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682B4B-1B0F-4BFA-BD27-CB3CD5BC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FB0293-AFD8-4A4C-9BCB-38AF85F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AA15BB-B19C-49CB-A1E4-DB8A2A0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69BC-5C56-4CE0-A10E-7F5475D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5AA8DE-860D-4A0C-AE64-696DB11F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3F849C-8E47-4C57-9FB7-0BD178A6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B3473-5C7A-4353-B146-A41BE2CA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F3F2-F18C-43DD-A540-DE4A9B7391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18F17-2BDC-4ADC-8292-DB8B47C89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6D4F22-1AD6-400A-AA61-250CA849F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dired-ref.pd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.io/2CTWNyl" TargetMode="External"/><Relationship Id="rId2" Type="http://schemas.openxmlformats.org/officeDocument/2006/relationships/hyperlink" Target="http://bit.ly/2CQy3H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fall18/cs35L/assign/assign7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fall18/cs35L/assign/assign1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4CCD1-8B7C-433B-B54F-D6FBC491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35L: 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D45E14-3B92-480C-970C-7233BA77D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Shrey Agarwal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Lecture 1.2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Update: OH – Tuesday 9:30am to 11:30am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wget</a:t>
            </a:r>
            <a:r>
              <a:rPr lang="en-IN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2"/>
            <a:ext cx="9180510" cy="4191000"/>
          </a:xfrm>
        </p:spPr>
        <p:txBody>
          <a:bodyPr/>
          <a:lstStyle/>
          <a:p>
            <a:r>
              <a:rPr lang="en-US" dirty="0"/>
              <a:t>A computer program that retrieves content from web servers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&lt;URL&gt; </a:t>
            </a:r>
          </a:p>
        </p:txBody>
      </p:sp>
    </p:spTree>
    <p:extLst>
      <p:ext uri="{BB962C8B-B14F-4D97-AF65-F5344CB8AC3E}">
        <p14:creationId xmlns:p14="http://schemas.microsoft.com/office/powerpoint/2010/main" val="36623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85BAE154-EB36-4AE1-B1C6-C68B38E48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Look These Up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3967DE1C-598E-42E3-88AA-E370A7380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head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tail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du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top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ps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kill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cmp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echo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find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wc</a:t>
            </a: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sort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ping 8.8.8.8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wget</a:t>
            </a:r>
            <a:r>
              <a:rPr lang="en-US" altLang="en-US" sz="2400" b="1" dirty="0"/>
              <a:t> &lt;</a:t>
            </a:r>
            <a:r>
              <a:rPr lang="en-US" altLang="en-US" sz="2400" b="1" dirty="0" err="1"/>
              <a:t>url</a:t>
            </a:r>
            <a:r>
              <a:rPr lang="en-US" altLang="en-U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83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ED9257E-F066-4E1F-B839-7D536F633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EDE6D67-93D2-4912-8FAE-749D99B95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Emacs and vim</a:t>
            </a:r>
          </a:p>
        </p:txBody>
      </p:sp>
    </p:spTree>
    <p:extLst>
      <p:ext uri="{BB962C8B-B14F-4D97-AF65-F5344CB8AC3E}">
        <p14:creationId xmlns:p14="http://schemas.microsoft.com/office/powerpoint/2010/main" val="124416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 editor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964486" cy="4191000"/>
          </a:xfrm>
        </p:spPr>
        <p:txBody>
          <a:bodyPr>
            <a:normAutofit/>
          </a:bodyPr>
          <a:lstStyle/>
          <a:p>
            <a:r>
              <a:rPr lang="en-US" altLang="en-US" dirty="0"/>
              <a:t>Open a file - vi &lt;filename&gt; or vim &lt;filename&gt;</a:t>
            </a:r>
          </a:p>
          <a:p>
            <a:r>
              <a:rPr lang="en-US" altLang="en-US" dirty="0"/>
              <a:t>Close a file - :q</a:t>
            </a:r>
          </a:p>
          <a:p>
            <a:r>
              <a:rPr lang="en-US" altLang="en-US" dirty="0"/>
              <a:t>Save a file - :w</a:t>
            </a:r>
          </a:p>
          <a:p>
            <a:r>
              <a:rPr lang="en-US" altLang="en-US" dirty="0"/>
              <a:t>Save and close a file - :</a:t>
            </a:r>
            <a:r>
              <a:rPr lang="en-US" altLang="en-US" dirty="0" err="1"/>
              <a:t>wq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4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007ABD72-FC5F-49D6-B3A0-254DD11D2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Emacs editor </a:t>
            </a:r>
            <a:r>
              <a:rPr lang="en-US" altLang="en-US" sz="2800" dirty="0"/>
              <a:t>(</a:t>
            </a:r>
            <a:r>
              <a:rPr lang="en-US" sz="2800" dirty="0"/>
              <a:t>We will be using Emacs for this course</a:t>
            </a:r>
            <a:r>
              <a:rPr lang="en-US" altLang="en-US" sz="2800" dirty="0"/>
              <a:t>)</a:t>
            </a:r>
            <a:endParaRPr lang="en-US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4306FD65-934E-4CBD-9960-5CCAD4381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Almost like a Windows text editor, but much more powerful</a:t>
            </a:r>
          </a:p>
          <a:p>
            <a:r>
              <a:rPr lang="en-US" altLang="en-US" dirty="0"/>
              <a:t>Run emacs on the </a:t>
            </a:r>
            <a:r>
              <a:rPr lang="en-US" altLang="en-US" dirty="0" err="1"/>
              <a:t>linux</a:t>
            </a:r>
            <a:r>
              <a:rPr lang="en-US" altLang="en-US" dirty="0"/>
              <a:t> server</a:t>
            </a:r>
          </a:p>
          <a:p>
            <a:pPr lvl="1"/>
            <a:r>
              <a:rPr lang="en-US" dirty="0"/>
              <a:t> C-h r (manual) and C-h t (tutorial)</a:t>
            </a:r>
          </a:p>
          <a:p>
            <a:r>
              <a:rPr lang="en-IN" dirty="0"/>
              <a:t>All emacs commands start with ‘C’ or ‘M’</a:t>
            </a:r>
          </a:p>
          <a:p>
            <a:pPr lvl="1"/>
            <a:r>
              <a:rPr lang="en-IN" dirty="0"/>
              <a:t>‘C’ = ctrl; ‘M’ = alt (windows)/ option (Mac)</a:t>
            </a:r>
          </a:p>
          <a:p>
            <a:r>
              <a:rPr lang="en-IN" dirty="0"/>
              <a:t>Start emacs</a:t>
            </a:r>
          </a:p>
          <a:p>
            <a:pPr lvl="1"/>
            <a:r>
              <a:rPr lang="en-IN" dirty="0"/>
              <a:t>emacs &lt;filename&gt;</a:t>
            </a:r>
          </a:p>
          <a:p>
            <a:r>
              <a:rPr lang="en-IN" dirty="0"/>
              <a:t>Exit emacs</a:t>
            </a:r>
          </a:p>
          <a:p>
            <a:pPr lvl="1"/>
            <a:r>
              <a:rPr lang="en-IN" dirty="0"/>
              <a:t>C-x C-c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15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emacs</a:t>
            </a:r>
            <a:r>
              <a:rPr lang="en-IN" dirty="0"/>
              <a:t>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3966"/>
            <a:ext cx="9324526" cy="4191000"/>
          </a:xfrm>
        </p:spPr>
        <p:txBody>
          <a:bodyPr/>
          <a:lstStyle/>
          <a:p>
            <a:r>
              <a:rPr lang="en-US" dirty="0"/>
              <a:t>Insert text by simply typing it</a:t>
            </a:r>
          </a:p>
          <a:p>
            <a:r>
              <a:rPr lang="en-US" dirty="0"/>
              <a:t>Undo by typing C-x u</a:t>
            </a:r>
          </a:p>
          <a:p>
            <a:r>
              <a:rPr lang="en-US" dirty="0"/>
              <a:t>Save changes by typing C-x C-s</a:t>
            </a:r>
          </a:p>
          <a:p>
            <a:r>
              <a:rPr lang="en-US" dirty="0"/>
              <a:t>Copy, cut, paste</a:t>
            </a:r>
          </a:p>
          <a:p>
            <a:pPr lvl="1"/>
            <a:r>
              <a:rPr lang="en-US" dirty="0"/>
              <a:t>C-space (starts selecting region)</a:t>
            </a:r>
          </a:p>
          <a:p>
            <a:pPr lvl="1"/>
            <a:r>
              <a:rPr lang="en-US" dirty="0"/>
              <a:t>M-w (copy a region) </a:t>
            </a:r>
          </a:p>
          <a:p>
            <a:pPr lvl="1"/>
            <a:r>
              <a:rPr lang="en-US" dirty="0"/>
              <a:t>C-w (cuts a region)</a:t>
            </a:r>
          </a:p>
          <a:p>
            <a:pPr lvl="1"/>
            <a:r>
              <a:rPr lang="en-US" dirty="0"/>
              <a:t>C-k (kill a line)</a:t>
            </a:r>
          </a:p>
          <a:p>
            <a:pPr lvl="1"/>
            <a:r>
              <a:rPr lang="en-US" dirty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178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692405"/>
            <a:ext cx="5181600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dirty="0" err="1"/>
              <a:t>emacs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1"/>
            <a:ext cx="9252518" cy="4191000"/>
          </a:xfrm>
        </p:spPr>
        <p:txBody>
          <a:bodyPr/>
          <a:lstStyle/>
          <a:p>
            <a:r>
              <a:rPr lang="en-US" dirty="0"/>
              <a:t>Search – C-s</a:t>
            </a:r>
          </a:p>
          <a:p>
            <a:r>
              <a:rPr lang="en-US" dirty="0"/>
              <a:t>Replace – M-%</a:t>
            </a:r>
          </a:p>
          <a:p>
            <a:r>
              <a:rPr lang="en-US" dirty="0"/>
              <a:t>Accessing menu – F10</a:t>
            </a:r>
          </a:p>
          <a:p>
            <a:r>
              <a:rPr lang="en-US" dirty="0"/>
              <a:t>Switch buffer – C-x b</a:t>
            </a:r>
          </a:p>
          <a:p>
            <a:r>
              <a:rPr lang="en-US" dirty="0"/>
              <a:t>Switch current window – C-x o</a:t>
            </a:r>
          </a:p>
          <a:p>
            <a:r>
              <a:rPr lang="en-US" dirty="0"/>
              <a:t>Kill the current window – C-x 0 (zero)</a:t>
            </a:r>
          </a:p>
          <a:p>
            <a:r>
              <a:rPr lang="en-US" dirty="0"/>
              <a:t>Help – C-h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edit (</a:t>
            </a:r>
            <a:r>
              <a:rPr lang="en-IN" dirty="0" err="1"/>
              <a:t>dired</a:t>
            </a:r>
            <a:r>
              <a:rPr lang="en-IN" dirty="0"/>
              <a:t>) (C-x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2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dirty="0"/>
              <a:t>Creates an </a:t>
            </a:r>
            <a:r>
              <a:rPr lang="en-US" dirty="0" err="1"/>
              <a:t>Emacs</a:t>
            </a:r>
            <a:r>
              <a:rPr lang="en-US" dirty="0"/>
              <a:t> buffer containing list of directory contents</a:t>
            </a:r>
          </a:p>
          <a:p>
            <a:r>
              <a:rPr lang="en-US" dirty="0"/>
              <a:t>Allows you to operate on files</a:t>
            </a:r>
          </a:p>
          <a:p>
            <a:r>
              <a:rPr lang="en-US" dirty="0"/>
              <a:t>Allows you to navigate filesystem</a:t>
            </a:r>
          </a:p>
          <a:p>
            <a:r>
              <a:rPr lang="en-US" dirty="0"/>
              <a:t>+ - new directory, C-x C-f new file in directory, g - refresh </a:t>
            </a:r>
            <a:r>
              <a:rPr lang="en-US" dirty="0" err="1"/>
              <a:t>dired</a:t>
            </a:r>
            <a:r>
              <a:rPr lang="en-US" dirty="0"/>
              <a:t> buffer</a:t>
            </a:r>
          </a:p>
          <a:p>
            <a:r>
              <a:rPr lang="en-US" dirty="0"/>
              <a:t>! - run shell command</a:t>
            </a:r>
          </a:p>
          <a:p>
            <a:r>
              <a:rPr lang="en-US" dirty="0">
                <a:hlinkClick r:id="rId2"/>
              </a:rPr>
              <a:t>https://www.gnu.org/software/emacs/refcards/pdf/dired-ref.pdf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67A67-6D1D-40C5-B85F-8C4C6AC2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EMACS tutorial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14365-6DA7-470B-AE0A-86D6EB8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http://bit.ly/2CQy3H8</a:t>
            </a:r>
            <a:r>
              <a:rPr lang="en-US" dirty="0"/>
              <a:t> (some basic commands)</a:t>
            </a:r>
          </a:p>
          <a:p>
            <a:r>
              <a:rPr lang="en-US" dirty="0">
                <a:hlinkClick r:id="rId3"/>
              </a:rPr>
              <a:t>http://stanford.io/2CTWNyl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Honestly…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am teaching this course for the first time…</a:t>
            </a:r>
          </a:p>
          <a:p>
            <a:pPr lvl="1"/>
            <a:r>
              <a:rPr lang="en-US" dirty="0" smtClean="0"/>
              <a:t>What does it mean?</a:t>
            </a:r>
          </a:p>
          <a:p>
            <a:pPr marL="457200" lvl="1" indent="0">
              <a:buNone/>
            </a:pPr>
            <a:r>
              <a:rPr lang="en-US" dirty="0" smtClean="0"/>
              <a:t>It means that I am learning everything with you guys! </a:t>
            </a:r>
            <a:endParaRPr lang="en-IN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How does this benefit you?</a:t>
            </a:r>
          </a:p>
          <a:p>
            <a:pPr marL="457200" lvl="1" indent="0">
              <a:buNone/>
            </a:pPr>
            <a:r>
              <a:rPr lang="en-US" dirty="0" smtClean="0"/>
              <a:t>You get to challenge me at every step. DO NOT BLINDLY TRUST ME ON ANYTHING. :P</a:t>
            </a:r>
          </a:p>
          <a:p>
            <a:pPr marL="457200" lvl="1" indent="0">
              <a:buNone/>
            </a:pPr>
            <a:r>
              <a:rPr lang="en-US" dirty="0" smtClean="0"/>
              <a:t>Open your laptops/terminals and test it out. Correct me if you think I made a mistake.</a:t>
            </a:r>
          </a:p>
        </p:txBody>
      </p:sp>
    </p:spTree>
    <p:extLst>
      <p:ext uri="{BB962C8B-B14F-4D97-AF65-F5344CB8AC3E}">
        <p14:creationId xmlns:p14="http://schemas.microsoft.com/office/powerpoint/2010/main" val="41047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9371A-511F-4827-9352-F83B7631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07551-E44E-4D55-898B-20F10ACD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tutorial and manual</a:t>
            </a:r>
          </a:p>
          <a:p>
            <a:r>
              <a:rPr lang="en-US" dirty="0"/>
              <a:t>Navigate and get used to emacs in the next 15 min</a:t>
            </a:r>
          </a:p>
          <a:p>
            <a:r>
              <a:rPr lang="en-US" dirty="0"/>
              <a:t>We’ll have a small task after this</a:t>
            </a:r>
          </a:p>
        </p:txBody>
      </p:sp>
    </p:spTree>
    <p:extLst>
      <p:ext uri="{BB962C8B-B14F-4D97-AF65-F5344CB8AC3E}">
        <p14:creationId xmlns:p14="http://schemas.microsoft.com/office/powerpoint/2010/main" val="38854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940DA-08F9-4B0E-B9FA-34510E7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27358-2385-4801-8BE7-CE424499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cpp</a:t>
            </a:r>
            <a:r>
              <a:rPr lang="en-US" dirty="0"/>
              <a:t> file (print “hello”)  using emacs</a:t>
            </a:r>
          </a:p>
          <a:p>
            <a:r>
              <a:rPr lang="en-US" dirty="0"/>
              <a:t>Run the file</a:t>
            </a:r>
          </a:p>
          <a:p>
            <a:r>
              <a:rPr lang="en-US" dirty="0"/>
              <a:t>Edit the file (print “hello again”) using emacs and save it as a new file</a:t>
            </a:r>
          </a:p>
          <a:p>
            <a:r>
              <a:rPr lang="en-US" dirty="0"/>
              <a:t>Run the new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59B7B-12D6-4E14-8821-DC92FE1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26B5B-3862-4BB5-B652-7158B247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 “Hello”;</a:t>
            </a:r>
          </a:p>
          <a:p>
            <a:pPr marL="45720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Compiling </a:t>
            </a:r>
            <a:r>
              <a:rPr lang="en-US" dirty="0" err="1"/>
              <a:t>instr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/>
              <a:t>++ -o filename filename</a:t>
            </a:r>
            <a:r>
              <a:rPr lang="en-US" dirty="0"/>
              <a:t>.cpp</a:t>
            </a:r>
          </a:p>
          <a:p>
            <a:pPr marL="0" indent="0">
              <a:buNone/>
            </a:pPr>
            <a:r>
              <a:rPr lang="en-US" dirty="0"/>
              <a:t>./filename</a:t>
            </a:r>
          </a:p>
        </p:txBody>
      </p:sp>
    </p:spTree>
    <p:extLst>
      <p:ext uri="{BB962C8B-B14F-4D97-AF65-F5344CB8AC3E}">
        <p14:creationId xmlns:p14="http://schemas.microsoft.com/office/powerpoint/2010/main" val="24455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9F651-2442-4BC9-B199-7F8BBD68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EAF40-AB58-44BC-8738-1FCCA83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txt files (insert some lines) using emacs</a:t>
            </a:r>
          </a:p>
          <a:p>
            <a:r>
              <a:rPr lang="en-US" dirty="0"/>
              <a:t>Find the difference between both of them using a </a:t>
            </a:r>
            <a:r>
              <a:rPr lang="en-US" dirty="0" err="1"/>
              <a:t>linux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759926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9328"/>
            <a:ext cx="96012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Hints for lab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whereis</a:t>
            </a:r>
            <a:r>
              <a:rPr lang="en-US" dirty="0"/>
              <a:t>, man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localedef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0F0294-911F-40CE-85B1-1ECD9332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1181418"/>
            <a:ext cx="10075817" cy="2852737"/>
          </a:xfrm>
        </p:spPr>
        <p:txBody>
          <a:bodyPr/>
          <a:lstStyle/>
          <a:p>
            <a:pPr algn="ctr"/>
            <a:r>
              <a:rPr lang="en-US" dirty="0"/>
              <a:t>Assignment submission</a:t>
            </a:r>
            <a:br>
              <a:rPr lang="en-US" dirty="0"/>
            </a:br>
            <a:r>
              <a:rPr lang="en-US" dirty="0"/>
              <a:t>specifics</a:t>
            </a:r>
          </a:p>
        </p:txBody>
      </p:sp>
    </p:spTree>
    <p:extLst>
      <p:ext uri="{BB962C8B-B14F-4D97-AF65-F5344CB8AC3E}">
        <p14:creationId xmlns:p14="http://schemas.microsoft.com/office/powerpoint/2010/main" val="169323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1828800"/>
            <a:ext cx="9468542" cy="4191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Go through Homework 1 again on CCLE, there may be minor changes in the wording of the assignment (Due: Oct 6</a:t>
            </a:r>
            <a:r>
              <a:rPr lang="en-IN" baseline="30000" dirty="0"/>
              <a:t>th</a:t>
            </a:r>
            <a:r>
              <a:rPr lang="en-IN" dirty="0"/>
              <a:t>)</a:t>
            </a:r>
          </a:p>
          <a:p>
            <a:r>
              <a:rPr lang="en-IN" dirty="0"/>
              <a:t>Submit on CCLE under your Lab &lt;number&gt; (if specified)</a:t>
            </a:r>
          </a:p>
          <a:p>
            <a:r>
              <a:rPr lang="en-IN" dirty="0"/>
              <a:t>No submissions will be accepted via email</a:t>
            </a:r>
          </a:p>
          <a:p>
            <a:r>
              <a:rPr lang="en-IN" dirty="0"/>
              <a:t>Test your files on </a:t>
            </a:r>
            <a:r>
              <a:rPr lang="en-IN" dirty="0" err="1"/>
              <a:t>seasnet</a:t>
            </a:r>
            <a:r>
              <a:rPr lang="en-IN" dirty="0"/>
              <a:t> before submitting</a:t>
            </a:r>
          </a:p>
          <a:p>
            <a:r>
              <a:rPr lang="en-IN" dirty="0"/>
              <a:t>key1.txt should record keystrokes of Homework</a:t>
            </a:r>
          </a:p>
          <a:p>
            <a:r>
              <a:rPr lang="en-IN" dirty="0"/>
              <a:t>ans1.txt should have keystrokes and answers of the lab assignment</a:t>
            </a:r>
          </a:p>
          <a:p>
            <a:pPr marL="0" indent="0">
              <a:buNone/>
            </a:pPr>
            <a:r>
              <a:rPr lang="en-IN" dirty="0"/>
              <a:t>[I hope the lateness penalty policy is clear]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>
                <a:hlinkClick r:id="rId2"/>
              </a:rPr>
              <a:t>Assignment 7</a:t>
            </a:r>
            <a:r>
              <a:rPr lang="en-IN" u="sng" dirty="0"/>
              <a:t> requirements</a:t>
            </a:r>
          </a:p>
          <a:p>
            <a:pPr marL="0" indent="0">
              <a:buNone/>
            </a:pPr>
            <a:r>
              <a:rPr lang="en-IN" dirty="0"/>
              <a:t>You will have to buy a </a:t>
            </a:r>
            <a:r>
              <a:rPr lang="en-IN" dirty="0" err="1"/>
              <a:t>BeagleBone</a:t>
            </a:r>
            <a:r>
              <a:rPr lang="en-IN" dirty="0"/>
              <a:t> Green which will be required for Assignment 7.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5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key1.txt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2674"/>
            <a:ext cx="9396534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key1.txt is for HOMEWORK section</a:t>
            </a:r>
          </a:p>
          <a:p>
            <a:pPr marL="0" indent="0">
              <a:buNone/>
            </a:pPr>
            <a:r>
              <a:rPr lang="en-US" dirty="0"/>
              <a:t>Exercise 1.1</a:t>
            </a:r>
          </a:p>
          <a:p>
            <a:pPr marL="514350" indent="-514350">
              <a:buAutoNum type="arabicPeriod"/>
            </a:pPr>
            <a:r>
              <a:rPr lang="en-US" dirty="0"/>
              <a:t>C-s H E L </a:t>
            </a:r>
            <a:r>
              <a:rPr lang="en-US" dirty="0" err="1"/>
              <a:t>L</a:t>
            </a:r>
            <a:r>
              <a:rPr lang="en-US" dirty="0"/>
              <a:t> O W O R L D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 1.2</a:t>
            </a:r>
          </a:p>
          <a:p>
            <a:pPr marL="514350" indent="-514350">
              <a:buAutoNum type="arabicPeriod"/>
            </a:pPr>
            <a:r>
              <a:rPr lang="en-US" dirty="0"/>
              <a:t>C-s H T M L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so on…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6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ans1.txt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036494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ans1.txt is specifically for LABORATORY section</a:t>
            </a:r>
          </a:p>
          <a:p>
            <a:r>
              <a:rPr lang="en-US" dirty="0"/>
              <a:t>1. Here is the answer to question 1</a:t>
            </a:r>
          </a:p>
          <a:p>
            <a:r>
              <a:rPr lang="en-US" dirty="0"/>
              <a:t>2. Here is the answer to question 2</a:t>
            </a:r>
          </a:p>
          <a:p>
            <a:r>
              <a:rPr lang="en-US" dirty="0"/>
              <a:t>3. Here is the answer to question 3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 of the guidelines are on the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1828800"/>
            <a:ext cx="9468542" cy="4191000"/>
          </a:xfrm>
        </p:spPr>
        <p:txBody>
          <a:bodyPr>
            <a:normAutofit/>
          </a:bodyPr>
          <a:lstStyle/>
          <a:p>
            <a:r>
              <a:rPr lang="en-IN" dirty="0"/>
              <a:t>Any instance of cheating is intolerable – serious consequences</a:t>
            </a:r>
          </a:p>
          <a:p>
            <a:r>
              <a:rPr lang="en-IN" dirty="0"/>
              <a:t>You are requested to do the assignments on your own and not refer to any public forums or </a:t>
            </a:r>
            <a:r>
              <a:rPr lang="en-IN" dirty="0" err="1"/>
              <a:t>github</a:t>
            </a:r>
            <a:r>
              <a:rPr lang="en-IN" dirty="0"/>
              <a:t> </a:t>
            </a:r>
          </a:p>
          <a:p>
            <a:r>
              <a:rPr lang="en-IN" dirty="0"/>
              <a:t>Do not put your assignments on a public platform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2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3FAB2A8C-3712-49F3-87B8-F72ED5E78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find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C9387166-6ED4-43AF-96BB-3CDFF2705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-type: type of a file (</a:t>
            </a:r>
            <a:r>
              <a:rPr lang="en-US" altLang="en-US" dirty="0" err="1"/>
              <a:t>e.g</a:t>
            </a:r>
            <a:r>
              <a:rPr lang="en-US" altLang="en-US" dirty="0"/>
              <a:t>,, directory, symbolic link)</a:t>
            </a:r>
          </a:p>
          <a:p>
            <a:r>
              <a:rPr lang="en-US" altLang="en-US" dirty="0"/>
              <a:t>-perm: permission of a file</a:t>
            </a:r>
          </a:p>
          <a:p>
            <a:r>
              <a:rPr lang="en-US" altLang="en-US" dirty="0"/>
              <a:t>-name: name of a file</a:t>
            </a:r>
          </a:p>
          <a:p>
            <a:r>
              <a:rPr lang="en-US" altLang="en-US" dirty="0"/>
              <a:t>-ls: list current file </a:t>
            </a:r>
          </a:p>
        </p:txBody>
      </p:sp>
    </p:spTree>
    <p:extLst>
      <p:ext uri="{BB962C8B-B14F-4D97-AF65-F5344CB8AC3E}">
        <p14:creationId xmlns:p14="http://schemas.microsoft.com/office/powerpoint/2010/main" val="28313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18" y="1673270"/>
            <a:ext cx="9036494" cy="469654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 a file using emacs. Try the Cut/Copy/Paste 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command to find the hidden files in your home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a non-empty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 the value 10 to a variable x, 15 to a variable y; Compute and display their addition in the shell. Do not use any editor!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directory ‘test’ and ‘subtest’ inside test (in the home directory) without using </a:t>
            </a:r>
            <a:r>
              <a:rPr lang="en-IN" dirty="0" err="1"/>
              <a:t>mkdir</a:t>
            </a:r>
            <a:r>
              <a:rPr lang="en-IN" dirty="0"/>
              <a:t> twice. (</a:t>
            </a:r>
            <a:r>
              <a:rPr lang="en-IN" i="1" dirty="0" err="1"/>
              <a:t>mkdir</a:t>
            </a:r>
            <a:r>
              <a:rPr lang="en-IN" i="1" dirty="0"/>
              <a:t> –p test/subtest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Create empty files ans.txt, ans.html, assign.txt, assign.html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directories and subdirectories in your home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i="1" dirty="0"/>
              <a:t>find . –type d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files in the test directory starting with ‘a’ (find ./</a:t>
            </a:r>
            <a:r>
              <a:rPr lang="en-IN"/>
              <a:t>test –type f –</a:t>
            </a:r>
            <a:r>
              <a:rPr lang="en-IN" dirty="0"/>
              <a:t>name ‘a*’)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text files inside test directory 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‘*.txt’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html files inside test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‘*.html’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Delete test directory from the home directory (</a:t>
            </a:r>
            <a:r>
              <a:rPr lang="en-IN" i="1" dirty="0" err="1"/>
              <a:t>rm</a:t>
            </a:r>
            <a:r>
              <a:rPr lang="en-IN" i="1" dirty="0"/>
              <a:t> –</a:t>
            </a:r>
            <a:r>
              <a:rPr lang="en-IN" i="1" dirty="0" err="1"/>
              <a:t>rf</a:t>
            </a:r>
            <a:r>
              <a:rPr lang="en-IN" i="1" dirty="0"/>
              <a:t> &lt;</a:t>
            </a:r>
            <a:r>
              <a:rPr lang="en-IN" i="1" dirty="0" err="1"/>
              <a:t>dirname</a:t>
            </a:r>
            <a:r>
              <a:rPr lang="en-IN" i="1" dirty="0"/>
              <a:t>&gt;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2673"/>
            <a:ext cx="9324526" cy="4191000"/>
          </a:xfrm>
        </p:spPr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matches </a:t>
            </a:r>
            <a:r>
              <a:rPr lang="en-US" strike="sngStrike" dirty="0"/>
              <a:t>one</a:t>
            </a:r>
            <a:r>
              <a:rPr lang="en-US" dirty="0"/>
              <a:t> </a:t>
            </a:r>
            <a:r>
              <a:rPr lang="en-US" b="1" dirty="0" smtClean="0"/>
              <a:t>zero</a:t>
            </a:r>
            <a:r>
              <a:rPr lang="en-US" dirty="0" smtClean="0"/>
              <a:t> or </a:t>
            </a:r>
            <a:r>
              <a:rPr lang="en-US" dirty="0"/>
              <a:t>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 . -name my* </a:t>
            </a:r>
          </a:p>
          <a:p>
            <a:pPr lvl="1"/>
            <a:r>
              <a:rPr lang="en-US" dirty="0"/>
              <a:t>find . -name my* -type f </a:t>
            </a:r>
          </a:p>
          <a:p>
            <a:pPr lvl="1"/>
            <a:r>
              <a:rPr lang="en-US" dirty="0"/>
              <a:t>find / -type f -name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56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E50861E2-3AAC-4C0C-B706-EE5865ACD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Redirection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35E36BEC-73D5-41BB-B966-47142E7C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&gt; </a:t>
            </a:r>
            <a:r>
              <a:rPr lang="en-US" altLang="en-US" i="1"/>
              <a:t>file</a:t>
            </a:r>
            <a:r>
              <a:rPr lang="en-US" altLang="en-US"/>
              <a:t>: write stdout to a file</a:t>
            </a:r>
          </a:p>
          <a:p>
            <a:r>
              <a:rPr lang="en-US" altLang="en-US"/>
              <a:t>&gt;&gt; </a:t>
            </a:r>
            <a:r>
              <a:rPr lang="en-US" altLang="en-US" i="1"/>
              <a:t>file</a:t>
            </a:r>
            <a:r>
              <a:rPr lang="en-US" altLang="en-US"/>
              <a:t>: append stdout to a file</a:t>
            </a:r>
          </a:p>
          <a:p>
            <a:r>
              <a:rPr lang="en-US" altLang="en-US"/>
              <a:t>&lt; </a:t>
            </a:r>
            <a:r>
              <a:rPr lang="en-US" altLang="en-US" i="1"/>
              <a:t>file</a:t>
            </a:r>
            <a:r>
              <a:rPr lang="en-US" altLang="en-US"/>
              <a:t>: use contents of a file as stdin </a:t>
            </a:r>
          </a:p>
        </p:txBody>
      </p:sp>
    </p:spTree>
    <p:extLst>
      <p:ext uri="{BB962C8B-B14F-4D97-AF65-F5344CB8AC3E}">
        <p14:creationId xmlns:p14="http://schemas.microsoft.com/office/powerpoint/2010/main" val="402116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3F100054-7C8C-4795-BFBB-21A7AB35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Basics: Dealing with Files (Mini-task)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85E694D8-ECFB-43FD-9C8C-492A6AE1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two files</a:t>
            </a:r>
          </a:p>
          <a:p>
            <a:pPr marL="0" indent="0">
              <a:buNone/>
            </a:pPr>
            <a:r>
              <a:rPr lang="en-IN" dirty="0"/>
              <a:t>	$ touch foo.txt		$ touch bar.txt</a:t>
            </a:r>
          </a:p>
          <a:p>
            <a:r>
              <a:rPr lang="en-IN" dirty="0"/>
              <a:t>Add text into the files and print it </a:t>
            </a:r>
          </a:p>
          <a:p>
            <a:pPr marL="0" indent="0">
              <a:buNone/>
            </a:pPr>
            <a:r>
              <a:rPr lang="es-ES" dirty="0"/>
              <a:t>	echo "Cat" &gt; foo.txt</a:t>
            </a:r>
          </a:p>
          <a:p>
            <a:pPr marL="0" indent="0">
              <a:buNone/>
            </a:pPr>
            <a:r>
              <a:rPr lang="es-ES" dirty="0"/>
              <a:t>	echo "</a:t>
            </a:r>
            <a:r>
              <a:rPr lang="es-ES" dirty="0" err="1"/>
              <a:t>Dog</a:t>
            </a:r>
            <a:r>
              <a:rPr lang="es-ES" dirty="0"/>
              <a:t>" &gt; bar.txt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da-DK" dirty="0"/>
              <a:t>cat foo.txt bar.txt (concatenates the output) </a:t>
            </a:r>
          </a:p>
          <a:p>
            <a:pPr marL="0" indent="0">
              <a:buNone/>
            </a:pPr>
            <a:r>
              <a:rPr lang="da-DK" dirty="0"/>
              <a:t>Output:</a:t>
            </a:r>
          </a:p>
          <a:p>
            <a:pPr marL="0" indent="0">
              <a:buNone/>
            </a:pPr>
            <a:r>
              <a:rPr lang="da-DK" dirty="0"/>
              <a:t>	Cat </a:t>
            </a:r>
          </a:p>
          <a:p>
            <a:pPr marL="0" indent="0">
              <a:buNone/>
            </a:pPr>
            <a:r>
              <a:rPr lang="da-DK" dirty="0"/>
              <a:t>	Dog</a:t>
            </a:r>
          </a:p>
          <a:p>
            <a:pPr marL="0" indent="0">
              <a:buNone/>
            </a:pPr>
            <a:endParaRPr lang="en-IN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07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964486" cy="4191000"/>
          </a:xfrm>
        </p:spPr>
        <p:txBody>
          <a:bodyPr/>
          <a:lstStyle/>
          <a:p>
            <a:r>
              <a:rPr lang="en-US" dirty="0"/>
              <a:t>A file comparison utility that outputs the differences between two files. </a:t>
            </a:r>
          </a:p>
          <a:p>
            <a:r>
              <a:rPr lang="en-IN" dirty="0"/>
              <a:t>Usage:</a:t>
            </a:r>
          </a:p>
          <a:p>
            <a:pPr lvl="1"/>
            <a:r>
              <a:rPr lang="en-IN" dirty="0"/>
              <a:t>diff file1 file2</a:t>
            </a:r>
          </a:p>
        </p:txBody>
      </p:sp>
    </p:spTree>
    <p:extLst>
      <p:ext uri="{BB962C8B-B14F-4D97-AF65-F5344CB8AC3E}">
        <p14:creationId xmlns:p14="http://schemas.microsoft.com/office/powerpoint/2010/main" val="4869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  <a:r>
              <a:rPr lang="en-US" b="1" dirty="0" err="1" smtClean="0"/>
              <a:t>ps</a:t>
            </a:r>
            <a:r>
              <a:rPr lang="en-US" b="1" dirty="0" smtClean="0"/>
              <a:t> and kill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</a:t>
            </a:r>
            <a:r>
              <a:rPr lang="en-US" dirty="0" smtClean="0"/>
              <a:t>program in execution</a:t>
            </a:r>
            <a:endParaRPr lang="en-US" dirty="0"/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that runs in the background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c</a:t>
            </a:r>
            <a:r>
              <a:rPr lang="en-US" dirty="0" err="1" smtClean="0"/>
              <a:t>ron</a:t>
            </a:r>
            <a:endParaRPr lang="en-US" dirty="0" smtClean="0"/>
          </a:p>
          <a:p>
            <a:pPr lvl="1"/>
            <a:r>
              <a:rPr lang="en-US" dirty="0" smtClean="0"/>
              <a:t>Enables users to schedule jobs to run periodically at certain times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pPr lvl="1"/>
            <a:r>
              <a:rPr lang="en-US" dirty="0" smtClean="0"/>
              <a:t>Usage:</a:t>
            </a:r>
            <a:r>
              <a:rPr lang="en-US" dirty="0"/>
              <a:t> </a:t>
            </a:r>
            <a:r>
              <a:rPr lang="en-US" dirty="0" smtClean="0"/>
              <a:t>Full Backup every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1203</Words>
  <Application>Microsoft Office PowerPoint</Application>
  <PresentationFormat>Widescreen</PresentationFormat>
  <Paragraphs>211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CS 35L: Software Construction Lab</vt:lpstr>
      <vt:lpstr>Honestly…</vt:lpstr>
      <vt:lpstr>The Basics: find</vt:lpstr>
      <vt:lpstr>find contd…</vt:lpstr>
      <vt:lpstr>The Basics: Redirection</vt:lpstr>
      <vt:lpstr>The Basics: Dealing with Files (Mini-task)</vt:lpstr>
      <vt:lpstr>diff command</vt:lpstr>
      <vt:lpstr>Process: ps and kill</vt:lpstr>
      <vt:lpstr>Daemon </vt:lpstr>
      <vt:lpstr>wget command </vt:lpstr>
      <vt:lpstr>The Basics: Look These Up</vt:lpstr>
      <vt:lpstr>Text editors</vt:lpstr>
      <vt:lpstr>vi editor  </vt:lpstr>
      <vt:lpstr>Emacs editor (We will be using Emacs for this course)</vt:lpstr>
      <vt:lpstr>Basic emacs editing</vt:lpstr>
      <vt:lpstr>Moving around</vt:lpstr>
      <vt:lpstr>More emacs commands</vt:lpstr>
      <vt:lpstr>Directory edit (dired) (C-x d)</vt:lpstr>
      <vt:lpstr>EMACS tutorial links</vt:lpstr>
      <vt:lpstr>Todo</vt:lpstr>
      <vt:lpstr>Task 1</vt:lpstr>
      <vt:lpstr>Cpp program</vt:lpstr>
      <vt:lpstr>Task 2</vt:lpstr>
      <vt:lpstr>Lab 1: Hints</vt:lpstr>
      <vt:lpstr>Assignment submission specifics</vt:lpstr>
      <vt:lpstr>Submission details</vt:lpstr>
      <vt:lpstr>Assignment 1: Example key1.txt</vt:lpstr>
      <vt:lpstr>Assignment 1: Example ans1.txt</vt:lpstr>
      <vt:lpstr>Plagiarism Policy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35L:</dc:title>
  <dc:creator>aditi mithal</dc:creator>
  <cp:lastModifiedBy>Shrey Agarwal</cp:lastModifiedBy>
  <cp:revision>96</cp:revision>
  <dcterms:created xsi:type="dcterms:W3CDTF">2018-01-08T19:21:52Z</dcterms:created>
  <dcterms:modified xsi:type="dcterms:W3CDTF">2018-10-02T17:33:58Z</dcterms:modified>
</cp:coreProperties>
</file>