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0" r:id="rId7"/>
    <p:sldId id="296" r:id="rId8"/>
    <p:sldId id="298" r:id="rId9"/>
    <p:sldId id="299" r:id="rId10"/>
    <p:sldId id="29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157888-9EB0-4500-A34B-1A0C876BD711}">
  <a:tblStyle styleId="{43157888-9EB0-4500-A34B-1A0C876BD7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242A84B-898B-4A73-A22A-766F73B2E38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9940"/>
  </p:normalViewPr>
  <p:slideViewPr>
    <p:cSldViewPr>
      <p:cViewPr varScale="1">
        <p:scale>
          <a:sx n="59" d="100"/>
          <a:sy n="59" d="100"/>
        </p:scale>
        <p:origin x="17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881437" y="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26938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43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14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Korn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shell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Bourne and </a:t>
            </a: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bourne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again shell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shell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Tcsh</a:t>
            </a:r>
            <a:endParaRPr lang="en-US" sz="12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4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98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68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984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73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0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191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5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98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128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Talk about ascii: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En_US sort: 1 2 3 a A b B c 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Ascii sort:1 2 3 A B C a b 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0 – 48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A- 65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A – 97</a:t>
            </a:r>
          </a:p>
        </p:txBody>
      </p:sp>
    </p:spTree>
    <p:extLst>
      <p:ext uri="{BB962C8B-B14F-4D97-AF65-F5344CB8AC3E}">
        <p14:creationId xmlns:p14="http://schemas.microsoft.com/office/powerpoint/2010/main" val="14272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74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84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unique to 1, </a:t>
            </a: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2, common to both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l-PL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 file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1.txt</a:t>
            </a:r>
            <a:r>
              <a:rPr lang="pl-PL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tr “[a-z]” “[A-Z]”</a:t>
            </a:r>
            <a:endParaRPr lang="en-US" sz="12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l-PL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 “[:lower:]” “[:upper:]”</a:t>
            </a:r>
            <a:endParaRPr lang="en-US" sz="12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“[a-z]” “[A-Z]” &lt; file1.txt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“[a-z]” “[A-Z]” &lt; file1.txt &gt; file5.txt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pl-PL" sz="12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4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2185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8200" y="3938587"/>
            <a:ext cx="4038599" cy="218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72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199" y="274637"/>
            <a:ext cx="8229603" cy="1143001"/>
          </a:xfrm>
          <a:prstGeom prst="rect">
            <a:avLst/>
          </a:prstGeom>
        </p:spPr>
        <p:txBody>
          <a:bodyPr lIns="65022" tIns="65022" rIns="65022" bIns="65022"/>
          <a:lstStyle>
            <a:lvl1pPr defTabSz="914367">
              <a:defRPr sz="4359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199" y="1600199"/>
            <a:ext cx="8229603" cy="4525965"/>
          </a:xfrm>
          <a:prstGeom prst="rect">
            <a:avLst/>
          </a:prstGeom>
        </p:spPr>
        <p:txBody>
          <a:bodyPr lIns="65022" tIns="65022" rIns="65022" bIns="65022"/>
          <a:lstStyle>
            <a:lvl1pPr marL="331503" indent="-331503" defTabSz="914367">
              <a:spcBef>
                <a:spcPts val="703"/>
              </a:spcBef>
              <a:buSzPct val="100000"/>
              <a:buChar char="»"/>
              <a:defRPr sz="3094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  <a:lvl2pPr marL="637173" indent="-315716" defTabSz="914367">
              <a:spcBef>
                <a:spcPts val="703"/>
              </a:spcBef>
              <a:buSzPct val="100000"/>
              <a:buChar char="–"/>
              <a:defRPr sz="3094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2pPr>
            <a:lvl3pPr indent="-294669" defTabSz="914367">
              <a:spcBef>
                <a:spcPts val="703"/>
              </a:spcBef>
              <a:buSzPct val="100000"/>
              <a:defRPr sz="3094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3pPr>
            <a:lvl4pPr marL="1317975" indent="-353602" defTabSz="914367">
              <a:spcBef>
                <a:spcPts val="703"/>
              </a:spcBef>
              <a:buSzPct val="100000"/>
              <a:buChar char="–"/>
              <a:defRPr sz="3094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4pPr>
            <a:lvl5pPr marL="1678722" indent="-392892" defTabSz="914367">
              <a:spcBef>
                <a:spcPts val="703"/>
              </a:spcBef>
              <a:buSzPct val="100000"/>
              <a:buChar char="»"/>
              <a:defRPr sz="3094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xmlns="" id="{EB62A913-CFFA-40BA-9E07-7BBBD08C1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5813" y="6245225"/>
            <a:ext cx="280987" cy="287338"/>
          </a:xfrm>
        </p:spPr>
        <p:txBody>
          <a:bodyPr lIns="65022" tIns="65022" rIns="65022" bIns="65022"/>
          <a:lstStyle>
            <a:lvl1pPr algn="r" defTabSz="914367">
              <a:defRPr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</a:lstStyle>
          <a:p>
            <a:pPr>
              <a:defRPr/>
            </a:pPr>
            <a:fld id="{C4D830D5-9E4C-4F28-9280-77FFF17529B4}" type="slidenum">
              <a:rPr lang="uk-UA"/>
              <a:pPr>
                <a:defRPr/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46475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44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2018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Shape 190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{43157888-9EB0-4500-A34B-1A0C876BD711}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Shell scripting, regex, streams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defTabSz="912813" eaLnBrk="1" hangingPunct="1"/>
            <a:r>
              <a:rPr lang="en-US" altLang="en-US" sz="4400" smtClean="0">
                <a:latin typeface="Calibri Light" panose="020F03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Pipe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0200" indent="-330200" defTabSz="912813" eaLnBrk="1" hangingPunct="1"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It lets you feed the output from the program on the left as input to the program on the right.</a:t>
            </a:r>
          </a:p>
          <a:p>
            <a:pPr marL="330200" indent="-330200" defTabSz="912813" eaLnBrk="1" hangingPunct="1"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Example – </a:t>
            </a:r>
          </a:p>
          <a:p>
            <a:pPr marL="636588" lvl="1" indent="-314325" defTabSz="912813" eaLnBrk="1" hangingPunct="1">
              <a:spcBef>
                <a:spcPts val="700"/>
              </a:spcBef>
              <a:buSzTx/>
            </a:pPr>
            <a:r>
              <a:rPr lang="en-US" altLang="en-US" sz="2000" b="1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ls | head -3</a:t>
            </a:r>
            <a:endParaRPr lang="en-US" altLang="en-US" sz="2000" smtClean="0">
              <a:latin typeface="Calibri" panose="020F0502020204030204" pitchFamily="34" charset="0"/>
              <a:cs typeface="Calibri Light" panose="020F0302020204030204" pitchFamily="34" charset="0"/>
              <a:sym typeface="Arial" panose="020B0604020202020204" pitchFamily="34" charset="0"/>
            </a:endParaRPr>
          </a:p>
          <a:p>
            <a:pPr marL="641350" lvl="2" indent="0" defTabSz="912813" eaLnBrk="1" hangingPunct="1">
              <a:spcBef>
                <a:spcPts val="700"/>
              </a:spcBef>
              <a:buSzTx/>
              <a:buFont typeface="Arial" panose="020B0604020202020204" pitchFamily="34" charset="0"/>
              <a:buNone/>
            </a:pPr>
            <a:r>
              <a:rPr lang="en-US" altLang="en-US" sz="20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barry.txt</a:t>
            </a:r>
          </a:p>
          <a:p>
            <a:pPr marL="641350" lvl="2" indent="0" defTabSz="912813" eaLnBrk="1" hangingPunct="1">
              <a:spcBef>
                <a:spcPts val="700"/>
              </a:spcBef>
              <a:buSzTx/>
              <a:buFont typeface="Arial" panose="020B0604020202020204" pitchFamily="34" charset="0"/>
              <a:buNone/>
            </a:pPr>
            <a:r>
              <a:rPr lang="en-US" altLang="en-US" sz="20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bob</a:t>
            </a:r>
          </a:p>
          <a:p>
            <a:pPr marL="641350" lvl="2" indent="0" defTabSz="912813" eaLnBrk="1" hangingPunct="1">
              <a:spcBef>
                <a:spcPts val="700"/>
              </a:spcBef>
              <a:buSzTx/>
              <a:buFont typeface="Arial" panose="020B0604020202020204" pitchFamily="34" charset="0"/>
              <a:buNone/>
            </a:pPr>
            <a:r>
              <a:rPr lang="en-US" altLang="en-US" sz="20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example.png</a:t>
            </a:r>
          </a:p>
          <a:p>
            <a:pPr marL="636588" lvl="1" indent="-314325" defTabSz="912813" eaLnBrk="1" hangingPunct="1">
              <a:spcBef>
                <a:spcPts val="700"/>
              </a:spcBef>
              <a:buSzTx/>
            </a:pPr>
            <a:r>
              <a:rPr lang="en-US" altLang="en-US" sz="2000" b="1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ls | head -3 | tail -1</a:t>
            </a:r>
            <a:endParaRPr lang="en-US" altLang="en-US" sz="2000" smtClean="0">
              <a:latin typeface="Calibri" panose="020F0502020204030204" pitchFamily="34" charset="0"/>
              <a:cs typeface="Calibri Light" panose="020F0302020204030204" pitchFamily="34" charset="0"/>
              <a:sym typeface="Arial" panose="020B0604020202020204" pitchFamily="34" charset="0"/>
            </a:endParaRPr>
          </a:p>
          <a:p>
            <a:pPr marL="641350" lvl="2" indent="0" defTabSz="912813" eaLnBrk="1" hangingPunct="1">
              <a:spcBef>
                <a:spcPts val="700"/>
              </a:spcBef>
              <a:buSzTx/>
              <a:buFont typeface="Arial" panose="020B0604020202020204" pitchFamily="34" charset="0"/>
              <a:buNone/>
            </a:pPr>
            <a:r>
              <a:rPr lang="en-US" altLang="en-US" sz="20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example.png</a:t>
            </a:r>
          </a:p>
          <a:p>
            <a:pPr marL="636588" lvl="1" indent="-314325" defTabSz="912813" eaLnBrk="1" hangingPunct="1">
              <a:spcBef>
                <a:spcPts val="700"/>
              </a:spcBef>
              <a:buSzTx/>
            </a:pPr>
            <a:endParaRPr lang="en-US" altLang="en-US" sz="2000" smtClean="0">
              <a:latin typeface="Calibri" panose="020F0502020204030204" pitchFamily="34" charset="0"/>
              <a:cs typeface="Calibri Light" panose="020F0302020204030204" pitchFamily="34" charset="0"/>
              <a:sym typeface="Arial" panose="020B0604020202020204" pitchFamily="34" charset="0"/>
            </a:endParaRPr>
          </a:p>
          <a:p>
            <a:pPr marL="330200" indent="-330200" defTabSz="912813" eaLnBrk="1" hangingPunct="1">
              <a:spcBef>
                <a:spcPts val="700"/>
              </a:spcBef>
              <a:buSzTx/>
            </a:pPr>
            <a:endParaRPr lang="en-US" altLang="en-US" sz="2000" smtClean="0">
              <a:latin typeface="Calibri" panose="020F0502020204030204" pitchFamily="34" charset="0"/>
              <a:cs typeface="Calibri Light" panose="020F030202020403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02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62000" y="1447800"/>
            <a:ext cx="8077199" cy="449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sorts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sort [OPTION]…[FILE]…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order depends on locale 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locale: ASCII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two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by line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[OPTION]…FILE1 FILE2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locale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 characters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[OPTION]…SET1 [SET2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 smtClean="0"/>
              <a:t>Ex: </a:t>
            </a:r>
            <a:r>
              <a:rPr lang="mr-IN" sz="2800" dirty="0" err="1" smtClean="0"/>
              <a:t>echo</a:t>
            </a:r>
            <a:r>
              <a:rPr lang="mr-IN" sz="2800" dirty="0" smtClean="0"/>
              <a:t> </a:t>
            </a:r>
            <a:r>
              <a:rPr lang="mr-IN" sz="2800" dirty="0"/>
              <a:t>"12345" | </a:t>
            </a:r>
            <a:r>
              <a:rPr lang="mr-IN" sz="2800" dirty="0" err="1"/>
              <a:t>tr</a:t>
            </a:r>
            <a:r>
              <a:rPr lang="mr-IN" sz="2800" dirty="0"/>
              <a:t> "</a:t>
            </a:r>
            <a:r>
              <a:rPr lang="mr-IN" sz="2800" dirty="0" smtClean="0"/>
              <a:t>12" </a:t>
            </a:r>
            <a:r>
              <a:rPr lang="mr-IN" sz="2800" dirty="0"/>
              <a:t>"</a:t>
            </a:r>
            <a:r>
              <a:rPr lang="mr-IN" sz="2800" dirty="0" err="1"/>
              <a:t>ab</a:t>
            </a:r>
            <a:r>
              <a:rPr lang="mr-IN" sz="2800" dirty="0"/>
              <a:t>"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Shell and OS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shell is a user interface to the OS</a:t>
            </a: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Accepts commands as text, interprets them, uses OS API to carry out what the user wants – open files, start programs...</a:t>
            </a: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shells</a:t>
            </a:r>
          </a:p>
          <a:p>
            <a:pPr marL="1724025" marR="0" lvl="1" indent="-581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bash, sh, csh, ksh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Scripts: First Line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shell script file is just a file with shell commands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shell script is executed a new child “shell” process is spawned to run it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line is used to state which child “shell” to use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/bin/bash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0863" y="3962400"/>
            <a:ext cx="5567361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8674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lab directory for each lab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each lab: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old directory called “lab”	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directory called “lab”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3 files in “lab” 					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lab.log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lab.txt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hw.txt									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324600" y="1752600"/>
            <a:ext cx="1981199" cy="3140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 –rf 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mkdir 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lab/lab.log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lab/lab.txt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lab/hw.txt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Execute shell scripts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touch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script.sh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./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script.sh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-bash: ./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script.sh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Permission denied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ls –al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-r--r--   1 </a:t>
            </a:r>
            <a:r>
              <a:rPr lang="en-US" sz="2000" dirty="0" smtClean="0"/>
              <a:t>user1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csgrad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Apr  6 11:19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script.sh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script.sh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./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script.sh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Execution Tracing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prints out each command as it is executed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tracing within a script: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–x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turn it on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+x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turn it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Output Using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arguments to stdout, can’t output escape characters (without –e)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“Hello\nworld”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Hello\nworld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–e “Hello\nworld”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Hello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world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output data with complex formatting, just like C printf()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"%.3e\n" 46553132.14562253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4.655e+07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228600" y="220662"/>
            <a:ext cx="8650287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85800" y="1295400"/>
            <a:ext cx="8077199" cy="50196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ones: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export VARIABLE=…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03212" y="133350"/>
            <a:ext cx="8574086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09600" y="1400175"/>
            <a:ext cx="8077199" cy="60039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marR="0" lvl="1" indent="-284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Set of parameters that define a user’s cultural preferences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Language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Country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Other area-specific things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 command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		prints information about the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sym typeface="Arial"/>
              </a:rPr>
              <a:t>current locale </a:t>
            </a:r>
            <a:r>
              <a:rPr lang="en-US" sz="2800" b="0" i="0" u="none" strike="noStrike" cap="none" dirty="0">
                <a:solidFill>
                  <a:srgbClr val="000000"/>
                </a:solidFill>
                <a:sym typeface="Arial"/>
              </a:rPr>
              <a:t>environment to standard 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LC_* Environment Variables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81000" y="1287462"/>
            <a:ext cx="8534399" cy="5570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Arial"/>
              </a:rPr>
              <a:t> gets its data from the LC_* environment variables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LC_TIME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Date and time formats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LC_NUMERIC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Non-monetary numeric formats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LC_COLLATE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Order for comparing and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'C' Locale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33400" y="1524000"/>
            <a:ext cx="8153399" cy="3049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locale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33400" y="2057400"/>
            <a:ext cx="8077199" cy="4157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sort order for the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depends: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LC_COLLATE=‘en_US’: sorting is case insensitive except when the two strings are otherwise equal and one has an uppercase letter earlier than the other.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locales have other sort orders!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D8078-EF8C-40C3-A6B0-0D076E8C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97" dirty="0"/>
              <a:t>Piping and Redirection</a:t>
            </a:r>
            <a:endParaRPr lang="en-US" dirty="0"/>
          </a:p>
        </p:txBody>
      </p:sp>
      <p:sp>
        <p:nvSpPr>
          <p:cNvPr id="13315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81175"/>
          </a:xfrm>
        </p:spPr>
        <p:txBody>
          <a:bodyPr/>
          <a:lstStyle/>
          <a:p>
            <a:pPr marL="330200" indent="-330200" defTabSz="912813" eaLnBrk="1" hangingPunct="1">
              <a:lnSpc>
                <a:spcPct val="80000"/>
              </a:lnSpc>
              <a:spcBef>
                <a:spcPts val="70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18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Every program we run on the command line automatically has three data streams connected to it.</a:t>
            </a:r>
          </a:p>
          <a:p>
            <a:pPr marL="636588" lvl="1" indent="-314325" defTabSz="912813" eaLnBrk="1" hangingPunct="1">
              <a:lnSpc>
                <a:spcPct val="80000"/>
              </a:lnSpc>
              <a:spcBef>
                <a:spcPts val="700"/>
              </a:spcBef>
              <a:buSzTx/>
            </a:pPr>
            <a:r>
              <a:rPr lang="en-US" altLang="en-US" sz="18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STDIN (0) - Standard input (data fed into the program)</a:t>
            </a:r>
          </a:p>
          <a:p>
            <a:pPr marL="636588" lvl="1" indent="-314325" defTabSz="912813" eaLnBrk="1" hangingPunct="1">
              <a:lnSpc>
                <a:spcPct val="80000"/>
              </a:lnSpc>
              <a:spcBef>
                <a:spcPts val="700"/>
              </a:spcBef>
              <a:buSzTx/>
            </a:pPr>
            <a:r>
              <a:rPr lang="en-US" altLang="en-US" sz="18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STDOUT (1) - Standard output (data printed by the program, defaults to the terminal)</a:t>
            </a:r>
          </a:p>
          <a:p>
            <a:pPr marL="636588" lvl="1" indent="-314325" defTabSz="912813" eaLnBrk="1" hangingPunct="1">
              <a:lnSpc>
                <a:spcPct val="80000"/>
              </a:lnSpc>
              <a:spcBef>
                <a:spcPts val="700"/>
              </a:spcBef>
              <a:buSzTx/>
            </a:pPr>
            <a:r>
              <a:rPr lang="en-US" altLang="en-US" sz="1800" smtClean="0">
                <a:latin typeface="Calibri" panose="020F0502020204030204" pitchFamily="34" charset="0"/>
                <a:cs typeface="Calibri Light" panose="020F0302020204030204" pitchFamily="34" charset="0"/>
                <a:sym typeface="Arial" panose="020B0604020202020204" pitchFamily="34" charset="0"/>
              </a:rPr>
              <a:t>STDERR (2) - Standard error (for error messages, also defaults to the terminal)</a:t>
            </a:r>
          </a:p>
          <a:p>
            <a:pPr marL="330200" indent="-330200" defTabSz="912813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en-US" sz="1800" smtClean="0">
              <a:latin typeface="Calibri" panose="020F0502020204030204" pitchFamily="34" charset="0"/>
              <a:cs typeface="Calibri Light" panose="020F03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3381375"/>
            <a:ext cx="32162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975C09B-AF4C-4B68-98AA-3D4EFF2B02C2}"/>
              </a:ext>
            </a:extLst>
          </p:cNvPr>
          <p:cNvSpPr txBox="1">
            <a:spLocks/>
          </p:cNvSpPr>
          <p:nvPr/>
        </p:nvSpPr>
        <p:spPr>
          <a:xfrm>
            <a:off x="457200" y="5345113"/>
            <a:ext cx="8229600" cy="1235075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tIns="45719" rIns="45719" bIns="45719">
            <a:normAutofit/>
          </a:bodyPr>
          <a:lstStyle>
            <a:lvl1pPr marL="471487" marR="0" indent="-471487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  <a:lvl2pPr marL="906234" marR="0" indent="-449034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2pPr>
            <a:lvl3pPr marL="1333500" marR="0" indent="-419100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3pPr>
            <a:lvl4pPr marL="1874520" marR="0" indent="-502919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4pPr>
            <a:lvl5pPr marL="2387600" marR="0" indent="-558800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defTabSz="642915" eaLnBrk="1" fontAlgn="auto" hangingPunct="1">
              <a:spcBef>
                <a:spcPts val="0"/>
              </a:spcBef>
              <a:buSzTx/>
              <a:buFontTx/>
              <a:buNone/>
              <a:defRPr/>
            </a:pPr>
            <a:r>
              <a:rPr lang="en-US" sz="1800" dirty="0">
                <a:latin typeface="+mn-lt"/>
              </a:rPr>
              <a:t>Piping and redirection is the means by which we may connect these streams between programs and files to direct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3719888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0" y="3962400"/>
            <a:ext cx="4368799" cy="2706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Standard Streams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program has these 3 streams to interact with the world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 (0): contains data going into a program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stdout (1): where a program writes its output data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stderr (2): where a program writes its error msgs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738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64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Redirection and Pipelines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redirects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to programs’s stdin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&lt;file 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redirects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stdout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&gt;file2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stderr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2&gt;file2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program’s stdout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program1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program2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assigns stdout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stdin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program2; text 'flows' through the pipeline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| sort &gt;file2</a:t>
            </a:r>
          </a:p>
        </p:txBody>
      </p:sp>
    </p:spTree>
    <p:extLst>
      <p:ext uri="{BB962C8B-B14F-4D97-AF65-F5344CB8AC3E}">
        <p14:creationId xmlns:p14="http://schemas.microsoft.com/office/powerpoint/2010/main" val="41658946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771</Words>
  <Application>Microsoft Office PowerPoint</Application>
  <PresentationFormat>On-screen Show (4:3)</PresentationFormat>
  <Paragraphs>193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Noto Sans Symbols</vt:lpstr>
      <vt:lpstr>Times New Roman</vt:lpstr>
      <vt:lpstr>1_Office Theme</vt:lpstr>
      <vt:lpstr>CS35L – Fall 2018</vt:lpstr>
      <vt:lpstr>PowerPoint Presentation</vt:lpstr>
      <vt:lpstr>PowerPoint Presentation</vt:lpstr>
      <vt:lpstr>LC_* Environment Variables</vt:lpstr>
      <vt:lpstr>PowerPoint Presentation</vt:lpstr>
      <vt:lpstr>PowerPoint Presentation</vt:lpstr>
      <vt:lpstr>Piping and Redirection</vt:lpstr>
      <vt:lpstr>Standard Streams</vt:lpstr>
      <vt:lpstr>PowerPoint Presentation</vt:lpstr>
      <vt:lpstr>Pipe</vt:lpstr>
      <vt:lpstr>sort, comm, and tr</vt:lpstr>
      <vt:lpstr>Shell Scripting</vt:lpstr>
      <vt:lpstr>PowerPoint Presentation</vt:lpstr>
      <vt:lpstr>Scripts: First Line</vt:lpstr>
      <vt:lpstr>Example</vt:lpstr>
      <vt:lpstr>Execute shell scripts</vt:lpstr>
      <vt:lpstr>Simple Execution Tracing</vt:lpstr>
      <vt:lpstr>Output Using echo or printf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S16</dc:title>
  <cp:lastModifiedBy>Shrey Agarwal</cp:lastModifiedBy>
  <cp:revision>53</cp:revision>
  <dcterms:modified xsi:type="dcterms:W3CDTF">2018-10-15T22:06:13Z</dcterms:modified>
</cp:coreProperties>
</file>