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0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303" r:id="rId32"/>
    <p:sldId id="304" r:id="rId33"/>
    <p:sldId id="305" r:id="rId34"/>
    <p:sldId id="306" r:id="rId35"/>
    <p:sldId id="278" r:id="rId36"/>
    <p:sldId id="279" r:id="rId37"/>
    <p:sldId id="280" r:id="rId38"/>
    <p:sldId id="282" r:id="rId39"/>
    <p:sldId id="272" r:id="rId40"/>
    <p:sldId id="274" r:id="rId41"/>
    <p:sldId id="275" r:id="rId42"/>
    <p:sldId id="283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436"/>
  </p:normalViewPr>
  <p:slideViewPr>
    <p:cSldViewPr>
      <p:cViewPr varScale="1">
        <p:scale>
          <a:sx n="64" d="100"/>
          <a:sy n="64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589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862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25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6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88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060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35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10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53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re print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550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92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's/:.*//'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00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570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118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768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121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366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99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190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732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752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46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06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97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368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078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005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728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74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266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30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42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076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68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9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27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21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-le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91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43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14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500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222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ubs.opengroup.org/onlinepubs/9699919799/utilities/cmp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ubs.opengroup.org/onlinepubs/9699919799/utilities/test.html" TargetMode="External"/><Relationship Id="rId4" Type="http://schemas.openxmlformats.org/officeDocument/2006/relationships/hyperlink" Target="http://pubs.opengroup.org/onlinepubs/9699919799/utilities/l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ucla.edu/classes/winter18/cs35L/syllabu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b="1" dirty="0" smtClean="0"/>
              <a:t>Fall 2018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Shape 85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{C36318AE-1368-44D4-8B4D-8452BD89B38E}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219201"/>
            <a:ext cx="8229600" cy="2819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“let” command is used to do arithmetic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will refer to each word in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14400" y="1600200"/>
            <a:ext cx="6096000" cy="18176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COUNT=6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[ $COUNT 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/>
              <a:t>	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“Value of count is: $COUNT”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COUNT=COUNT-1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90600" y="4495800"/>
            <a:ext cx="3886200" cy="15716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temp=`ls`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 in $temp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$f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8" name="Shape 358"/>
          <p:cNvSpPr/>
          <p:nvPr/>
        </p:nvSpPr>
        <p:spPr>
          <a:xfrm>
            <a:off x="533400" y="1219200"/>
            <a:ext cx="7848600" cy="28194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33400" y="4114800"/>
            <a:ext cx="7848600" cy="25908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4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53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 that lets you search for text with a particular pattern: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regexpal.com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your regex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-1350962" y="-1443037"/>
            <a:ext cx="1889125" cy="276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3-1. POSIX BRE and ERE metacharacters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graphicFrame>
        <p:nvGraphicFramePr>
          <p:cNvPr id="402" name="Shape 402"/>
          <p:cNvGraphicFramePr/>
          <p:nvPr/>
        </p:nvGraphicFramePr>
        <p:xfrm>
          <a:off x="457200" y="1524000"/>
          <a:ext cx="8105775" cy="5027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/>
                <a:gridCol w="857250"/>
                <a:gridCol w="59340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/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in a pattern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Usually, turn off the special meaning of the following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character. Occasionally, enable a special meaning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following character, such as for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single character except NULL. Individual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 may also disallow matching newline.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91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number (or none) of the single character that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immediately precedes it. For EREs, the preceding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can instead be a regular expression.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example, since . (dot) means any character, </a:t>
                      </a: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means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"match any number of any character." For BREs, 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if it's the first character of a regular expression.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following regular expression at the beginning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the line or string. BRE: special only at the beginning of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regular expression. ERE: special everywhere.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1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57200" y="1600200"/>
          <a:ext cx="8231200" cy="4881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2825"/>
                <a:gridCol w="965200"/>
                <a:gridCol w="6353175"/>
              </a:tblGrid>
              <a:tr h="62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7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an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interval expression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this matches a range of occurrences of the single character that immediately precedes it.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exactly n occurrences,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,\} matches at least n occurrences, and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 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pattern enclosed between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special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space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\9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 example, 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\(ab\).*\1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matches two occurrences of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with any number of characters in between.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  <p:graphicFrame>
        <p:nvGraphicFramePr>
          <p:cNvPr id="418" name="Shape 418"/>
          <p:cNvGraphicFramePr/>
          <p:nvPr/>
        </p:nvGraphicFramePr>
        <p:xfrm>
          <a:off x="457200" y="1600200"/>
          <a:ext cx="8491550" cy="5024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9550"/>
                <a:gridCol w="7012000"/>
              </a:tblGrid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tol.*toy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457200" y="1600200"/>
          <a:ext cx="8231200" cy="461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2825"/>
                <a:gridCol w="965200"/>
                <a:gridCol w="6353175"/>
              </a:tblGrid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Replay the nth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subpattern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enclosed in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lang="en-US" sz="1000" b="0" i="1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000" b="0" i="1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Matching Multiple Characters with One Expression</a:t>
            </a:r>
          </a:p>
        </p:txBody>
      </p:sp>
      <p:graphicFrame>
        <p:nvGraphicFramePr>
          <p:cNvPr id="434" name="Shape 434"/>
          <p:cNvGraphicFramePr/>
          <p:nvPr/>
        </p:nvGraphicFramePr>
        <p:xfrm>
          <a:off x="457200" y="1600200"/>
          <a:ext cx="8231200" cy="4802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0250"/>
                <a:gridCol w="760095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more of the preceding character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Exactly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least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n and m occurrences of the preceding regular expression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Bracket Expressions</a:t>
            </a:r>
          </a:p>
        </p:txBody>
      </p:sp>
      <p:graphicFrame>
        <p:nvGraphicFramePr>
          <p:cNvPr id="442" name="Shape 442"/>
          <p:cNvGraphicFramePr/>
          <p:nvPr/>
        </p:nvGraphicFramePr>
        <p:xfrm>
          <a:off x="457200" y="1600200"/>
          <a:ext cx="8231200" cy="4524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400"/>
                <a:gridCol w="2059000"/>
                <a:gridCol w="2057400"/>
                <a:gridCol w="2057400"/>
              </a:tblGrid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[:alnum:]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[:lower:]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[:alpha:]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Alphabetic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[:print:]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Printable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[:blank:]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Space and tab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[:punct:]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Punctuation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[:cntrl:]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[:space:]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[:upper:]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Uppercase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[:graph:]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[:xdigit:]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 digits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Searching for Text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46087" y="143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Uses basic regular expressions (BRE)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“meta-characters ?, +, {, |, (, and ) lose their special meaning; instead use the backslashed versions” –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`man grep`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193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egrep (or grep -E): Uses extended regular expressions (ERE) – no backslashes needed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fgrep (or grep -F): Matches fixed strings instead of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1440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using =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var=“hello”     #NO SPACES!!!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$ 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$var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362200" y="4038600"/>
            <a:ext cx="5562600" cy="1201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message="HELLO WORLD!!!"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$message </a:t>
            </a:r>
          </a:p>
        </p:txBody>
      </p:sp>
    </p:spTree>
    <p:extLst>
      <p:ext uri="{BB962C8B-B14F-4D97-AF65-F5344CB8AC3E}">
        <p14:creationId xmlns:p14="http://schemas.microsoft.com/office/powerpoint/2010/main" val="390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grep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				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tty1 Feb 26 10:53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pts/0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pts/1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pts/2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pts/3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pts/4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| grep -F austen 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is austen logged on?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</p:txBody>
      </p:sp>
    </p:spTree>
    <p:extLst>
      <p:ext uri="{BB962C8B-B14F-4D97-AF65-F5344CB8AC3E}">
        <p14:creationId xmlns:p14="http://schemas.microsoft.com/office/powerpoint/2010/main" val="6979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4000" b="1" i="0" u="none" strike="noStrike" cap="none" dirty="0" err="1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-US" sz="4000" b="1" i="0" u="none" strike="noStrike" cap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(stream editor)</a:t>
            </a:r>
            <a:endParaRPr lang="en-US" sz="4000" b="1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extract, but what if you want to replace parts of text?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's/</a:t>
            </a:r>
            <a:r>
              <a:rPr lang="en-US" sz="3200" b="1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regExpr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200" b="1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replText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/[g]'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first directory in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</a:p>
          <a:p>
            <a:pPr marL="830263" lvl="1" indent="-334963">
              <a:spcBef>
                <a:spcPts val="8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/:.*//'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1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everything after and including the first colon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9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Review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Quantification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quantifiers: ?(0 or 1), *(0 or more), +(1 or more)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subset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operator: ()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choices?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Operators: [] and |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Hello|World          [A B C]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Characters: ^ (beginning) and $ (end)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strings would match the regular expression: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aab?b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dirty="0" smtClean="0"/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aabb</a:t>
            </a:r>
            <a:endParaRPr lang="en-US" dirty="0" smtClean="0">
              <a:solidFill>
                <a:srgbClr val="00B050"/>
              </a:solidFill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	          </a:t>
            </a:r>
            <a:r>
              <a:rPr lang="en-US" dirty="0" err="1" smtClean="0">
                <a:solidFill>
                  <a:srgbClr val="00B050"/>
                </a:solidFill>
              </a:rPr>
              <a:t>aab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“favorite”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favou?rite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“Google”?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“Go*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would match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“Google”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but not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Go+gle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an even number of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“G(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)+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“Go{0,6}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line(s) would this regular expression match? “^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T.+e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Three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The, Three (ERE)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expression(s) would match the words “Ted”, “Ned”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(T|N|S)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[T N S]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[L-U]?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*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Answer: A., B., C., </a:t>
            </a:r>
          </a:p>
          <a:p>
            <a:pPr lvl="1" indent="-285750">
              <a:buNone/>
            </a:pPr>
            <a:r>
              <a:rPr lang="en-US" dirty="0" smtClean="0">
                <a:solidFill>
                  <a:srgbClr val="00B050"/>
                </a:solidFill>
              </a:rPr>
              <a:t>			D., E. (ERE)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57200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Built-in Shell Variables</a:t>
            </a:r>
          </a:p>
        </p:txBody>
      </p:sp>
      <p:graphicFrame>
        <p:nvGraphicFramePr>
          <p:cNvPr id="310" name="Shape 310"/>
          <p:cNvGraphicFramePr/>
          <p:nvPr/>
        </p:nvGraphicFramePr>
        <p:xfrm>
          <a:off x="685800" y="796925"/>
          <a:ext cx="8283575" cy="6075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150"/>
                <a:gridCol w="7310425"/>
              </a:tblGrid>
              <a:tr h="17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#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arguments given to current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@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individual arguments.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a single argument.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(hyphen)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Options given to shell on invocation.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Exit status of previous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shell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(zero)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name of the shell program.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!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last background command. Use this to save process ID numbers for later use with the </a:t>
                      </a:r>
                      <a:r>
                        <a:rPr lang="en-US" sz="8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only by interactive shells upon invocation; the value of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parameter-expanded. The result should be a full pathname for a file to be read and executed at startup. This is an XSI requirement.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HOME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(login) directory.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field separator; i.e., the list of characters that act as word separators. Normally set to space, tab, and newline.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name of current locale; overridden by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LC_ALL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locale; overrides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LC_COLLATE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collation (sorting) purposes.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LC_CTYPE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class determination during pattern matching.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LC_MESSAGES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language for output messages.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LINENO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number in script or function of the line that just ran.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NLSPATH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location of message catalogs for messages in the language given by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$LC_MESSAGES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(XSI).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 path for commands.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PPID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parent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command prompt string.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PS2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line continuations.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&gt;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PS4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execution tracing with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set -x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PWD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working directory.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685800" y="990600"/>
            <a:ext cx="32003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85800" y="1981200"/>
            <a:ext cx="266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5800" y="3429000"/>
            <a:ext cx="647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–l |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“^d”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91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What is Lab 2 About?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868362" y="1295400"/>
            <a:ext cx="7696199" cy="56340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Build a spelling checker for the Hawaiian language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(Get familiar with sort,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comm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and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tr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commands!)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Steps: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Download a copy of web page containing basic English-to-Hawaiian dictionary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Extract only the Hawaiian words from the web page to build a simple Hawaiian dictionary. Save it to a file called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(</a:t>
            </a: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site scraping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Automate site scraping: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script (cat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hwnwdseng.htm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|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&gt;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Modify the command in the lab assignment to act as a spelling checker for Hawaiian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Use your spelling checker to check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 and the lab web page for spelling mistakes</a:t>
            </a:r>
          </a:p>
        </p:txBody>
      </p:sp>
    </p:spTree>
    <p:extLst>
      <p:ext uri="{BB962C8B-B14F-4D97-AF65-F5344CB8AC3E}">
        <p14:creationId xmlns:p14="http://schemas.microsoft.com/office/powerpoint/2010/main" val="1302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Useful Text Processing Tools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wc:  outputs a one-line report of lines, words, and bytes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head: extract top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tail: extracts bottom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tr: translate or delete characters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print lines matching a pattern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sort: sort lines of text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sed: filtering and transforming text</a:t>
            </a:r>
          </a:p>
        </p:txBody>
      </p:sp>
    </p:spTree>
    <p:extLst>
      <p:ext uri="{BB962C8B-B14F-4D97-AF65-F5344CB8AC3E}">
        <p14:creationId xmlns:p14="http://schemas.microsoft.com/office/powerpoint/2010/main" val="36975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your script 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/,/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works across multiple lines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delete all lines starting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–c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hwnwdseng.htm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's/&lt;[^&gt;]*&gt;//g'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a.html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all HTML tags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1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2 Details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3 files: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“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text file “lab2.log”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character limit per row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“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everything on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 graded on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SEASnet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(lnxsrv07)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1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 -&gt; buildwords -&gt; hwords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./buildwords &lt; hawaiian.html &gt; hwords</a:t>
            </a:r>
          </a:p>
        </p:txBody>
      </p:sp>
    </p:spTree>
    <p:extLst>
      <p:ext uri="{BB962C8B-B14F-4D97-AF65-F5344CB8AC3E}">
        <p14:creationId xmlns:p14="http://schemas.microsoft.com/office/powerpoint/2010/main" val="1218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Lab2.log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.log is the same as .txt – no difference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 used wget to download the webpage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 ….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Answer to #3 here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read basically like a lab journal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concise!</a:t>
            </a:r>
          </a:p>
        </p:txBody>
      </p:sp>
    </p:spTree>
    <p:extLst>
      <p:ext uri="{BB962C8B-B14F-4D97-AF65-F5344CB8AC3E}">
        <p14:creationId xmlns:p14="http://schemas.microsoft.com/office/powerpoint/2010/main" val="166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your script 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/,/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works across multiple lines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delete all lines starting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patternstop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–c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hwnwdseng.htm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's/&lt;[^&gt;]*&gt;//g'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a.html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all HTML tags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6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2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script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sameln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does the following: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provides a directory name as an argument 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all regular files in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directory(do not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recurse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ignores all other types (directories,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symlinks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 or more files have the same content (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file whose name is alphabetically first or starts with a dot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duplicates with hard links (ln</a:t>
            </a:r>
            <a:r>
              <a:rPr lang="en-US" sz="22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names may contain special characters</a:t>
            </a:r>
            <a:r>
              <a:rPr lang="en-US" sz="222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lvl="1" indent="-228600">
              <a:spcBef>
                <a:spcPts val="444"/>
              </a:spcBef>
              <a:buClr>
                <a:srgbClr val="FF0000"/>
              </a:buClr>
              <a:buSzPct val="100909"/>
            </a:pPr>
            <a:r>
              <a:rPr lang="en-US" dirty="0"/>
              <a:t>Hint: see the </a:t>
            </a:r>
            <a:r>
              <a:rPr lang="en-US" dirty="0">
                <a:hlinkClick r:id="rId3"/>
              </a:rPr>
              <a:t>cmp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ln</a:t>
            </a:r>
            <a:r>
              <a:rPr lang="en-US" dirty="0"/>
              <a:t>, and </a:t>
            </a:r>
            <a:r>
              <a:rPr lang="en-US" dirty="0">
                <a:hlinkClick r:id="rId5"/>
              </a:rPr>
              <a:t>test</a:t>
            </a:r>
            <a:r>
              <a:rPr lang="en-US" dirty="0"/>
              <a:t> utilities.</a:t>
            </a:r>
            <a:endParaRPr lang="en-US" sz="262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Exit: Return value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457200" y="1682750"/>
          <a:ext cx="8383600" cy="4297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7250"/>
                <a:gridCol w="7526350"/>
              </a:tblGrid>
              <a:tr h="77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Typical/Conventional Meaning 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successfully.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Failure to execute command.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1-125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unsuccessfully. The meanings of particular exit values are defined by each individual command.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found, but file was not executable.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not found.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128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died due to receiving a signal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 txBox="1"/>
          <p:nvPr/>
        </p:nvSpPr>
        <p:spPr>
          <a:xfrm>
            <a:off x="457200" y="1295400"/>
            <a:ext cx="7010400" cy="463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exit status of last command that ran with $?</a:t>
            </a:r>
          </a:p>
        </p:txBody>
      </p:sp>
    </p:spTree>
    <p:extLst>
      <p:ext uri="{BB962C8B-B14F-4D97-AF65-F5344CB8AC3E}">
        <p14:creationId xmlns:p14="http://schemas.microsoft.com/office/powerpoint/2010/main" val="9146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Hard Links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Inode: data structure that stores information about files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type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Size, etc.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inode is identified by a unique inode number within the file system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a file’s inode number: ls –i filename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check if two files are hard-linked?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inode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dirty="0"/>
              <a:t>Array itself</a:t>
            </a:r>
          </a:p>
          <a:p>
            <a:pPr lvl="1" indent="-285750"/>
            <a:r>
              <a:rPr lang="en-US" dirty="0"/>
              <a:t>${</a:t>
            </a:r>
            <a:r>
              <a:rPr lang="en-US" dirty="0" err="1"/>
              <a:t>arrayName</a:t>
            </a:r>
            <a:r>
              <a:rPr lang="en-US" dirty="0" smtClean="0"/>
              <a:t>[@]}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an array in bash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arrayName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[@]}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array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${#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[@]}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element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${#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[1]}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"/>
            <a:ext cx="8305800" cy="64770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Hardware </a:t>
            </a:r>
            <a:r>
              <a:rPr lang="en-US" sz="2800" b="1" dirty="0" smtClean="0">
                <a:solidFill>
                  <a:schemeClr val="tx1"/>
                </a:solidFill>
              </a:rPr>
              <a:t>prerequisite (Assignment 7)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BeagleBone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Green Wireless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://web.cs.ucla.edu/classes/winter18/cs35L/syllabus.html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Accessing 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53399" cy="510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parameters represent a shell script’s command-line arguments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historical reasons, enclose the number in braces if it’s greater than 9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endParaRPr lang="en-US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#test script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first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$1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#echo tenth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${10}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./test hello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hello</a:t>
            </a:r>
          </a:p>
        </p:txBody>
      </p:sp>
    </p:spTree>
    <p:extLst>
      <p:ext uri="{BB962C8B-B14F-4D97-AF65-F5344CB8AC3E}">
        <p14:creationId xmlns:p14="http://schemas.microsoft.com/office/powerpoint/2010/main" val="1912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Quotes-Exercise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a=</a:t>
            </a:r>
            <a:r>
              <a:rPr lang="en-US" dirty="0" err="1" smtClean="0"/>
              <a:t>pwd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echo ‘$a’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echo “$a”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echo `$a`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Quotes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kinds of quotes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quotes		' '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expand at all, literal meaning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temp=‘$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hello$hello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 ; echo $temp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quotes		" "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single quotes but expand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backticks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$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Backticks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or $()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as shell commands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temp=`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ls`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; echo $temp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8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statements use 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or [ ]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 test” to see the expressions that can be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for less than or equal??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752600" y="2819400"/>
            <a:ext cx="6324600" cy="2679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#!/bin/bash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[ 5 –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“5 greater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1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“</a:t>
            </a:r>
            <a:r>
              <a:rPr lang="en-US" sz="2400" dirty="0" smtClean="0"/>
              <a:t>error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3292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>
            <a:extLst>
              <a:ext uri="{FF2B5EF4-FFF2-40B4-BE49-F238E27FC236}">
                <a16:creationId xmlns="" xmlns:a16="http://schemas.microsoft.com/office/drawing/2014/main" id="{EB887459-31C5-4124-88A9-AF01A7815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763" y="828675"/>
            <a:ext cx="7358062" cy="5491163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rPr sz="3800" b="1" dirty="0">
                <a:latin typeface="Calibri Light" charset="0"/>
                <a:ea typeface="Calibri Light" charset="0"/>
                <a:cs typeface="Calibri Light" charset="0"/>
                <a:sym typeface="Helvetica"/>
              </a:rPr>
              <a:t>Conditional</a:t>
            </a:r>
          </a:p>
          <a:p>
            <a:pPr algn="l" eaLnBrk="1" fontAlgn="auto" hangingPunct="1">
              <a:spcAft>
                <a:spcPts val="0"/>
              </a:spcAft>
              <a:defRPr b="1">
                <a:latin typeface="+mn-lt"/>
                <a:ea typeface="+mn-ea"/>
                <a:cs typeface="+mn-cs"/>
                <a:sym typeface="Helvetica"/>
              </a:defRPr>
            </a:pPr>
            <a:endParaRPr b="1" dirty="0">
              <a:latin typeface="Calibri Light" charset="0"/>
              <a:ea typeface="Calibri Light" charset="0"/>
              <a:cs typeface="Calibri Light" charset="0"/>
              <a:sym typeface="Helvetica"/>
            </a:endParaRP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latin typeface="Calibri Light" charset="0"/>
                <a:ea typeface="Calibri Light" charset="0"/>
                <a:cs typeface="Calibri Light" charset="0"/>
              </a:rPr>
              <a:t>if…then…fi</a:t>
            </a: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latin typeface="Calibri Light" charset="0"/>
                <a:ea typeface="Calibri Light" charset="0"/>
                <a:cs typeface="Calibri Light" charset="0"/>
              </a:rPr>
              <a:t>if…then…else…fi</a:t>
            </a: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latin typeface="Calibri Light" charset="0"/>
                <a:ea typeface="Calibri Light" charset="0"/>
                <a:cs typeface="Calibri Light" charset="0"/>
              </a:rPr>
              <a:t>if…then…elif..then…fi</a:t>
            </a: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latin typeface="Calibri Light" charset="0"/>
                <a:ea typeface="Calibri Light" charset="0"/>
                <a:cs typeface="Calibri Light" charset="0"/>
              </a:rPr>
              <a:t>case…esac</a:t>
            </a: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endParaRPr sz="3800" dirty="0">
              <a:latin typeface="Calibri Light" charset="0"/>
              <a:ea typeface="Calibri Light" charset="0"/>
              <a:cs typeface="Calibri Light" charset="0"/>
            </a:endParaRPr>
          </a:p>
          <a:p>
            <a:pPr algn="l" eaLnBrk="1" fontAlgn="auto" hangingPunct="1">
              <a:spcAft>
                <a:spcPts val="0"/>
              </a:spcAft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rPr sz="3800" b="1" dirty="0">
                <a:latin typeface="Calibri Light" charset="0"/>
                <a:ea typeface="Calibri Light" charset="0"/>
                <a:cs typeface="Calibri Light" charset="0"/>
                <a:sym typeface="Helvetica"/>
              </a:rPr>
              <a:t>Unconditional</a:t>
            </a:r>
          </a:p>
          <a:p>
            <a:pPr algn="l" eaLnBrk="1" fontAlgn="auto" hangingPunct="1">
              <a:spcAft>
                <a:spcPts val="0"/>
              </a:spcAft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endParaRPr sz="3800" b="1" dirty="0">
              <a:latin typeface="Calibri Light" charset="0"/>
              <a:ea typeface="Calibri Light" charset="0"/>
              <a:cs typeface="Calibri Light" charset="0"/>
              <a:sym typeface="Helvetica"/>
            </a:endParaRP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break</a:t>
            </a:r>
          </a:p>
          <a:p>
            <a:pPr marL="329890" indent="-329890" algn="l" eaLnBrk="1" fontAlgn="auto" hangingPunct="1"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3800"/>
            </a:pPr>
            <a:r>
              <a:rPr sz="38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continue</a:t>
            </a:r>
          </a:p>
        </p:txBody>
      </p:sp>
      <p:pic>
        <p:nvPicPr>
          <p:cNvPr id="19459" name="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590550"/>
            <a:ext cx="36353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9460" name="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137025"/>
            <a:ext cx="508635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22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2481</Words>
  <Application>Microsoft Office PowerPoint</Application>
  <PresentationFormat>On-screen Show (4:3)</PresentationFormat>
  <Paragraphs>480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Arimo</vt:lpstr>
      <vt:lpstr>Calibri</vt:lpstr>
      <vt:lpstr>Calibri Light</vt:lpstr>
      <vt:lpstr>Courier New</vt:lpstr>
      <vt:lpstr>Helvetica</vt:lpstr>
      <vt:lpstr>Noto Sans Symbols</vt:lpstr>
      <vt:lpstr>Times New Roman</vt:lpstr>
      <vt:lpstr>Office Theme</vt:lpstr>
      <vt:lpstr>CS35L – Fall 2018</vt:lpstr>
      <vt:lpstr>PowerPoint Presentation</vt:lpstr>
      <vt:lpstr>PowerPoint Presentation</vt:lpstr>
      <vt:lpstr>Exit: Return value</vt:lpstr>
      <vt:lpstr>Accessing Arguments</vt:lpstr>
      <vt:lpstr>Quotes-Exercise</vt:lpstr>
      <vt:lpstr>Quotes</vt:lpstr>
      <vt:lpstr>if Statements</vt:lpstr>
      <vt:lpstr>PowerPoint Presentation</vt:lpstr>
      <vt:lpstr>Loops</vt:lpstr>
      <vt:lpstr>Regular Expressions</vt:lpstr>
      <vt:lpstr>Regular Expressions</vt:lpstr>
      <vt:lpstr>Regular expressions</vt:lpstr>
      <vt:lpstr>Regular Expressions (cont’d)</vt:lpstr>
      <vt:lpstr>Examples</vt:lpstr>
      <vt:lpstr>Regular Expressions (cont’d)</vt:lpstr>
      <vt:lpstr>Matching Multiple Characters with One Expression</vt:lpstr>
      <vt:lpstr>POSIX Bracket Expressions</vt:lpstr>
      <vt:lpstr>PowerPoint Presentation</vt:lpstr>
      <vt:lpstr>Simple grep</vt:lpstr>
      <vt:lpstr>sed (stream editor)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Lab 2</vt:lpstr>
      <vt:lpstr>PowerPoint Presentation</vt:lpstr>
      <vt:lpstr>Useful Text Processing Tools</vt:lpstr>
      <vt:lpstr>Lab Hints</vt:lpstr>
      <vt:lpstr>Assignment 2 Details</vt:lpstr>
      <vt:lpstr>Buildwords</vt:lpstr>
      <vt:lpstr>Lab2.log</vt:lpstr>
      <vt:lpstr>Lab Hints</vt:lpstr>
      <vt:lpstr>Homework 2</vt:lpstr>
      <vt:lpstr>Checking Hard Links</vt:lpstr>
      <vt:lpstr>Homework Hints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24</cp:revision>
  <dcterms:modified xsi:type="dcterms:W3CDTF">2018-10-12T00:41:53Z</dcterms:modified>
</cp:coreProperties>
</file>