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79" r:id="rId6"/>
    <p:sldId id="280" r:id="rId7"/>
    <p:sldId id="28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7908A0-65E1-4E25-B25A-F93E96EF7234}">
  <a:tblStyle styleId="{217908A0-65E1-4E25-B25A-F93E96EF723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2"/>
    <p:restoredTop sz="87037"/>
  </p:normalViewPr>
  <p:slideViewPr>
    <p:cSldViewPr>
      <p:cViewPr varScale="1">
        <p:scale>
          <a:sx n="65" d="100"/>
          <a:sy n="65" d="100"/>
        </p:scale>
        <p:origin x="160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15815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7814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7695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1351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9990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0210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6069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Autoreconf</a:t>
            </a:r>
            <a:r>
              <a:rPr lang="en-US" baseline="0" dirty="0" smtClean="0"/>
              <a:t> – force –install #to install the latest </a:t>
            </a:r>
            <a:r>
              <a:rPr lang="en-US" baseline="0" dirty="0" err="1" smtClean="0"/>
              <a:t>automake</a:t>
            </a:r>
            <a:r>
              <a:rPr lang="en-US" baseline="0" dirty="0" smtClean="0"/>
              <a:t> version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Patch –</a:t>
            </a:r>
            <a:r>
              <a:rPr lang="en-US" baseline="0" dirty="0" err="1" smtClean="0"/>
              <a:t>pnum</a:t>
            </a:r>
            <a:r>
              <a:rPr lang="en-US" baseline="0" dirty="0" smtClean="0"/>
              <a:t> &lt; </a:t>
            </a:r>
            <a:r>
              <a:rPr lang="en-US" baseline="0" dirty="0" err="1" smtClean="0"/>
              <a:t>patchfile</a:t>
            </a:r>
            <a:r>
              <a:rPr lang="en-US" baseline="0" dirty="0" smtClean="0"/>
              <a:t> # -</a:t>
            </a:r>
            <a:r>
              <a:rPr lang="en-US" baseline="0" dirty="0" err="1" smtClean="0"/>
              <a:t>pnum</a:t>
            </a:r>
            <a:r>
              <a:rPr lang="en-US" baseline="0" dirty="0" smtClean="0"/>
              <a:t> is relative path. </a:t>
            </a:r>
            <a:endParaRPr dirty="0"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8211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3896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3715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65585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5047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4629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4309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71651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5923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4286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3182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9143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6588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2034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0919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8993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596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yberciti.biz/faq/appy-patch-file-using-patch-command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agentzh.org/misc/code/coreutils/shuf.c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CS35L – </a:t>
            </a:r>
            <a:r>
              <a:rPr lang="en-US" b="1" dirty="0" smtClean="0"/>
              <a:t>Fall 2018</a:t>
            </a:r>
            <a:endParaRPr lang="en-US" b="1" dirty="0"/>
          </a:p>
        </p:txBody>
      </p:sp>
      <p:graphicFrame>
        <p:nvGraphicFramePr>
          <p:cNvPr id="89" name="Shape 89"/>
          <p:cNvGraphicFramePr/>
          <p:nvPr/>
        </p:nvGraphicFramePr>
        <p:xfrm>
          <a:off x="457200" y="1600200"/>
          <a:ext cx="8229600" cy="1112550"/>
        </p:xfrm>
        <a:graphic>
          <a:graphicData uri="http://schemas.openxmlformats.org/drawingml/2006/table">
            <a:tbl>
              <a:tblPr bandRow="1">
                <a:noFill/>
                <a:tableStyleId>{217908A0-65E1-4E25-B25A-F93E96EF7234}</a:tableStyleId>
              </a:tblPr>
              <a:tblGrid>
                <a:gridCol w="4114800"/>
                <a:gridCol w="41148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Slide set: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3.1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Slide topics: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Diff, modifying programs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Assignment: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-152400" y="1600200"/>
            <a:ext cx="91440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Utility for managing large software projects</a:t>
            </a:r>
          </a:p>
          <a:p>
            <a:pPr marL="457200" marR="0" lvl="1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42950" marR="0" lvl="1" indent="-28575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Compiles files and keeps them up-to-date</a:t>
            </a:r>
          </a:p>
          <a:p>
            <a:pPr marL="457200" marR="0" lvl="1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7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 Compilation (only files that need to be recompiled)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Makefile</a:t>
            </a: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Example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 </a:t>
            </a:r>
            <a:r>
              <a:rPr lang="en-US" sz="20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Makefile</a:t>
            </a:r>
            <a:r>
              <a:rPr lang="en-US" sz="20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- A Basic Example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all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shop  </a:t>
            </a:r>
            <a:r>
              <a:rPr lang="en-US" sz="20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#usually first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shop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item.o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shoppingList.o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shop.o</a:t>
            </a:r>
            <a:endParaRPr lang="en-US" sz="2000" b="0" i="0" u="none" strike="noStrike" cap="none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g++ -g -Wall -o shop 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item.o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shoppingList.o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shop.o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item.o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item.cpp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item.h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g++ -g -Wall -c 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item.cpp</a:t>
            </a:r>
            <a:endParaRPr lang="en-US" sz="2000" b="0" i="0" u="none" strike="noStrike" cap="none" dirty="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shoppingList.o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shoppingList.cpp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shoppingList.h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g++ -g -Wall -c 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shoppingList.cpp</a:t>
            </a:r>
            <a:endParaRPr lang="en-US" sz="2000" b="0" i="0" u="none" strike="noStrike" cap="none" dirty="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shop.o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shop.cpp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item.h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shoppingList.h</a:t>
            </a:r>
            <a:r>
              <a:rPr lang="en-US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g++ -g -Wall -c 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shop.cpp</a:t>
            </a:r>
            <a:endParaRPr lang="en-US" sz="2000" b="0" i="0" u="none" strike="noStrike" cap="none" dirty="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clean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</a:p>
          <a:p>
            <a:pPr marL="0" marR="0" lvl="0" indent="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rm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-f 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item.o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shoppingList.o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shop.o</a:t>
            </a:r>
            <a:r>
              <a:rPr lang="en-US" sz="20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shop</a:t>
            </a: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3600" y="5334000"/>
            <a:ext cx="3048000" cy="137938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>
            <a:off x="6705600" y="2209800"/>
            <a:ext cx="381000" cy="7620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7239000" y="2406133"/>
            <a:ext cx="59984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Process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 that checks details about the machine before installation</a:t>
            </a:r>
          </a:p>
          <a:p>
            <a:pPr marL="1143000" marR="0" lvl="2" indent="-2286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Dependency between packages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‘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Makefile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‘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Makefile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to run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Compiles all the program code and creates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executables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current temporary directory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</a:t>
            </a:r>
            <a:r>
              <a:rPr lang="en-US" sz="22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(make &lt;option&gt;)</a:t>
            </a:r>
            <a:endParaRPr lang="en-US" sz="2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utility searches for a label named install within the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Makefile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executes only that section of it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executables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copied into the final directories (system directories)</a:t>
            </a:r>
          </a:p>
          <a:p>
            <a:pPr marL="742950" marR="0" lvl="1" indent="-285750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3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smtClean="0"/>
              <a:t>8.29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a problem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Flags –a and –A override issue. 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dirty="0" smtClean="0"/>
              <a:t>a –A : -a overrides –A. should be vice-versa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Why? </a:t>
            </a:r>
          </a:p>
          <a:p>
            <a:pPr lvl="1" indent="-285750">
              <a:lnSpc>
                <a:spcPct val="90000"/>
              </a:lnSpc>
            </a:pPr>
            <a:r>
              <a:rPr lang="en-US" sz="2400" dirty="0"/>
              <a:t>With –A, ‘.’ and ‘..’ should not be listed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3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Set Up (Step 1)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>
              <a:lnSpc>
                <a:spcPct val="90000"/>
              </a:lnSpc>
            </a:pPr>
            <a:r>
              <a:rPr lang="en-US" dirty="0"/>
              <a:t>Make a directory ~/</a:t>
            </a:r>
            <a:r>
              <a:rPr lang="en-US" dirty="0" err="1"/>
              <a:t>coreutilsInstall</a:t>
            </a:r>
            <a:r>
              <a:rPr lang="en-US" dirty="0"/>
              <a:t> in your home directory (this is where you’ll be installing </a:t>
            </a:r>
            <a:r>
              <a:rPr lang="en-US" dirty="0" err="1"/>
              <a:t>coreutils</a:t>
            </a:r>
            <a:r>
              <a:rPr lang="en-US" dirty="0"/>
              <a:t>)</a:t>
            </a:r>
          </a:p>
          <a:p>
            <a:pPr lvl="1" indent="-285750">
              <a:lnSpc>
                <a:spcPct val="90000"/>
              </a:lnSpc>
            </a:pP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coreutilsInstall</a:t>
            </a:r>
            <a:r>
              <a:rPr lang="en-US" dirty="0"/>
              <a:t>  </a:t>
            </a:r>
          </a:p>
          <a:p>
            <a:pPr lvl="0" indent="-342900">
              <a:lnSpc>
                <a:spcPct val="90000"/>
              </a:lnSpc>
              <a:spcBef>
                <a:spcPts val="0"/>
              </a:spcBef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dirty="0"/>
              <a:t> 8.29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your home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directory (or any directory)</a:t>
            </a: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‘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wget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Untar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Unzip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285750">
              <a:lnSpc>
                <a:spcPct val="90000"/>
              </a:lnSpc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 –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xzvf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dirty="0" smtClean="0"/>
              <a:t> 8.29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.tar.gz (OR)</a:t>
            </a:r>
          </a:p>
          <a:p>
            <a:pPr lvl="1" indent="-285750">
              <a:lnSpc>
                <a:spcPct val="90000"/>
              </a:lnSpc>
            </a:pPr>
            <a:r>
              <a:rPr lang="en-US" dirty="0"/>
              <a:t>tar </a:t>
            </a:r>
            <a:r>
              <a:rPr lang="en-US" dirty="0" err="1"/>
              <a:t>xf</a:t>
            </a:r>
            <a:r>
              <a:rPr lang="en-US" dirty="0"/>
              <a:t> coreutils-8.29.tar.xz</a:t>
            </a:r>
            <a:endParaRPr lang="en-US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coreutils (Step 2)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>
              <a:lnSpc>
                <a:spcPct val="80000"/>
              </a:lnSpc>
              <a:spcBef>
                <a:spcPts val="0"/>
              </a:spcBef>
              <a:buSzPct val="98666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into </a:t>
            </a:r>
            <a:r>
              <a:rPr lang="en-US" sz="296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</a:t>
            </a:r>
            <a:r>
              <a:rPr lang="en-US" sz="296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800" dirty="0"/>
              <a:t> 8.29</a:t>
            </a:r>
            <a:r>
              <a:rPr lang="en-US" sz="296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directory. This is what you just unzipped.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the INSTALL file on how to configure “make”, especially </a:t>
            </a:r>
            <a:r>
              <a:rPr lang="en-US" sz="296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--prefix 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flag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configure script using the prefix flag so that when everything is done, 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be installed in the directory ~/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coreutilsInstall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 it: make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it: make install </a:t>
            </a:r>
            <a:r>
              <a:rPr lang="en-US" sz="296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(won’t work on Linux server without proper prefix!)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FF0000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buClr>
                <a:schemeClr val="dk1"/>
              </a:buClr>
              <a:buSzPct val="98666"/>
              <a:buFont typeface="Arial"/>
              <a:buNone/>
            </a:pPr>
            <a:endParaRPr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Reproduce Bug (Step 3)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>
              <a:spcBef>
                <a:spcPts val="0"/>
              </a:spcBef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Reproduce the bug by running the version of ‘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in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/>
              <a:t>8.29</a:t>
            </a: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342900"/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just type $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CLI it won’t run ‘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in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/>
              <a:t>8.29</a:t>
            </a: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Why? Shell looks for /bin/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285750"/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use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/>
              <a:t>8.29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./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1143000" marR="0" lvl="2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manually runs the executable in this directory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Patching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patch is a piece of software designed to fix problems</a:t>
            </a:r>
            <a:r>
              <a:rPr lang="en-US" sz="3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or update a computer program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a diff file that includes the changes made to a file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person who has the original (buggy) file can use the patch command with the diff file to add the changes to their original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Applying a Patch</a:t>
            </a:r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616" y="1219200"/>
            <a:ext cx="6348767" cy="2656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6233" y="3842455"/>
            <a:ext cx="6070148" cy="260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 Unified Format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 –u 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original_file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modified_file</a:t>
            </a:r>
            <a:endParaRPr lang="en-US" sz="24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 path/to/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original_file</a:t>
            </a:r>
            <a:endParaRPr lang="en-US" sz="24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+++ path/to/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modified_file</a:t>
            </a:r>
            <a:endParaRPr lang="en-US" sz="24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None/>
            </a:pPr>
            <a:endParaRPr sz="24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@@ -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l,s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l,s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8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@@</a:t>
            </a:r>
          </a:p>
          <a:p>
            <a:pPr lvl="1" indent="-285750">
              <a:lnSpc>
                <a:spcPct val="80000"/>
              </a:lnSpc>
              <a:spcBef>
                <a:spcPts val="434"/>
              </a:spcBef>
              <a:buSzPct val="98636"/>
            </a:pPr>
            <a:r>
              <a:rPr lang="en-US" sz="2170" dirty="0"/>
              <a:t>@@: beginning of a hunk</a:t>
            </a:r>
          </a:p>
          <a:p>
            <a:pPr lvl="1" indent="-285750">
              <a:lnSpc>
                <a:spcPct val="80000"/>
              </a:lnSpc>
              <a:spcBef>
                <a:spcPts val="434"/>
              </a:spcBef>
              <a:buSzPct val="98636"/>
            </a:pPr>
            <a:r>
              <a:rPr lang="en-US" sz="2170" dirty="0"/>
              <a:t>l: beginning line number</a:t>
            </a:r>
          </a:p>
          <a:p>
            <a:pPr lvl="1" indent="-285750">
              <a:lnSpc>
                <a:spcPct val="80000"/>
              </a:lnSpc>
              <a:spcBef>
                <a:spcPts val="434"/>
              </a:spcBef>
              <a:buSzPct val="98636"/>
            </a:pPr>
            <a:r>
              <a:rPr lang="en-US" sz="2170" dirty="0"/>
              <a:t>s: number of lines the change hunk applies to for each file</a:t>
            </a:r>
          </a:p>
          <a:p>
            <a:pPr lvl="1" indent="-285750">
              <a:lnSpc>
                <a:spcPct val="80000"/>
              </a:lnSpc>
              <a:spcBef>
                <a:spcPts val="434"/>
              </a:spcBef>
              <a:buSzPct val="98636"/>
            </a:pPr>
            <a:r>
              <a:rPr lang="en-US" sz="2170" dirty="0"/>
              <a:t>A line with a:</a:t>
            </a:r>
          </a:p>
          <a:p>
            <a:pPr lvl="2" indent="-228600">
              <a:lnSpc>
                <a:spcPct val="80000"/>
              </a:lnSpc>
              <a:spcBef>
                <a:spcPts val="372"/>
              </a:spcBef>
              <a:buSzPct val="97894"/>
            </a:pPr>
            <a:r>
              <a:rPr lang="en-US" sz="1860" dirty="0"/>
              <a:t>-  sign was deleted from the original</a:t>
            </a:r>
          </a:p>
          <a:p>
            <a:pPr lvl="2" indent="-228600">
              <a:lnSpc>
                <a:spcPct val="80000"/>
              </a:lnSpc>
              <a:spcBef>
                <a:spcPts val="372"/>
              </a:spcBef>
              <a:buSzPct val="97894"/>
            </a:pPr>
            <a:r>
              <a:rPr lang="en-US" sz="1860" dirty="0"/>
              <a:t>+ sign was added to the original</a:t>
            </a:r>
          </a:p>
          <a:p>
            <a:pPr lvl="2" indent="-228600">
              <a:lnSpc>
                <a:spcPct val="80000"/>
              </a:lnSpc>
              <a:spcBef>
                <a:spcPts val="372"/>
              </a:spcBef>
              <a:buSzPct val="97894"/>
            </a:pPr>
            <a:r>
              <a:rPr lang="en-US" sz="1860" dirty="0"/>
              <a:t>   stayed the same   </a:t>
            </a:r>
            <a:r>
              <a:rPr lang="en-US" sz="1860" dirty="0" smtClean="0"/>
              <a:t/>
            </a:r>
            <a:br>
              <a:rPr lang="en-US" sz="1860" dirty="0" smtClean="0"/>
            </a:br>
            <a:endParaRPr lang="en-US" sz="208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342900">
              <a:lnSpc>
                <a:spcPct val="80000"/>
              </a:lnSpc>
              <a:spcBef>
                <a:spcPts val="496"/>
              </a:spcBef>
              <a:buSzPct val="99200"/>
            </a:pPr>
            <a:r>
              <a:rPr lang="en-US" sz="2480" smtClean="0">
                <a:hlinkClick r:id="rId3"/>
              </a:rPr>
              <a:t>Example on Patch</a:t>
            </a:r>
            <a:endParaRPr lang="en-US" sz="24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Install Software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Installshield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Microsoft/Windows Installer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X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Drag and drop from .dmg mount -&gt; Applications folder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rpm(Redhat Package Management)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2000"/>
              <a:buFont typeface="Arial"/>
              <a:buChar char="•"/>
            </a:pPr>
            <a:r>
              <a:rPr lang="en-US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RedHat Linux (.rpm)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apt-get(Advanced Package Tool)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2000"/>
              <a:buFont typeface="Arial"/>
              <a:buChar char="•"/>
            </a:pPr>
            <a:r>
              <a:rPr lang="en-US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Debian Linux, Ubuntu Linux (.deb)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old build process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2000"/>
              <a:buFont typeface="Arial"/>
              <a:buChar char="•"/>
            </a:pPr>
            <a:r>
              <a:rPr lang="en-US"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configure, make, make install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buClr>
                <a:schemeClr val="dk1"/>
              </a:buClr>
              <a:buSzPct val="99166"/>
              <a:buFont typeface="Arial"/>
              <a:buNone/>
            </a:pPr>
            <a:endParaRPr sz="23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Patching and Building (Steps 4 &amp; 5)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>
              <a:lnSpc>
                <a:spcPct val="80000"/>
              </a:lnSpc>
              <a:spcBef>
                <a:spcPts val="0"/>
              </a:spcBef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 </a:t>
            </a:r>
            <a:r>
              <a:rPr lang="en-US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dirty="0"/>
              <a:t> 8.29</a:t>
            </a:r>
            <a:endParaRPr lang="en-US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sym typeface="Calibri"/>
              </a:rPr>
              <a:t>vim or </a:t>
            </a:r>
            <a:r>
              <a:rPr lang="en-US" b="0" i="0" u="none" strike="noStrike" cap="none" dirty="0" err="1">
                <a:solidFill>
                  <a:schemeClr val="dk1"/>
                </a:solidFill>
                <a:sym typeface="Calibri"/>
              </a:rPr>
              <a:t>emacs</a:t>
            </a:r>
            <a:r>
              <a:rPr lang="en-US" b="0" i="0" u="none" strike="noStrike" cap="none" dirty="0">
                <a:solidFill>
                  <a:schemeClr val="dk1"/>
                </a:solidFill>
                <a:sym typeface="Calibri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sym typeface="Calibri"/>
              </a:rPr>
              <a:t>patch_file</a:t>
            </a:r>
            <a:r>
              <a:rPr lang="en-US" b="0" i="0" u="none" strike="noStrike" cap="none" dirty="0">
                <a:solidFill>
                  <a:schemeClr val="dk1"/>
                </a:solidFill>
                <a:sym typeface="Calibri"/>
              </a:rPr>
              <a:t>: copy and paste the patch content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Patch</a:t>
            </a:r>
            <a:r>
              <a:rPr lang="en-US" dirty="0" smtClean="0">
                <a:ea typeface="Courier New"/>
              </a:rPr>
              <a:t> </a:t>
            </a:r>
            <a:r>
              <a:rPr lang="en-US" b="0" i="0" u="none" strike="noStrike" cap="none" dirty="0" smtClean="0">
                <a:solidFill>
                  <a:schemeClr val="dk1"/>
                </a:solidFill>
                <a:sym typeface="Calibri"/>
              </a:rPr>
              <a:t>&lt; </a:t>
            </a:r>
            <a:r>
              <a:rPr lang="en-US" b="0" i="0" u="none" strike="noStrike" cap="none" dirty="0" err="1">
                <a:solidFill>
                  <a:schemeClr val="dk1"/>
                </a:solidFill>
                <a:sym typeface="Calibri"/>
              </a:rPr>
              <a:t>patch_file</a:t>
            </a:r>
            <a:r>
              <a:rPr lang="en-US" b="0" i="0" u="none" strike="noStrike" cap="none" dirty="0">
                <a:solidFill>
                  <a:schemeClr val="dk1"/>
                </a:solidFill>
                <a:sym typeface="Calibri"/>
              </a:rPr>
              <a:t> 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‘man</a:t>
            </a:r>
            <a:r>
              <a:rPr lang="en-US" sz="3200" b="0" i="0" u="none" strike="noStrike" cap="none" dirty="0">
                <a:solidFill>
                  <a:schemeClr val="dk1"/>
                </a:solidFill>
                <a:sym typeface="Calibri"/>
              </a:rPr>
              <a:t>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patch</a:t>
            </a:r>
            <a:r>
              <a:rPr lang="en-US" sz="3200" b="0" i="0" u="none" strike="noStrike" cap="none" dirty="0">
                <a:solidFill>
                  <a:schemeClr val="dk1"/>
                </a:solidFill>
                <a:sym typeface="Calibri"/>
              </a:rPr>
              <a:t>’ to find out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sym typeface="Calibri"/>
              </a:rPr>
              <a:t>what it is </a:t>
            </a:r>
            <a:r>
              <a:rPr lang="en-US" sz="3200" b="0" i="0" u="none" strike="noStrike" cap="none" dirty="0">
                <a:solidFill>
                  <a:schemeClr val="dk1"/>
                </a:solidFill>
                <a:sym typeface="Calibri"/>
              </a:rPr>
              <a:t>and how to use it</a:t>
            </a:r>
          </a:p>
          <a:p>
            <a:pPr lvl="0" indent="-342900">
              <a:lnSpc>
                <a:spcPct val="80000"/>
              </a:lnSpc>
              <a:spcBef>
                <a:spcPts val="748"/>
              </a:spcBef>
              <a:buSzPct val="101081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-US" sz="3600" b="0" i="0" u="none" strike="noStrike" cap="none" dirty="0">
                <a:solidFill>
                  <a:schemeClr val="dk1"/>
                </a:solidFill>
                <a:sym typeface="Calibri"/>
              </a:rPr>
              <a:t> into the </a:t>
            </a:r>
            <a:r>
              <a:rPr lang="en-US" sz="3600" b="0" i="0" u="none" strike="noStrike" cap="none" dirty="0" err="1" smtClean="0">
                <a:solidFill>
                  <a:schemeClr val="dk1"/>
                </a:solidFill>
                <a:sym typeface="Calibri"/>
              </a:rPr>
              <a:t>coreutils</a:t>
            </a:r>
            <a:r>
              <a:rPr lang="en-US" sz="3600" b="0" i="0" u="none" strike="noStrike" cap="none" dirty="0" smtClean="0">
                <a:solidFill>
                  <a:schemeClr val="dk1"/>
                </a:solidFill>
                <a:sym typeface="Calibri"/>
              </a:rPr>
              <a:t>-</a:t>
            </a:r>
            <a:r>
              <a:rPr lang="en-US" sz="3600" dirty="0"/>
              <a:t> 8.29</a:t>
            </a:r>
            <a:r>
              <a:rPr lang="en-US" sz="3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directory and type make to rebuild patched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ls.c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lang="en-US" sz="36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lnSpc>
                <a:spcPct val="80000"/>
              </a:lnSpc>
              <a:spcBef>
                <a:spcPts val="748"/>
              </a:spcBef>
              <a:buSzPct val="101081"/>
            </a:pPr>
            <a:r>
              <a:rPr lang="en-US" dirty="0">
                <a:solidFill>
                  <a:srgbClr val="FF0000"/>
                </a:solidFill>
              </a:rPr>
              <a:t>Don’t install yet</a:t>
            </a:r>
            <a:r>
              <a:rPr lang="en-US" dirty="0" smtClean="0">
                <a:solidFill>
                  <a:srgbClr val="FF0000"/>
                </a:solidFill>
              </a:rPr>
              <a:t>!!</a:t>
            </a:r>
            <a:endParaRPr lang="en-US" sz="3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342900">
              <a:lnSpc>
                <a:spcPct val="80000"/>
              </a:lnSpc>
              <a:spcBef>
                <a:spcPts val="748"/>
              </a:spcBef>
              <a:buSzPct val="101081"/>
            </a:pPr>
            <a:r>
              <a:rPr lang="en-US" sz="3600" dirty="0" smtClean="0"/>
              <a:t>Install the patched version and note the changes.</a:t>
            </a:r>
            <a:endParaRPr lang="en-US" sz="36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3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1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shuf.py</a:t>
            </a:r>
            <a:endParaRPr lang="en-US" sz="3200" b="1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3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shuf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.py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this should end up working almost exactly like the utility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shuf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</a:t>
            </a: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$ man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shuf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extensive documentation</a:t>
            </a:r>
          </a:p>
          <a:p>
            <a:pPr lvl="0" indent="-342900"/>
            <a:r>
              <a:rPr lang="en-US" dirty="0"/>
              <a:t>Extra </a:t>
            </a:r>
            <a:r>
              <a:rPr lang="en-US" dirty="0" smtClean="0"/>
              <a:t>options  </a:t>
            </a:r>
          </a:p>
          <a:p>
            <a:pPr lvl="1" indent="-342900"/>
            <a:r>
              <a:rPr lang="en-US" dirty="0"/>
              <a:t>--input-range (-</a:t>
            </a:r>
            <a:r>
              <a:rPr lang="en-US" dirty="0" err="1"/>
              <a:t>i</a:t>
            </a:r>
            <a:r>
              <a:rPr lang="en-US" dirty="0"/>
              <a:t>): </a:t>
            </a:r>
            <a:r>
              <a:rPr lang="en-US" dirty="0" err="1"/>
              <a:t>shuf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1-4</a:t>
            </a:r>
          </a:p>
          <a:p>
            <a:pPr lvl="1" indent="-342900"/>
            <a:r>
              <a:rPr lang="en-US" dirty="0" smtClean="0"/>
              <a:t>--</a:t>
            </a:r>
            <a:r>
              <a:rPr lang="en-US" dirty="0"/>
              <a:t>head-count (-n</a:t>
            </a:r>
            <a:r>
              <a:rPr lang="en-US" dirty="0" smtClean="0"/>
              <a:t>): </a:t>
            </a:r>
            <a:r>
              <a:rPr lang="en-US" dirty="0" err="1" smtClean="0"/>
              <a:t>shuf</a:t>
            </a:r>
            <a:r>
              <a:rPr lang="en-US" dirty="0" smtClean="0"/>
              <a:t> –n 4 -</a:t>
            </a:r>
            <a:r>
              <a:rPr lang="en-US" dirty="0" err="1" smtClean="0"/>
              <a:t>i</a:t>
            </a:r>
            <a:r>
              <a:rPr lang="en-US" dirty="0" smtClean="0"/>
              <a:t> 0-9</a:t>
            </a:r>
          </a:p>
          <a:p>
            <a:pPr lvl="1" indent="-342900"/>
            <a:r>
              <a:rPr lang="en-US" dirty="0" smtClean="0"/>
              <a:t>--</a:t>
            </a:r>
            <a:r>
              <a:rPr lang="en-US" dirty="0"/>
              <a:t>repeat (-r</a:t>
            </a:r>
            <a:r>
              <a:rPr lang="en-US" dirty="0" smtClean="0"/>
              <a:t>): </a:t>
            </a:r>
            <a:r>
              <a:rPr lang="en-US" dirty="0" err="1"/>
              <a:t>shuf</a:t>
            </a:r>
            <a:r>
              <a:rPr lang="en-US" dirty="0"/>
              <a:t> –</a:t>
            </a:r>
            <a:r>
              <a:rPr lang="en-US" dirty="0" smtClean="0"/>
              <a:t>n -r 20 </a:t>
            </a:r>
            <a:r>
              <a:rPr lang="en-US" dirty="0"/>
              <a:t>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0-9</a:t>
            </a:r>
          </a:p>
          <a:p>
            <a:pPr lvl="1" indent="-342900"/>
            <a:r>
              <a:rPr lang="en-US" dirty="0" smtClean="0"/>
              <a:t>--help: usage documentation.</a:t>
            </a:r>
            <a:endParaRPr lang="en-US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3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randline.py as a starting point!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to accomplish logical task of </a:t>
            </a:r>
            <a:r>
              <a:rPr lang="en-US" sz="259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shuf</a:t>
            </a:r>
            <a:endParaRPr lang="en-US"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Shuf</a:t>
            </a:r>
            <a:r>
              <a:rPr lang="en-US" sz="296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 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</a:t>
            </a:r>
            <a:r>
              <a:rPr lang="en-US" sz="296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:</a:t>
            </a:r>
          </a:p>
          <a:p>
            <a:pPr lvl="1" indent="-342900">
              <a:lnSpc>
                <a:spcPct val="90000"/>
              </a:lnSpc>
              <a:spcBef>
                <a:spcPts val="592"/>
              </a:spcBef>
              <a:buSzPct val="98666"/>
            </a:pPr>
            <a:r>
              <a:rPr lang="fr-FR" sz="2560" dirty="0" err="1" smtClean="0">
                <a:hlinkClick r:id="rId3"/>
              </a:rPr>
              <a:t>Shuf</a:t>
            </a:r>
            <a:r>
              <a:rPr lang="fr-FR" sz="2560" dirty="0" smtClean="0">
                <a:hlinkClick r:id="rId3"/>
              </a:rPr>
              <a:t> C source code - </a:t>
            </a:r>
            <a:r>
              <a:rPr lang="fr-FR" sz="2560" dirty="0" err="1" smtClean="0">
                <a:hlinkClick r:id="rId3"/>
              </a:rPr>
              <a:t>sample</a:t>
            </a:r>
            <a:endParaRPr lang="en-US" sz="2560" dirty="0"/>
          </a:p>
          <a:p>
            <a:pPr lvl="1" indent="-285750">
              <a:lnSpc>
                <a:spcPct val="90000"/>
              </a:lnSpc>
              <a:spcBef>
                <a:spcPts val="518"/>
              </a:spcBef>
              <a:buSzPct val="99615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will give you an idea of the logic behind the operation that </a:t>
            </a:r>
            <a:r>
              <a:rPr lang="en-US" sz="259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shuf</a:t>
            </a:r>
            <a:r>
              <a:rPr lang="en-US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executes</a:t>
            </a:r>
            <a:endParaRPr lang="en-US"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Decompressing Files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Generally, you receive Linux software in the tarball format (.tgz) or (.gz)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Decompress file in current directory: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tar –xzvf filename.tar.gz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–x: --extract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–z: --gzip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–v: --verbose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–f: --file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81000" y="-583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Compilation Process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00" y="870917"/>
            <a:ext cx="4648199" cy="5987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GCC compilation …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2652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/>
            <a:r>
              <a:rPr lang="en-US" sz="2400" dirty="0">
                <a:solidFill>
                  <a:schemeClr val="tx1"/>
                </a:solidFill>
              </a:rPr>
              <a:t>Preprocessor: </a:t>
            </a:r>
          </a:p>
          <a:p>
            <a:pPr lvl="1" indent="-342900"/>
            <a:r>
              <a:rPr lang="en-US" sz="1800" dirty="0">
                <a:solidFill>
                  <a:schemeClr val="tx1"/>
                </a:solidFill>
              </a:rPr>
              <a:t>Removes comments from code</a:t>
            </a:r>
          </a:p>
          <a:p>
            <a:pPr lvl="1" indent="-342900"/>
            <a:r>
              <a:rPr lang="en-US" sz="1800" i="0" u="none" strike="noStrike" cap="none" dirty="0">
                <a:solidFill>
                  <a:schemeClr val="tx1"/>
                </a:solidFill>
                <a:sym typeface="Calibri"/>
              </a:rPr>
              <a:t>Includes header files co</a:t>
            </a:r>
            <a:r>
              <a:rPr lang="en-US" sz="1800" dirty="0">
                <a:solidFill>
                  <a:schemeClr val="tx1"/>
                </a:solidFill>
              </a:rPr>
              <a:t>de in the file itself</a:t>
            </a:r>
          </a:p>
          <a:p>
            <a:pPr lvl="1" indent="-342900"/>
            <a:r>
              <a:rPr lang="en-US" sz="1800" i="0" u="none" strike="noStrike" cap="none" dirty="0">
                <a:solidFill>
                  <a:schemeClr val="tx1"/>
                </a:solidFill>
                <a:sym typeface="Calibri"/>
              </a:rPr>
              <a:t>Replaces macro name (small functions) with values #define x 6 =&gt; this value replaced into file</a:t>
            </a:r>
          </a:p>
          <a:p>
            <a:pPr lvl="0" indent="-342900"/>
            <a:r>
              <a:rPr lang="en-US" sz="2400" i="0" u="none" strike="noStrike" cap="none" dirty="0">
                <a:solidFill>
                  <a:schemeClr val="tx1"/>
                </a:solidFill>
                <a:sym typeface="Calibri"/>
              </a:rPr>
              <a:t>Compiler</a:t>
            </a:r>
          </a:p>
          <a:p>
            <a:pPr lvl="1" indent="-342900"/>
            <a:r>
              <a:rPr lang="en-US" sz="1800" dirty="0">
                <a:solidFill>
                  <a:schemeClr val="tx1"/>
                </a:solidFill>
              </a:rPr>
              <a:t>Generate assembly code</a:t>
            </a:r>
          </a:p>
          <a:p>
            <a:pPr lvl="0" indent="-342900"/>
            <a:r>
              <a:rPr lang="en-US" sz="2400" dirty="0">
                <a:solidFill>
                  <a:schemeClr val="tx1"/>
                </a:solidFill>
              </a:rPr>
              <a:t>Assembler</a:t>
            </a:r>
          </a:p>
          <a:p>
            <a:pPr lvl="1" indent="-342900"/>
            <a:r>
              <a:rPr lang="en-US" sz="1800" i="0" u="none" strike="noStrike" cap="none" dirty="0">
                <a:solidFill>
                  <a:schemeClr val="tx1"/>
                </a:solidFill>
                <a:sym typeface="Calibri"/>
              </a:rPr>
              <a:t>Converts </a:t>
            </a:r>
            <a:r>
              <a:rPr lang="en-US" sz="1800" dirty="0">
                <a:solidFill>
                  <a:schemeClr val="tx1"/>
                </a:solidFill>
              </a:rPr>
              <a:t>a</a:t>
            </a:r>
            <a:r>
              <a:rPr lang="en-US" sz="1800" i="0" u="none" strike="noStrike" cap="none" dirty="0">
                <a:solidFill>
                  <a:schemeClr val="tx1"/>
                </a:solidFill>
                <a:sym typeface="Calibri"/>
              </a:rPr>
              <a:t>ssembly code to machine code (binary) - </a:t>
            </a:r>
            <a:r>
              <a:rPr lang="en-US" sz="1800" dirty="0">
                <a:solidFill>
                  <a:schemeClr val="tx1"/>
                </a:solidFill>
              </a:rPr>
              <a:t>object code)</a:t>
            </a:r>
          </a:p>
          <a:p>
            <a:pPr lvl="0" indent="-342900"/>
            <a:r>
              <a:rPr lang="en-US" sz="2400" dirty="0">
                <a:solidFill>
                  <a:schemeClr val="tx1"/>
                </a:solidFill>
              </a:rPr>
              <a:t>Linker:</a:t>
            </a:r>
          </a:p>
          <a:p>
            <a:pPr lvl="1" indent="-342900"/>
            <a:r>
              <a:rPr lang="en-US" sz="1800" i="0" u="none" strike="noStrike" cap="none" dirty="0">
                <a:solidFill>
                  <a:schemeClr val="tx1"/>
                </a:solidFill>
                <a:sym typeface="Calibri"/>
              </a:rPr>
              <a:t>Used when we have multiple modules </a:t>
            </a:r>
          </a:p>
          <a:p>
            <a:pPr lvl="1" indent="-342900"/>
            <a:r>
              <a:rPr lang="en-US" sz="1800" dirty="0">
                <a:solidFill>
                  <a:schemeClr val="tx1"/>
                </a:solidFill>
              </a:rPr>
              <a:t>We need a single executable file, linker is used to combine all files</a:t>
            </a:r>
          </a:p>
          <a:p>
            <a:pPr lvl="1" indent="-342900"/>
            <a:r>
              <a:rPr lang="en-US" sz="1800" i="0" u="none" strike="noStrike" cap="none" dirty="0">
                <a:solidFill>
                  <a:schemeClr val="tx1"/>
                </a:solidFill>
                <a:sym typeface="Calibri"/>
              </a:rPr>
              <a:t>Links library functions </a:t>
            </a:r>
          </a:p>
        </p:txBody>
      </p:sp>
    </p:spTree>
    <p:extLst>
      <p:ext uri="{BB962C8B-B14F-4D97-AF65-F5344CB8AC3E}">
        <p14:creationId xmlns:p14="http://schemas.microsoft.com/office/powerpoint/2010/main" val="30238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Command-Line Compilation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/>
            <a:r>
              <a:rPr lang="en-US" sz="2000" dirty="0" err="1"/>
              <a:t>item.h</a:t>
            </a:r>
            <a:endParaRPr lang="en-US" sz="2000" dirty="0"/>
          </a:p>
          <a:p>
            <a:pPr lvl="0" indent="-342900"/>
            <a:r>
              <a:rPr lang="en-US" sz="2000" dirty="0" err="1"/>
              <a:t>item.c</a:t>
            </a:r>
            <a:endParaRPr lang="en-US" sz="2000" dirty="0"/>
          </a:p>
          <a:p>
            <a:pPr lvl="1" indent="-285750"/>
            <a:r>
              <a:rPr lang="en-US" sz="2000" dirty="0"/>
              <a:t>#includes </a:t>
            </a:r>
            <a:r>
              <a:rPr lang="en-US" sz="2000" dirty="0" err="1"/>
              <a:t>item.h</a:t>
            </a:r>
            <a:endParaRPr lang="en-US" sz="2000" dirty="0"/>
          </a:p>
          <a:p>
            <a:pPr indent="-285750"/>
            <a:r>
              <a:rPr lang="en-US" sz="2000" dirty="0" err="1"/>
              <a:t>shoppingList.h</a:t>
            </a:r>
            <a:endParaRPr lang="en-US" sz="2000" dirty="0"/>
          </a:p>
          <a:p>
            <a:pPr lvl="1" indent="-285750"/>
            <a:r>
              <a:rPr lang="en-US" sz="2000" dirty="0"/>
              <a:t>#includes </a:t>
            </a:r>
            <a:r>
              <a:rPr lang="en-US" sz="2000" dirty="0" err="1"/>
              <a:t>item.h</a:t>
            </a:r>
            <a:endParaRPr lang="en-US" sz="2000" dirty="0"/>
          </a:p>
          <a:p>
            <a:pPr lvl="0" indent="-342900"/>
            <a:r>
              <a:rPr lang="en-US" sz="2000" dirty="0" err="1"/>
              <a:t>shoppingList.c</a:t>
            </a:r>
            <a:endParaRPr lang="en-US" sz="2000" dirty="0"/>
          </a:p>
          <a:p>
            <a:pPr lvl="1" indent="-285750"/>
            <a:r>
              <a:rPr lang="en-US" sz="2000" dirty="0"/>
              <a:t>#includes </a:t>
            </a:r>
            <a:r>
              <a:rPr lang="en-US" sz="2000" dirty="0" err="1"/>
              <a:t>shoppingList.h</a:t>
            </a:r>
            <a:endParaRPr lang="en-US" sz="2000" dirty="0"/>
          </a:p>
          <a:p>
            <a:pPr indent="-342900">
              <a:spcBef>
                <a:spcPts val="0"/>
              </a:spcBef>
            </a:pPr>
            <a:r>
              <a:rPr lang="en-US" sz="2000" dirty="0" err="1"/>
              <a:t>shop.h</a:t>
            </a:r>
            <a:r>
              <a:rPr lang="en-US" sz="2000" dirty="0"/>
              <a:t>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dk1"/>
                </a:solidFill>
                <a:sym typeface="Calibri"/>
              </a:rPr>
              <a:t>shop.c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 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#includes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sym typeface="Calibri"/>
              </a:rPr>
              <a:t>shoppingList.h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 and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sym typeface="Calibri"/>
              </a:rPr>
              <a:t>shop.h</a:t>
            </a:r>
            <a:endParaRPr lang="en-US"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How to compile?</a:t>
            </a:r>
          </a:p>
          <a:p>
            <a:pPr marL="742950" marR="0" lvl="1" indent="-285750" algn="l" rtl="0">
              <a:spcBef>
                <a:spcPts val="480"/>
              </a:spcBef>
              <a:buClr>
                <a:srgbClr val="00B050"/>
              </a:buClr>
              <a:buSzPct val="100000"/>
              <a:buFont typeface="Arial"/>
              <a:buChar char="–"/>
            </a:pPr>
            <a:r>
              <a:rPr lang="en-US" sz="2000" b="1" i="0" u="none" strike="noStrike" cap="none" dirty="0" err="1">
                <a:solidFill>
                  <a:srgbClr val="00B050"/>
                </a:solidFill>
                <a:sym typeface="Calibri"/>
              </a:rPr>
              <a:t>g</a:t>
            </a:r>
            <a:r>
              <a:rPr lang="en-US" sz="2000" b="1" dirty="0" err="1">
                <a:solidFill>
                  <a:srgbClr val="00B050"/>
                </a:solidFill>
              </a:rPr>
              <a:t>cc</a:t>
            </a:r>
            <a:r>
              <a:rPr lang="en-US" sz="2000" b="1" i="0" u="none" strike="noStrike" cap="none" dirty="0">
                <a:solidFill>
                  <a:srgbClr val="00B050"/>
                </a:solidFill>
                <a:sym typeface="Calibri"/>
              </a:rPr>
              <a:t> -Wall </a:t>
            </a:r>
            <a:r>
              <a:rPr lang="en-US" sz="2000" b="1" i="0" u="none" strike="noStrike" cap="none" dirty="0" err="1">
                <a:solidFill>
                  <a:srgbClr val="00B050"/>
                </a:solidFill>
                <a:sym typeface="Calibri"/>
              </a:rPr>
              <a:t>shoppingList.c</a:t>
            </a:r>
            <a:r>
              <a:rPr lang="en-US" sz="2000" b="1" i="0" u="none" strike="noStrike" cap="none" dirty="0">
                <a:solidFill>
                  <a:srgbClr val="00B050"/>
                </a:solidFill>
                <a:sym typeface="Calibri"/>
              </a:rPr>
              <a:t> </a:t>
            </a:r>
            <a:r>
              <a:rPr lang="en-US" sz="2000" b="1" i="0" u="none" strike="noStrike" cap="none" dirty="0" err="1">
                <a:solidFill>
                  <a:srgbClr val="00B050"/>
                </a:solidFill>
                <a:sym typeface="Calibri"/>
              </a:rPr>
              <a:t>item.c</a:t>
            </a:r>
            <a:r>
              <a:rPr lang="en-US" sz="2000" b="1" i="0" u="none" strike="noStrike" cap="none" dirty="0">
                <a:solidFill>
                  <a:srgbClr val="00B050"/>
                </a:solidFill>
                <a:sym typeface="Calibri"/>
              </a:rPr>
              <a:t> </a:t>
            </a:r>
            <a:r>
              <a:rPr lang="en-US" sz="2000" b="1" i="0" u="none" strike="noStrike" cap="none" dirty="0" err="1">
                <a:solidFill>
                  <a:srgbClr val="00B050"/>
                </a:solidFill>
                <a:sym typeface="Calibri"/>
              </a:rPr>
              <a:t>shop.c</a:t>
            </a:r>
            <a:r>
              <a:rPr lang="en-US" sz="2000" b="1" i="0" u="none" strike="noStrike" cap="none" dirty="0">
                <a:solidFill>
                  <a:srgbClr val="00B050"/>
                </a:solidFill>
                <a:sym typeface="Calibri"/>
              </a:rPr>
              <a:t> –o shop </a:t>
            </a:r>
          </a:p>
        </p:txBody>
      </p:sp>
    </p:spTree>
    <p:extLst>
      <p:ext uri="{BB962C8B-B14F-4D97-AF65-F5344CB8AC3E}">
        <p14:creationId xmlns:p14="http://schemas.microsoft.com/office/powerpoint/2010/main" val="141288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500"/>
                                        <p:tgtEl>
                                          <p:spTgt spid="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the command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gcc</a:t>
            </a:r>
            <a:r>
              <a:rPr lang="en-US" dirty="0"/>
              <a:t> - compiler program</a:t>
            </a:r>
          </a:p>
          <a:p>
            <a:r>
              <a:rPr lang="en-US" dirty="0"/>
              <a:t> -Wall - turn all warnings on</a:t>
            </a:r>
          </a:p>
          <a:p>
            <a:r>
              <a:rPr lang="en-US" dirty="0"/>
              <a:t> -o - to name the executable as the name given, instead of </a:t>
            </a:r>
            <a:r>
              <a:rPr lang="en-US" dirty="0" err="1"/>
              <a:t>a.out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31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if…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change one of the header or source files?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Rerun command to generate new executable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only made a small change to 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item.cpp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efficient to recompile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shoppinglist.cpp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shop.cpp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 avoid waste by producing a separate object code file for each source file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g++ -Wall –c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item.cpp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(for each source file)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g++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item.o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shoppingList.o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shop.o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–o shop (combine)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work for compiler, saves time but more commands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if…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change item.h?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recompile every source file that includes it &amp; every source file that includes a header that includes it. Here: item.cpp and shop.cpp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keep track of files when project is large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7 ~40 million lines of code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~2 billion lines of code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Make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1034</Words>
  <Application>Microsoft Office PowerPoint</Application>
  <PresentationFormat>On-screen Show (4:3)</PresentationFormat>
  <Paragraphs>184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Noto Sans Symbols</vt:lpstr>
      <vt:lpstr>Office Theme</vt:lpstr>
      <vt:lpstr>CS35L – Fall 2018</vt:lpstr>
      <vt:lpstr>How to Install Software</vt:lpstr>
      <vt:lpstr>Decompressing Files</vt:lpstr>
      <vt:lpstr>Compilation Process</vt:lpstr>
      <vt:lpstr>GCC compilation …</vt:lpstr>
      <vt:lpstr>Command-Line Compilation</vt:lpstr>
      <vt:lpstr>Expanding the command</vt:lpstr>
      <vt:lpstr>What if…</vt:lpstr>
      <vt:lpstr>What if…</vt:lpstr>
      <vt:lpstr>Make</vt:lpstr>
      <vt:lpstr>Makefile Example</vt:lpstr>
      <vt:lpstr>Build Process</vt:lpstr>
      <vt:lpstr>Lab 3</vt:lpstr>
      <vt:lpstr>Getting Set Up (Step 1)</vt:lpstr>
      <vt:lpstr>Building coreutils (Step 2)</vt:lpstr>
      <vt:lpstr>Reproduce Bug (Step 3)</vt:lpstr>
      <vt:lpstr>Patching</vt:lpstr>
      <vt:lpstr>Applying a Patch</vt:lpstr>
      <vt:lpstr>diff Unified Format</vt:lpstr>
      <vt:lpstr>Patching and Building (Steps 4 &amp; 5)</vt:lpstr>
      <vt:lpstr>Homework 3</vt:lpstr>
      <vt:lpstr>Homework 3</vt:lpstr>
      <vt:lpstr>Homework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– F16</dc:title>
  <cp:lastModifiedBy>Shrey Agarwal</cp:lastModifiedBy>
  <cp:revision>22</cp:revision>
  <dcterms:modified xsi:type="dcterms:W3CDTF">2018-10-18T22:40:21Z</dcterms:modified>
</cp:coreProperties>
</file>