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7"/>
  </p:notesMasterIdLst>
  <p:sldIdLst>
    <p:sldId id="256" r:id="rId3"/>
    <p:sldId id="257" r:id="rId4"/>
    <p:sldId id="279" r:id="rId5"/>
    <p:sldId id="280" r:id="rId6"/>
    <p:sldId id="259" r:id="rId7"/>
    <p:sldId id="281" r:id="rId8"/>
    <p:sldId id="282" r:id="rId9"/>
    <p:sldId id="276" r:id="rId10"/>
    <p:sldId id="283" r:id="rId11"/>
    <p:sldId id="260" r:id="rId12"/>
    <p:sldId id="261" r:id="rId13"/>
    <p:sldId id="262" r:id="rId14"/>
    <p:sldId id="263" r:id="rId15"/>
    <p:sldId id="264" r:id="rId16"/>
    <p:sldId id="258" r:id="rId17"/>
    <p:sldId id="266" r:id="rId18"/>
    <p:sldId id="267" r:id="rId19"/>
    <p:sldId id="270" r:id="rId20"/>
    <p:sldId id="285" r:id="rId21"/>
    <p:sldId id="286" r:id="rId22"/>
    <p:sldId id="275" r:id="rId23"/>
    <p:sldId id="272" r:id="rId24"/>
    <p:sldId id="268" r:id="rId25"/>
    <p:sldId id="269" r:id="rId2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D7111A-B485-41E5-8C50-78CD85CD71E0}">
  <a:tblStyle styleId="{A8D7111A-B485-41E5-8C50-78CD85CD71E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1"/>
    <p:restoredTop sz="94407"/>
  </p:normalViewPr>
  <p:slideViewPr>
    <p:cSldViewPr>
      <p:cViewPr varScale="1">
        <p:scale>
          <a:sx n="70" d="100"/>
          <a:sy n="70" d="100"/>
        </p:scale>
        <p:origin x="148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127510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2524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3312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3427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2967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533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9682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5750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6991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6021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6302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2892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7663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9832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33099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60196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23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2248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0568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02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0513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5354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3416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7821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30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61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gentzh.org/misc/code/coreutils/shuf.c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CS35L – </a:t>
            </a:r>
            <a:r>
              <a:rPr lang="en-US" b="1" dirty="0" smtClean="0"/>
              <a:t>Fall 2018</a:t>
            </a:r>
            <a:endParaRPr lang="en-US" b="1" dirty="0"/>
          </a:p>
        </p:txBody>
      </p:sp>
      <p:graphicFrame>
        <p:nvGraphicFramePr>
          <p:cNvPr id="164" name="Shape 164"/>
          <p:cNvGraphicFramePr/>
          <p:nvPr/>
        </p:nvGraphicFramePr>
        <p:xfrm>
          <a:off x="457200" y="1600200"/>
          <a:ext cx="8229600" cy="1112550"/>
        </p:xfrm>
        <a:graphic>
          <a:graphicData uri="http://schemas.openxmlformats.org/drawingml/2006/table">
            <a:tbl>
              <a:tblPr bandRow="1">
                <a:noFill/>
                <a:tableStyleId>{A8D7111A-B485-41E5-8C50-78CD85CD71E0}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Slide set: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3.2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Slide topics: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Python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Assignment: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t = [123, 3.0, ‘hello!’]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print t[0]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print t[1]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3.0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print t[2]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– Merging Lists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list1 = [1, 2, 3, 4]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list2 = [5, 6, 7, 8]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merged_list = list1 + list2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print merged_list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560"/>
              </a:spcBef>
              <a:buClr>
                <a:srgbClr val="7F7F7F"/>
              </a:buClr>
              <a:buSzPct val="100000"/>
              <a:buFont typeface="Arial"/>
              <a:buChar char="–"/>
            </a:pPr>
            <a:r>
              <a:rPr lang="en-US" sz="2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Output: [1, 2, 3, 4, 5, 6, 7, 8]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Dictionary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Essentially a hash table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key-value (pair) storage capability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Instantiation: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{}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creates an EMPTY dictionary 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 are unique, values are not!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 must be immutable (strings, numbers, tuples)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1219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200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dict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 = {}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dict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[‘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france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’] = “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paris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”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None/>
            </a:pP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[‘japan’] = “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tokyo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</a:t>
            </a:r>
            <a:endParaRPr lang="en-US" sz="2400" b="0" i="0" u="none" strike="noStrike" cap="none" dirty="0">
              <a:solidFill>
                <a:schemeClr val="dk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print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dict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[‘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france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’]</a:t>
            </a:r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dict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[‘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germany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’] = “berlin”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if (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dict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[‘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france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’] =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 ”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paris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”):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 	print “Correct!”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else: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rint “Wrong!”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del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dict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[‘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france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’]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buClr>
                <a:schemeClr val="dk1"/>
              </a:buClr>
              <a:buSzPct val="99200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del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dict</a:t>
            </a:r>
            <a:endParaRPr lang="en-US" sz="2400" b="0" i="0" u="none" strike="noStrike" cap="none" dirty="0">
              <a:solidFill>
                <a:schemeClr val="dk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loops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list1: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Mary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little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lamb 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4"/>
          </p:nvPr>
        </p:nvSpPr>
        <p:spPr>
          <a:xfrm>
            <a:off x="4497387" y="2174875"/>
            <a:ext cx="4189412" cy="39512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range(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(list1)):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457200" y="1371600"/>
            <a:ext cx="8077199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list1 = [‘Mary’, ‘had’, ‘a’, ‘little’, ‘lamb’]</a:t>
            </a:r>
          </a:p>
        </p:txBody>
      </p:sp>
      <p:cxnSp>
        <p:nvCxnSpPr>
          <p:cNvPr id="215" name="Shape 215"/>
          <p:cNvCxnSpPr/>
          <p:nvPr/>
        </p:nvCxnSpPr>
        <p:spPr>
          <a:xfrm>
            <a:off x="4191000" y="2209800"/>
            <a:ext cx="0" cy="4114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Optparse Library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Powerful library for parsing command-line options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Argument: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entered on the command line and passed in to the script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Elements of sys.argv[1:] (sys.argv[0] is the name of the program being executed)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Option: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argument that supplies extra information to customize the execution of a program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Argument: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argument that follows an option and is closely associated with it. It is consumed from the argument list when the option is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3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randline.py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script</a:t>
            </a:r>
          </a:p>
          <a:p>
            <a:pPr marL="742950" marR="0" lvl="1" indent="-2857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a file and a number </a:t>
            </a:r>
            <a:r>
              <a:rPr lang="en-US" sz="35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</a:p>
          <a:p>
            <a:pPr marL="742950" marR="0" lvl="1" indent="-2857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r>
              <a:rPr lang="en-US" sz="35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lines from </a:t>
            </a:r>
            <a:r>
              <a:rPr lang="en-US" sz="35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familiar with language + understand what code does</a:t>
            </a:r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 some questions about script </a:t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(Q3, Q4)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shuf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utility in python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randline.py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1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it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–"/>
            </a:pPr>
            <a:r>
              <a:rPr lang="en-US" sz="21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./</a:t>
            </a:r>
            <a:r>
              <a:rPr lang="en-US" sz="212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randline.py</a:t>
            </a:r>
            <a:r>
              <a:rPr lang="en-US" sz="21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–n 3 filename (need execute permission)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–"/>
            </a:pPr>
            <a:r>
              <a:rPr lang="en-US" sz="21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212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randline.py</a:t>
            </a:r>
            <a:r>
              <a:rPr lang="en-US" sz="21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–n 3 filename (no execute permission)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12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12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randline.py</a:t>
            </a:r>
            <a:r>
              <a:rPr lang="en-US" sz="21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3 command-line arguments:  </a:t>
            </a:r>
          </a:p>
          <a:p>
            <a:pPr lvl="1" indent="-285750">
              <a:lnSpc>
                <a:spcPct val="80000"/>
              </a:lnSpc>
              <a:spcBef>
                <a:spcPts val="425"/>
              </a:spcBef>
              <a:buSzPct val="101190"/>
            </a:pPr>
            <a:r>
              <a:rPr lang="en-US" sz="2125" dirty="0"/>
              <a:t>filename: file to choose lines from</a:t>
            </a:r>
          </a:p>
          <a:p>
            <a:pPr lvl="2" indent="-228600">
              <a:lnSpc>
                <a:spcPct val="80000"/>
              </a:lnSpc>
              <a:spcBef>
                <a:spcPts val="425"/>
              </a:spcBef>
              <a:buSzPct val="101190"/>
            </a:pPr>
            <a:r>
              <a:rPr lang="en-US" sz="2125" b="1" dirty="0"/>
              <a:t>argument</a:t>
            </a:r>
            <a:r>
              <a:rPr lang="en-US" sz="2125" dirty="0"/>
              <a:t> to script</a:t>
            </a:r>
            <a:endParaRPr lang="en-US" sz="212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–"/>
            </a:pPr>
            <a:r>
              <a:rPr lang="en-US" sz="21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n: specifies the number of lines to write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125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–"/>
            </a:pPr>
            <a:r>
              <a:rPr lang="en-US" sz="21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number of lines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125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argument </a:t>
            </a:r>
            <a:r>
              <a:rPr lang="en-US" sz="21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n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None/>
            </a:pPr>
            <a:endParaRPr sz="212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1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3 random lines from the input file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shuf.py</a:t>
            </a:r>
            <a:endParaRPr lang="en-US"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the options for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shuf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--echo (-e)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--head-count (-n)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--repeat (-r)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--help</a:t>
            </a:r>
          </a:p>
          <a:p>
            <a:pPr indent="-285750"/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all type of arguments</a:t>
            </a:r>
          </a:p>
          <a:p>
            <a:pPr marL="914400" marR="0" lvl="1" indent="-457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names and – for stdin</a:t>
            </a:r>
          </a:p>
          <a:p>
            <a:pPr marL="914400" marR="0" lvl="1" indent="-457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Any number of non-option arguments</a:t>
            </a:r>
          </a:p>
          <a:p>
            <a:pPr marL="514350" indent="-457200">
              <a:spcBef>
                <a:spcPts val="560"/>
              </a:spcBef>
              <a:buFont typeface="Arial" panose="020B0604020202020204" pitchFamily="34" charset="0"/>
              <a:buChar char="•"/>
            </a:pPr>
            <a:r>
              <a:rPr lang="en-US" dirty="0"/>
              <a:t>Error handling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3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shuf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.py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this should end up working almost exactly like the utility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shuf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</a:t>
            </a: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$ man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shuf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extensive documentation</a:t>
            </a:r>
          </a:p>
          <a:p>
            <a:pPr lvl="0" indent="-342900"/>
            <a:r>
              <a:rPr lang="en-US" dirty="0"/>
              <a:t>Extra </a:t>
            </a:r>
            <a:r>
              <a:rPr lang="en-US" dirty="0" smtClean="0"/>
              <a:t>options  </a:t>
            </a:r>
          </a:p>
          <a:p>
            <a:pPr lvl="1" indent="-342900"/>
            <a:r>
              <a:rPr lang="en-US" dirty="0"/>
              <a:t>--input-range (-</a:t>
            </a:r>
            <a:r>
              <a:rPr lang="en-US" dirty="0" err="1"/>
              <a:t>i</a:t>
            </a:r>
            <a:r>
              <a:rPr lang="en-US" dirty="0"/>
              <a:t>): </a:t>
            </a:r>
            <a:r>
              <a:rPr lang="en-US" dirty="0" err="1"/>
              <a:t>shuf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1-4</a:t>
            </a:r>
          </a:p>
          <a:p>
            <a:pPr lvl="1" indent="-342900"/>
            <a:r>
              <a:rPr lang="en-US" dirty="0" smtClean="0"/>
              <a:t>--</a:t>
            </a:r>
            <a:r>
              <a:rPr lang="en-US" dirty="0"/>
              <a:t>head-count (-n</a:t>
            </a:r>
            <a:r>
              <a:rPr lang="en-US" dirty="0" smtClean="0"/>
              <a:t>): </a:t>
            </a:r>
            <a:r>
              <a:rPr lang="en-US" dirty="0" err="1" smtClean="0"/>
              <a:t>shuf</a:t>
            </a:r>
            <a:r>
              <a:rPr lang="en-US" dirty="0" smtClean="0"/>
              <a:t> –n 4 -</a:t>
            </a:r>
            <a:r>
              <a:rPr lang="en-US" dirty="0" err="1" smtClean="0"/>
              <a:t>i</a:t>
            </a:r>
            <a:r>
              <a:rPr lang="en-US" dirty="0" smtClean="0"/>
              <a:t> 0-9</a:t>
            </a:r>
          </a:p>
          <a:p>
            <a:pPr lvl="1" indent="-342900"/>
            <a:r>
              <a:rPr lang="en-US" dirty="0" smtClean="0"/>
              <a:t>--</a:t>
            </a:r>
            <a:r>
              <a:rPr lang="en-US" dirty="0"/>
              <a:t>repeat (-r</a:t>
            </a:r>
            <a:r>
              <a:rPr lang="en-US" dirty="0" smtClean="0"/>
              <a:t>): </a:t>
            </a:r>
            <a:r>
              <a:rPr lang="en-US" dirty="0" err="1"/>
              <a:t>shuf</a:t>
            </a:r>
            <a:r>
              <a:rPr lang="en-US" dirty="0"/>
              <a:t> –</a:t>
            </a:r>
            <a:r>
              <a:rPr lang="en-US" dirty="0" smtClean="0"/>
              <a:t>n -r 20 </a:t>
            </a:r>
            <a:r>
              <a:rPr lang="en-US" dirty="0"/>
              <a:t>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0-9</a:t>
            </a:r>
          </a:p>
          <a:p>
            <a:pPr lvl="1" indent="-342900"/>
            <a:r>
              <a:rPr lang="en-US" dirty="0" smtClean="0"/>
              <a:t>--help: usage documentation.</a:t>
            </a: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90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Python?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just a scripting language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Object-Oriented language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functions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Compiled and interpreted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code is compiled to bytecode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Bytecode interpreted by Python interpreter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as fast as C but easy to learn, read and use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popular at Google and other big companies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3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randline.py as a starting point!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to accomplish logical task of </a:t>
            </a:r>
            <a:r>
              <a:rPr lang="en-US" sz="259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shuf</a:t>
            </a:r>
            <a:endParaRPr lang="en-US"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Shuf</a:t>
            </a:r>
            <a:r>
              <a:rPr lang="en-US" sz="296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 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</a:t>
            </a:r>
            <a:r>
              <a:rPr lang="en-US" sz="296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:</a:t>
            </a:r>
          </a:p>
          <a:p>
            <a:pPr lvl="1" indent="-342900">
              <a:lnSpc>
                <a:spcPct val="90000"/>
              </a:lnSpc>
              <a:spcBef>
                <a:spcPts val="592"/>
              </a:spcBef>
              <a:buSzPct val="98666"/>
            </a:pPr>
            <a:r>
              <a:rPr lang="fr-FR" sz="2560" dirty="0" err="1" smtClean="0">
                <a:hlinkClick r:id="rId3"/>
              </a:rPr>
              <a:t>Shuf</a:t>
            </a:r>
            <a:r>
              <a:rPr lang="fr-FR" sz="2560" dirty="0" smtClean="0">
                <a:hlinkClick r:id="rId3"/>
              </a:rPr>
              <a:t> C source code - </a:t>
            </a:r>
            <a:r>
              <a:rPr lang="fr-FR" sz="2560" dirty="0" err="1" smtClean="0">
                <a:hlinkClick r:id="rId3"/>
              </a:rPr>
              <a:t>sample</a:t>
            </a:r>
            <a:endParaRPr lang="en-US" sz="2560" dirty="0"/>
          </a:p>
          <a:p>
            <a:pPr lvl="1" indent="-285750">
              <a:lnSpc>
                <a:spcPct val="90000"/>
              </a:lnSpc>
              <a:spcBef>
                <a:spcPts val="518"/>
              </a:spcBef>
              <a:buSzPct val="99615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will give you an idea of the logic behind the operation that </a:t>
            </a:r>
            <a:r>
              <a:rPr lang="en-US" sz="259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shuf</a:t>
            </a:r>
            <a:r>
              <a:rPr lang="en-US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executes</a:t>
            </a:r>
            <a:endParaRPr lang="en-US"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888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3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>
              <a:spcBef>
                <a:spcPts val="0"/>
              </a:spcBef>
            </a:pP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shuf.py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– this should end up working almost exactly like the utility ‘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shuf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’ </a:t>
            </a:r>
          </a:p>
          <a:p>
            <a:pPr lvl="1" indent="-285750"/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Check $ man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shuf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for extensive documentation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randline.py as a starting point!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to accomplish logical task of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shuf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shuf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 source code :</a:t>
            </a:r>
          </a:p>
          <a:p>
            <a:pPr lvl="1" indent="-285750">
              <a:lnSpc>
                <a:spcPct val="90000"/>
              </a:lnSpc>
              <a:spcBef>
                <a:spcPts val="518"/>
              </a:spcBef>
              <a:buSzPct val="99615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 in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285750">
              <a:lnSpc>
                <a:spcPct val="90000"/>
              </a:lnSpc>
              <a:spcBef>
                <a:spcPts val="518"/>
              </a:spcBef>
              <a:buSzPct val="99615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will give you an idea of the logic behind the operation that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shuf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executes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argparse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module instead of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optparse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lvl="1" indent="-285750">
              <a:lnSpc>
                <a:spcPct val="90000"/>
              </a:lnSpc>
              <a:spcBef>
                <a:spcPts val="518"/>
              </a:spcBef>
              <a:buSzPct val="99615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add your own options to the parser</a:t>
            </a:r>
          </a:p>
          <a:p>
            <a:pPr lvl="1" indent="-285750">
              <a:lnSpc>
                <a:spcPct val="90000"/>
              </a:lnSpc>
              <a:spcBef>
                <a:spcPts val="518"/>
              </a:spcBef>
              <a:buSzPct val="99615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-e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--repeat --echo etc</a:t>
            </a:r>
          </a:p>
        </p:txBody>
      </p:sp>
    </p:spTree>
    <p:extLst>
      <p:ext uri="{BB962C8B-B14F-4D97-AF65-F5344CB8AC3E}">
        <p14:creationId xmlns:p14="http://schemas.microsoft.com/office/powerpoint/2010/main" val="50242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Homework 3 Hints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/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If you are unsure of how something should be output, run a test using existing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shuf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utility!</a:t>
            </a:r>
          </a:p>
          <a:p>
            <a:pPr lvl="1" indent="-285750"/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Create your own test inputs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shuf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option --repeat is Boolean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action should you use?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Q4: Python 3 vs. Python 2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up “automatic tuple unpacking”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3 is installed in /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/local/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/bin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export PATH=/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/local/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/bin:$PATH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Python Walk-Through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304800" y="1600200"/>
            <a:ext cx="43434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lang="en-US" sz="13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#!/</a:t>
            </a:r>
            <a:r>
              <a:rPr lang="en-US" sz="13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usr</a:t>
            </a:r>
            <a:r>
              <a:rPr lang="en-US" sz="13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/bin/python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3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r>
              <a:rPr lang="en-US" sz="13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random, sys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lang="en-US" sz="13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3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optparse</a:t>
            </a:r>
            <a:r>
              <a:rPr lang="en-US" sz="13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-US" sz="13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OptionParser</a:t>
            </a:r>
            <a:r>
              <a:rPr lang="en-US" sz="13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3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r>
              <a:rPr lang="en-US" sz="13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30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randline</a:t>
            </a:r>
            <a:r>
              <a:rPr lang="en-US" sz="13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3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3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3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-US" sz="13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3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__(self, filename):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3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3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 = open (filename, 'r')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3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3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self.lines</a:t>
            </a:r>
            <a:r>
              <a:rPr lang="en-US" sz="13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3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f.readlines</a:t>
            </a:r>
            <a:r>
              <a:rPr lang="en-US" sz="13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3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30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f.close</a:t>
            </a:r>
            <a:r>
              <a:rPr lang="en-US" sz="13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()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3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3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3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3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chooseline</a:t>
            </a:r>
            <a:r>
              <a:rPr lang="en-US" sz="13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(self):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3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3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30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random.choice</a:t>
            </a:r>
            <a:r>
              <a:rPr lang="en-US" sz="13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self.lines</a:t>
            </a:r>
            <a:r>
              <a:rPr lang="en-US" sz="13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3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 </a:t>
            </a:r>
            <a:endParaRPr sz="13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endParaRPr lang="en-US" sz="1400" b="1" i="0" u="none" strike="noStrike" cap="none"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lang="en-US" sz="14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4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main(): 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version_msg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= "%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prog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2.0" 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usage_msg</a:t>
            </a:r>
            <a:r>
              <a:rPr lang="en-US" sz="14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= """%</a:t>
            </a:r>
            <a:r>
              <a:rPr lang="en-US" sz="14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prog</a:t>
            </a:r>
            <a:r>
              <a:rPr lang="en-US" sz="14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[OPTION]...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lang="en-US" sz="14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FILE Output randomly selected lines from FILE.""" 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Tells the shell which interpreter to use</a:t>
            </a:r>
          </a:p>
          <a:p>
            <a:pPr marL="0" marR="0" lvl="0" indent="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Import statements, similar to include statements</a:t>
            </a:r>
          </a:p>
          <a:p>
            <a:pPr marL="0" marR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en-US" sz="140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OptionParser</a:t>
            </a:r>
            <a: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class from </a:t>
            </a:r>
            <a:r>
              <a:rPr lang="en-US" sz="140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optparse</a:t>
            </a:r>
            <a: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module</a:t>
            </a:r>
          </a:p>
          <a:p>
            <a:pPr marL="0" marR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beginning of the class statement: </a:t>
            </a:r>
            <a:r>
              <a:rPr lang="en-US" sz="14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randline</a:t>
            </a:r>
            <a:endParaRPr lang="en-US"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3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constructor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3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Creates a file handle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3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Reads the file into a list of strings called lines</a:t>
            </a:r>
            <a:endParaRPr lang="en-US" sz="1300" dirty="0"/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3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Close the file</a:t>
            </a:r>
          </a:p>
          <a:p>
            <a:pPr marL="0" marR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beginning of a function belonging to </a:t>
            </a:r>
            <a:r>
              <a:rPr lang="en-US" sz="140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randline</a:t>
            </a:r>
            <a:endParaRPr lang="en-US"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Randomly select a number between 0 and the size of lines and returns the line corresponding to the randomly selected number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endParaRPr lang="en-US"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beginning of main function 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version message 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usage message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Walk-Through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parser = OptionParser(version=version_msg, 			usage=usage_msg) </a:t>
            </a:r>
            <a:r>
              <a:rPr lang="en-US" sz="10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parser.add_option("-n", "--numlines", </a:t>
            </a:r>
            <a:r>
              <a:rPr lang="en-US" sz="1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action="store", dest="numlines", </a:t>
            </a:r>
            <a:r>
              <a:rPr lang="en-US" sz="1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0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default=1, help="output NUMLINES 	lines (default 1)")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000" b="1" i="0" u="none" strike="noStrike" cap="non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options, args = parser.parse_args(sys.argv[1:])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try: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numlines = int(options.numlines)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except: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parser.error("invalid NUMLINES: {0}". 			format(options.numlines))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numlines &lt; 0: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parser.error("negative count: {0}". 		      format(numlines))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len(args) != 1: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parser.error("wrong number of operands")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input_file = args[0]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try: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generator = randline(input_file)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for index in range(numlines):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sys.stdout.write(generator.chooseline())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except IOError as (errno, strerror):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parser.error("I/O error({0}): {1}". format(errno, strerror))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if __name__ == "__main__":</a:t>
            </a:r>
          </a:p>
          <a:p>
            <a:pPr marL="0" marR="0" lvl="0" indent="0" algn="l" rtl="0">
              <a:spcBef>
                <a:spcPts val="20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main()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2"/>
          </p:nvPr>
        </p:nvSpPr>
        <p:spPr>
          <a:xfrm>
            <a:off x="4648200" y="1447800"/>
            <a:ext cx="4038599" cy="563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Creates </a:t>
            </a:r>
            <a:r>
              <a:rPr lang="en-US" sz="1200" b="1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OptionParser</a:t>
            </a: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instance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Start defining options</a:t>
            </a: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 action “store” tells </a:t>
            </a:r>
            <a:r>
              <a:rPr lang="en-US" sz="1200" b="1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optparse</a:t>
            </a: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to take next  argument and store to the right destination which is “</a:t>
            </a:r>
            <a:r>
              <a:rPr lang="en-US" sz="1200" b="1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numlines</a:t>
            </a: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”.  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Set the default value of “</a:t>
            </a:r>
            <a:r>
              <a:rPr lang="en-US" sz="12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numlines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 to 1 and help message.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options: an object containing all option </a:t>
            </a:r>
            <a:r>
              <a:rPr lang="en-US" sz="1200" b="1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args</a:t>
            </a: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args</a:t>
            </a: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list of positional </a:t>
            </a:r>
            <a:r>
              <a:rPr lang="en-US" sz="1200" b="1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args</a:t>
            </a: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leftover after parsing options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Try block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get </a:t>
            </a:r>
            <a:r>
              <a:rPr lang="en-US" sz="1200" b="1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numline</a:t>
            </a: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from options and convert to integer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Exception handling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error message if </a:t>
            </a:r>
            <a:r>
              <a:rPr lang="en-US" sz="1200" b="1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numlines</a:t>
            </a: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is not integer type, replace {0} w/ input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12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numlines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is negative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error message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1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 length of </a:t>
            </a:r>
            <a:r>
              <a:rPr lang="en-US" sz="11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args</a:t>
            </a:r>
            <a:r>
              <a:rPr lang="en-US" sz="11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is not 1 (no file name or more than one file name)</a:t>
            </a:r>
          </a:p>
          <a:p>
            <a:pPr marL="0" marR="0" lvl="0" indent="0" algn="l" rtl="0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error message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Assign the first and only argument to variable </a:t>
            </a:r>
            <a:r>
              <a:rPr lang="en-US" sz="12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input_file</a:t>
            </a:r>
            <a:endParaRPr lang="en-US" sz="12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Try block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instantiate </a:t>
            </a:r>
            <a:r>
              <a:rPr lang="en-US" sz="12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randline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object with parameter </a:t>
            </a:r>
            <a:r>
              <a:rPr lang="en-US" sz="12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input_file</a:t>
            </a:r>
            <a:endParaRPr lang="en-US" sz="12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for loop, iterate from 0 to </a:t>
            </a:r>
            <a:r>
              <a:rPr lang="en-US" sz="1200" b="1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numlines</a:t>
            </a: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– 1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print the randomly chosen line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Exception handling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error message in the format of “I/O error (</a:t>
            </a:r>
            <a:r>
              <a:rPr lang="en-US" sz="12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errno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r>
              <a:rPr lang="en-US" sz="12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strerror</a:t>
            </a:r>
            <a:endParaRPr lang="en-US" sz="12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 order to make the Python file a standalone program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is it popular?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dirty="0"/>
              <a:t>Uses English keywords frequently where other use different punctuation symbols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endParaRPr lang="en-US"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dirty="0"/>
              <a:t>Fewer Syntactical Constructions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endParaRPr lang="en-US"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dirty="0"/>
              <a:t>Automatic Garbage Collection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endParaRPr lang="en-US"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dirty="0"/>
              <a:t>Easy integration with other programming languages</a:t>
            </a:r>
            <a:endParaRPr lang="en-US"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12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Modes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Interactive:</a:t>
            </a:r>
          </a:p>
          <a:p>
            <a:pPr lvl="1" indent="-342900">
              <a:lnSpc>
                <a:spcPct val="90000"/>
              </a:lnSpc>
              <a:spcBef>
                <a:spcPts val="0"/>
              </a:spcBef>
              <a:buSzPct val="98666"/>
              <a:buFont typeface="Arial"/>
              <a:buChar char="•"/>
            </a:pPr>
            <a:r>
              <a:rPr lang="en-US" sz="2560" dirty="0"/>
              <a:t>Run commands on the python shell without actually writing a script/program.</a:t>
            </a:r>
            <a:endParaRPr lang="en-US"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endParaRPr lang="en-US" sz="2960" dirty="0"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 Mode:</a:t>
            </a:r>
          </a:p>
          <a:p>
            <a:pPr lvl="1" indent="-342900">
              <a:lnSpc>
                <a:spcPct val="90000"/>
              </a:lnSpc>
              <a:spcBef>
                <a:spcPts val="0"/>
              </a:spcBef>
              <a:buSzPct val="98666"/>
              <a:buFont typeface="Arial"/>
              <a:buChar char="•"/>
            </a:pPr>
            <a:r>
              <a:rPr lang="en-US" sz="2560" dirty="0"/>
              <a:t>Type a set of commands into a script</a:t>
            </a:r>
          </a:p>
          <a:p>
            <a:pPr lvl="1" indent="-342900">
              <a:lnSpc>
                <a:spcPct val="90000"/>
              </a:lnSpc>
              <a:spcBef>
                <a:spcPts val="0"/>
              </a:spcBef>
              <a:buSzPct val="98666"/>
              <a:buFont typeface="Arial"/>
              <a:buChar char="•"/>
            </a:pPr>
            <a:r>
              <a:rPr lang="en-US" sz="25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 all the commands at once by running the script</a:t>
            </a:r>
          </a:p>
        </p:txBody>
      </p:sp>
    </p:spTree>
    <p:extLst>
      <p:ext uri="{BB962C8B-B14F-4D97-AF65-F5344CB8AC3E}">
        <p14:creationId xmlns:p14="http://schemas.microsoft.com/office/powerpoint/2010/main" val="201438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Variables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35429" y="1295400"/>
            <a:ext cx="8305799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sensitive</a:t>
            </a:r>
          </a:p>
          <a:p>
            <a:pPr marL="457200" indent="-457200">
              <a:spcBef>
                <a:spcPts val="0"/>
              </a:spcBef>
            </a:pPr>
            <a:endParaRPr lang="en-US" sz="2800" dirty="0"/>
          </a:p>
          <a:p>
            <a:pPr marL="457200" indent="-457200">
              <a:spcBef>
                <a:spcPts val="0"/>
              </a:spcBef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 _ (underscore) or letters followed by other letters, underscores or digits</a:t>
            </a:r>
          </a:p>
          <a:p>
            <a:pPr marL="457200" indent="-457200">
              <a:spcBef>
                <a:spcPts val="0"/>
              </a:spcBef>
            </a:pPr>
            <a:endParaRPr lang="en-US" sz="2800" dirty="0"/>
          </a:p>
          <a:p>
            <a:pPr marL="457200" indent="-457200">
              <a:spcBef>
                <a:spcPts val="0"/>
              </a:spcBef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special characters are not allowed as part of the </a:t>
            </a:r>
            <a:r>
              <a:rPr lang="en-US" sz="2800" dirty="0"/>
              <a:t>variable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marL="457200" indent="-457200">
              <a:spcBef>
                <a:spcPts val="0"/>
              </a:spcBef>
            </a:pPr>
            <a:endParaRPr lang="en-US" sz="2800" dirty="0"/>
          </a:p>
          <a:p>
            <a:pPr marL="457200" indent="-457200">
              <a:spcBef>
                <a:spcPts val="0"/>
              </a:spcBef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Certain reserved words may not be used as variable names on their own unless concatenated with other words</a:t>
            </a:r>
          </a:p>
          <a:p>
            <a:pPr marL="457200" indent="-457200">
              <a:spcBef>
                <a:spcPts val="0"/>
              </a:spcBef>
            </a:pPr>
            <a:endParaRPr lang="en-US" sz="2800" dirty="0"/>
          </a:p>
          <a:p>
            <a:pPr marL="457200" indent="-457200">
              <a:spcBef>
                <a:spcPts val="0"/>
              </a:spcBef>
            </a:pP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Python Variables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35429" y="1295400"/>
            <a:ext cx="8305799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800" dirty="0"/>
              <a:t>Python Script: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#!/</a:t>
            </a:r>
            <a:r>
              <a:rPr lang="en-US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usr</a:t>
            </a:r>
            <a:r>
              <a:rPr 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/bin/python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counter = 100    # An integer assignment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miles = 1000.0   # A floating point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name = "John"   # A string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</a:rPr>
              <a:t>print counter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</a:rPr>
              <a:t>print miles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</a:rPr>
              <a:t>print name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dirty="0"/>
              <a:t>Output: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dirty="0"/>
              <a:t>100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dirty="0"/>
              <a:t>1000.0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dirty="0"/>
              <a:t>John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771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Lines and Indentation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35429" y="1295400"/>
            <a:ext cx="8305799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-US" sz="2800" dirty="0"/>
              <a:t>No braces to indicate blocks of code for class and function definitions or flow control</a:t>
            </a:r>
          </a:p>
          <a:p>
            <a:pPr marL="457200" indent="-457200">
              <a:spcBef>
                <a:spcPts val="0"/>
              </a:spcBef>
            </a:pPr>
            <a:endParaRPr lang="en-US" sz="2800" dirty="0"/>
          </a:p>
          <a:p>
            <a:pPr marL="457200" indent="-457200">
              <a:spcBef>
                <a:spcPts val="0"/>
              </a:spcBef>
            </a:pPr>
            <a:r>
              <a:rPr lang="en-US" sz="2800" dirty="0"/>
              <a:t>Blocks of code are denoted by line indentation, which is why it is strictly enforced</a:t>
            </a:r>
          </a:p>
          <a:p>
            <a:pPr marL="457200" indent="-457200">
              <a:spcBef>
                <a:spcPts val="0"/>
              </a:spcBef>
            </a:pPr>
            <a:endParaRPr lang="en-US" sz="2800" dirty="0"/>
          </a:p>
          <a:p>
            <a:pPr marL="457200" indent="-457200">
              <a:spcBef>
                <a:spcPts val="0"/>
              </a:spcBef>
            </a:pPr>
            <a:r>
              <a:rPr lang="en-US" sz="2800" dirty="0"/>
              <a:t>Number of spaces for indentation may be variable but all the statements within the same block must be equally indented</a:t>
            </a:r>
          </a:p>
          <a:p>
            <a:pPr marL="457200" indent="-457200">
              <a:spcBef>
                <a:spcPts val="0"/>
              </a:spcBef>
            </a:pPr>
            <a:endParaRPr lang="en-US" sz="2800" dirty="0"/>
          </a:p>
          <a:p>
            <a:pPr marL="457200" indent="-457200">
              <a:spcBef>
                <a:spcPts val="0"/>
              </a:spcBef>
            </a:pPr>
            <a:r>
              <a:rPr lang="en-US" sz="2800" dirty="0"/>
              <a:t>Hence, a single space has the ability to change the meaning of the code</a:t>
            </a:r>
          </a:p>
          <a:p>
            <a:pPr marL="457200" indent="-457200">
              <a:spcBef>
                <a:spcPts val="0"/>
              </a:spcBef>
            </a:pP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681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Decision Making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05799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342900">
              <a:spcBef>
                <a:spcPts val="0"/>
              </a:spcBef>
              <a:buClrTx/>
              <a:buSzTx/>
              <a:buNone/>
            </a:pPr>
            <a:r>
              <a:rPr lang="en-US" sz="2800" dirty="0"/>
              <a:t>#!/</a:t>
            </a:r>
            <a:r>
              <a:rPr lang="en-US" sz="2800" dirty="0" err="1"/>
              <a:t>usr</a:t>
            </a:r>
            <a:r>
              <a:rPr lang="en-US" sz="2800" dirty="0"/>
              <a:t>/bin/python</a:t>
            </a:r>
          </a:p>
          <a:p>
            <a:pPr marL="0" lvl="0" indent="-342900">
              <a:spcBef>
                <a:spcPts val="0"/>
              </a:spcBef>
              <a:buClrTx/>
              <a:buSzTx/>
              <a:buNone/>
            </a:pPr>
            <a:r>
              <a:rPr lang="en-US" sz="2800" dirty="0" err="1"/>
              <a:t>var</a:t>
            </a:r>
            <a:r>
              <a:rPr lang="en-US" sz="2800" dirty="0"/>
              <a:t> = 100 </a:t>
            </a:r>
          </a:p>
          <a:p>
            <a:pPr marL="0" lvl="0" indent="-342900">
              <a:spcBef>
                <a:spcPts val="0"/>
              </a:spcBef>
              <a:buClrTx/>
              <a:buSzTx/>
              <a:buNone/>
            </a:pPr>
            <a:r>
              <a:rPr lang="en-US" sz="2800" dirty="0"/>
              <a:t>if ( </a:t>
            </a:r>
            <a:r>
              <a:rPr lang="en-US" sz="2800" dirty="0" err="1"/>
              <a:t>var</a:t>
            </a:r>
            <a:r>
              <a:rPr lang="en-US" sz="2800" dirty="0"/>
              <a:t> == 100 ) : </a:t>
            </a:r>
          </a:p>
          <a:p>
            <a:pPr marL="0" lvl="0" indent="-342900">
              <a:spcBef>
                <a:spcPts val="0"/>
              </a:spcBef>
              <a:buClrTx/>
              <a:buSzTx/>
              <a:buNone/>
            </a:pPr>
            <a:r>
              <a:rPr lang="en-US" sz="2800" dirty="0"/>
              <a:t>	print </a:t>
            </a:r>
            <a:r>
              <a:rPr lang="en-US" sz="2800"/>
              <a:t>”Correct”</a:t>
            </a:r>
            <a:endParaRPr lang="en-US" sz="2800" dirty="0"/>
          </a:p>
          <a:p>
            <a:pPr marL="0" lvl="0" indent="-342900">
              <a:spcBef>
                <a:spcPts val="0"/>
              </a:spcBef>
              <a:buClrTx/>
              <a:buSzTx/>
              <a:buNone/>
            </a:pPr>
            <a:r>
              <a:rPr lang="en-US" sz="2800" dirty="0"/>
              <a:t>print "Good bye!"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889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List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05799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data structure in Python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python list is like a C array but much more: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(mutable)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expands as new items are added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Heterogeneous: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hold objects of different types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access elements?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List_name[index]</a:t>
            </a:r>
          </a:p>
        </p:txBody>
      </p:sp>
    </p:spTree>
    <p:extLst>
      <p:ext uri="{BB962C8B-B14F-4D97-AF65-F5344CB8AC3E}">
        <p14:creationId xmlns:p14="http://schemas.microsoft.com/office/powerpoint/2010/main" val="35101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1260</Words>
  <Application>Microsoft Office PowerPoint</Application>
  <PresentationFormat>On-screen Show (4:3)</PresentationFormat>
  <Paragraphs>290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Menlo</vt:lpstr>
      <vt:lpstr>Office Theme</vt:lpstr>
      <vt:lpstr>Default Design</vt:lpstr>
      <vt:lpstr>CS35L – Fall 2018</vt:lpstr>
      <vt:lpstr>What is Python?</vt:lpstr>
      <vt:lpstr>Why is it popular?</vt:lpstr>
      <vt:lpstr>Different Modes</vt:lpstr>
      <vt:lpstr>Python Variables</vt:lpstr>
      <vt:lpstr>Example: Python Variables</vt:lpstr>
      <vt:lpstr>Python Lines and Indentation</vt:lpstr>
      <vt:lpstr>Python Decision Making</vt:lpstr>
      <vt:lpstr>Python List</vt:lpstr>
      <vt:lpstr>Example</vt:lpstr>
      <vt:lpstr>Example – Merging Lists</vt:lpstr>
      <vt:lpstr>Python Dictionary</vt:lpstr>
      <vt:lpstr>Example</vt:lpstr>
      <vt:lpstr>for loops</vt:lpstr>
      <vt:lpstr>Optparse Library</vt:lpstr>
      <vt:lpstr>Homework 3</vt:lpstr>
      <vt:lpstr>Running randline.py</vt:lpstr>
      <vt:lpstr>shuf.py</vt:lpstr>
      <vt:lpstr>Homework 3</vt:lpstr>
      <vt:lpstr>Homework 3</vt:lpstr>
      <vt:lpstr>Homework 3</vt:lpstr>
      <vt:lpstr>Homework 3 Hints</vt:lpstr>
      <vt:lpstr>Python Walk-Through</vt:lpstr>
      <vt:lpstr>Python Walk-Through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– F16</dc:title>
  <cp:lastModifiedBy>Shrey Agarwal</cp:lastModifiedBy>
  <cp:revision>52</cp:revision>
  <dcterms:modified xsi:type="dcterms:W3CDTF">2018-10-23T22:23:22Z</dcterms:modified>
</cp:coreProperties>
</file>