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2" r:id="rId2"/>
    <p:sldId id="257" r:id="rId3"/>
    <p:sldId id="260" r:id="rId4"/>
    <p:sldId id="258" r:id="rId5"/>
    <p:sldId id="259" r:id="rId6"/>
    <p:sldId id="261" r:id="rId7"/>
    <p:sldId id="278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2" r:id="rId16"/>
    <p:sldId id="273" r:id="rId17"/>
    <p:sldId id="270" r:id="rId18"/>
    <p:sldId id="274" r:id="rId19"/>
    <p:sldId id="275" r:id="rId20"/>
    <p:sldId id="281" r:id="rId21"/>
    <p:sldId id="271" r:id="rId22"/>
    <p:sldId id="276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3"/>
    <p:restoredTop sz="94345"/>
  </p:normalViewPr>
  <p:slideViewPr>
    <p:cSldViewPr>
      <p:cViewPr varScale="1">
        <p:scale>
          <a:sx n="70" d="100"/>
          <a:sy n="70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7E0B2-550A-4A2F-84E5-85808EB91861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C13CB-EA13-4080-9B5D-43D49F7B2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Navy officer in 1945</a:t>
            </a:r>
            <a:r>
              <a:rPr lang="en-US" baseline="0" dirty="0" smtClean="0"/>
              <a:t> found the moth in between two relay contacts on Harvard Mark II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13CB-EA13-4080-9B5D-43D49F7B29E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02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13CB-EA13-4080-9B5D-43D49F7B29E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68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13CB-EA13-4080-9B5D-43D49F7B29E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7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3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0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5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7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62AB-1396-415B-AF0F-E4D28C80DEB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7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62AB-1396-415B-AF0F-E4D28C80DEB9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7D38F-A4F6-4531-915E-D36F459CB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90" y="612627"/>
            <a:ext cx="5290621" cy="6140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CS35L – </a:t>
            </a:r>
            <a:r>
              <a:rPr lang="en-US" b="1" dirty="0" smtClean="0"/>
              <a:t>Fall 2018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315538"/>
              </p:ext>
            </p:extLst>
          </p:nvPr>
        </p:nvGraphicFramePr>
        <p:xfrm>
          <a:off x="460655" y="1601735"/>
          <a:ext cx="8222690" cy="11115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113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13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Slide</a:t>
                      </a:r>
                      <a:r>
                        <a:rPr lang="en-US" sz="1800" baseline="0" dirty="0"/>
                        <a:t> set: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4.1</a:t>
                      </a:r>
                      <a:endParaRPr lang="en-US" sz="1800" dirty="0"/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Slide</a:t>
                      </a:r>
                      <a:r>
                        <a:rPr lang="en-US" sz="1800" baseline="0" dirty="0"/>
                        <a:t> t</a:t>
                      </a:r>
                      <a:r>
                        <a:rPr lang="en-US" sz="1800" dirty="0"/>
                        <a:t>opics:</a:t>
                      </a:r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GDB, debugging</a:t>
                      </a:r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529">
                <a:tc>
                  <a:txBody>
                    <a:bodyPr/>
                    <a:lstStyle/>
                    <a:p>
                      <a:r>
                        <a:rPr lang="en-US" sz="1800" dirty="0"/>
                        <a:t>Assignment:</a:t>
                      </a:r>
                    </a:p>
                  </a:txBody>
                  <a:tcPr marL="91363" marR="91363" marT="45682" marB="4568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363" marR="91363" marT="45682" marB="45682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828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a breakpoint and running the program will stop program where you tell it to</a:t>
            </a:r>
          </a:p>
          <a:p>
            <a:endParaRPr lang="en-US" dirty="0"/>
          </a:p>
          <a:p>
            <a:r>
              <a:rPr lang="en-US" dirty="0"/>
              <a:t>You can set as many breakpoints as you want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info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breakpoints|break|br|b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shows a list of all breakpoints </a:t>
            </a:r>
          </a:p>
        </p:txBody>
      </p:sp>
    </p:spTree>
    <p:extLst>
      <p:ext uri="{BB962C8B-B14F-4D97-AF65-F5344CB8AC3E}">
        <p14:creationId xmlns:p14="http://schemas.microsoft.com/office/powerpoint/2010/main" val="244401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Deleting, Disabling and Ignoring BPs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delete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 range]</a:t>
            </a:r>
          </a:p>
          <a:p>
            <a:pPr lvl="1"/>
            <a:r>
              <a:rPr lang="en-US" dirty="0"/>
              <a:t>Deletes the specified breakpoint or range of breakpoints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disable 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/>
              <a:t>Temporarily deactivates a breakpoint or a range of breakpoints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enable [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/>
              <a:t>Restores disabled breakpoints </a:t>
            </a:r>
          </a:p>
          <a:p>
            <a:r>
              <a:rPr lang="en-US" dirty="0">
                <a:solidFill>
                  <a:srgbClr val="FF0000"/>
                </a:solidFill>
              </a:rPr>
              <a:t>If no arguments are provided to the above commands, all breakpoints are affected!!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ignore 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bp_number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iterations</a:t>
            </a:r>
          </a:p>
          <a:p>
            <a:pPr lvl="1"/>
            <a:r>
              <a:rPr lang="en-US" dirty="0"/>
              <a:t>Instructs GDB to pass over a breakpoint without stopping a certain number of times.</a:t>
            </a:r>
          </a:p>
          <a:p>
            <a:pPr lvl="2"/>
            <a:r>
              <a:rPr lang="en-US" dirty="0" err="1"/>
              <a:t>bp_number</a:t>
            </a:r>
            <a:r>
              <a:rPr lang="en-US" dirty="0"/>
              <a:t>: the number of a breakpoint</a:t>
            </a:r>
          </a:p>
          <a:p>
            <a:pPr lvl="2"/>
            <a:r>
              <a:rPr lang="en-US" dirty="0"/>
              <a:t>Iterations: the number of times you want it to be passed over 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would we want to interrupt execution?</a:t>
            </a:r>
          </a:p>
          <a:p>
            <a:pPr lvl="1"/>
            <a:r>
              <a:rPr lang="en-US" dirty="0"/>
              <a:t>to see data of interest at run-time: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print [/format]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>
                <a:cs typeface="Courier New" pitchFamily="49" charset="0"/>
              </a:rPr>
              <a:t>Prints the value of the specified expression in the specified format</a:t>
            </a:r>
          </a:p>
          <a:p>
            <a:pPr lvl="1"/>
            <a:r>
              <a:rPr lang="en-US" dirty="0">
                <a:cs typeface="Courier New" pitchFamily="49" charset="0"/>
              </a:rPr>
              <a:t>Formats:</a:t>
            </a:r>
          </a:p>
          <a:p>
            <a:pPr lvl="2"/>
            <a:r>
              <a:rPr lang="en-US" dirty="0"/>
              <a:t>d: Decimal notation (default format for integers) </a:t>
            </a:r>
          </a:p>
          <a:p>
            <a:pPr lvl="2"/>
            <a:r>
              <a:rPr lang="en-US" dirty="0"/>
              <a:t>x: Hexadecimal notation </a:t>
            </a:r>
          </a:p>
          <a:p>
            <a:pPr lvl="2"/>
            <a:r>
              <a:rPr lang="en-US" dirty="0"/>
              <a:t>o: Octal notation</a:t>
            </a:r>
          </a:p>
          <a:p>
            <a:pPr lvl="2"/>
            <a:r>
              <a:rPr lang="en-US" dirty="0"/>
              <a:t>t: Binary notation </a:t>
            </a:r>
          </a:p>
          <a:p>
            <a:pPr lvl="2"/>
            <a:endParaRPr lang="en-U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Resuming Execution After a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a program stops at a breakpoint</a:t>
            </a:r>
          </a:p>
          <a:p>
            <a:pPr lvl="1"/>
            <a:r>
              <a:rPr lang="en-US" dirty="0"/>
              <a:t>4 possible kinds of </a:t>
            </a:r>
            <a:r>
              <a:rPr lang="en-US" dirty="0" err="1"/>
              <a:t>gdb</a:t>
            </a:r>
            <a:r>
              <a:rPr lang="en-US" dirty="0"/>
              <a:t> operations: </a:t>
            </a:r>
          </a:p>
          <a:p>
            <a:pPr lvl="2"/>
            <a:r>
              <a:rPr lang="en-US" b="1" dirty="0"/>
              <a:t>c or continue</a:t>
            </a:r>
            <a:r>
              <a:rPr lang="en-US" dirty="0"/>
              <a:t>: debugger will continue executing until next breakpoint</a:t>
            </a:r>
          </a:p>
          <a:p>
            <a:pPr lvl="2"/>
            <a:r>
              <a:rPr lang="en-US" b="1" dirty="0"/>
              <a:t>s or step</a:t>
            </a:r>
            <a:r>
              <a:rPr lang="en-US" dirty="0"/>
              <a:t>: debugger will continue to next source line</a:t>
            </a:r>
          </a:p>
          <a:p>
            <a:pPr lvl="2"/>
            <a:r>
              <a:rPr lang="en-US" b="1" dirty="0"/>
              <a:t>n or next</a:t>
            </a:r>
            <a:r>
              <a:rPr lang="en-US" dirty="0"/>
              <a:t>: debugger will continue to next source line in the current (innermost) stack frame</a:t>
            </a:r>
          </a:p>
          <a:p>
            <a:pPr lvl="2"/>
            <a:r>
              <a:rPr lang="en-US" b="1" dirty="0"/>
              <a:t>f or finish</a:t>
            </a:r>
            <a:r>
              <a:rPr lang="en-US" dirty="0"/>
              <a:t>: debugger will resume execution until the current function returns. Execution stops immediately after the program flow returns to the function's caller </a:t>
            </a:r>
          </a:p>
          <a:p>
            <a:pPr lvl="3"/>
            <a:r>
              <a:rPr lang="en-US" dirty="0"/>
              <a:t>the function's return value and the line containing the next statement are displayed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1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Watchpoints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Watch/observe changes to variables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watch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my_var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cs typeface="Courier New" pitchFamily="49" charset="0"/>
              </a:rPr>
              <a:t>sets a </a:t>
            </a:r>
            <a:r>
              <a:rPr lang="en-US" dirty="0" err="1">
                <a:cs typeface="Courier New" pitchFamily="49" charset="0"/>
              </a:rPr>
              <a:t>watchpoint</a:t>
            </a:r>
            <a:r>
              <a:rPr lang="en-US" dirty="0">
                <a:cs typeface="Courier New" pitchFamily="49" charset="0"/>
              </a:rPr>
              <a:t> on </a:t>
            </a:r>
            <a:r>
              <a:rPr lang="en-US" dirty="0" err="1">
                <a:cs typeface="Courier New" pitchFamily="49" charset="0"/>
              </a:rPr>
              <a:t>my_var</a:t>
            </a:r>
            <a:endParaRPr lang="en-US" dirty="0">
              <a:cs typeface="Courier New" pitchFamily="49" charset="0"/>
            </a:endParaRPr>
          </a:p>
          <a:p>
            <a:pPr lvl="2"/>
            <a:r>
              <a:rPr lang="en-US" dirty="0"/>
              <a:t>the debugger will stop the program when the value of </a:t>
            </a:r>
            <a:r>
              <a:rPr lang="en-US" i="1" dirty="0" err="1"/>
              <a:t>my_var</a:t>
            </a:r>
            <a:r>
              <a:rPr lang="en-US" i="1" dirty="0"/>
              <a:t> </a:t>
            </a:r>
            <a:r>
              <a:rPr lang="en-US" dirty="0"/>
              <a:t>changes</a:t>
            </a:r>
          </a:p>
          <a:p>
            <a:pPr lvl="2"/>
            <a:r>
              <a:rPr lang="en-US" dirty="0">
                <a:cs typeface="Courier New" pitchFamily="49" charset="0"/>
              </a:rPr>
              <a:t>old and new values will be printed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/>
              <a:t>The debugger stops the program whenever the program reads the value of any object involved in the evaluation of </a:t>
            </a:r>
            <a:r>
              <a:rPr lang="en-US" i="1" dirty="0"/>
              <a:t>expression</a:t>
            </a:r>
            <a:endParaRPr lang="en-US" dirty="0"/>
          </a:p>
          <a:p>
            <a:pPr lvl="2"/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579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Process Memory Layout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1219199"/>
            <a:ext cx="8229600" cy="51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3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program is made up of one or more functions which interact by calling each other</a:t>
            </a:r>
          </a:p>
          <a:p>
            <a:r>
              <a:rPr lang="en-US" dirty="0"/>
              <a:t>Every time a function is called, an area of memory is set aside for it. This area of memory is called a </a:t>
            </a:r>
            <a:r>
              <a:rPr lang="en-US" b="1" dirty="0"/>
              <a:t>stack frame</a:t>
            </a:r>
            <a:r>
              <a:rPr lang="en-US" dirty="0"/>
              <a:t> and holds the following crucial info:</a:t>
            </a:r>
          </a:p>
          <a:p>
            <a:pPr lvl="1"/>
            <a:r>
              <a:rPr lang="en-US" dirty="0"/>
              <a:t>storage space for all the local variables</a:t>
            </a:r>
          </a:p>
          <a:p>
            <a:pPr lvl="1"/>
            <a:r>
              <a:rPr lang="en-US" dirty="0"/>
              <a:t>the memory address to return to when the called function returns</a:t>
            </a:r>
          </a:p>
          <a:p>
            <a:pPr lvl="1"/>
            <a:r>
              <a:rPr lang="en-US" dirty="0"/>
              <a:t>the arguments, or parameters, of the called function</a:t>
            </a:r>
          </a:p>
          <a:p>
            <a:r>
              <a:rPr lang="en-US" dirty="0"/>
              <a:t>Each function call gets its own stack frame. Collectively, all the stack frames make up the </a:t>
            </a:r>
            <a:r>
              <a:rPr lang="en-US" b="1" dirty="0"/>
              <a:t>call stack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0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 Frames and the Stack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0018"/>
            <a:ext cx="3381080" cy="571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1355978"/>
            <a:ext cx="5210033" cy="591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04" y="1947924"/>
            <a:ext cx="5160296" cy="14437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167" y="3420996"/>
            <a:ext cx="5210033" cy="12272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16052" y="1420155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Program Ends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7183" y="51054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stack frame belonging to main():</a:t>
            </a:r>
          </a:p>
          <a:p>
            <a:r>
              <a:rPr lang="en-US" dirty="0"/>
              <a:t>Uninteresting since main() has no automatic variables, no parameters, and no function to return to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12107" y="5105400"/>
            <a:ext cx="5210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to </a:t>
            </a:r>
            <a:r>
              <a:rPr lang="en-US" dirty="0" err="1"/>
              <a:t>first_function</a:t>
            </a:r>
            <a:r>
              <a:rPr lang="en-US" dirty="0"/>
              <a:t>() is made, unused stack memory is used to create a frame for </a:t>
            </a:r>
            <a:r>
              <a:rPr lang="en-US" dirty="0" err="1"/>
              <a:t>first_function</a:t>
            </a:r>
            <a:r>
              <a:rPr lang="en-US" dirty="0"/>
              <a:t>(). It holds four things: storage space for an </a:t>
            </a:r>
            <a:r>
              <a:rPr lang="en-US" dirty="0" err="1"/>
              <a:t>int</a:t>
            </a:r>
            <a:r>
              <a:rPr lang="en-US" dirty="0"/>
              <a:t>, a char, and a void *, and the line to return to within main()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48986" y="5105400"/>
            <a:ext cx="5254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Call to </a:t>
            </a:r>
            <a:r>
              <a:rPr lang="en-US" dirty="0" err="1"/>
              <a:t>second_function</a:t>
            </a:r>
            <a:r>
              <a:rPr lang="en-US" dirty="0"/>
              <a:t>() is made, unused stack memory is used to create a stack frame for </a:t>
            </a:r>
            <a:r>
              <a:rPr lang="en-US" dirty="0" err="1"/>
              <a:t>second_function</a:t>
            </a:r>
            <a:r>
              <a:rPr lang="en-US" dirty="0"/>
              <a:t>(). The frame holds 3 things: storage space for an </a:t>
            </a:r>
            <a:r>
              <a:rPr lang="en-US" dirty="0" err="1"/>
              <a:t>int</a:t>
            </a:r>
            <a:r>
              <a:rPr lang="en-US" dirty="0"/>
              <a:t> and the current address of execution within </a:t>
            </a:r>
            <a:r>
              <a:rPr lang="en-US" dirty="0" err="1"/>
              <a:t>second_function</a:t>
            </a:r>
            <a:r>
              <a:rPr lang="en-US" dirty="0"/>
              <a:t>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15935" y="5105400"/>
            <a:ext cx="5188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 </a:t>
            </a:r>
            <a:r>
              <a:rPr lang="en-US" dirty="0" err="1"/>
              <a:t>second_function</a:t>
            </a:r>
            <a:r>
              <a:rPr lang="en-US" dirty="0"/>
              <a:t>() returns, its frame is used to determine where to return to (line 22 of </a:t>
            </a:r>
            <a:r>
              <a:rPr lang="en-US" dirty="0" err="1"/>
              <a:t>first_function</a:t>
            </a:r>
            <a:r>
              <a:rPr lang="en-US" dirty="0"/>
              <a:t>()), then </a:t>
            </a:r>
            <a:r>
              <a:rPr lang="en-US" dirty="0" err="1"/>
              <a:t>deallocated</a:t>
            </a:r>
            <a:r>
              <a:rPr lang="en-US" dirty="0"/>
              <a:t> and returned to stack.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19034" y="5059234"/>
            <a:ext cx="514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 </a:t>
            </a:r>
            <a:r>
              <a:rPr lang="en-US" dirty="0" err="1"/>
              <a:t>first_function</a:t>
            </a:r>
            <a:r>
              <a:rPr lang="en-US" dirty="0"/>
              <a:t>() returns, its frame is used to determine where to return to (line 9 of main()), then </a:t>
            </a:r>
            <a:r>
              <a:rPr lang="en-US" dirty="0" err="1"/>
              <a:t>deallocated</a:t>
            </a:r>
            <a:r>
              <a:rPr lang="en-US" dirty="0"/>
              <a:t> and returned to the 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61844" y="5123597"/>
            <a:ext cx="516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main() returns, the program ends</a:t>
            </a:r>
          </a:p>
        </p:txBody>
      </p:sp>
    </p:spTree>
    <p:extLst>
      <p:ext uri="{BB962C8B-B14F-4D97-AF65-F5344CB8AC3E}">
        <p14:creationId xmlns:p14="http://schemas.microsoft.com/office/powerpoint/2010/main" val="235241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 the Stack in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backtrace|bt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Shows the call trace (the call stack)</a:t>
            </a:r>
          </a:p>
          <a:p>
            <a:pPr lvl="1"/>
            <a:r>
              <a:rPr lang="en-US" dirty="0"/>
              <a:t>Without function calls:</a:t>
            </a:r>
          </a:p>
          <a:p>
            <a:pPr lvl="2"/>
            <a:r>
              <a:rPr lang="en-US" dirty="0"/>
              <a:t>#0 main () at program.c:10</a:t>
            </a:r>
          </a:p>
          <a:p>
            <a:pPr lvl="2"/>
            <a:r>
              <a:rPr lang="en-US" dirty="0"/>
              <a:t>one frame on the stack, numbered 0, and it belongs to main()</a:t>
            </a:r>
          </a:p>
          <a:p>
            <a:pPr lvl="1"/>
            <a:r>
              <a:rPr lang="en-US" dirty="0"/>
              <a:t>After call to function display()</a:t>
            </a:r>
          </a:p>
          <a:p>
            <a:pPr lvl="2"/>
            <a:r>
              <a:rPr lang="en-US" dirty="0"/>
              <a:t>#0 display (z=5, </a:t>
            </a:r>
            <a:r>
              <a:rPr lang="en-US" dirty="0" err="1"/>
              <a:t>zptr</a:t>
            </a:r>
            <a:r>
              <a:rPr lang="en-US" dirty="0"/>
              <a:t>=0xbffffb34) at program.c:15 </a:t>
            </a:r>
          </a:p>
          <a:p>
            <a:pPr marL="914400" lvl="2" indent="0">
              <a:buNone/>
            </a:pPr>
            <a:r>
              <a:rPr lang="en-US" dirty="0"/>
              <a:t>   #1 0x08048455 in main () at program.c:10</a:t>
            </a:r>
          </a:p>
          <a:p>
            <a:pPr lvl="2"/>
            <a:r>
              <a:rPr lang="en-US" dirty="0"/>
              <a:t>Two stack frames: frame 1 belonging to main() and frame 0 belonging to display().</a:t>
            </a:r>
          </a:p>
          <a:p>
            <a:pPr lvl="2"/>
            <a:r>
              <a:rPr lang="en-US" dirty="0"/>
              <a:t>Each frame listing gives </a:t>
            </a:r>
          </a:p>
          <a:p>
            <a:pPr lvl="3"/>
            <a:r>
              <a:rPr lang="en-US" dirty="0"/>
              <a:t>the arguments to that function</a:t>
            </a:r>
          </a:p>
          <a:p>
            <a:pPr lvl="3"/>
            <a:r>
              <a:rPr lang="en-US" dirty="0"/>
              <a:t>the line number that's currently being executed within that frame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Analyzing 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info frame </a:t>
            </a:r>
          </a:p>
          <a:p>
            <a:pPr lvl="1"/>
            <a:r>
              <a:rPr lang="en-US" dirty="0"/>
              <a:t>Displays information about the current stack frame, including its return address and saved register values 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info locals</a:t>
            </a:r>
          </a:p>
          <a:p>
            <a:pPr lvl="1"/>
            <a:r>
              <a:rPr lang="en-US" dirty="0"/>
              <a:t>Lists the local variables of the function corresponding to the stack frame, with their current values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info </a:t>
            </a:r>
            <a:r>
              <a:rPr lang="en-US" dirty="0" err="1"/>
              <a:t>args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List the argument values of the corresponding function call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and eliminating errors from programs</a:t>
            </a:r>
          </a:p>
          <a:p>
            <a:endParaRPr lang="en-US" dirty="0"/>
          </a:p>
          <a:p>
            <a:r>
              <a:rPr lang="en-US" dirty="0"/>
              <a:t>Grace Hopper and the “First actual case of bug being found”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429000"/>
            <a:ext cx="4267200" cy="328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Useful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info functions</a:t>
            </a:r>
          </a:p>
          <a:p>
            <a:pPr lvl="1"/>
            <a:r>
              <a:rPr lang="en-US" dirty="0"/>
              <a:t>Lists all functions in the program</a:t>
            </a:r>
          </a:p>
          <a:p>
            <a:r>
              <a:rPr lang="en-US" dirty="0"/>
              <a:t>(</a:t>
            </a:r>
            <a:r>
              <a:rPr lang="en-US" dirty="0" err="1"/>
              <a:t>gdb</a:t>
            </a:r>
            <a:r>
              <a:rPr lang="en-US" dirty="0"/>
              <a:t>) list</a:t>
            </a:r>
          </a:p>
          <a:p>
            <a:pPr lvl="1"/>
            <a:r>
              <a:rPr lang="en-US" dirty="0"/>
              <a:t>Lists source code lines around the current line</a:t>
            </a:r>
          </a:p>
        </p:txBody>
      </p:sp>
    </p:spTree>
    <p:extLst>
      <p:ext uri="{BB962C8B-B14F-4D97-AF65-F5344CB8AC3E}">
        <p14:creationId xmlns:p14="http://schemas.microsoft.com/office/powerpoint/2010/main" val="24509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410200"/>
          </a:xfrm>
        </p:spPr>
        <p:txBody>
          <a:bodyPr>
            <a:noAutofit/>
          </a:bodyPr>
          <a:lstStyle/>
          <a:p>
            <a:r>
              <a:rPr lang="en-US" sz="2000" dirty="0"/>
              <a:t>Download old version of </a:t>
            </a:r>
            <a:r>
              <a:rPr lang="en-US" sz="2000" dirty="0" err="1"/>
              <a:t>coreutils</a:t>
            </a:r>
            <a:r>
              <a:rPr lang="en-US" sz="2000" dirty="0"/>
              <a:t> with buggy </a:t>
            </a:r>
            <a:r>
              <a:rPr lang="en-US" sz="2000" dirty="0" err="1"/>
              <a:t>ls</a:t>
            </a:r>
            <a:r>
              <a:rPr lang="en-US" sz="2000" dirty="0"/>
              <a:t> program</a:t>
            </a:r>
          </a:p>
          <a:p>
            <a:pPr lvl="1"/>
            <a:r>
              <a:rPr lang="en-US" sz="2000" dirty="0" err="1"/>
              <a:t>Untar</a:t>
            </a:r>
            <a:r>
              <a:rPr lang="en-US" sz="2000" dirty="0"/>
              <a:t>, configure, make</a:t>
            </a:r>
          </a:p>
          <a:p>
            <a:r>
              <a:rPr lang="en-US" sz="2000" dirty="0"/>
              <a:t>Bug: </a:t>
            </a:r>
            <a:r>
              <a:rPr lang="en-US" sz="2000" dirty="0" err="1"/>
              <a:t>ls</a:t>
            </a:r>
            <a:r>
              <a:rPr lang="en-US" sz="2000" dirty="0"/>
              <a:t> -t mishandles files whose time stamps are very far in the past. It seems to act as if they are in the future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=$(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mktemp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-d)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cd $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touch -d '1918-11-11 11:00 GMT'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wwi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-armistice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touch now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sleep 1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touch now1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TZ=UTC0 ls -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lt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--full-time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wwi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-armistice now now1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-r--r-- 1 </a:t>
            </a:r>
            <a:r>
              <a:rPr lang="en-US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eggert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csfac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0 </a:t>
            </a:r>
            <a:r>
              <a:rPr lang="en-US" sz="16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1918-11-11 11:00:00.000000000 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+0000 </a:t>
            </a:r>
            <a:r>
              <a:rPr lang="en-US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wwi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-armistice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-r--r-- 1 </a:t>
            </a:r>
            <a:r>
              <a:rPr lang="en-US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eggert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csfac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0 </a:t>
            </a:r>
            <a:r>
              <a:rPr lang="en-US" sz="16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2018-10-29 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00:11:55.528846902 +0000 now1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-</a:t>
            </a:r>
            <a:r>
              <a:rPr lang="en-US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rw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-r--r-- 1 </a:t>
            </a:r>
            <a:r>
              <a:rPr lang="en-US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eggert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csfac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 0 </a:t>
            </a:r>
            <a:r>
              <a:rPr lang="en-US" sz="160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2018-10-29 </a:t>
            </a:r>
            <a:r>
              <a:rPr lang="en-US" sz="160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00:11:54.524820127 +0000 now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cd </a:t>
            </a:r>
          </a:p>
          <a:p>
            <a:pPr marL="0" indent="0">
              <a:buNone/>
            </a:pP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-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fr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$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tmp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Goal: Fix the 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800" b="1" dirty="0"/>
              <a:t>Reproduce the Bug</a:t>
            </a:r>
          </a:p>
          <a:p>
            <a:pPr lvl="1"/>
            <a:r>
              <a:rPr lang="en-US" sz="9600" dirty="0"/>
              <a:t>Follow steps on lab web page</a:t>
            </a:r>
            <a:endParaRPr lang="en-US" sz="9600" b="1" dirty="0"/>
          </a:p>
          <a:p>
            <a:r>
              <a:rPr lang="en-US" sz="9800" b="1" dirty="0"/>
              <a:t>Simplify input</a:t>
            </a:r>
          </a:p>
          <a:p>
            <a:pPr lvl="1"/>
            <a:r>
              <a:rPr lang="en-US" sz="9600" dirty="0"/>
              <a:t>Run </a:t>
            </a:r>
            <a:r>
              <a:rPr lang="en-US" sz="9600" dirty="0" err="1"/>
              <a:t>ls</a:t>
            </a:r>
            <a:r>
              <a:rPr lang="en-US" sz="9600" dirty="0"/>
              <a:t> with –l and –t options only</a:t>
            </a:r>
          </a:p>
          <a:p>
            <a:r>
              <a:rPr lang="en-US" sz="9800" b="1" dirty="0"/>
              <a:t>Debug</a:t>
            </a:r>
          </a:p>
          <a:p>
            <a:pPr lvl="1"/>
            <a:r>
              <a:rPr lang="en-US" sz="9600" dirty="0"/>
              <a:t>Use </a:t>
            </a:r>
            <a:r>
              <a:rPr lang="en-US" sz="9600" dirty="0" err="1"/>
              <a:t>gdb</a:t>
            </a:r>
            <a:r>
              <a:rPr lang="en-US" sz="9600" dirty="0"/>
              <a:t> to figure out what’s wrong </a:t>
            </a:r>
          </a:p>
          <a:p>
            <a:pPr lvl="1"/>
            <a:r>
              <a:rPr lang="en-US" sz="9600" dirty="0"/>
              <a:t>$ </a:t>
            </a:r>
            <a:r>
              <a:rPr lang="en-US" sz="9600" dirty="0" err="1"/>
              <a:t>gdb</a:t>
            </a:r>
            <a:r>
              <a:rPr lang="en-US" sz="9600" dirty="0"/>
              <a:t> ./</a:t>
            </a:r>
            <a:r>
              <a:rPr lang="en-US" sz="9600" dirty="0" err="1"/>
              <a:t>ls</a:t>
            </a:r>
            <a:r>
              <a:rPr lang="en-US" sz="9600" dirty="0"/>
              <a:t> </a:t>
            </a:r>
          </a:p>
          <a:p>
            <a:pPr lvl="1"/>
            <a:r>
              <a:rPr lang="en-US" sz="9600" dirty="0"/>
              <a:t> (</a:t>
            </a:r>
            <a:r>
              <a:rPr lang="en-US" sz="9600" dirty="0" err="1"/>
              <a:t>gdb</a:t>
            </a:r>
            <a:r>
              <a:rPr lang="en-US" sz="9600" dirty="0"/>
              <a:t>) run –</a:t>
            </a:r>
            <a:r>
              <a:rPr lang="en-US" sz="9600" dirty="0" err="1"/>
              <a:t>lt</a:t>
            </a:r>
            <a:r>
              <a:rPr lang="en-US" sz="9600" dirty="0"/>
              <a:t> /</a:t>
            </a:r>
            <a:r>
              <a:rPr lang="en-US" sz="9600" dirty="0" err="1"/>
              <a:t>tmp</a:t>
            </a:r>
            <a:r>
              <a:rPr lang="en-US" sz="9600" dirty="0"/>
              <a:t>/</a:t>
            </a:r>
            <a:r>
              <a:rPr lang="en-US" sz="9600" dirty="0" err="1"/>
              <a:t>wwi</a:t>
            </a:r>
            <a:r>
              <a:rPr lang="en-US" sz="9600" dirty="0"/>
              <a:t>-armistice /</a:t>
            </a:r>
            <a:r>
              <a:rPr lang="en-US" sz="9600" dirty="0" err="1"/>
              <a:t>tmp</a:t>
            </a:r>
            <a:r>
              <a:rPr lang="en-US" sz="9600" dirty="0"/>
              <a:t>/now /</a:t>
            </a:r>
            <a:r>
              <a:rPr lang="en-US" sz="9600" dirty="0" err="1"/>
              <a:t>tmp</a:t>
            </a:r>
            <a:r>
              <a:rPr lang="en-US" sz="9600" dirty="0"/>
              <a:t>/now1</a:t>
            </a:r>
            <a:endParaRPr lang="en-US" dirty="0"/>
          </a:p>
          <a:p>
            <a:pPr marL="457200" lvl="1" indent="0">
              <a:buNone/>
            </a:pPr>
            <a:r>
              <a:rPr lang="en-US" sz="9600" dirty="0"/>
              <a:t>(run from the directory where the compiled ls lives)</a:t>
            </a:r>
            <a:endParaRPr lang="en-US" sz="5900" dirty="0"/>
          </a:p>
          <a:p>
            <a:r>
              <a:rPr lang="en-US" sz="9800" b="1" dirty="0"/>
              <a:t>Patch</a:t>
            </a:r>
            <a:r>
              <a:rPr lang="en-US" sz="9800" dirty="0"/>
              <a:t> </a:t>
            </a:r>
          </a:p>
          <a:p>
            <a:pPr lvl="1"/>
            <a:r>
              <a:rPr lang="en-US" sz="9600" dirty="0"/>
              <a:t>Construct a patch “lab4.diff” containing your fix</a:t>
            </a:r>
          </a:p>
          <a:p>
            <a:pPr lvl="1"/>
            <a:r>
              <a:rPr lang="en-US" sz="9600" dirty="0"/>
              <a:t>It should contain a </a:t>
            </a:r>
            <a:r>
              <a:rPr lang="en-US" sz="9600" dirty="0" err="1"/>
              <a:t>ChangeLog</a:t>
            </a:r>
            <a:r>
              <a:rPr lang="en-US" sz="9600" dirty="0"/>
              <a:t> entry followed by the output of diff -u </a:t>
            </a:r>
          </a:p>
          <a:p>
            <a:pPr marL="457200" lvl="1" indent="0">
              <a:buNone/>
            </a:pPr>
            <a:endParaRPr lang="en-US" sz="4000" dirty="0"/>
          </a:p>
          <a:p>
            <a:endParaRPr lang="en-US" sz="10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7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Don’t forget to answer all questions! (lab4.txt)</a:t>
            </a:r>
          </a:p>
          <a:p>
            <a:r>
              <a:rPr lang="en-US" dirty="0"/>
              <a:t>Make sure not to submit a reverse patch! (lab4.diff)</a:t>
            </a:r>
          </a:p>
          <a:p>
            <a:r>
              <a:rPr lang="en-US" sz="2800" dirty="0"/>
              <a:t>“Try to reproduce the problem in your home directory, instead of the $</a:t>
            </a:r>
            <a:r>
              <a:rPr lang="en-US" sz="2800" dirty="0" err="1"/>
              <a:t>tmp</a:t>
            </a:r>
            <a:r>
              <a:rPr lang="en-US" sz="2800" dirty="0"/>
              <a:t> directory. How well does </a:t>
            </a:r>
            <a:r>
              <a:rPr lang="en-US" sz="2800" dirty="0" err="1"/>
              <a:t>SEASnet</a:t>
            </a:r>
            <a:r>
              <a:rPr lang="en-US" sz="2800" dirty="0"/>
              <a:t> do?”</a:t>
            </a:r>
          </a:p>
          <a:p>
            <a:pPr lvl="1"/>
            <a:r>
              <a:rPr lang="en-US" sz="2400" dirty="0"/>
              <a:t>Timestamps represented as seconds since Unix Epoch</a:t>
            </a:r>
          </a:p>
          <a:p>
            <a:pPr lvl="1"/>
            <a:r>
              <a:rPr lang="en-US" sz="2400" dirty="0" err="1"/>
              <a:t>SEASnet</a:t>
            </a:r>
            <a:r>
              <a:rPr lang="en-US" sz="2400" dirty="0"/>
              <a:t> NFS </a:t>
            </a:r>
            <a:r>
              <a:rPr lang="en-US" sz="2400" dirty="0" err="1"/>
              <a:t>filesystem</a:t>
            </a:r>
            <a:r>
              <a:rPr lang="en-US" sz="2400" dirty="0"/>
              <a:t> has unsigned 32-bit time stamps</a:t>
            </a:r>
          </a:p>
          <a:p>
            <a:pPr lvl="1"/>
            <a:r>
              <a:rPr lang="en-US" sz="2400" dirty="0"/>
              <a:t>Local File System on Linux server has signed 32-bit time stamps</a:t>
            </a:r>
          </a:p>
          <a:p>
            <a:pPr lvl="1"/>
            <a:r>
              <a:rPr lang="en-US" sz="2400" dirty="0"/>
              <a:t>If you touch the files on the NFS </a:t>
            </a:r>
            <a:r>
              <a:rPr lang="en-US" sz="2400" dirty="0" err="1"/>
              <a:t>filesystem</a:t>
            </a:r>
            <a:r>
              <a:rPr lang="en-US" sz="2400" dirty="0"/>
              <a:t> it will return timestamp around 2054</a:t>
            </a:r>
          </a:p>
          <a:p>
            <a:pPr lvl="1"/>
            <a:r>
              <a:rPr lang="en-US" sz="2400" dirty="0"/>
              <a:t>=&gt; files have to be touched on local </a:t>
            </a:r>
            <a:r>
              <a:rPr lang="en-US" sz="2400" dirty="0" err="1"/>
              <a:t>filesystem</a:t>
            </a:r>
            <a:r>
              <a:rPr lang="en-US" sz="2400" dirty="0"/>
              <a:t> (</a:t>
            </a:r>
            <a:r>
              <a:rPr lang="en-US" sz="2400" dirty="0" err="1"/>
              <a:t>df</a:t>
            </a:r>
            <a:r>
              <a:rPr lang="en-US" sz="2400" dirty="0"/>
              <a:t> –l)</a:t>
            </a:r>
          </a:p>
          <a:p>
            <a:r>
              <a:rPr lang="en-US" dirty="0"/>
              <a:t>Use “info functions” to look for relevant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36230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Reproduce the bug</a:t>
            </a:r>
          </a:p>
          <a:p>
            <a:r>
              <a:rPr lang="en-US" dirty="0"/>
              <a:t>Simplify program input</a:t>
            </a:r>
          </a:p>
          <a:p>
            <a:r>
              <a:rPr lang="en-US" dirty="0"/>
              <a:t>Use a debugger to track down the origin of the problem</a:t>
            </a:r>
          </a:p>
          <a:p>
            <a:r>
              <a:rPr lang="en-US" dirty="0"/>
              <a:t>Fix the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program that is used to run and debug other (target) programs</a:t>
            </a:r>
          </a:p>
          <a:p>
            <a:r>
              <a:rPr lang="en-US" dirty="0"/>
              <a:t>Advantages: </a:t>
            </a:r>
          </a:p>
          <a:p>
            <a:pPr marL="457200" lvl="1" indent="0">
              <a:buNone/>
            </a:pPr>
            <a:r>
              <a:rPr lang="en-US" dirty="0"/>
              <a:t>Programmer can:</a:t>
            </a:r>
          </a:p>
          <a:p>
            <a:pPr lvl="1"/>
            <a:r>
              <a:rPr lang="en-US" dirty="0"/>
              <a:t>step through source code line by line</a:t>
            </a:r>
          </a:p>
          <a:p>
            <a:pPr lvl="2"/>
            <a:r>
              <a:rPr lang="en-US" dirty="0"/>
              <a:t>each line is executed on demand </a:t>
            </a:r>
          </a:p>
          <a:p>
            <a:pPr lvl="1"/>
            <a:r>
              <a:rPr lang="en-US" dirty="0"/>
              <a:t>interact with and inspect program at run-time</a:t>
            </a:r>
          </a:p>
          <a:p>
            <a:pPr lvl="1"/>
            <a:r>
              <a:rPr lang="en-US" dirty="0"/>
              <a:t>If program crashes, the debugger outputs where and why it crashed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1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GDB – GNU Debugger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Debugger for several languages</a:t>
            </a:r>
          </a:p>
          <a:p>
            <a:pPr lvl="1"/>
            <a:r>
              <a:rPr lang="en-US" dirty="0"/>
              <a:t>C, C++, Java, Objective-C… more</a:t>
            </a:r>
          </a:p>
          <a:p>
            <a:r>
              <a:rPr lang="en-US" dirty="0"/>
              <a:t>Allows you to inspect what the program is doing at a certain point during execution</a:t>
            </a:r>
          </a:p>
          <a:p>
            <a:r>
              <a:rPr lang="en-US" dirty="0"/>
              <a:t>Logical errors and segmentation faults are easier to ﬁnd with the help of </a:t>
            </a:r>
            <a:r>
              <a:rPr lang="en-US" dirty="0" err="1"/>
              <a:t>gdb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6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Compile Program </a:t>
            </a:r>
          </a:p>
          <a:p>
            <a:pPr lvl="1"/>
            <a:r>
              <a:rPr lang="en-US" sz="2400" dirty="0"/>
              <a:t>Normally: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[flags] &lt;source files&gt; -o &lt;output file&gt;</a:t>
            </a:r>
          </a:p>
          <a:p>
            <a:pPr lvl="1"/>
            <a:r>
              <a:rPr lang="en-US" sz="2400" dirty="0"/>
              <a:t>Debugging: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[other flags]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–g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&lt;source files&gt; -o &lt;output file&gt;</a:t>
            </a:r>
          </a:p>
          <a:p>
            <a:pPr lvl="2"/>
            <a:r>
              <a:rPr lang="en-US" dirty="0"/>
              <a:t>enables built-in debugging support</a:t>
            </a:r>
          </a:p>
          <a:p>
            <a:pPr marL="914400" lvl="2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Specify Program to Debug</a:t>
            </a:r>
            <a:endParaRPr lang="en-US" sz="2800" dirty="0"/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&lt;executable&gt;</a:t>
            </a:r>
          </a:p>
          <a:p>
            <a:pPr marL="457200" lvl="1" indent="0" algn="ctr">
              <a:buNone/>
            </a:pPr>
            <a:r>
              <a:rPr lang="en-US" sz="2400" dirty="0"/>
              <a:t>or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gdb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file &lt;executable&gt;</a:t>
            </a:r>
          </a:p>
        </p:txBody>
      </p:sp>
    </p:spTree>
    <p:extLst>
      <p:ext uri="{BB962C8B-B14F-4D97-AF65-F5344CB8AC3E}">
        <p14:creationId xmlns:p14="http://schemas.microsoft.com/office/powerpoint/2010/main" val="367392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3.   Run Program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</a:t>
            </a:r>
            <a:r>
              <a:rPr lang="en-US" dirty="0"/>
              <a:t>		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run [arguments] 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4.  In GDB Interactive Shell</a:t>
            </a:r>
          </a:p>
          <a:p>
            <a:pPr lvl="1"/>
            <a:r>
              <a:rPr lang="en-US" dirty="0"/>
              <a:t>Tab to Autocomplete, up-down arrows to recall history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help [command] </a:t>
            </a:r>
            <a:r>
              <a:rPr lang="en-US" dirty="0"/>
              <a:t>to get more info about a command</a:t>
            </a:r>
          </a:p>
          <a:p>
            <a:pPr marL="0" indent="0">
              <a:buNone/>
            </a:pPr>
            <a:r>
              <a:rPr lang="en-US" sz="2800" b="1" dirty="0">
                <a:cs typeface="Courier New" pitchFamily="49" charset="0"/>
              </a:rPr>
              <a:t>5.  </a:t>
            </a:r>
            <a:r>
              <a:rPr lang="en-US" sz="2800" b="1" dirty="0"/>
              <a:t>Exit the </a:t>
            </a:r>
            <a:r>
              <a:rPr lang="en-US" sz="2800" b="1" dirty="0" err="1"/>
              <a:t>gdb</a:t>
            </a:r>
            <a:r>
              <a:rPr lang="en-US" sz="2800" b="1" dirty="0"/>
              <a:t> Debugger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quit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Run-Time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Segmentation fault</a:t>
            </a:r>
          </a:p>
          <a:p>
            <a:pPr lvl="1"/>
            <a:r>
              <a:rPr lang="en-US" sz="2400" dirty="0"/>
              <a:t>Program received signal SIGSEGV, Segmentation fault. 0x0000000000400524 in </a:t>
            </a:r>
            <a:r>
              <a:rPr lang="en-US" sz="2400" i="1" dirty="0"/>
              <a:t>function </a:t>
            </a:r>
            <a:r>
              <a:rPr lang="en-US" sz="2400" dirty="0"/>
              <a:t>(</a:t>
            </a:r>
            <a:r>
              <a:rPr lang="en-US" sz="2400" dirty="0" err="1"/>
              <a:t>arr</a:t>
            </a:r>
            <a:r>
              <a:rPr lang="en-US" sz="2400" dirty="0"/>
              <a:t>=0x7fffc902a270, r1=2, c1=5, r2=4, c2=6) at </a:t>
            </a:r>
            <a:r>
              <a:rPr lang="en-US" sz="2400" i="1" dirty="0"/>
              <a:t>file.c</a:t>
            </a:r>
            <a:r>
              <a:rPr lang="en-US" sz="2400" dirty="0"/>
              <a:t>:12</a:t>
            </a:r>
          </a:p>
          <a:p>
            <a:pPr lvl="2"/>
            <a:r>
              <a:rPr lang="en-US" sz="2000" dirty="0"/>
              <a:t>Line number where it crashed and parameters to the function that caused the error</a:t>
            </a:r>
          </a:p>
          <a:p>
            <a:r>
              <a:rPr lang="en-US" dirty="0"/>
              <a:t>Logic Error</a:t>
            </a:r>
          </a:p>
          <a:p>
            <a:pPr lvl="1"/>
            <a:r>
              <a:rPr lang="en-US" dirty="0"/>
              <a:t>Program will run and exit successfully</a:t>
            </a:r>
          </a:p>
          <a:p>
            <a:r>
              <a:rPr lang="en-US" dirty="0"/>
              <a:t>How do we find bugs?</a:t>
            </a:r>
          </a:p>
        </p:txBody>
      </p:sp>
    </p:spTree>
    <p:extLst>
      <p:ext uri="{BB962C8B-B14F-4D97-AF65-F5344CB8AC3E}">
        <p14:creationId xmlns:p14="http://schemas.microsoft.com/office/powerpoint/2010/main" val="204879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Breakpoints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Breakpoints</a:t>
            </a:r>
          </a:p>
          <a:p>
            <a:pPr lvl="1"/>
            <a:r>
              <a:rPr lang="en-US" dirty="0"/>
              <a:t>used to stop the running program at a specific point</a:t>
            </a:r>
          </a:p>
          <a:p>
            <a:pPr lvl="1"/>
            <a:r>
              <a:rPr lang="en-US" dirty="0"/>
              <a:t>If the program reaches that location when running, it will pause and prompt you for another command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file1.c:6</a:t>
            </a:r>
          </a:p>
          <a:p>
            <a:pPr lvl="2"/>
            <a:r>
              <a:rPr lang="en-US" dirty="0"/>
              <a:t>Program will pause when it reaches line 6 of file1.c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my_function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>
                <a:cs typeface="Courier New" pitchFamily="49" charset="0"/>
              </a:rPr>
              <a:t>Program will pause at the first line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my_function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every time it is called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break [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if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expression</a:t>
            </a:r>
          </a:p>
          <a:p>
            <a:pPr lvl="2"/>
            <a:r>
              <a:rPr lang="en-US" dirty="0"/>
              <a:t>Program will pause at specified position only when the expression evaluates to true</a:t>
            </a:r>
            <a:endParaRPr lang="en-US" i="1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69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1206</Words>
  <Application>Microsoft Office PowerPoint</Application>
  <PresentationFormat>On-screen Show (4:3)</PresentationFormat>
  <Paragraphs>199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Office Theme</vt:lpstr>
      <vt:lpstr>CS35L – Fall 2018</vt:lpstr>
      <vt:lpstr>Debugging</vt:lpstr>
      <vt:lpstr>Debugging Process</vt:lpstr>
      <vt:lpstr>Debugger</vt:lpstr>
      <vt:lpstr>GDB – GNU Debugger</vt:lpstr>
      <vt:lpstr>Using GDB</vt:lpstr>
      <vt:lpstr>Using GDB</vt:lpstr>
      <vt:lpstr>Run-Time Errors</vt:lpstr>
      <vt:lpstr>Setting Breakpoints</vt:lpstr>
      <vt:lpstr>Breakpoints</vt:lpstr>
      <vt:lpstr>Deleting, Disabling and Ignoring BPs</vt:lpstr>
      <vt:lpstr>Displaying Data</vt:lpstr>
      <vt:lpstr>Resuming Execution After a Break</vt:lpstr>
      <vt:lpstr>Watchpoints</vt:lpstr>
      <vt:lpstr>Process Memory Layout</vt:lpstr>
      <vt:lpstr>Stack Info</vt:lpstr>
      <vt:lpstr>Stack Frames and the Stack</vt:lpstr>
      <vt:lpstr>Analyzing the Stack in GDB</vt:lpstr>
      <vt:lpstr>Analyzing the Stack</vt:lpstr>
      <vt:lpstr>Other Useful Commands</vt:lpstr>
      <vt:lpstr>Lab 4</vt:lpstr>
      <vt:lpstr>Goal: Fix the Bug</vt:lpstr>
      <vt:lpstr>Lab Hints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a C program</dc:title>
  <dc:creator>Lauren</dc:creator>
  <cp:lastModifiedBy>Shrey Agarwal</cp:lastModifiedBy>
  <cp:revision>425</cp:revision>
  <dcterms:created xsi:type="dcterms:W3CDTF">2012-10-28T08:34:19Z</dcterms:created>
  <dcterms:modified xsi:type="dcterms:W3CDTF">2018-10-30T22:20:49Z</dcterms:modified>
</cp:coreProperties>
</file>