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6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5" autoAdjust="0"/>
    <p:restoredTop sz="86315"/>
  </p:normalViewPr>
  <p:slideViewPr>
    <p:cSldViewPr>
      <p:cViewPr varScale="1">
        <p:scale>
          <a:sx n="64" d="100"/>
          <a:sy n="64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22B5-62C0-4D10-BC2F-C32A4316E862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1A53-0664-4299-ACFE-94BBF4CB27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cstdlib:size_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basePointer</a:t>
            </a:r>
            <a:r>
              <a:rPr lang="en-US" dirty="0"/>
              <a:t> to the first object of the array to be sorted, converted to a void*.</a:t>
            </a:r>
            <a:r>
              <a:rPr lang="en-US" dirty="0" err="1"/>
              <a:t>numNumber</a:t>
            </a:r>
            <a:r>
              <a:rPr lang="en-US" dirty="0"/>
              <a:t> of elements in the array pointed to by </a:t>
            </a:r>
            <a:r>
              <a:rPr lang="en-US" i="1" dirty="0"/>
              <a:t>base</a:t>
            </a:r>
            <a:r>
              <a:rPr lang="en-US" dirty="0"/>
              <a:t>.</a:t>
            </a:r>
            <a:br>
              <a:rPr lang="en-US" dirty="0"/>
            </a:b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size_t</a:t>
            </a:r>
            <a:r>
              <a:rPr lang="en-US" dirty="0"/>
              <a:t> is an unsigned integral </a:t>
            </a:r>
            <a:r>
              <a:rPr lang="en-US" dirty="0" err="1"/>
              <a:t>type.sizeSize</a:t>
            </a:r>
            <a:r>
              <a:rPr lang="en-US" dirty="0"/>
              <a:t> in bytes of each element in the array.</a:t>
            </a:r>
            <a:br>
              <a:rPr lang="en-US" dirty="0"/>
            </a:b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size_t</a:t>
            </a:r>
            <a:r>
              <a:rPr lang="en-US" dirty="0"/>
              <a:t> is an unsigned integral </a:t>
            </a:r>
            <a:r>
              <a:rPr lang="en-US" dirty="0" err="1"/>
              <a:t>type.comparPointer</a:t>
            </a:r>
            <a:r>
              <a:rPr lang="en-US" dirty="0"/>
              <a:t> to a function that compares two elements.</a:t>
            </a:r>
            <a:br>
              <a:rPr lang="en-US" dirty="0"/>
            </a:br>
            <a:r>
              <a:rPr lang="en-US" dirty="0"/>
              <a:t>This function is called repeatedly by </a:t>
            </a:r>
            <a:r>
              <a:rPr lang="en-US" dirty="0" err="1"/>
              <a:t>qsort</a:t>
            </a:r>
            <a:r>
              <a:rPr lang="en-US" dirty="0"/>
              <a:t> to compare two elements. It shall follow the following prototype: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void* p1,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void* p2);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CS35L </a:t>
            </a:r>
            <a:r>
              <a:rPr lang="en-US" b="1"/>
              <a:t>– </a:t>
            </a:r>
            <a:r>
              <a:rPr lang="en-US" b="1" smtClean="0"/>
              <a:t>Fall 2018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307711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1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4.2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t</a:t>
                      </a:r>
                      <a:r>
                        <a:rPr lang="en-US" sz="1800" dirty="0"/>
                        <a:t>opics: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programming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qsort</a:t>
            </a:r>
            <a:r>
              <a:rPr lang="en-US" b="1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1143000"/>
            <a:ext cx="8229600" cy="4678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void </a:t>
            </a:r>
            <a:r>
              <a:rPr lang="en-US" sz="1600" b="1" i="1" dirty="0" err="1"/>
              <a:t>qsort</a:t>
            </a:r>
            <a:r>
              <a:rPr lang="en-US" sz="1600" b="1" i="1" dirty="0"/>
              <a:t> (void* base, </a:t>
            </a:r>
            <a:r>
              <a:rPr lang="en-US" sz="1600" b="1" i="1" dirty="0" err="1"/>
              <a:t>size_t</a:t>
            </a:r>
            <a:r>
              <a:rPr lang="en-US" sz="1600" b="1" i="1" dirty="0"/>
              <a:t> </a:t>
            </a:r>
            <a:r>
              <a:rPr lang="en-US" sz="1600" b="1" i="1" dirty="0" err="1"/>
              <a:t>num</a:t>
            </a:r>
            <a:r>
              <a:rPr lang="en-US" sz="1600" b="1" i="1" dirty="0"/>
              <a:t>, </a:t>
            </a:r>
            <a:r>
              <a:rPr lang="en-US" sz="1600" b="1" i="1" dirty="0" err="1"/>
              <a:t>size_t</a:t>
            </a:r>
            <a:r>
              <a:rPr lang="en-US" sz="1600" b="1" i="1" dirty="0"/>
              <a:t> size, </a:t>
            </a:r>
            <a:r>
              <a:rPr lang="en-US" sz="1600" b="1" i="1" dirty="0" err="1"/>
              <a:t>int</a:t>
            </a:r>
            <a:r>
              <a:rPr lang="en-US" sz="1600" b="1" i="1" dirty="0"/>
              <a:t> (*</a:t>
            </a:r>
            <a:r>
              <a:rPr lang="en-US" sz="1600" b="1" i="1" dirty="0" err="1"/>
              <a:t>compar</a:t>
            </a:r>
            <a:r>
              <a:rPr lang="en-US" sz="1600" b="1" i="1" dirty="0"/>
              <a:t>)(</a:t>
            </a:r>
            <a:r>
              <a:rPr lang="en-US" sz="1600" b="1" i="1" dirty="0" err="1"/>
              <a:t>const</a:t>
            </a:r>
            <a:r>
              <a:rPr lang="en-US" sz="1600" b="1" i="1" dirty="0"/>
              <a:t> void*,</a:t>
            </a:r>
            <a:r>
              <a:rPr lang="en-US" sz="1600" b="1" i="1" dirty="0" err="1"/>
              <a:t>const</a:t>
            </a:r>
            <a:r>
              <a:rPr lang="en-US" sz="1600" b="1" i="1" dirty="0"/>
              <a:t> void*));</a:t>
            </a:r>
          </a:p>
          <a:p>
            <a:pPr marL="0" indent="0">
              <a:buNone/>
            </a:pPr>
            <a:r>
              <a:rPr lang="en-US" sz="1600" dirty="0"/>
              <a:t>Return value meaning for comparator function:</a:t>
            </a:r>
          </a:p>
          <a:p>
            <a:pPr marL="0" indent="0">
              <a:buNone/>
            </a:pPr>
            <a:r>
              <a:rPr lang="en-US" sz="1600" dirty="0"/>
              <a:t>	&lt; 0 	The element pointed by p1 goes before the element pointed by p2 </a:t>
            </a:r>
          </a:p>
          <a:p>
            <a:pPr marL="0" indent="0">
              <a:buNone/>
            </a:pPr>
            <a:r>
              <a:rPr lang="en-US" sz="1600" dirty="0"/>
              <a:t>	= 0 	The element pointed by p1 is equivalent to the element pointed by p2</a:t>
            </a:r>
          </a:p>
          <a:p>
            <a:pPr marL="0" indent="0">
              <a:buNone/>
            </a:pPr>
            <a:r>
              <a:rPr lang="en-US" sz="1600" dirty="0"/>
              <a:t>	&gt; 0 	The element pointed by p1 goes after the element pointed by p2 </a:t>
            </a:r>
            <a:br>
              <a:rPr lang="en-US" sz="1600" dirty="0"/>
            </a:b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compare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void * a,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void * b){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return ( *(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*)a - *(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*)b );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main () {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values[] = { 40, 10, 100, 90, 20, 25 };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qsort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(values, 6,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), compare);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for (n = 0; n &lt; 6; n++)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("%d ",values[n]);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return 0;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/>
              <a:t>No classes in C</a:t>
            </a:r>
          </a:p>
          <a:p>
            <a:r>
              <a:rPr lang="en-US" sz="4500" dirty="0"/>
              <a:t>Used to package related data (variables of different types) together</a:t>
            </a:r>
          </a:p>
          <a:p>
            <a:r>
              <a:rPr lang="en-US" sz="4500" dirty="0"/>
              <a:t>Single name is convenient </a:t>
            </a:r>
          </a:p>
          <a:p>
            <a:endParaRPr lang="en-US" sz="4500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Student {		                         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char name[64];			          char name[64];</a:t>
            </a:r>
          </a:p>
          <a:p>
            <a:pPr marL="0" indent="0">
              <a:buNone/>
            </a:pPr>
            <a:r>
              <a:rPr lang="en-US" dirty="0"/>
              <a:t>	char UID[10];			          char UID[10];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age;				          </a:t>
            </a:r>
            <a:r>
              <a:rPr lang="en-US" dirty="0" err="1"/>
              <a:t>int</a:t>
            </a:r>
            <a:r>
              <a:rPr lang="en-US" dirty="0"/>
              <a:t> age;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year; 			          	         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pPr marL="0" indent="0">
              <a:buNone/>
            </a:pPr>
            <a:r>
              <a:rPr lang="en-US" dirty="0"/>
              <a:t>};					} Student;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Student s;				Student s;</a:t>
            </a:r>
          </a:p>
        </p:txBody>
      </p:sp>
    </p:spTree>
    <p:extLst>
      <p:ext uri="{BB962C8B-B14F-4D97-AF65-F5344CB8AC3E}">
        <p14:creationId xmlns:p14="http://schemas.microsoft.com/office/powerpoint/2010/main" val="9969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</a:t>
            </a:r>
            <a:r>
              <a:rPr lang="en-US" b="1" dirty="0" err="1"/>
              <a:t>structs</a:t>
            </a:r>
            <a:r>
              <a:rPr lang="en-US" b="1" dirty="0"/>
              <a:t> vs. C++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cannot have member functions</a:t>
            </a:r>
          </a:p>
          <a:p>
            <a:endParaRPr lang="en-US" dirty="0"/>
          </a:p>
          <a:p>
            <a:r>
              <a:rPr lang="en-US" dirty="0"/>
              <a:t>There’s no such thing as access </a:t>
            </a:r>
            <a:r>
              <a:rPr lang="en-US" dirty="0" err="1"/>
              <a:t>specifiers</a:t>
            </a:r>
            <a:r>
              <a:rPr lang="en-US" dirty="0"/>
              <a:t> in C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don’t have constructors defined for them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C++ classes can have member functions</a:t>
            </a:r>
          </a:p>
          <a:p>
            <a:endParaRPr lang="en-US" dirty="0"/>
          </a:p>
          <a:p>
            <a:r>
              <a:rPr lang="en-US" dirty="0"/>
              <a:t>C++ class members have access </a:t>
            </a:r>
            <a:r>
              <a:rPr lang="en-US" dirty="0" err="1"/>
              <a:t>specifiers</a:t>
            </a:r>
            <a:r>
              <a:rPr lang="en-US" dirty="0"/>
              <a:t> and are </a:t>
            </a:r>
            <a:r>
              <a:rPr lang="en-US" b="1" dirty="0"/>
              <a:t>private</a:t>
            </a:r>
            <a:r>
              <a:rPr lang="en-US" dirty="0"/>
              <a:t> by default</a:t>
            </a:r>
          </a:p>
          <a:p>
            <a:endParaRPr lang="en-US" dirty="0"/>
          </a:p>
          <a:p>
            <a:r>
              <a:rPr lang="en-US" dirty="0"/>
              <a:t>C++ classes must have at least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191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Memory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Memory that is allocated at runtime</a:t>
            </a:r>
          </a:p>
          <a:p>
            <a:r>
              <a:rPr lang="en-US" dirty="0"/>
              <a:t>Allocated on the heap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void *</a:t>
            </a:r>
            <a:r>
              <a:rPr lang="en-US" b="1" dirty="0" err="1"/>
              <a:t>malloc</a:t>
            </a:r>
            <a:r>
              <a:rPr lang="en-US" b="1" dirty="0"/>
              <a:t> (</a:t>
            </a:r>
            <a:r>
              <a:rPr lang="en-US" b="1" dirty="0" err="1"/>
              <a:t>size_t</a:t>
            </a:r>
            <a:r>
              <a:rPr lang="en-US" b="1" dirty="0"/>
              <a:t> size);</a:t>
            </a:r>
          </a:p>
          <a:p>
            <a:pPr lvl="1"/>
            <a:r>
              <a:rPr lang="en-US" dirty="0"/>
              <a:t>Allocates </a:t>
            </a:r>
            <a:r>
              <a:rPr lang="en-US" i="1" dirty="0"/>
              <a:t>size</a:t>
            </a:r>
            <a:r>
              <a:rPr lang="en-US" dirty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/>
              <a:t>void *</a:t>
            </a:r>
            <a:r>
              <a:rPr lang="en-US" b="1" dirty="0" err="1"/>
              <a:t>realloc</a:t>
            </a:r>
            <a:r>
              <a:rPr lang="en-US" b="1" dirty="0"/>
              <a:t> (void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size);</a:t>
            </a:r>
          </a:p>
          <a:p>
            <a:pPr lvl="1"/>
            <a:r>
              <a:rPr lang="en-US" dirty="0"/>
              <a:t>Changes the size of the memory block pointed to by </a:t>
            </a:r>
            <a:r>
              <a:rPr lang="en-US" i="1" dirty="0" err="1"/>
              <a:t>ptr</a:t>
            </a:r>
            <a:r>
              <a:rPr lang="en-US" dirty="0"/>
              <a:t> to </a:t>
            </a:r>
            <a:r>
              <a:rPr lang="en-US" i="1" dirty="0"/>
              <a:t>size</a:t>
            </a:r>
            <a:r>
              <a:rPr lang="en-US" dirty="0"/>
              <a:t> bytes</a:t>
            </a:r>
          </a:p>
          <a:p>
            <a:pPr marL="0" indent="0">
              <a:buNone/>
            </a:pPr>
            <a:r>
              <a:rPr lang="en-US" b="1" dirty="0"/>
              <a:t>void free (void *</a:t>
            </a:r>
            <a:r>
              <a:rPr lang="en-US" b="1" dirty="0" err="1"/>
              <a:t>ptr</a:t>
            </a:r>
            <a:r>
              <a:rPr lang="en-US" b="1" dirty="0"/>
              <a:t>);</a:t>
            </a:r>
          </a:p>
          <a:p>
            <a:pPr lvl="1"/>
            <a:r>
              <a:rPr lang="en-US" dirty="0"/>
              <a:t>Frees the block of memory pointed to by</a:t>
            </a:r>
            <a:r>
              <a:rPr lang="en-US" i="1" dirty="0"/>
              <a:t> </a:t>
            </a:r>
            <a:r>
              <a:rPr lang="en-US" i="1" dirty="0" err="1"/>
              <a:t>ptr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0000"/>
                </a:solidFill>
              </a:rPr>
              <a:t>int</a:t>
            </a:r>
            <a:r>
              <a:rPr lang="en-US" sz="4400" b="1" dirty="0"/>
              <a:t> </a:t>
            </a:r>
            <a:r>
              <a:rPr lang="en-US" sz="4400" b="1" dirty="0" err="1"/>
              <a:t>getchar</a:t>
            </a:r>
            <a:r>
              <a:rPr lang="en-US" sz="4400" b="1" dirty="0"/>
              <a:t>();</a:t>
            </a:r>
          </a:p>
          <a:p>
            <a:pPr lvl="1"/>
            <a:r>
              <a:rPr lang="en-US" sz="4000" dirty="0"/>
              <a:t>Returns the next character from </a:t>
            </a:r>
            <a:r>
              <a:rPr lang="en-US" sz="4000" dirty="0" err="1"/>
              <a:t>stdin</a:t>
            </a:r>
            <a:endParaRPr lang="en-US" sz="4000" dirty="0"/>
          </a:p>
          <a:p>
            <a:r>
              <a:rPr lang="en-US" sz="4400" b="1" dirty="0" err="1"/>
              <a:t>int</a:t>
            </a:r>
            <a:r>
              <a:rPr lang="en-US" sz="4400" b="1" dirty="0"/>
              <a:t> </a:t>
            </a:r>
            <a:r>
              <a:rPr lang="en-US" sz="4400" b="1" dirty="0" err="1"/>
              <a:t>putchar</a:t>
            </a:r>
            <a:r>
              <a:rPr lang="en-US" sz="4400" b="1" dirty="0"/>
              <a:t>(</a:t>
            </a:r>
            <a:r>
              <a:rPr lang="en-US" sz="4400" b="1" dirty="0" err="1"/>
              <a:t>int</a:t>
            </a:r>
            <a:r>
              <a:rPr lang="en-US" sz="4400" b="1" dirty="0"/>
              <a:t> character);</a:t>
            </a:r>
          </a:p>
          <a:p>
            <a:pPr lvl="1"/>
            <a:r>
              <a:rPr lang="en-US" sz="4000" dirty="0"/>
              <a:t>Writes a character to the current position in </a:t>
            </a:r>
            <a:r>
              <a:rPr lang="en-US" sz="4000" dirty="0" err="1"/>
              <a:t>stdout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8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fprintf</a:t>
            </a:r>
            <a:r>
              <a:rPr lang="en-US" dirty="0"/>
              <a:t>(FILE 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…);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fscanf</a:t>
            </a:r>
            <a:r>
              <a:rPr lang="en-US" dirty="0"/>
              <a:t>(FILE 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…);</a:t>
            </a:r>
          </a:p>
          <a:p>
            <a:pPr lvl="1"/>
            <a:r>
              <a:rPr lang="en-US" dirty="0"/>
              <a:t>FILE *</a:t>
            </a:r>
            <a:r>
              <a:rPr lang="en-US" dirty="0" err="1"/>
              <a:t>fp</a:t>
            </a:r>
            <a:r>
              <a:rPr lang="en-US" dirty="0"/>
              <a:t> can be either:</a:t>
            </a:r>
          </a:p>
          <a:p>
            <a:pPr lvl="2"/>
            <a:r>
              <a:rPr lang="en-US" dirty="0"/>
              <a:t>A file pointer</a:t>
            </a:r>
          </a:p>
          <a:p>
            <a:pPr lvl="2"/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or </a:t>
            </a:r>
            <a:r>
              <a:rPr lang="en-US" dirty="0" err="1"/>
              <a:t>stderr</a:t>
            </a:r>
            <a:endParaRPr lang="en-US" dirty="0"/>
          </a:p>
          <a:p>
            <a:pPr lvl="1"/>
            <a:r>
              <a:rPr lang="en-US" dirty="0"/>
              <a:t>The format string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score = 120; char player[] = “John”;</a:t>
            </a:r>
          </a:p>
          <a:p>
            <a:pPr lvl="2"/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(“file.txt”,  “w+”)</a:t>
            </a:r>
          </a:p>
          <a:p>
            <a:pPr lvl="2"/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b="1" dirty="0"/>
              <a:t>“%s has %d points.\n”, player, score</a:t>
            </a:r>
            <a:r>
              <a:rPr lang="en-US" dirty="0"/>
              <a:t>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Write a C program called </a:t>
            </a:r>
            <a:r>
              <a:rPr lang="en-US" sz="2800" i="1" dirty="0" err="1"/>
              <a:t>sfrob</a:t>
            </a:r>
            <a:endParaRPr lang="en-US" sz="2800" i="1" dirty="0"/>
          </a:p>
          <a:p>
            <a:pPr lvl="1"/>
            <a:r>
              <a:rPr lang="en-US" dirty="0"/>
              <a:t>Reads </a:t>
            </a:r>
            <a:r>
              <a:rPr lang="en-US" dirty="0" err="1"/>
              <a:t>stdin</a:t>
            </a:r>
            <a:r>
              <a:rPr lang="en-US" dirty="0"/>
              <a:t> byte-by-byte </a:t>
            </a:r>
            <a:r>
              <a:rPr lang="en-US" b="1" dirty="0"/>
              <a:t>(</a:t>
            </a:r>
            <a:r>
              <a:rPr lang="en-US" b="1" dirty="0" err="1"/>
              <a:t>getchar</a:t>
            </a:r>
            <a:r>
              <a:rPr lang="en-US" b="1" dirty="0"/>
              <a:t>)</a:t>
            </a:r>
          </a:p>
          <a:p>
            <a:pPr lvl="2"/>
            <a:r>
              <a:rPr lang="en-US" dirty="0"/>
              <a:t>Consists of records that are newline-delimited</a:t>
            </a:r>
          </a:p>
          <a:p>
            <a:pPr lvl="2"/>
            <a:r>
              <a:rPr lang="en-US" dirty="0"/>
              <a:t>Each byte is </a:t>
            </a:r>
            <a:r>
              <a:rPr lang="en-US" dirty="0" err="1"/>
              <a:t>frobnicated</a:t>
            </a:r>
            <a:r>
              <a:rPr lang="en-US" dirty="0"/>
              <a:t> (XOR with </a:t>
            </a:r>
            <a:r>
              <a:rPr lang="en-US" dirty="0" err="1"/>
              <a:t>dec</a:t>
            </a:r>
            <a:r>
              <a:rPr lang="en-US" dirty="0"/>
              <a:t> 42)</a:t>
            </a:r>
          </a:p>
          <a:p>
            <a:pPr lvl="1"/>
            <a:r>
              <a:rPr lang="en-US" dirty="0"/>
              <a:t>Sort records without decoding (</a:t>
            </a:r>
            <a:r>
              <a:rPr lang="en-US" b="1" dirty="0" err="1"/>
              <a:t>qsort</a:t>
            </a:r>
            <a:r>
              <a:rPr lang="en-US" b="1" dirty="0"/>
              <a:t>, </a:t>
            </a:r>
            <a:r>
              <a:rPr lang="en-US" b="1" dirty="0" err="1"/>
              <a:t>frobcmp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result in </a:t>
            </a:r>
            <a:r>
              <a:rPr lang="en-US" dirty="0" err="1"/>
              <a:t>frobnicated</a:t>
            </a:r>
            <a:r>
              <a:rPr lang="en-US" dirty="0"/>
              <a:t> encoding to </a:t>
            </a:r>
            <a:r>
              <a:rPr lang="en-US" dirty="0" err="1"/>
              <a:t>stdout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putchar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Error checking (</a:t>
            </a:r>
            <a:r>
              <a:rPr lang="en-US" b="1" dirty="0" err="1"/>
              <a:t>fprintf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Dynamic memory allocation (</a:t>
            </a:r>
            <a:r>
              <a:rPr lang="en-US" b="1" dirty="0" err="1"/>
              <a:t>malloc</a:t>
            </a:r>
            <a:r>
              <a:rPr lang="en-US" b="1" dirty="0"/>
              <a:t>, </a:t>
            </a:r>
            <a:r>
              <a:rPr lang="en-US" b="1" dirty="0" err="1"/>
              <a:t>realloc</a:t>
            </a:r>
            <a:r>
              <a:rPr lang="en-US" b="1" dirty="0"/>
              <a:t>, free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1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</a:t>
            </a:r>
            <a:r>
              <a:rPr lang="en-US" dirty="0" err="1"/>
              <a:t>printf</a:t>
            </a:r>
            <a:r>
              <a:rPr lang="en-US" dirty="0"/>
              <a:t> '</a:t>
            </a:r>
            <a:r>
              <a:rPr lang="en-US" dirty="0" err="1"/>
              <a:t>sybjre</a:t>
            </a:r>
            <a:r>
              <a:rPr lang="en-US" dirty="0"/>
              <a:t> </a:t>
            </a:r>
            <a:r>
              <a:rPr lang="en-US" dirty="0" err="1"/>
              <a:t>obl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printf</a:t>
            </a:r>
            <a:r>
              <a:rPr lang="en-US" dirty="0"/>
              <a:t> '</a:t>
            </a:r>
            <a:r>
              <a:rPr lang="en-US" dirty="0" err="1"/>
              <a:t>sybjre</a:t>
            </a:r>
            <a:r>
              <a:rPr lang="en-US" dirty="0"/>
              <a:t> </a:t>
            </a:r>
            <a:r>
              <a:rPr lang="en-US" dirty="0" err="1"/>
              <a:t>obl</a:t>
            </a:r>
            <a:r>
              <a:rPr lang="en-US" b="1" dirty="0">
                <a:solidFill>
                  <a:srgbClr val="FF0000"/>
                </a:solidFill>
              </a:rPr>
              <a:t>\n</a:t>
            </a:r>
            <a:r>
              <a:rPr lang="en-US" dirty="0"/>
              <a:t>' | ./</a:t>
            </a:r>
            <a:r>
              <a:rPr lang="en-US" dirty="0" err="1"/>
              <a:t>sfrob</a:t>
            </a:r>
            <a:endParaRPr lang="en-US" dirty="0"/>
          </a:p>
          <a:p>
            <a:r>
              <a:rPr lang="en-US" dirty="0"/>
              <a:t>Read the records: </a:t>
            </a:r>
            <a:r>
              <a:rPr lang="en-US" dirty="0" err="1"/>
              <a:t>sybjre</a:t>
            </a:r>
            <a:r>
              <a:rPr lang="en-US" dirty="0"/>
              <a:t>, </a:t>
            </a:r>
            <a:r>
              <a:rPr lang="en-US" dirty="0" err="1"/>
              <a:t>obl</a:t>
            </a:r>
            <a:endParaRPr lang="en-US" dirty="0"/>
          </a:p>
          <a:p>
            <a:r>
              <a:rPr lang="en-US" dirty="0"/>
              <a:t>Compare records using </a:t>
            </a:r>
            <a:r>
              <a:rPr lang="en-US" i="1" dirty="0" err="1"/>
              <a:t>frobcmp</a:t>
            </a:r>
            <a:r>
              <a:rPr lang="en-US" dirty="0"/>
              <a:t> function</a:t>
            </a:r>
          </a:p>
          <a:p>
            <a:r>
              <a:rPr lang="en-US" dirty="0"/>
              <a:t>Use </a:t>
            </a:r>
            <a:r>
              <a:rPr lang="en-US" i="1" dirty="0" err="1"/>
              <a:t>frobcmp</a:t>
            </a:r>
            <a:r>
              <a:rPr lang="en-US" dirty="0"/>
              <a:t> as compare function in </a:t>
            </a:r>
            <a:r>
              <a:rPr lang="en-US" i="1" dirty="0" err="1"/>
              <a:t>qsort</a:t>
            </a:r>
            <a:endParaRPr lang="en-US" i="1" dirty="0"/>
          </a:p>
          <a:p>
            <a:r>
              <a:rPr lang="en-US" dirty="0"/>
              <a:t>Output: </a:t>
            </a:r>
            <a:r>
              <a:rPr lang="en-US" dirty="0" err="1"/>
              <a:t>obl</a:t>
            </a:r>
            <a:r>
              <a:rPr lang="en-US" dirty="0"/>
              <a:t> </a:t>
            </a:r>
            <a:r>
              <a:rPr lang="en-US" sz="3200" dirty="0" err="1"/>
              <a:t>sybjre</a:t>
            </a:r>
            <a:r>
              <a:rPr lang="en-US" sz="3200" dirty="0"/>
              <a:t>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as soon as possible</a:t>
            </a:r>
          </a:p>
          <a:p>
            <a:r>
              <a:rPr lang="en-US" dirty="0"/>
              <a:t>Array of pointers to char arrays to store strings (char** 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en-US" b="1" i="1" dirty="0"/>
          </a:p>
          <a:p>
            <a:r>
              <a:rPr lang="en-US" dirty="0"/>
              <a:t>Use the right cast while passing </a:t>
            </a:r>
            <a:r>
              <a:rPr lang="en-US" dirty="0" err="1"/>
              <a:t>frobcmp</a:t>
            </a:r>
            <a:r>
              <a:rPr lang="en-US" dirty="0"/>
              <a:t> to </a:t>
            </a:r>
            <a:r>
              <a:rPr lang="en-US" dirty="0" err="1"/>
              <a:t>qsort</a:t>
            </a:r>
            <a:endParaRPr lang="en-US" dirty="0"/>
          </a:p>
          <a:p>
            <a:pPr lvl="1"/>
            <a:r>
              <a:rPr lang="en-US" dirty="0"/>
              <a:t>cast from void ** to char ** and then dereference because </a:t>
            </a:r>
            <a:r>
              <a:rPr lang="en-US" dirty="0" err="1"/>
              <a:t>frobcmp</a:t>
            </a:r>
            <a:r>
              <a:rPr lang="en-US" dirty="0"/>
              <a:t> takes a char *</a:t>
            </a:r>
          </a:p>
          <a:p>
            <a:r>
              <a:rPr lang="en-US" dirty="0"/>
              <a:t>Use </a:t>
            </a:r>
            <a:r>
              <a:rPr lang="en-US" dirty="0" err="1"/>
              <a:t>realloc</a:t>
            </a:r>
            <a:r>
              <a:rPr lang="en-US" dirty="0"/>
              <a:t> to reallocate memory for every string and the array of strings itself, dynamically</a:t>
            </a:r>
          </a:p>
          <a:p>
            <a:r>
              <a:rPr lang="en-US" dirty="0"/>
              <a:t>Use </a:t>
            </a:r>
            <a:r>
              <a:rPr lang="en-US" i="1" dirty="0"/>
              <a:t>exit</a:t>
            </a:r>
            <a:r>
              <a:rPr lang="en-US" dirty="0"/>
              <a:t>, not </a:t>
            </a:r>
            <a:r>
              <a:rPr lang="en-US" i="1" dirty="0"/>
              <a:t>return </a:t>
            </a:r>
            <a:r>
              <a:rPr lang="en-US" dirty="0"/>
              <a:t>when exiting with error</a:t>
            </a:r>
          </a:p>
          <a:p>
            <a:r>
              <a:rPr lang="en-US" i="1" dirty="0" err="1"/>
              <a:t>memfrob</a:t>
            </a:r>
            <a:r>
              <a:rPr lang="en-US" i="1" dirty="0"/>
              <a:t>() function for own test cases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000" b="1" dirty="0" err="1"/>
              <a:t>int</a:t>
            </a:r>
            <a:endParaRPr lang="en-US" sz="6000" b="1" dirty="0"/>
          </a:p>
          <a:p>
            <a:pPr lvl="1"/>
            <a:r>
              <a:rPr lang="en-US" sz="6000" dirty="0"/>
              <a:t>Holds integer numbers</a:t>
            </a:r>
          </a:p>
          <a:p>
            <a:pPr lvl="1"/>
            <a:r>
              <a:rPr lang="en-US" sz="6000" dirty="0"/>
              <a:t>Usually 4 bytes</a:t>
            </a:r>
          </a:p>
          <a:p>
            <a:r>
              <a:rPr lang="en-US" sz="6000" b="1" dirty="0"/>
              <a:t>float</a:t>
            </a:r>
          </a:p>
          <a:p>
            <a:pPr lvl="1"/>
            <a:r>
              <a:rPr lang="en-US" sz="6000" dirty="0"/>
              <a:t>Holds floating point numbers</a:t>
            </a:r>
          </a:p>
          <a:p>
            <a:pPr lvl="1"/>
            <a:r>
              <a:rPr lang="en-US" sz="6000" dirty="0"/>
              <a:t>Usually 4 bytes</a:t>
            </a:r>
          </a:p>
          <a:p>
            <a:r>
              <a:rPr lang="en-US" sz="6000" b="1" dirty="0"/>
              <a:t>double</a:t>
            </a:r>
          </a:p>
          <a:p>
            <a:pPr lvl="1"/>
            <a:r>
              <a:rPr lang="en-US" sz="6000" dirty="0"/>
              <a:t>Holds higher-precision floating point numbers</a:t>
            </a:r>
          </a:p>
          <a:p>
            <a:pPr lvl="1"/>
            <a:r>
              <a:rPr lang="en-US" sz="6000" dirty="0"/>
              <a:t>Usually 8 bytes (double the size of a float)</a:t>
            </a:r>
          </a:p>
          <a:p>
            <a:r>
              <a:rPr lang="en-US" sz="6000" b="1" dirty="0"/>
              <a:t>char</a:t>
            </a:r>
          </a:p>
          <a:p>
            <a:pPr lvl="1"/>
            <a:r>
              <a:rPr lang="en-US" sz="6000" dirty="0"/>
              <a:t>Holds a byte of data, characters</a:t>
            </a:r>
          </a:p>
          <a:p>
            <a:r>
              <a:rPr lang="en-US" sz="6000" b="1" dirty="0"/>
              <a:t>void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Pretty much like C++ basic data types, but NO </a:t>
            </a:r>
            <a:r>
              <a:rPr lang="en-US" sz="6000" b="1" dirty="0" err="1"/>
              <a:t>bool</a:t>
            </a:r>
            <a:r>
              <a:rPr lang="en-US" sz="6000" b="1" dirty="0"/>
              <a:t> </a:t>
            </a:r>
            <a:r>
              <a:rPr lang="en-US" sz="6000" dirty="0"/>
              <a:t>before C99</a:t>
            </a:r>
            <a:endParaRPr lang="en-US" sz="6000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0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store memory addresses</a:t>
            </a:r>
          </a:p>
          <a:p>
            <a:pPr marL="0" indent="0">
              <a:buNone/>
            </a:pPr>
            <a:r>
              <a:rPr lang="en-US" b="1" dirty="0"/>
              <a:t>Declaration</a:t>
            </a:r>
          </a:p>
          <a:p>
            <a:r>
              <a:rPr lang="en-US" dirty="0"/>
              <a:t>&lt;</a:t>
            </a:r>
            <a:r>
              <a:rPr lang="en-US" dirty="0" err="1"/>
              <a:t>variable_type</a:t>
            </a:r>
            <a:r>
              <a:rPr lang="en-US" dirty="0"/>
              <a:t>&gt; *&lt;name&gt;;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	  //declare </a:t>
            </a:r>
            <a:r>
              <a:rPr lang="en-US" dirty="0" err="1"/>
              <a:t>ptr</a:t>
            </a:r>
            <a:r>
              <a:rPr lang="en-US" dirty="0"/>
              <a:t> as a pointer to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 77;     // define an </a:t>
            </a:r>
            <a:r>
              <a:rPr lang="en-US" dirty="0" err="1"/>
              <a:t>int</a:t>
            </a:r>
            <a:r>
              <a:rPr lang="en-US" dirty="0"/>
              <a:t> variable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;	 // let </a:t>
            </a:r>
            <a:r>
              <a:rPr lang="en-US" dirty="0" err="1"/>
              <a:t>ptr</a:t>
            </a:r>
            <a:r>
              <a:rPr lang="en-US" dirty="0"/>
              <a:t> point to the variable </a:t>
            </a:r>
            <a:r>
              <a:rPr lang="en-US" dirty="0" err="1"/>
              <a:t>var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Dereferencing Pointers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value that the pointer points to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double x, *</a:t>
            </a:r>
            <a:r>
              <a:rPr lang="en-US" dirty="0" err="1"/>
              <a:t>ptr</a:t>
            </a:r>
            <a:r>
              <a:rPr lang="en-US" dirty="0"/>
              <a:t>;	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b="1" dirty="0"/>
              <a:t>&amp;</a:t>
            </a:r>
            <a:r>
              <a:rPr lang="en-US" dirty="0"/>
              <a:t>x;		// let </a:t>
            </a:r>
            <a:r>
              <a:rPr lang="en-US" dirty="0" err="1"/>
              <a:t>ptr</a:t>
            </a:r>
            <a:r>
              <a:rPr lang="en-US" dirty="0"/>
              <a:t> point to x</a:t>
            </a:r>
          </a:p>
          <a:p>
            <a:pPr lvl="1"/>
            <a:r>
              <a:rPr lang="en-US" sz="3200" b="1" dirty="0"/>
              <a:t>*</a:t>
            </a:r>
            <a:r>
              <a:rPr lang="en-US" dirty="0" err="1"/>
              <a:t>ptr</a:t>
            </a:r>
            <a:r>
              <a:rPr lang="en-US" dirty="0"/>
              <a:t> = 7.8;		// assign the value 7.8 to x</a:t>
            </a:r>
          </a:p>
        </p:txBody>
      </p:sp>
    </p:spTree>
    <p:extLst>
      <p:ext uri="{BB962C8B-B14F-4D97-AF65-F5344CB8AC3E}">
        <p14:creationId xmlns:p14="http://schemas.microsoft.com/office/powerpoint/2010/main" val="2657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38096" cy="12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*x;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*y;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58" y="3048000"/>
            <a:ext cx="5057143" cy="13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301740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var</a:t>
            </a:r>
            <a:r>
              <a:rPr lang="en-US" sz="2800" dirty="0"/>
              <a:t>;   x = &amp;</a:t>
            </a:r>
            <a:r>
              <a:rPr lang="en-US" sz="2800" dirty="0" err="1"/>
              <a:t>var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8" y="4800600"/>
            <a:ext cx="5019048" cy="133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800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*x = 42;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5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*y = 13;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52357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x;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61" y="499021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*x = 13;     or</a:t>
            </a:r>
          </a:p>
          <a:p>
            <a:r>
              <a:rPr lang="en-US" sz="2800" dirty="0"/>
              <a:t>*y = 13;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90" y="1276370"/>
            <a:ext cx="4990477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89" y="4800600"/>
            <a:ext cx="4990477" cy="133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49" y="3124200"/>
            <a:ext cx="49632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to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char c = ‘A’         char *</a:t>
            </a:r>
            <a:r>
              <a:rPr lang="en-US" sz="2600" dirty="0" err="1"/>
              <a:t>cPtr</a:t>
            </a:r>
            <a:r>
              <a:rPr lang="en-US" sz="2600" dirty="0"/>
              <a:t> = &amp;c         char **</a:t>
            </a:r>
            <a:r>
              <a:rPr lang="en-US" sz="2600" dirty="0" err="1"/>
              <a:t>cPtrPtr</a:t>
            </a:r>
            <a:r>
              <a:rPr lang="en-US" sz="2600" dirty="0"/>
              <a:t> = &amp;</a:t>
            </a:r>
            <a:r>
              <a:rPr lang="en-US" sz="2600" dirty="0" err="1"/>
              <a:t>cPtr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5600"/>
            <a:ext cx="8839200" cy="13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known as: </a:t>
            </a:r>
            <a:r>
              <a:rPr lang="en-US" b="1" dirty="0"/>
              <a:t>function pointers</a:t>
            </a:r>
          </a:p>
          <a:p>
            <a:r>
              <a:rPr lang="en-US" dirty="0"/>
              <a:t>Goal: write a sorting function</a:t>
            </a:r>
          </a:p>
          <a:p>
            <a:pPr lvl="1"/>
            <a:r>
              <a:rPr lang="en-US" dirty="0"/>
              <a:t>Has to work for ascending and descending sorting order + other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Write multiple functions</a:t>
            </a:r>
          </a:p>
          <a:p>
            <a:pPr lvl="1"/>
            <a:r>
              <a:rPr lang="en-US" dirty="0"/>
              <a:t>Provide a flag as an argument to the function</a:t>
            </a:r>
          </a:p>
          <a:p>
            <a:pPr lvl="1"/>
            <a:r>
              <a:rPr lang="en-US" dirty="0"/>
              <a:t>Polymorphism and virtual functions</a:t>
            </a:r>
          </a:p>
          <a:p>
            <a:pPr lvl="1"/>
            <a:r>
              <a:rPr lang="en-US" dirty="0"/>
              <a:t>Use function pointers!!</a:t>
            </a:r>
          </a:p>
        </p:txBody>
      </p:sp>
    </p:spTree>
    <p:extLst>
      <p:ext uri="{BB962C8B-B14F-4D97-AF65-F5344CB8AC3E}">
        <p14:creationId xmlns:p14="http://schemas.microsoft.com/office/powerpoint/2010/main" val="2226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User can pass in a function to the sort function</a:t>
            </a:r>
          </a:p>
          <a:p>
            <a:r>
              <a:rPr lang="en-US" sz="3500" dirty="0"/>
              <a:t>Declaration</a:t>
            </a:r>
          </a:p>
          <a:p>
            <a:pPr lvl="1"/>
            <a:r>
              <a:rPr lang="en-US" sz="3100" dirty="0"/>
              <a:t>double (*</a:t>
            </a:r>
            <a:r>
              <a:rPr lang="en-US" sz="3100" dirty="0" err="1"/>
              <a:t>func_ptr</a:t>
            </a:r>
            <a:r>
              <a:rPr lang="en-US" sz="3100" dirty="0"/>
              <a:t>) (double, double);</a:t>
            </a:r>
          </a:p>
          <a:p>
            <a:pPr lvl="1"/>
            <a:r>
              <a:rPr lang="en-US" sz="3500" dirty="0" err="1"/>
              <a:t>func_ptr</a:t>
            </a:r>
            <a:r>
              <a:rPr lang="en-US" sz="3500" dirty="0"/>
              <a:t> = &amp;pow;  </a:t>
            </a:r>
            <a:r>
              <a:rPr lang="en-US" sz="2800" dirty="0"/>
              <a:t>//</a:t>
            </a:r>
            <a:r>
              <a:rPr lang="en-US" dirty="0"/>
              <a:t> </a:t>
            </a:r>
            <a:r>
              <a:rPr lang="en-US" sz="2800" dirty="0" err="1"/>
              <a:t>func_ptr</a:t>
            </a:r>
            <a:r>
              <a:rPr lang="en-US" sz="2800" dirty="0"/>
              <a:t> points to pow()</a:t>
            </a:r>
          </a:p>
          <a:p>
            <a:r>
              <a:rPr lang="en-US" sz="3500" dirty="0"/>
              <a:t>Usage</a:t>
            </a:r>
          </a:p>
          <a:p>
            <a:pPr lvl="1"/>
            <a:r>
              <a:rPr lang="en-US" sz="2400" dirty="0"/>
              <a:t>// Call the function referenced by </a:t>
            </a:r>
            <a:r>
              <a:rPr lang="en-US" sz="2400" dirty="0" err="1"/>
              <a:t>func_ptr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3500" dirty="0"/>
              <a:t>	double result = (*</a:t>
            </a:r>
            <a:r>
              <a:rPr lang="en-US" sz="3500" dirty="0" err="1"/>
              <a:t>func_ptr</a:t>
            </a:r>
            <a:r>
              <a:rPr lang="en-US" sz="3500" dirty="0"/>
              <a:t>)( 1.5, 2.0 );</a:t>
            </a:r>
          </a:p>
        </p:txBody>
      </p:sp>
    </p:spTree>
    <p:extLst>
      <p:ext uri="{BB962C8B-B14F-4D97-AF65-F5344CB8AC3E}">
        <p14:creationId xmlns:p14="http://schemas.microsoft.com/office/powerpoint/2010/main" val="23249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756</Words>
  <Application>Microsoft Office PowerPoint</Application>
  <PresentationFormat>On-screen Show (4:3)</PresentationFormat>
  <Paragraphs>166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CS35L – Fall 2018</vt:lpstr>
      <vt:lpstr>Basic Data Types</vt:lpstr>
      <vt:lpstr>Pointers</vt:lpstr>
      <vt:lpstr>Dereferencing Pointers</vt:lpstr>
      <vt:lpstr>Pointer Example</vt:lpstr>
      <vt:lpstr>Pointer Example</vt:lpstr>
      <vt:lpstr>Pointers to Pointers</vt:lpstr>
      <vt:lpstr>Pointers to Functions</vt:lpstr>
      <vt:lpstr>Pointers to Functions</vt:lpstr>
      <vt:lpstr>qsort Example</vt:lpstr>
      <vt:lpstr>Structs</vt:lpstr>
      <vt:lpstr>C structs vs. C++ classes</vt:lpstr>
      <vt:lpstr>Dynamic Memory</vt:lpstr>
      <vt:lpstr>Reading/Writing Characters </vt:lpstr>
      <vt:lpstr>Formatted I/O</vt:lpstr>
      <vt:lpstr>Homework 4</vt:lpstr>
      <vt:lpstr>Example</vt:lpstr>
      <vt:lpstr>Homework Hints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Lauren</dc:creator>
  <cp:lastModifiedBy>Shrey Agarwal</cp:lastModifiedBy>
  <cp:revision>322</cp:revision>
  <dcterms:created xsi:type="dcterms:W3CDTF">2006-08-16T00:00:00Z</dcterms:created>
  <dcterms:modified xsi:type="dcterms:W3CDTF">2018-11-02T00:15:44Z</dcterms:modified>
</cp:coreProperties>
</file>