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7" r:id="rId3"/>
    <p:sldId id="293" r:id="rId4"/>
    <p:sldId id="258" r:id="rId5"/>
    <p:sldId id="294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3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9lAuS6jsDg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PQ5aK5wLCQE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09600" y="2590800"/>
            <a:ext cx="8077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 35L Software Construction Lab	</a:t>
            </a:r>
            <a:b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 sz="3959"/>
              <a:t>7 Lecture 1</a:t>
            </a: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Multithreading</a:t>
            </a:r>
            <a:endParaRPr sz="3959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SIMD vs MIMD</a:t>
            </a: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en-US" sz="2800" dirty="0"/>
              <a:t>SIMD used for problems which require a lot of computation with processors performing same operation in parallel</a:t>
            </a:r>
            <a:endParaRPr sz="2800" dirty="0"/>
          </a:p>
          <a:p>
            <a:pPr indent="-457200"/>
            <a:endParaRPr sz="2800" dirty="0"/>
          </a:p>
          <a:p>
            <a:pPr indent="-457200"/>
            <a:r>
              <a:rPr lang="en-US" sz="2800" dirty="0"/>
              <a:t>MIMD used for problems that break down into separate and independent parts with each part assigned to different processor simultaneously</a:t>
            </a:r>
            <a:endParaRPr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thread?</a:t>
            </a:r>
            <a:endParaRPr dirty="0"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flow of instructions, path of execution within a process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smallest unit of processing scheduled by OS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process consists of at least one thread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threads can be run on: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uniprocessor (time-sharing)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switches between different threads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Parallelism is an illusion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multiprocessor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processors or cores run the threads at the same time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parallelism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Process vs Threads</a:t>
            </a:r>
            <a:endParaRPr dirty="0"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64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Different processes see separate address spaces</a:t>
            </a:r>
            <a:endParaRPr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good for protection, bad for sharing</a:t>
            </a:r>
            <a:endParaRPr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rtl="0">
              <a:spcBef>
                <a:spcPts val="64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All threads in the same process share the same memory (except stack)</a:t>
            </a:r>
            <a:endParaRPr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good for sharing, bad for protection</a:t>
            </a:r>
            <a:endParaRPr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each thread can access the data of other thread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 vs. Multithreading</a:t>
            </a:r>
            <a:endParaRPr dirty="0"/>
          </a:p>
        </p:txBody>
      </p:sp>
      <p:pic>
        <p:nvPicPr>
          <p:cNvPr id="157" name="Shape 15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219200"/>
            <a:ext cx="5096586" cy="2667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5200" y="3962400"/>
            <a:ext cx="5039429" cy="250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6021501" y="1933853"/>
            <a:ext cx="2360498" cy="58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381000" y="4800600"/>
            <a:ext cx="2743199" cy="58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6024914" y="1933852"/>
            <a:ext cx="2360498" cy="58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 </a:t>
            </a:r>
            <a:r>
              <a:rPr lang="en-US" dirty="0"/>
              <a:t>vs</a:t>
            </a:r>
            <a:r>
              <a:rPr lang="en-US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Multitasking</a:t>
            </a: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05799" cy="487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21"/>
              <a:buFont typeface="Arial"/>
              <a:buChar char="•"/>
            </a:pPr>
            <a:r>
              <a:rPr lang="en-US" sz="296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80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Threads share the same address space</a:t>
            </a:r>
            <a:endParaRPr dirty="0"/>
          </a:p>
          <a:p>
            <a:pPr marL="1143000" marR="0" lvl="2" indent="-22860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Light-weight creation/destruction</a:t>
            </a:r>
            <a:endParaRPr dirty="0"/>
          </a:p>
          <a:p>
            <a:pPr marL="1143000" marR="0" lvl="2" indent="-22860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inter-thread communication</a:t>
            </a:r>
            <a:endParaRPr dirty="0"/>
          </a:p>
          <a:p>
            <a:pPr marL="1143000" marR="0" lvl="2" indent="-22860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error in one thread can bring down all threads in process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21"/>
              <a:buFont typeface="Arial"/>
              <a:buChar char="•"/>
            </a:pPr>
            <a:r>
              <a:rPr lang="en-US" sz="296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80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Processes are insulated from each other</a:t>
            </a:r>
            <a:endParaRPr dirty="0"/>
          </a:p>
          <a:p>
            <a:pPr marL="1143000" marR="0" lvl="2" indent="-22860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Expensive creation/destruction</a:t>
            </a:r>
            <a:endParaRPr dirty="0"/>
          </a:p>
          <a:p>
            <a:pPr marL="1143000" marR="0" lvl="2" indent="-22860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Expensive </a:t>
            </a:r>
            <a:r>
              <a:rPr lang="en-US" sz="2220" dirty="0"/>
              <a:t>inter process communication</a:t>
            </a:r>
            <a:endParaRPr dirty="0"/>
          </a:p>
          <a:p>
            <a:pPr marL="1143000" marR="0" lvl="2" indent="-22860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error in one process cannot bring down another process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80"/>
              <a:buFont typeface="Arial"/>
              <a:buNone/>
            </a:pPr>
            <a:endParaRPr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80"/>
              <a:buFont typeface="Arial"/>
              <a:buNone/>
            </a:pPr>
            <a:endParaRPr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371600"/>
            <a:ext cx="8305799" cy="1633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0050" y="3733800"/>
            <a:ext cx="8420099" cy="161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n-US" sz="36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Layout: Single-Threaded Program </a:t>
            </a:r>
            <a:endParaRPr dirty="0"/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3048000"/>
            <a:ext cx="1219370" cy="1209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7000" y="1447800"/>
            <a:ext cx="4246963" cy="4978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n-US" sz="36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Layout: Multithreaded Program </a:t>
            </a:r>
            <a:endParaRPr dirty="0"/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124200"/>
            <a:ext cx="1200318" cy="1190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9800" y="1509807"/>
            <a:ext cx="6019799" cy="4676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Multithreading memory layout</a:t>
            </a:r>
            <a:endParaRPr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570019"/>
            <a:ext cx="8135347" cy="528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Memory</a:t>
            </a:r>
            <a:endParaRPr dirty="0"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57200" y="1527313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</a:pPr>
            <a:r>
              <a:rPr lang="en-US" sz="333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 multithreaded programming </a:t>
            </a:r>
            <a:endParaRPr dirty="0"/>
          </a:p>
          <a:p>
            <a:pPr marL="742950" marR="0" lvl="1" indent="-285749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21"/>
              <a:buFont typeface="Arial"/>
              <a:buChar char="–"/>
            </a:pPr>
            <a:r>
              <a:rPr lang="en-US" sz="296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Powerful </a:t>
            </a:r>
            <a:endParaRPr dirty="0"/>
          </a:p>
          <a:p>
            <a:pPr marL="1143000" marR="0" lvl="2" indent="-2286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80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easily access data and share it among threads</a:t>
            </a:r>
            <a:endParaRPr dirty="0"/>
          </a:p>
          <a:p>
            <a:pPr marL="742950" marR="0" lvl="1" indent="-285749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21"/>
              <a:buFont typeface="Arial"/>
              <a:buChar char="–"/>
            </a:pPr>
            <a:r>
              <a:rPr lang="en-US" sz="296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efficient</a:t>
            </a:r>
            <a:endParaRPr dirty="0"/>
          </a:p>
          <a:p>
            <a:pPr marL="1143000" marR="0" lvl="2" indent="-2286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80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need for system calls when sharing data</a:t>
            </a:r>
            <a:endParaRPr dirty="0"/>
          </a:p>
          <a:p>
            <a:pPr marL="1143000" marR="0" lvl="2" indent="-2286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80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creation and destruction less expensive than process creation and destruction</a:t>
            </a:r>
            <a:endParaRPr dirty="0"/>
          </a:p>
          <a:p>
            <a:pPr marL="742950" marR="0" lvl="1" indent="-285749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21"/>
              <a:buFont typeface="Arial"/>
              <a:buChar char="–"/>
            </a:pPr>
            <a:r>
              <a:rPr lang="en-US" sz="296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Non-trivial</a:t>
            </a:r>
            <a:endParaRPr dirty="0"/>
          </a:p>
          <a:p>
            <a:pPr marL="1143000" marR="0" lvl="2" indent="-2286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80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to prevent several threads from accessing and changing the same shared data at the same time (synchronization) 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None/>
            </a:pPr>
            <a:endParaRPr sz="333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resources</a:t>
            </a: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640"/>
              </a:spcBef>
              <a:spcAft>
                <a:spcPts val="0"/>
              </a:spcAft>
              <a:buSzPts val="3200"/>
              <a:buChar char="-"/>
            </a:pPr>
            <a:r>
              <a:rPr lang="en-US" dirty="0"/>
              <a:t>CPU</a:t>
            </a:r>
            <a:endParaRPr dirty="0"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dirty="0"/>
              <a:t>It is an active resource </a:t>
            </a:r>
            <a:endParaRPr dirty="0"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dirty="0"/>
              <a:t>Can be used by only one runtime entity</a:t>
            </a:r>
            <a:endParaRPr dirty="0"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dirty="0"/>
              <a:t>Can be multiplexed in time (time sharing)</a:t>
            </a:r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dirty="0"/>
              <a:t>Therefore, scheduling</a:t>
            </a:r>
            <a:endParaRPr dirty="0"/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 dirty="0"/>
              <a:t>Memory</a:t>
            </a:r>
            <a:endParaRPr dirty="0"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dirty="0"/>
              <a:t>Passive resource</a:t>
            </a:r>
            <a:endParaRPr dirty="0"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dirty="0"/>
              <a:t>Can be shared among multiple runtime entities</a:t>
            </a:r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dirty="0"/>
              <a:t>Can be multiplexed in space (allocated)</a:t>
            </a:r>
            <a:endParaRPr dirty="0"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Process/thread synchronization</a:t>
            </a:r>
            <a:endParaRPr dirty="0"/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/>
              <a:t>Because threads share the same resources, we need synchronization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/>
              <a:t>To prevent inconsistency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Race Condition</a:t>
            </a:r>
            <a:endParaRPr dirty="0"/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count = 0;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increment()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						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count = count + 1;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Shape 215"/>
          <p:cNvCxnSpPr/>
          <p:nvPr/>
        </p:nvCxnSpPr>
        <p:spPr>
          <a:xfrm>
            <a:off x="4264898" y="1971385"/>
            <a:ext cx="0" cy="3674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216" name="Shape 216"/>
          <p:cNvSpPr txBox="1"/>
          <p:nvPr/>
        </p:nvSpPr>
        <p:spPr>
          <a:xfrm rot="-5400000">
            <a:off x="3540391" y="3634868"/>
            <a:ext cx="914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5104267" y="2088107"/>
            <a:ext cx="450600" cy="385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078" y="0"/>
                </a:moveTo>
                <a:cubicBezTo>
                  <a:pt x="30931" y="290"/>
                  <a:pt x="47994" y="2833"/>
                  <a:pt x="50887" y="3650"/>
                </a:cubicBezTo>
                <a:cubicBezTo>
                  <a:pt x="53999" y="4529"/>
                  <a:pt x="55734" y="5475"/>
                  <a:pt x="58157" y="6387"/>
                </a:cubicBezTo>
                <a:lnTo>
                  <a:pt x="61792" y="7756"/>
                </a:lnTo>
                <a:cubicBezTo>
                  <a:pt x="63003" y="8212"/>
                  <a:pt x="64497" y="8658"/>
                  <a:pt x="65426" y="9125"/>
                </a:cubicBezTo>
                <a:lnTo>
                  <a:pt x="69061" y="10950"/>
                </a:lnTo>
                <a:cubicBezTo>
                  <a:pt x="67849" y="14144"/>
                  <a:pt x="67542" y="17345"/>
                  <a:pt x="65426" y="20532"/>
                </a:cubicBezTo>
                <a:cubicBezTo>
                  <a:pt x="64362" y="22135"/>
                  <a:pt x="58872" y="22067"/>
                  <a:pt x="50887" y="23269"/>
                </a:cubicBezTo>
                <a:cubicBezTo>
                  <a:pt x="48090" y="23691"/>
                  <a:pt x="46414" y="24217"/>
                  <a:pt x="43617" y="24638"/>
                </a:cubicBezTo>
                <a:cubicBezTo>
                  <a:pt x="34871" y="25956"/>
                  <a:pt x="32531" y="26022"/>
                  <a:pt x="21809" y="26919"/>
                </a:cubicBezTo>
                <a:cubicBezTo>
                  <a:pt x="19385" y="27376"/>
                  <a:pt x="17628" y="27900"/>
                  <a:pt x="14539" y="28288"/>
                </a:cubicBezTo>
                <a:cubicBezTo>
                  <a:pt x="11450" y="28676"/>
                  <a:pt x="6363" y="28773"/>
                  <a:pt x="3634" y="29201"/>
                </a:cubicBezTo>
                <a:cubicBezTo>
                  <a:pt x="1241" y="29576"/>
                  <a:pt x="1211" y="30113"/>
                  <a:pt x="0" y="30570"/>
                </a:cubicBezTo>
                <a:cubicBezTo>
                  <a:pt x="4271" y="37003"/>
                  <a:pt x="-978" y="34307"/>
                  <a:pt x="10904" y="38782"/>
                </a:cubicBezTo>
                <a:cubicBezTo>
                  <a:pt x="14715" y="40217"/>
                  <a:pt x="13775" y="40544"/>
                  <a:pt x="25443" y="41520"/>
                </a:cubicBezTo>
                <a:cubicBezTo>
                  <a:pt x="28631" y="41787"/>
                  <a:pt x="32713" y="41824"/>
                  <a:pt x="36348" y="41976"/>
                </a:cubicBezTo>
                <a:cubicBezTo>
                  <a:pt x="43617" y="42585"/>
                  <a:pt x="51167" y="43143"/>
                  <a:pt x="58157" y="43801"/>
                </a:cubicBezTo>
                <a:cubicBezTo>
                  <a:pt x="63003" y="44258"/>
                  <a:pt x="67436" y="44793"/>
                  <a:pt x="72696" y="45170"/>
                </a:cubicBezTo>
                <a:cubicBezTo>
                  <a:pt x="76023" y="45409"/>
                  <a:pt x="79966" y="45474"/>
                  <a:pt x="83601" y="45626"/>
                </a:cubicBezTo>
                <a:cubicBezTo>
                  <a:pt x="109044" y="47756"/>
                  <a:pt x="100563" y="46539"/>
                  <a:pt x="112679" y="48820"/>
                </a:cubicBezTo>
                <a:cubicBezTo>
                  <a:pt x="115102" y="49733"/>
                  <a:pt x="120585" y="50599"/>
                  <a:pt x="119949" y="51558"/>
                </a:cubicBezTo>
                <a:cubicBezTo>
                  <a:pt x="118737" y="53383"/>
                  <a:pt x="118242" y="55218"/>
                  <a:pt x="116314" y="57033"/>
                </a:cubicBezTo>
                <a:cubicBezTo>
                  <a:pt x="115454" y="57842"/>
                  <a:pt x="108045" y="59676"/>
                  <a:pt x="105409" y="60227"/>
                </a:cubicBezTo>
                <a:cubicBezTo>
                  <a:pt x="90828" y="63278"/>
                  <a:pt x="98245" y="62656"/>
                  <a:pt x="79966" y="63421"/>
                </a:cubicBezTo>
                <a:cubicBezTo>
                  <a:pt x="62421" y="66724"/>
                  <a:pt x="73241" y="65668"/>
                  <a:pt x="50887" y="67071"/>
                </a:cubicBezTo>
                <a:lnTo>
                  <a:pt x="25443" y="70265"/>
                </a:lnTo>
                <a:cubicBezTo>
                  <a:pt x="21808" y="70721"/>
                  <a:pt x="17390" y="71097"/>
                  <a:pt x="14539" y="71634"/>
                </a:cubicBezTo>
                <a:lnTo>
                  <a:pt x="7269" y="73003"/>
                </a:lnTo>
                <a:cubicBezTo>
                  <a:pt x="2376" y="75459"/>
                  <a:pt x="-994" y="76278"/>
                  <a:pt x="7269" y="79390"/>
                </a:cubicBezTo>
                <a:cubicBezTo>
                  <a:pt x="8651" y="79911"/>
                  <a:pt x="14818" y="79952"/>
                  <a:pt x="18174" y="80303"/>
                </a:cubicBezTo>
                <a:cubicBezTo>
                  <a:pt x="22123" y="80716"/>
                  <a:pt x="25787" y="81176"/>
                  <a:pt x="29078" y="81672"/>
                </a:cubicBezTo>
                <a:cubicBezTo>
                  <a:pt x="31875" y="82093"/>
                  <a:pt x="33060" y="82679"/>
                  <a:pt x="36348" y="83041"/>
                </a:cubicBezTo>
                <a:cubicBezTo>
                  <a:pt x="48971" y="84427"/>
                  <a:pt x="55294" y="84828"/>
                  <a:pt x="69061" y="85322"/>
                </a:cubicBezTo>
                <a:cubicBezTo>
                  <a:pt x="73865" y="85494"/>
                  <a:pt x="78754" y="85626"/>
                  <a:pt x="83601" y="85778"/>
                </a:cubicBezTo>
                <a:cubicBezTo>
                  <a:pt x="87235" y="86082"/>
                  <a:pt x="91416" y="86303"/>
                  <a:pt x="94505" y="86691"/>
                </a:cubicBezTo>
                <a:cubicBezTo>
                  <a:pt x="105912" y="88123"/>
                  <a:pt x="99153" y="88052"/>
                  <a:pt x="105409" y="89885"/>
                </a:cubicBezTo>
                <a:cubicBezTo>
                  <a:pt x="107130" y="90389"/>
                  <a:pt x="110256" y="90797"/>
                  <a:pt x="112679" y="91253"/>
                </a:cubicBezTo>
                <a:cubicBezTo>
                  <a:pt x="111814" y="92448"/>
                  <a:pt x="111293" y="97417"/>
                  <a:pt x="101774" y="99010"/>
                </a:cubicBezTo>
                <a:cubicBezTo>
                  <a:pt x="98140" y="99618"/>
                  <a:pt x="95524" y="100348"/>
                  <a:pt x="90870" y="100835"/>
                </a:cubicBezTo>
                <a:cubicBezTo>
                  <a:pt x="87927" y="101143"/>
                  <a:pt x="83601" y="101139"/>
                  <a:pt x="79966" y="101291"/>
                </a:cubicBezTo>
                <a:cubicBezTo>
                  <a:pt x="75119" y="101748"/>
                  <a:pt x="70356" y="102218"/>
                  <a:pt x="65426" y="102660"/>
                </a:cubicBezTo>
                <a:cubicBezTo>
                  <a:pt x="61871" y="102979"/>
                  <a:pt x="57318" y="103151"/>
                  <a:pt x="54522" y="103573"/>
                </a:cubicBezTo>
                <a:cubicBezTo>
                  <a:pt x="31464" y="107046"/>
                  <a:pt x="62915" y="104087"/>
                  <a:pt x="36348" y="106310"/>
                </a:cubicBezTo>
                <a:cubicBezTo>
                  <a:pt x="33924" y="106766"/>
                  <a:pt x="31875" y="107258"/>
                  <a:pt x="29078" y="107679"/>
                </a:cubicBezTo>
                <a:cubicBezTo>
                  <a:pt x="25787" y="108175"/>
                  <a:pt x="21025" y="108511"/>
                  <a:pt x="18174" y="109048"/>
                </a:cubicBezTo>
                <a:cubicBezTo>
                  <a:pt x="16048" y="109448"/>
                  <a:pt x="15750" y="109960"/>
                  <a:pt x="14539" y="110417"/>
                </a:cubicBezTo>
                <a:cubicBezTo>
                  <a:pt x="16962" y="111329"/>
                  <a:pt x="17211" y="112385"/>
                  <a:pt x="21809" y="113154"/>
                </a:cubicBezTo>
                <a:cubicBezTo>
                  <a:pt x="29831" y="114497"/>
                  <a:pt x="33492" y="115289"/>
                  <a:pt x="43617" y="116348"/>
                </a:cubicBezTo>
                <a:cubicBezTo>
                  <a:pt x="46973" y="116699"/>
                  <a:pt x="50967" y="116942"/>
                  <a:pt x="54522" y="117261"/>
                </a:cubicBezTo>
                <a:cubicBezTo>
                  <a:pt x="59451" y="117703"/>
                  <a:pt x="63643" y="118289"/>
                  <a:pt x="69061" y="118629"/>
                </a:cubicBezTo>
                <a:cubicBezTo>
                  <a:pt x="75915" y="119060"/>
                  <a:pt x="83600" y="119238"/>
                  <a:pt x="90870" y="119542"/>
                </a:cubicBezTo>
                <a:cubicBezTo>
                  <a:pt x="102923" y="120046"/>
                  <a:pt x="97943" y="119998"/>
                  <a:pt x="105409" y="119998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4945235" y="1448166"/>
            <a:ext cx="60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19" name="Shape 219"/>
          <p:cNvSpPr txBox="1"/>
          <p:nvPr/>
        </p:nvSpPr>
        <p:spPr>
          <a:xfrm>
            <a:off x="4500257" y="2438399"/>
            <a:ext cx="1658700" cy="46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r(count) : 0</a:t>
            </a:r>
            <a:endParaRPr/>
          </a:p>
        </p:txBody>
      </p:sp>
      <p:sp>
        <p:nvSpPr>
          <p:cNvPr id="220" name="Shape 220"/>
          <p:cNvSpPr txBox="1"/>
          <p:nvPr/>
        </p:nvSpPr>
        <p:spPr>
          <a:xfrm>
            <a:off x="4468598" y="3048000"/>
            <a:ext cx="1681200" cy="46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w(count) : 1</a:t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6429703" y="2056280"/>
            <a:ext cx="450600" cy="3887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078" y="0"/>
                </a:moveTo>
                <a:cubicBezTo>
                  <a:pt x="30931" y="290"/>
                  <a:pt x="47994" y="2833"/>
                  <a:pt x="50887" y="3650"/>
                </a:cubicBezTo>
                <a:cubicBezTo>
                  <a:pt x="53999" y="4529"/>
                  <a:pt x="55734" y="5475"/>
                  <a:pt x="58157" y="6387"/>
                </a:cubicBezTo>
                <a:lnTo>
                  <a:pt x="61792" y="7756"/>
                </a:lnTo>
                <a:cubicBezTo>
                  <a:pt x="63003" y="8212"/>
                  <a:pt x="64497" y="8658"/>
                  <a:pt x="65426" y="9125"/>
                </a:cubicBezTo>
                <a:lnTo>
                  <a:pt x="69061" y="10950"/>
                </a:lnTo>
                <a:cubicBezTo>
                  <a:pt x="67849" y="14144"/>
                  <a:pt x="67542" y="17345"/>
                  <a:pt x="65426" y="20532"/>
                </a:cubicBezTo>
                <a:cubicBezTo>
                  <a:pt x="64362" y="22135"/>
                  <a:pt x="58872" y="22067"/>
                  <a:pt x="50887" y="23269"/>
                </a:cubicBezTo>
                <a:cubicBezTo>
                  <a:pt x="48090" y="23691"/>
                  <a:pt x="46414" y="24217"/>
                  <a:pt x="43617" y="24638"/>
                </a:cubicBezTo>
                <a:cubicBezTo>
                  <a:pt x="34871" y="25956"/>
                  <a:pt x="32531" y="26022"/>
                  <a:pt x="21809" y="26919"/>
                </a:cubicBezTo>
                <a:cubicBezTo>
                  <a:pt x="19385" y="27376"/>
                  <a:pt x="17628" y="27900"/>
                  <a:pt x="14539" y="28288"/>
                </a:cubicBezTo>
                <a:cubicBezTo>
                  <a:pt x="11450" y="28676"/>
                  <a:pt x="6363" y="28773"/>
                  <a:pt x="3634" y="29201"/>
                </a:cubicBezTo>
                <a:cubicBezTo>
                  <a:pt x="1241" y="29576"/>
                  <a:pt x="1211" y="30113"/>
                  <a:pt x="0" y="30570"/>
                </a:cubicBezTo>
                <a:cubicBezTo>
                  <a:pt x="4271" y="37003"/>
                  <a:pt x="-978" y="34307"/>
                  <a:pt x="10904" y="38782"/>
                </a:cubicBezTo>
                <a:cubicBezTo>
                  <a:pt x="14715" y="40217"/>
                  <a:pt x="13775" y="40544"/>
                  <a:pt x="25443" y="41520"/>
                </a:cubicBezTo>
                <a:cubicBezTo>
                  <a:pt x="28631" y="41787"/>
                  <a:pt x="32713" y="41824"/>
                  <a:pt x="36348" y="41976"/>
                </a:cubicBezTo>
                <a:cubicBezTo>
                  <a:pt x="43617" y="42585"/>
                  <a:pt x="51167" y="43143"/>
                  <a:pt x="58157" y="43801"/>
                </a:cubicBezTo>
                <a:cubicBezTo>
                  <a:pt x="63003" y="44258"/>
                  <a:pt x="67436" y="44793"/>
                  <a:pt x="72696" y="45170"/>
                </a:cubicBezTo>
                <a:cubicBezTo>
                  <a:pt x="76023" y="45409"/>
                  <a:pt x="79966" y="45474"/>
                  <a:pt x="83601" y="45626"/>
                </a:cubicBezTo>
                <a:cubicBezTo>
                  <a:pt x="109044" y="47756"/>
                  <a:pt x="100563" y="46539"/>
                  <a:pt x="112679" y="48820"/>
                </a:cubicBezTo>
                <a:cubicBezTo>
                  <a:pt x="115102" y="49733"/>
                  <a:pt x="120585" y="50599"/>
                  <a:pt x="119949" y="51558"/>
                </a:cubicBezTo>
                <a:cubicBezTo>
                  <a:pt x="118737" y="53383"/>
                  <a:pt x="118242" y="55218"/>
                  <a:pt x="116314" y="57033"/>
                </a:cubicBezTo>
                <a:cubicBezTo>
                  <a:pt x="115454" y="57842"/>
                  <a:pt x="108045" y="59676"/>
                  <a:pt x="105409" y="60227"/>
                </a:cubicBezTo>
                <a:cubicBezTo>
                  <a:pt x="90828" y="63278"/>
                  <a:pt x="98245" y="62656"/>
                  <a:pt x="79966" y="63421"/>
                </a:cubicBezTo>
                <a:cubicBezTo>
                  <a:pt x="62421" y="66724"/>
                  <a:pt x="73241" y="65668"/>
                  <a:pt x="50887" y="67071"/>
                </a:cubicBezTo>
                <a:lnTo>
                  <a:pt x="25443" y="70265"/>
                </a:lnTo>
                <a:cubicBezTo>
                  <a:pt x="21808" y="70721"/>
                  <a:pt x="17390" y="71097"/>
                  <a:pt x="14539" y="71634"/>
                </a:cubicBezTo>
                <a:lnTo>
                  <a:pt x="7269" y="73003"/>
                </a:lnTo>
                <a:cubicBezTo>
                  <a:pt x="2376" y="75459"/>
                  <a:pt x="-994" y="76278"/>
                  <a:pt x="7269" y="79390"/>
                </a:cubicBezTo>
                <a:cubicBezTo>
                  <a:pt x="8651" y="79911"/>
                  <a:pt x="14818" y="79952"/>
                  <a:pt x="18174" y="80303"/>
                </a:cubicBezTo>
                <a:cubicBezTo>
                  <a:pt x="22123" y="80716"/>
                  <a:pt x="25787" y="81176"/>
                  <a:pt x="29078" y="81672"/>
                </a:cubicBezTo>
                <a:cubicBezTo>
                  <a:pt x="31875" y="82093"/>
                  <a:pt x="33060" y="82679"/>
                  <a:pt x="36348" y="83041"/>
                </a:cubicBezTo>
                <a:cubicBezTo>
                  <a:pt x="48971" y="84427"/>
                  <a:pt x="55294" y="84828"/>
                  <a:pt x="69061" y="85322"/>
                </a:cubicBezTo>
                <a:cubicBezTo>
                  <a:pt x="73865" y="85494"/>
                  <a:pt x="78754" y="85626"/>
                  <a:pt x="83601" y="85778"/>
                </a:cubicBezTo>
                <a:cubicBezTo>
                  <a:pt x="87235" y="86082"/>
                  <a:pt x="91416" y="86303"/>
                  <a:pt x="94505" y="86691"/>
                </a:cubicBezTo>
                <a:cubicBezTo>
                  <a:pt x="105912" y="88123"/>
                  <a:pt x="99153" y="88052"/>
                  <a:pt x="105409" y="89885"/>
                </a:cubicBezTo>
                <a:cubicBezTo>
                  <a:pt x="107130" y="90389"/>
                  <a:pt x="110256" y="90797"/>
                  <a:pt x="112679" y="91253"/>
                </a:cubicBezTo>
                <a:cubicBezTo>
                  <a:pt x="111814" y="92448"/>
                  <a:pt x="111293" y="97417"/>
                  <a:pt x="101774" y="99010"/>
                </a:cubicBezTo>
                <a:cubicBezTo>
                  <a:pt x="98140" y="99618"/>
                  <a:pt x="95524" y="100348"/>
                  <a:pt x="90870" y="100835"/>
                </a:cubicBezTo>
                <a:cubicBezTo>
                  <a:pt x="87927" y="101143"/>
                  <a:pt x="83601" y="101139"/>
                  <a:pt x="79966" y="101291"/>
                </a:cubicBezTo>
                <a:cubicBezTo>
                  <a:pt x="75119" y="101748"/>
                  <a:pt x="70356" y="102218"/>
                  <a:pt x="65426" y="102660"/>
                </a:cubicBezTo>
                <a:cubicBezTo>
                  <a:pt x="61871" y="102979"/>
                  <a:pt x="57318" y="103151"/>
                  <a:pt x="54522" y="103573"/>
                </a:cubicBezTo>
                <a:cubicBezTo>
                  <a:pt x="31464" y="107046"/>
                  <a:pt x="62915" y="104087"/>
                  <a:pt x="36348" y="106310"/>
                </a:cubicBezTo>
                <a:cubicBezTo>
                  <a:pt x="33924" y="106766"/>
                  <a:pt x="31875" y="107258"/>
                  <a:pt x="29078" y="107679"/>
                </a:cubicBezTo>
                <a:cubicBezTo>
                  <a:pt x="25787" y="108175"/>
                  <a:pt x="21025" y="108511"/>
                  <a:pt x="18174" y="109048"/>
                </a:cubicBezTo>
                <a:cubicBezTo>
                  <a:pt x="16048" y="109448"/>
                  <a:pt x="15750" y="109960"/>
                  <a:pt x="14539" y="110417"/>
                </a:cubicBezTo>
                <a:cubicBezTo>
                  <a:pt x="16962" y="111329"/>
                  <a:pt x="17211" y="112385"/>
                  <a:pt x="21809" y="113154"/>
                </a:cubicBezTo>
                <a:cubicBezTo>
                  <a:pt x="29831" y="114497"/>
                  <a:pt x="33492" y="115289"/>
                  <a:pt x="43617" y="116348"/>
                </a:cubicBezTo>
                <a:cubicBezTo>
                  <a:pt x="46973" y="116699"/>
                  <a:pt x="50967" y="116942"/>
                  <a:pt x="54522" y="117261"/>
                </a:cubicBezTo>
                <a:cubicBezTo>
                  <a:pt x="59451" y="117703"/>
                  <a:pt x="63643" y="118289"/>
                  <a:pt x="69061" y="118629"/>
                </a:cubicBezTo>
                <a:cubicBezTo>
                  <a:pt x="75915" y="119060"/>
                  <a:pt x="83600" y="119238"/>
                  <a:pt x="90870" y="119542"/>
                </a:cubicBezTo>
                <a:cubicBezTo>
                  <a:pt x="102923" y="120046"/>
                  <a:pt x="97943" y="119998"/>
                  <a:pt x="105409" y="119998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6350185" y="1448166"/>
            <a:ext cx="60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23" name="Shape 223"/>
          <p:cNvSpPr txBox="1"/>
          <p:nvPr/>
        </p:nvSpPr>
        <p:spPr>
          <a:xfrm>
            <a:off x="5825694" y="3577698"/>
            <a:ext cx="1658700" cy="46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r(count) : 1</a:t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7895985" y="2056280"/>
            <a:ext cx="450600" cy="3887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078" y="0"/>
                </a:moveTo>
                <a:cubicBezTo>
                  <a:pt x="30931" y="290"/>
                  <a:pt x="47994" y="2833"/>
                  <a:pt x="50887" y="3650"/>
                </a:cubicBezTo>
                <a:cubicBezTo>
                  <a:pt x="53999" y="4529"/>
                  <a:pt x="55734" y="5475"/>
                  <a:pt x="58157" y="6387"/>
                </a:cubicBezTo>
                <a:lnTo>
                  <a:pt x="61792" y="7756"/>
                </a:lnTo>
                <a:cubicBezTo>
                  <a:pt x="63003" y="8212"/>
                  <a:pt x="64497" y="8658"/>
                  <a:pt x="65426" y="9125"/>
                </a:cubicBezTo>
                <a:lnTo>
                  <a:pt x="69061" y="10950"/>
                </a:lnTo>
                <a:cubicBezTo>
                  <a:pt x="67849" y="14144"/>
                  <a:pt x="67542" y="17345"/>
                  <a:pt x="65426" y="20532"/>
                </a:cubicBezTo>
                <a:cubicBezTo>
                  <a:pt x="64362" y="22135"/>
                  <a:pt x="58872" y="22067"/>
                  <a:pt x="50887" y="23269"/>
                </a:cubicBezTo>
                <a:cubicBezTo>
                  <a:pt x="48090" y="23691"/>
                  <a:pt x="46414" y="24217"/>
                  <a:pt x="43617" y="24638"/>
                </a:cubicBezTo>
                <a:cubicBezTo>
                  <a:pt x="34871" y="25956"/>
                  <a:pt x="32531" y="26022"/>
                  <a:pt x="21809" y="26919"/>
                </a:cubicBezTo>
                <a:cubicBezTo>
                  <a:pt x="19385" y="27376"/>
                  <a:pt x="17628" y="27900"/>
                  <a:pt x="14539" y="28288"/>
                </a:cubicBezTo>
                <a:cubicBezTo>
                  <a:pt x="11450" y="28676"/>
                  <a:pt x="6363" y="28773"/>
                  <a:pt x="3634" y="29201"/>
                </a:cubicBezTo>
                <a:cubicBezTo>
                  <a:pt x="1241" y="29576"/>
                  <a:pt x="1211" y="30113"/>
                  <a:pt x="0" y="30570"/>
                </a:cubicBezTo>
                <a:cubicBezTo>
                  <a:pt x="4271" y="37003"/>
                  <a:pt x="-978" y="34307"/>
                  <a:pt x="10904" y="38782"/>
                </a:cubicBezTo>
                <a:cubicBezTo>
                  <a:pt x="14715" y="40217"/>
                  <a:pt x="13775" y="40544"/>
                  <a:pt x="25443" y="41520"/>
                </a:cubicBezTo>
                <a:cubicBezTo>
                  <a:pt x="28631" y="41787"/>
                  <a:pt x="32713" y="41824"/>
                  <a:pt x="36348" y="41976"/>
                </a:cubicBezTo>
                <a:cubicBezTo>
                  <a:pt x="43617" y="42585"/>
                  <a:pt x="51167" y="43143"/>
                  <a:pt x="58157" y="43801"/>
                </a:cubicBezTo>
                <a:cubicBezTo>
                  <a:pt x="63003" y="44258"/>
                  <a:pt x="67436" y="44793"/>
                  <a:pt x="72696" y="45170"/>
                </a:cubicBezTo>
                <a:cubicBezTo>
                  <a:pt x="76023" y="45409"/>
                  <a:pt x="79966" y="45474"/>
                  <a:pt x="83601" y="45626"/>
                </a:cubicBezTo>
                <a:cubicBezTo>
                  <a:pt x="109044" y="47756"/>
                  <a:pt x="100563" y="46539"/>
                  <a:pt x="112679" y="48820"/>
                </a:cubicBezTo>
                <a:cubicBezTo>
                  <a:pt x="115102" y="49733"/>
                  <a:pt x="120585" y="50599"/>
                  <a:pt x="119949" y="51558"/>
                </a:cubicBezTo>
                <a:cubicBezTo>
                  <a:pt x="118737" y="53383"/>
                  <a:pt x="118242" y="55218"/>
                  <a:pt x="116314" y="57033"/>
                </a:cubicBezTo>
                <a:cubicBezTo>
                  <a:pt x="115454" y="57842"/>
                  <a:pt x="108045" y="59676"/>
                  <a:pt x="105409" y="60227"/>
                </a:cubicBezTo>
                <a:cubicBezTo>
                  <a:pt x="90828" y="63278"/>
                  <a:pt x="98245" y="62656"/>
                  <a:pt x="79966" y="63421"/>
                </a:cubicBezTo>
                <a:cubicBezTo>
                  <a:pt x="62421" y="66724"/>
                  <a:pt x="73241" y="65668"/>
                  <a:pt x="50887" y="67071"/>
                </a:cubicBezTo>
                <a:lnTo>
                  <a:pt x="25443" y="70265"/>
                </a:lnTo>
                <a:cubicBezTo>
                  <a:pt x="21808" y="70721"/>
                  <a:pt x="17390" y="71097"/>
                  <a:pt x="14539" y="71634"/>
                </a:cubicBezTo>
                <a:lnTo>
                  <a:pt x="7269" y="73003"/>
                </a:lnTo>
                <a:cubicBezTo>
                  <a:pt x="2376" y="75459"/>
                  <a:pt x="-994" y="76278"/>
                  <a:pt x="7269" y="79390"/>
                </a:cubicBezTo>
                <a:cubicBezTo>
                  <a:pt x="8651" y="79911"/>
                  <a:pt x="14818" y="79952"/>
                  <a:pt x="18174" y="80303"/>
                </a:cubicBezTo>
                <a:cubicBezTo>
                  <a:pt x="22123" y="80716"/>
                  <a:pt x="25787" y="81176"/>
                  <a:pt x="29078" y="81672"/>
                </a:cubicBezTo>
                <a:cubicBezTo>
                  <a:pt x="31875" y="82093"/>
                  <a:pt x="33060" y="82679"/>
                  <a:pt x="36348" y="83041"/>
                </a:cubicBezTo>
                <a:cubicBezTo>
                  <a:pt x="48971" y="84427"/>
                  <a:pt x="55294" y="84828"/>
                  <a:pt x="69061" y="85322"/>
                </a:cubicBezTo>
                <a:cubicBezTo>
                  <a:pt x="73865" y="85494"/>
                  <a:pt x="78754" y="85626"/>
                  <a:pt x="83601" y="85778"/>
                </a:cubicBezTo>
                <a:cubicBezTo>
                  <a:pt x="87235" y="86082"/>
                  <a:pt x="91416" y="86303"/>
                  <a:pt x="94505" y="86691"/>
                </a:cubicBezTo>
                <a:cubicBezTo>
                  <a:pt x="105912" y="88123"/>
                  <a:pt x="99153" y="88052"/>
                  <a:pt x="105409" y="89885"/>
                </a:cubicBezTo>
                <a:cubicBezTo>
                  <a:pt x="107130" y="90389"/>
                  <a:pt x="110256" y="90797"/>
                  <a:pt x="112679" y="91253"/>
                </a:cubicBezTo>
                <a:cubicBezTo>
                  <a:pt x="111814" y="92448"/>
                  <a:pt x="111293" y="97417"/>
                  <a:pt x="101774" y="99010"/>
                </a:cubicBezTo>
                <a:cubicBezTo>
                  <a:pt x="98140" y="99618"/>
                  <a:pt x="95524" y="100348"/>
                  <a:pt x="90870" y="100835"/>
                </a:cubicBezTo>
                <a:cubicBezTo>
                  <a:pt x="87927" y="101143"/>
                  <a:pt x="83601" y="101139"/>
                  <a:pt x="79966" y="101291"/>
                </a:cubicBezTo>
                <a:cubicBezTo>
                  <a:pt x="75119" y="101748"/>
                  <a:pt x="70356" y="102218"/>
                  <a:pt x="65426" y="102660"/>
                </a:cubicBezTo>
                <a:cubicBezTo>
                  <a:pt x="61871" y="102979"/>
                  <a:pt x="57318" y="103151"/>
                  <a:pt x="54522" y="103573"/>
                </a:cubicBezTo>
                <a:cubicBezTo>
                  <a:pt x="31464" y="107046"/>
                  <a:pt x="62915" y="104087"/>
                  <a:pt x="36348" y="106310"/>
                </a:cubicBezTo>
                <a:cubicBezTo>
                  <a:pt x="33924" y="106766"/>
                  <a:pt x="31875" y="107258"/>
                  <a:pt x="29078" y="107679"/>
                </a:cubicBezTo>
                <a:cubicBezTo>
                  <a:pt x="25787" y="108175"/>
                  <a:pt x="21025" y="108511"/>
                  <a:pt x="18174" y="109048"/>
                </a:cubicBezTo>
                <a:cubicBezTo>
                  <a:pt x="16048" y="109448"/>
                  <a:pt x="15750" y="109960"/>
                  <a:pt x="14539" y="110417"/>
                </a:cubicBezTo>
                <a:cubicBezTo>
                  <a:pt x="16962" y="111329"/>
                  <a:pt x="17211" y="112385"/>
                  <a:pt x="21809" y="113154"/>
                </a:cubicBezTo>
                <a:cubicBezTo>
                  <a:pt x="29831" y="114497"/>
                  <a:pt x="33492" y="115289"/>
                  <a:pt x="43617" y="116348"/>
                </a:cubicBezTo>
                <a:cubicBezTo>
                  <a:pt x="46973" y="116699"/>
                  <a:pt x="50967" y="116942"/>
                  <a:pt x="54522" y="117261"/>
                </a:cubicBezTo>
                <a:cubicBezTo>
                  <a:pt x="59451" y="117703"/>
                  <a:pt x="63643" y="118289"/>
                  <a:pt x="69061" y="118629"/>
                </a:cubicBezTo>
                <a:cubicBezTo>
                  <a:pt x="75915" y="119060"/>
                  <a:pt x="83600" y="119238"/>
                  <a:pt x="90870" y="119542"/>
                </a:cubicBezTo>
                <a:cubicBezTo>
                  <a:pt x="102923" y="120046"/>
                  <a:pt x="97943" y="119998"/>
                  <a:pt x="105409" y="119998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7693828" y="1448166"/>
            <a:ext cx="60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26" name="Shape 226"/>
          <p:cNvSpPr txBox="1"/>
          <p:nvPr/>
        </p:nvSpPr>
        <p:spPr>
          <a:xfrm>
            <a:off x="7377560" y="4079932"/>
            <a:ext cx="1658700" cy="46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r(count) : 1</a:t>
            </a: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5838757" y="5156546"/>
            <a:ext cx="1681200" cy="46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w(count) : 2</a:t>
            </a:r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110389" y="5481053"/>
            <a:ext cx="50292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depends on order of execution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Synchronization needed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7377560" y="4633680"/>
            <a:ext cx="1681200" cy="46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w(count) : 2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6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dirty="0"/>
              <a:t>a=10</a:t>
            </a:r>
            <a:endParaRPr sz="24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dirty="0"/>
              <a:t>F(){</a:t>
            </a:r>
            <a:endParaRPr sz="2400" dirty="0"/>
          </a:p>
          <a:p>
            <a:pPr marL="45720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dirty="0"/>
              <a:t>read(a);</a:t>
            </a:r>
            <a:endParaRPr sz="2400" dirty="0"/>
          </a:p>
          <a:p>
            <a:pPr marL="45720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dirty="0"/>
              <a:t>a = a+1;</a:t>
            </a:r>
            <a:endParaRPr sz="2400" dirty="0"/>
          </a:p>
          <a:p>
            <a:pPr marL="45720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dirty="0"/>
              <a:t>write(a);</a:t>
            </a:r>
            <a:endParaRPr sz="24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dirty="0"/>
              <a:t>}</a:t>
            </a:r>
            <a:endParaRPr sz="24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dirty="0"/>
              <a:t>#1: T1 should first execute F and then T2. </a:t>
            </a:r>
            <a:endParaRPr sz="24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dirty="0"/>
              <a:t>Ans = 12</a:t>
            </a:r>
            <a:endParaRPr sz="24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dirty="0"/>
              <a:t>#2: T1 -&gt; reads a=10, context switch to T2</a:t>
            </a:r>
            <a:endParaRPr sz="24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dirty="0"/>
              <a:t>T2 -&gt; reads a=10, adds 1 to a -&gt; 11, switch to T1</a:t>
            </a:r>
            <a:endParaRPr sz="24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dirty="0"/>
              <a:t>T1 -&gt; (has already read 10) a=11 </a:t>
            </a:r>
            <a:endParaRPr sz="24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dirty="0"/>
              <a:t>Ans = 11</a:t>
            </a:r>
            <a:endParaRPr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deal with it?</a:t>
            </a:r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7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/>
              <a:t>Critical section (shared memory access, guard it to prevent  race condition)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3148553"/>
            <a:ext cx="6575981" cy="3548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Mutex</a:t>
            </a:r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64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Mutex is an object which allows only one thread into a critical section</a:t>
            </a:r>
            <a:endParaRPr/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Mutex is owned by a thread</a:t>
            </a:r>
            <a:endParaRPr/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It forces other threads which attempt to gain access to that section, to wait until the first thread has exited from the section</a:t>
            </a:r>
            <a:endParaRPr/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Each resource has a mutex</a:t>
            </a:r>
            <a:endParaRPr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 l="5060" b="20318"/>
          <a:stretch/>
        </p:blipFill>
        <p:spPr>
          <a:xfrm>
            <a:off x="366525" y="1343100"/>
            <a:ext cx="8548875" cy="30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 r="1312" b="12899"/>
          <a:stretch/>
        </p:blipFill>
        <p:spPr>
          <a:xfrm>
            <a:off x="57250" y="1637500"/>
            <a:ext cx="9029500" cy="32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Shape 269"/>
          <p:cNvPicPr preferRelativeResize="0"/>
          <p:nvPr/>
        </p:nvPicPr>
        <p:blipFill rotWithShape="1">
          <a:blip r:embed="rId3">
            <a:alphaModFix/>
          </a:blip>
          <a:srcRect l="2820" r="924" b="11964"/>
          <a:stretch/>
        </p:blipFill>
        <p:spPr>
          <a:xfrm>
            <a:off x="100625" y="533400"/>
            <a:ext cx="8957550" cy="45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 descr="This video is part of the Udacity course &quot;GT - Refresher - Advanced OS&quot;. Watch the full course at https://www.udacity.com/course/ud098" title="Mutex Lock">
            <a:hlinkClick r:id="rId3"/>
          </p:cNvPr>
          <p:cNvSpPr/>
          <p:nvPr/>
        </p:nvSpPr>
        <p:spPr>
          <a:xfrm>
            <a:off x="0" y="38100"/>
            <a:ext cx="9144000" cy="6858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Semaphores</a:t>
            </a:r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 dirty="0"/>
              <a:t>A semaphore is a value in a designated place in the OS (or kernel) storage that each process can check and then change</a:t>
            </a:r>
            <a:endParaRPr sz="2400" dirty="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 dirty="0"/>
              <a:t>signaling mechanism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 dirty="0"/>
              <a:t>restricts/allows the number of simultaneous threads of a shared resource </a:t>
            </a:r>
            <a:r>
              <a:rPr lang="en-US" sz="2400" dirty="0" err="1"/>
              <a:t>upto</a:t>
            </a:r>
            <a:r>
              <a:rPr lang="en-US" sz="2400" dirty="0"/>
              <a:t> a maximum number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 dirty="0"/>
              <a:t>threads can request access to a resource (decrements the semaphore)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 dirty="0"/>
              <a:t>threads signal that the have finished using the resource (increments the semaphore) 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91903-39DC-4B9E-8155-F22AEFBE7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8318E-FE72-413C-BDE4-3BBFA523E7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Finite amount of RAM -&gt; memory can run out </a:t>
            </a:r>
          </a:p>
          <a:p>
            <a:r>
              <a:rPr lang="en-US" dirty="0"/>
              <a:t>Virtual memory is a memory management technique </a:t>
            </a:r>
          </a:p>
          <a:p>
            <a:r>
              <a:rPr lang="en-US" dirty="0"/>
              <a:t>"creates the illusion to users of a very large memory”</a:t>
            </a:r>
          </a:p>
          <a:p>
            <a:r>
              <a:rPr lang="en-US" dirty="0"/>
              <a:t>Virtual memory can help load multiple programs without having to purchase more RAM</a:t>
            </a:r>
          </a:p>
        </p:txBody>
      </p:sp>
    </p:spTree>
    <p:extLst>
      <p:ext uri="{BB962C8B-B14F-4D97-AF65-F5344CB8AC3E}">
        <p14:creationId xmlns:p14="http://schemas.microsoft.com/office/powerpoint/2010/main" val="2492568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Shape 288"/>
          <p:cNvPicPr preferRelativeResize="0"/>
          <p:nvPr/>
        </p:nvPicPr>
        <p:blipFill rotWithShape="1">
          <a:blip r:embed="rId3">
            <a:alphaModFix/>
          </a:blip>
          <a:srcRect b="15782"/>
          <a:stretch/>
        </p:blipFill>
        <p:spPr>
          <a:xfrm>
            <a:off x="0" y="2133600"/>
            <a:ext cx="9144001" cy="24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Shape 294"/>
          <p:cNvPicPr preferRelativeResize="0"/>
          <p:nvPr/>
        </p:nvPicPr>
        <p:blipFill rotWithShape="1">
          <a:blip r:embed="rId3">
            <a:alphaModFix/>
          </a:blip>
          <a:srcRect b="8374"/>
          <a:stretch/>
        </p:blipFill>
        <p:spPr>
          <a:xfrm>
            <a:off x="0" y="1981200"/>
            <a:ext cx="9144000" cy="24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Shape 300"/>
          <p:cNvPicPr preferRelativeResize="0"/>
          <p:nvPr/>
        </p:nvPicPr>
        <p:blipFill rotWithShape="1">
          <a:blip r:embed="rId3">
            <a:alphaModFix/>
          </a:blip>
          <a:srcRect b="12510"/>
          <a:stretch/>
        </p:blipFill>
        <p:spPr>
          <a:xfrm>
            <a:off x="0" y="1752600"/>
            <a:ext cx="9144000" cy="290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Shape 306"/>
          <p:cNvPicPr preferRelativeResize="0"/>
          <p:nvPr/>
        </p:nvPicPr>
        <p:blipFill rotWithShape="1">
          <a:blip r:embed="rId3">
            <a:alphaModFix/>
          </a:blip>
          <a:srcRect b="7715"/>
          <a:stretch/>
        </p:blipFill>
        <p:spPr>
          <a:xfrm>
            <a:off x="0" y="1073025"/>
            <a:ext cx="9144000" cy="43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 descr="Like and Subscribe! :P   Microsoft Powerpoint x Filmora Photos/Icons and Audio used in the video is not mine! Thanks!" title="SEMAPHORES | Operating System (Simplified)">
            <a:hlinkClick r:id="rId3"/>
          </p:cNvPr>
          <p:cNvSpPr/>
          <p:nvPr/>
        </p:nvSpPr>
        <p:spPr>
          <a:xfrm>
            <a:off x="0" y="0"/>
            <a:ext cx="9144000" cy="671805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Semaphores v/s mutex</a:t>
            </a:r>
            <a:endParaRPr/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/>
              <a:t>Semaphore allows multiple program threads to access the finite instance of resources. 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/>
              <a:t>On the other hand, Mutex allows multiple program threads to access a single shared resource but one at a time.</a:t>
            </a: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  <a:endParaRPr dirty="0"/>
          </a:p>
        </p:txBody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tr -cs 'A-Za-z' '[\n*]' | sort -u | comm -23 – words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1 (tr)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2 (sort)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3 (comm)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process has its own address space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these processes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communicate?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Pipes/System Calls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  <a:endParaRPr dirty="0"/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Threads share all of the process's memory except for their stacks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Data sharing requires no extra work (no system calls,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pipes, etc.)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POSIX Threads</a:t>
            </a:r>
            <a:endParaRPr/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import the pthread library</a:t>
            </a:r>
            <a:endParaRPr/>
          </a:p>
          <a:p>
            <a:pPr marL="0" lvl="0" indent="45720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Example: #include&lt;pthread.h&gt;</a:t>
            </a:r>
            <a:endParaRPr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Use -pthread while compiling</a:t>
            </a:r>
            <a:endParaRPr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Represented by pthread_t (datatype)</a:t>
            </a:r>
            <a:endParaRPr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</a:t>
            </a:r>
            <a:r>
              <a:rPr lang="en-US" sz="44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</a:t>
            </a: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Functions</a:t>
            </a:r>
            <a:endParaRPr dirty="0"/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620"/>
              <a:buFont typeface="Arial"/>
              <a:buNone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5 basic 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functions: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620"/>
              <a:buFont typeface="Arial"/>
              <a:buNone/>
            </a:pPr>
            <a:r>
              <a:rPr lang="en-US" sz="24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8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pthread_create</a:t>
            </a:r>
            <a:r>
              <a:rPr lang="en-US" sz="24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 new thread within a process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620"/>
              <a:buFont typeface="Arial"/>
              <a:buNone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620"/>
              <a:buFont typeface="Arial"/>
              <a:buNone/>
            </a:pPr>
            <a:r>
              <a:rPr lang="en-US" sz="24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8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pthread_join</a:t>
            </a:r>
            <a:r>
              <a:rPr lang="en-US" sz="24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waits for another thread to terminate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620"/>
              <a:buFont typeface="Arial"/>
              <a:buNone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620"/>
              <a:buFont typeface="Arial"/>
              <a:buNone/>
            </a:pPr>
            <a:r>
              <a:rPr lang="en-US" sz="24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8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pthread_equal</a:t>
            </a:r>
            <a:r>
              <a:rPr lang="en-US" sz="24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compares thread ids to see if they refer to the same thread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620"/>
              <a:buFont typeface="Arial"/>
              <a:buNone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620"/>
              <a:buFont typeface="Arial"/>
              <a:buNone/>
            </a:pPr>
            <a:r>
              <a:rPr lang="en-US" sz="24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en-US" sz="248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pthread_self</a:t>
            </a:r>
            <a:r>
              <a:rPr lang="en-US" sz="24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the id of the calling thread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620"/>
              <a:buFont typeface="Arial"/>
              <a:buNone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620"/>
              <a:buFont typeface="Arial"/>
              <a:buNone/>
            </a:pPr>
            <a:r>
              <a:rPr lang="en-US" sz="24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lang="en-US" sz="248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pthread_exit</a:t>
            </a:r>
            <a:r>
              <a:rPr lang="en-US" sz="24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terminates the currently running thread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virtual memory">
            <a:extLst>
              <a:ext uri="{FF2B5EF4-FFF2-40B4-BE49-F238E27FC236}">
                <a16:creationId xmlns:a16="http://schemas.microsoft.com/office/drawing/2014/main" id="{66DB5D35-4147-433C-BCAE-BD2647A92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" y="2026763"/>
            <a:ext cx="9289429" cy="231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virtual memory">
            <a:extLst>
              <a:ext uri="{FF2B5EF4-FFF2-40B4-BE49-F238E27FC236}">
                <a16:creationId xmlns:a16="http://schemas.microsoft.com/office/drawing/2014/main" id="{E1375C88-C160-4DD8-A1BA-F4C0895E15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67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Virtual addressing</a:t>
            </a:r>
            <a:endParaRPr dirty="0"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189350"/>
            <a:ext cx="7671551" cy="557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Multiprocessing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 of multiple CPUs/cores to run multiple tasks simultaneously</a:t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081023"/>
            <a:ext cx="5249007" cy="269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5198" y="3962400"/>
            <a:ext cx="5096586" cy="2667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5791200" y="2209800"/>
            <a:ext cx="2438399" cy="954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Uniprocessing system</a:t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457200" y="5181600"/>
            <a:ext cx="2590800" cy="954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Multiprocessing system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Parallelism</a:t>
            </a:r>
            <a:endParaRPr dirty="0"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Executing several computations simultaneously to gain performance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forms of parallelism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processes are scheduled alternately or possibly simultaneously on a multiprocessing system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job is broken logically into pieces (threads) which may be executed simultaneously on a multiprocessing system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Parallelism…</a:t>
            </a:r>
            <a:endParaRPr dirty="0"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 dirty="0"/>
              <a:t>Two different parallel architectures :</a:t>
            </a:r>
            <a:endParaRPr sz="2800" dirty="0"/>
          </a:p>
          <a:p>
            <a:pPr marL="457200" lvl="0" indent="-431800" rtl="0">
              <a:spcBef>
                <a:spcPts val="640"/>
              </a:spcBef>
              <a:spcAft>
                <a:spcPts val="0"/>
              </a:spcAft>
              <a:buSzPts val="3200"/>
              <a:buChar char="-"/>
            </a:pPr>
            <a:r>
              <a:rPr lang="en-US" sz="2800" dirty="0"/>
              <a:t>SIMD (Single Instruction Multiple Data)</a:t>
            </a:r>
            <a:endParaRPr sz="2800" dirty="0"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400" dirty="0"/>
              <a:t>Performs single identical action simultaneously on multiple data pieces</a:t>
            </a:r>
            <a:endParaRPr sz="2400" dirty="0"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400" dirty="0"/>
              <a:t>Ex. retrieving multiple files at the same time</a:t>
            </a:r>
            <a:endParaRPr sz="2400" dirty="0"/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 sz="2800" dirty="0"/>
              <a:t>MIMD (Multiple Instruction Multiple Data)</a:t>
            </a:r>
            <a:endParaRPr sz="2800" dirty="0"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400" dirty="0"/>
              <a:t>Performs multiple actions simultaneously</a:t>
            </a:r>
            <a:endParaRPr sz="2400" dirty="0"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400" dirty="0"/>
              <a:t>Ex. addition, multiplication simultaneously </a:t>
            </a:r>
            <a:endParaRPr sz="2400" dirty="0"/>
          </a:p>
          <a:p>
            <a: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400" dirty="0"/>
              <a:t>May/may not be synchronized</a:t>
            </a:r>
          </a:p>
          <a:p>
            <a: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400" dirty="0"/>
              <a:t>Complex architecture</a:t>
            </a:r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1050</Words>
  <Application>Microsoft Office PowerPoint</Application>
  <PresentationFormat>On-screen Show (4:3)</PresentationFormat>
  <Paragraphs>191</Paragraphs>
  <Slides>39</Slides>
  <Notes>37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Office Theme</vt:lpstr>
      <vt:lpstr>CS 35L Software Construction Lab  Week 7 Lecture 1 – Multithreading</vt:lpstr>
      <vt:lpstr>Types of resources</vt:lpstr>
      <vt:lpstr>Virtual Memory?</vt:lpstr>
      <vt:lpstr>PowerPoint Presentation</vt:lpstr>
      <vt:lpstr>PowerPoint Presentation</vt:lpstr>
      <vt:lpstr>Virtual addressing</vt:lpstr>
      <vt:lpstr>Multiprocessing</vt:lpstr>
      <vt:lpstr>Parallelism</vt:lpstr>
      <vt:lpstr>Parallelism…</vt:lpstr>
      <vt:lpstr>SIMD vs MIMD</vt:lpstr>
      <vt:lpstr>What is a thread?</vt:lpstr>
      <vt:lpstr>Process vs Threads</vt:lpstr>
      <vt:lpstr>Multitasking vs. Multithreading</vt:lpstr>
      <vt:lpstr>Multithreading vs Multitasking</vt:lpstr>
      <vt:lpstr>PowerPoint Presentation</vt:lpstr>
      <vt:lpstr>Memory Layout: Single-Threaded Program </vt:lpstr>
      <vt:lpstr>Memory Layout: Multithreaded Program </vt:lpstr>
      <vt:lpstr>Multithreading memory layout</vt:lpstr>
      <vt:lpstr>Shared Memory</vt:lpstr>
      <vt:lpstr>Process/thread synchronization</vt:lpstr>
      <vt:lpstr>Race Condition</vt:lpstr>
      <vt:lpstr>Example</vt:lpstr>
      <vt:lpstr>How to deal with it?</vt:lpstr>
      <vt:lpstr>Mutex</vt:lpstr>
      <vt:lpstr>PowerPoint Presentation</vt:lpstr>
      <vt:lpstr>PowerPoint Presentation</vt:lpstr>
      <vt:lpstr>PowerPoint Presentation</vt:lpstr>
      <vt:lpstr>PowerPoint Presentation</vt:lpstr>
      <vt:lpstr>Semaphores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Semaphores v/s mutex</vt:lpstr>
      <vt:lpstr>Multitasking</vt:lpstr>
      <vt:lpstr>Multithreading</vt:lpstr>
      <vt:lpstr>POSIX Threads</vt:lpstr>
      <vt:lpstr>Basic pthread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35L Software Construction Lab  Week 7 Lecture 1 – Multithreading</dc:title>
  <dc:creator>aditi mithal</dc:creator>
  <cp:lastModifiedBy>aditi mithal</cp:lastModifiedBy>
  <cp:revision>6</cp:revision>
  <dcterms:created xsi:type="dcterms:W3CDTF">2018-11-13T03:25:50Z</dcterms:created>
  <dcterms:modified xsi:type="dcterms:W3CDTF">2018-11-13T05:44:05Z</dcterms:modified>
</cp:coreProperties>
</file>