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ed4b2696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4ed4b2696b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ed4b269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4ed4b2696b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ed4b2696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4ed4b2696b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ed4b269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ed4b2696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d4b269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4ed4b2696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ed4b269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4ed4b2696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ed4b269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4ed4b269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ed4b269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4ed4b2696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ed4b269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4ed4b2696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ed4b269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4ed4b269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crainsdetroit.com/article/20160424/NEWS/160429925/detroit-medical-marijuana-shops-sprout-like-weeds-near-the-suburb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cbi.nlm.nih.gov/pmc/articles/PMC4814366/" TargetMode="External"/><Relationship Id="rId4" Type="http://schemas.openxmlformats.org/officeDocument/2006/relationships/hyperlink" Target="https://www.ncbi.nlm.nih.gov/pmc/articles/PMC4814366/" TargetMode="External"/><Relationship Id="rId5" Type="http://schemas.openxmlformats.org/officeDocument/2006/relationships/hyperlink" Target="https://www.sfchronicle.com/bayarea/article/Cannabis-dispensary-rules-in-SF-create-clusters-11746532.php" TargetMode="External"/><Relationship Id="rId6" Type="http://schemas.openxmlformats.org/officeDocument/2006/relationships/hyperlink" Target="https://www.sfchronicle.com/bayarea/article/Cannabis-dispensary-rules-in-SF-create-clusters-11746532.php" TargetMode="External"/><Relationship Id="rId7" Type="http://schemas.openxmlformats.org/officeDocument/2006/relationships/hyperlink" Target="https://www.crainsdetroit.com/article/20160424/NEWS/160429925/detroit-medical-marijuana-shops-sprout-like-weeds-near-the-suburbs" TargetMode="External"/><Relationship Id="rId8" Type="http://schemas.openxmlformats.org/officeDocument/2006/relationships/hyperlink" Target="https://www.crainsdetroit.com/article/20160424/NEWS/160429925/detroit-medical-marijuana-shops-sprout-like-weeds-near-the-suburb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rainsdetroit.com/article/20160424/NEWS/160429925/detroit-medical-marijuana-shops-sprout-like-weeds-near-the-suburb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rainsdetroit.com/article/20160424/NEWS/160429925/detroit-medical-marijuana-shops-sprout-like-weeds-near-the-suburb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rainsdetroit.com/article/20160424/NEWS/160429925/detroit-medical-marijuana-shops-sprout-like-weeds-near-the-suburb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crainsdetroit.com/article/20160424/NEWS/160429925/detroit-medical-marijuana-shops-sprout-like-weeds-near-the-suburb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2" name="Shape 1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709425" y="322200"/>
            <a:ext cx="8145300" cy="109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99" name="Google Shape;199;p27"/>
          <p:cNvSpPr txBox="1"/>
          <p:nvPr>
            <p:ph idx="1" type="body"/>
          </p:nvPr>
        </p:nvSpPr>
        <p:spPr>
          <a:xfrm>
            <a:off x="984050" y="2129225"/>
            <a:ext cx="6687000" cy="3173100"/>
          </a:xfrm>
          <a:prstGeom prst="rect">
            <a:avLst/>
          </a:prstGeom>
          <a:noFill/>
          <a:ln>
            <a:noFill/>
          </a:ln>
        </p:spPr>
        <p:txBody>
          <a:bodyPr anchorCtr="0" anchor="t" bIns="45700" lIns="91425" spcFirstLastPara="1" rIns="91425" wrap="square" tIns="45700">
            <a:noAutofit/>
          </a:bodyPr>
          <a:lstStyle/>
          <a:p>
            <a:pPr indent="0" lvl="0" marL="0" marR="266700" rtl="0" algn="l">
              <a:lnSpc>
                <a:spcPct val="115000"/>
              </a:lnSpc>
              <a:spcBef>
                <a:spcPts val="1100"/>
              </a:spcBef>
              <a:spcAft>
                <a:spcPts val="0"/>
              </a:spcAft>
              <a:buNone/>
            </a:pPr>
            <a:r>
              <a:t/>
            </a:r>
            <a:endParaRPr sz="1300" u="sng">
              <a:solidFill>
                <a:schemeClr val="hlink"/>
              </a:solidFill>
              <a:latin typeface="Roboto"/>
              <a:ea typeface="Roboto"/>
              <a:cs typeface="Roboto"/>
              <a:sym typeface="Roboto"/>
              <a:hlinkClick r:id="rId3"/>
            </a:endParaRPr>
          </a:p>
          <a:p>
            <a:pPr indent="0" lvl="0" marL="342900" rtl="0" algn="l">
              <a:spcBef>
                <a:spcPts val="1100"/>
              </a:spcBef>
              <a:spcAft>
                <a:spcPts val="0"/>
              </a:spcAft>
              <a:buNone/>
            </a:pPr>
            <a:r>
              <a:t/>
            </a:r>
            <a:endParaRPr/>
          </a:p>
          <a:p>
            <a:pPr indent="0" lvl="0" marL="0" rtl="0" algn="l">
              <a:spcBef>
                <a:spcPts val="1000"/>
              </a:spcBef>
              <a:spcAft>
                <a:spcPts val="0"/>
              </a:spcAft>
              <a:buNone/>
            </a:pPr>
            <a:r>
              <a:t/>
            </a:r>
            <a:endParaRPr/>
          </a:p>
        </p:txBody>
      </p:sp>
      <p:sp>
        <p:nvSpPr>
          <p:cNvPr id="200" name="Google Shape;200;p27"/>
          <p:cNvSpPr txBox="1"/>
          <p:nvPr/>
        </p:nvSpPr>
        <p:spPr>
          <a:xfrm>
            <a:off x="709425" y="1888900"/>
            <a:ext cx="8391600" cy="2232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Graphical outputs will be similar to those following</a:t>
            </a:r>
            <a:endParaRPr sz="2400">
              <a:solidFill>
                <a:srgbClr val="3F3F3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838200" y="365126"/>
            <a:ext cx="10515600" cy="92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Problem</a:t>
            </a:r>
            <a:endParaRPr/>
          </a:p>
        </p:txBody>
      </p:sp>
      <p:sp>
        <p:nvSpPr>
          <p:cNvPr id="206" name="Google Shape;206;p28"/>
          <p:cNvSpPr txBox="1"/>
          <p:nvPr>
            <p:ph idx="1" type="body"/>
          </p:nvPr>
        </p:nvSpPr>
        <p:spPr>
          <a:xfrm>
            <a:off x="838200" y="1066800"/>
            <a:ext cx="10515600" cy="51102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p:txBody>
      </p:sp>
      <p:pic>
        <p:nvPicPr>
          <p:cNvPr id="207" name="Google Shape;207;p28"/>
          <p:cNvPicPr preferRelativeResize="0"/>
          <p:nvPr/>
        </p:nvPicPr>
        <p:blipFill>
          <a:blip r:embed="rId3">
            <a:alphaModFix/>
          </a:blip>
          <a:stretch>
            <a:fillRect/>
          </a:stretch>
        </p:blipFill>
        <p:spPr>
          <a:xfrm>
            <a:off x="2" y="-32450"/>
            <a:ext cx="12192000" cy="6922901"/>
          </a:xfrm>
          <a:prstGeom prst="rect">
            <a:avLst/>
          </a:prstGeom>
          <a:noFill/>
          <a:ln>
            <a:noFill/>
          </a:ln>
        </p:spPr>
      </p:pic>
      <p:sp>
        <p:nvSpPr>
          <p:cNvPr id="208" name="Google Shape;208;p28"/>
          <p:cNvSpPr txBox="1"/>
          <p:nvPr/>
        </p:nvSpPr>
        <p:spPr>
          <a:xfrm>
            <a:off x="6443925" y="4983600"/>
            <a:ext cx="4035300" cy="1345800"/>
          </a:xfrm>
          <a:prstGeom prst="rect">
            <a:avLst/>
          </a:prstGeom>
          <a:noFill/>
          <a:ln>
            <a:noFill/>
          </a:ln>
        </p:spPr>
        <p:txBody>
          <a:bodyPr anchorCtr="0" anchor="t" bIns="91425" lIns="91425" spcFirstLastPara="1" rIns="91425" wrap="square" tIns="91425">
            <a:noAutofit/>
          </a:bodyPr>
          <a:lstStyle/>
          <a:p>
            <a:pPr indent="-372110" lvl="0" marL="342900" rtl="0" algn="l">
              <a:spcBef>
                <a:spcPts val="1000"/>
              </a:spcBef>
              <a:spcAft>
                <a:spcPts val="0"/>
              </a:spcAft>
              <a:buClr>
                <a:schemeClr val="accent1"/>
              </a:buClr>
              <a:buSzPts val="1900"/>
              <a:buFont typeface="Noto Sans Symbols"/>
              <a:buChar char="▶"/>
            </a:pPr>
            <a:r>
              <a:rPr b="1" lang="en-US" sz="1900">
                <a:solidFill>
                  <a:srgbClr val="3F3F3F"/>
                </a:solidFill>
                <a:latin typeface="Trebuchet MS"/>
                <a:ea typeface="Trebuchet MS"/>
                <a:cs typeface="Trebuchet MS"/>
                <a:sym typeface="Trebuchet MS"/>
              </a:rPr>
              <a:t>EXAMPLE GRAPHIC.  For illustrative purposed only and not created with project data</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838200" y="365126"/>
            <a:ext cx="10515600" cy="92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Problem</a:t>
            </a:r>
            <a:endParaRPr/>
          </a:p>
        </p:txBody>
      </p:sp>
      <p:sp>
        <p:nvSpPr>
          <p:cNvPr id="214" name="Google Shape;214;p29"/>
          <p:cNvSpPr txBox="1"/>
          <p:nvPr>
            <p:ph idx="1" type="body"/>
          </p:nvPr>
        </p:nvSpPr>
        <p:spPr>
          <a:xfrm>
            <a:off x="838200" y="1066800"/>
            <a:ext cx="10515600" cy="51102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p:txBody>
      </p:sp>
      <p:pic>
        <p:nvPicPr>
          <p:cNvPr id="215" name="Google Shape;215;p29"/>
          <p:cNvPicPr preferRelativeResize="0"/>
          <p:nvPr/>
        </p:nvPicPr>
        <p:blipFill>
          <a:blip r:embed="rId3">
            <a:alphaModFix/>
          </a:blip>
          <a:stretch>
            <a:fillRect/>
          </a:stretch>
        </p:blipFill>
        <p:spPr>
          <a:xfrm>
            <a:off x="-127243" y="0"/>
            <a:ext cx="12319242" cy="6857999"/>
          </a:xfrm>
          <a:prstGeom prst="rect">
            <a:avLst/>
          </a:prstGeom>
          <a:noFill/>
          <a:ln>
            <a:noFill/>
          </a:ln>
        </p:spPr>
      </p:pic>
      <p:sp>
        <p:nvSpPr>
          <p:cNvPr id="216" name="Google Shape;216;p29"/>
          <p:cNvSpPr txBox="1"/>
          <p:nvPr/>
        </p:nvSpPr>
        <p:spPr>
          <a:xfrm>
            <a:off x="181175" y="153175"/>
            <a:ext cx="4035300" cy="1345800"/>
          </a:xfrm>
          <a:prstGeom prst="rect">
            <a:avLst/>
          </a:prstGeom>
          <a:noFill/>
          <a:ln>
            <a:noFill/>
          </a:ln>
        </p:spPr>
        <p:txBody>
          <a:bodyPr anchorCtr="0" anchor="t" bIns="91425" lIns="91425" spcFirstLastPara="1" rIns="91425" wrap="square" tIns="91425">
            <a:noAutofit/>
          </a:bodyPr>
          <a:lstStyle/>
          <a:p>
            <a:pPr indent="-372110" lvl="0" marL="342900" rtl="0" algn="l">
              <a:spcBef>
                <a:spcPts val="1000"/>
              </a:spcBef>
              <a:spcAft>
                <a:spcPts val="0"/>
              </a:spcAft>
              <a:buClr>
                <a:schemeClr val="accent1"/>
              </a:buClr>
              <a:buSzPts val="1900"/>
              <a:buFont typeface="Noto Sans Symbols"/>
              <a:buChar char="▶"/>
            </a:pPr>
            <a:r>
              <a:rPr b="1" lang="en-US" sz="1900">
                <a:solidFill>
                  <a:srgbClr val="3F3F3F"/>
                </a:solidFill>
                <a:latin typeface="Trebuchet MS"/>
                <a:ea typeface="Trebuchet MS"/>
                <a:cs typeface="Trebuchet MS"/>
                <a:sym typeface="Trebuchet MS"/>
              </a:rPr>
              <a:t>EXAMPLE GRAPHIC.  For illustrative purposed only and not created with project data</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838200" y="365126"/>
            <a:ext cx="10515600" cy="9218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Problem</a:t>
            </a:r>
            <a:endParaRPr/>
          </a:p>
        </p:txBody>
      </p:sp>
      <p:sp>
        <p:nvSpPr>
          <p:cNvPr id="222" name="Google Shape;222;p30"/>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p:txBody>
      </p:sp>
      <p:pic>
        <p:nvPicPr>
          <p:cNvPr id="223" name="Google Shape;223;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4" name="Google Shape;224;p30"/>
          <p:cNvSpPr txBox="1"/>
          <p:nvPr/>
        </p:nvSpPr>
        <p:spPr>
          <a:xfrm>
            <a:off x="838200" y="153125"/>
            <a:ext cx="4035300" cy="1345800"/>
          </a:xfrm>
          <a:prstGeom prst="rect">
            <a:avLst/>
          </a:prstGeom>
          <a:noFill/>
          <a:ln>
            <a:noFill/>
          </a:ln>
        </p:spPr>
        <p:txBody>
          <a:bodyPr anchorCtr="0" anchor="t" bIns="91425" lIns="91425" spcFirstLastPara="1" rIns="91425" wrap="square" tIns="91425">
            <a:noAutofit/>
          </a:bodyPr>
          <a:lstStyle/>
          <a:p>
            <a:pPr indent="-372110" lvl="0" marL="342900" rtl="0" algn="l">
              <a:spcBef>
                <a:spcPts val="1000"/>
              </a:spcBef>
              <a:spcAft>
                <a:spcPts val="0"/>
              </a:spcAft>
              <a:buClr>
                <a:schemeClr val="accent1"/>
              </a:buClr>
              <a:buSzPts val="1900"/>
              <a:buFont typeface="Noto Sans Symbols"/>
              <a:buChar char="▶"/>
            </a:pPr>
            <a:r>
              <a:rPr b="1" lang="en-US" sz="1900">
                <a:solidFill>
                  <a:srgbClr val="3F3F3F"/>
                </a:solidFill>
                <a:latin typeface="Trebuchet MS"/>
                <a:ea typeface="Trebuchet MS"/>
                <a:cs typeface="Trebuchet MS"/>
                <a:sym typeface="Trebuchet MS"/>
              </a:rPr>
              <a:t>EXAMPLE GRAPHIC.  For illustrative purposed only and not created with project data</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838200" y="365126"/>
            <a:ext cx="10515600" cy="9218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Foursqaure API</a:t>
            </a:r>
            <a:endParaRPr/>
          </a:p>
        </p:txBody>
      </p:sp>
      <p:sp>
        <p:nvSpPr>
          <p:cNvPr id="230" name="Google Shape;230;p31"/>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p:txBody>
      </p:sp>
      <p:pic>
        <p:nvPicPr>
          <p:cNvPr id="231" name="Google Shape;231;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2" name="Google Shape;232;p31"/>
          <p:cNvSpPr txBox="1"/>
          <p:nvPr/>
        </p:nvSpPr>
        <p:spPr>
          <a:xfrm>
            <a:off x="8686800" y="3885993"/>
            <a:ext cx="243675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Cluster 0 = </a:t>
            </a:r>
            <a:r>
              <a:rPr b="1" i="0" lang="en-US" sz="1800" u="none" cap="none" strike="noStrike">
                <a:solidFill>
                  <a:srgbClr val="FF0000"/>
                </a:solidFill>
                <a:latin typeface="Trebuchet MS"/>
                <a:ea typeface="Trebuchet MS"/>
                <a:cs typeface="Trebuchet MS"/>
                <a:sym typeface="Trebuchet MS"/>
              </a:rPr>
              <a:t>Red</a:t>
            </a:r>
            <a:r>
              <a:rPr b="0" i="0" lang="en-US" sz="1800" u="none" cap="none" strike="noStrike">
                <a:solidFill>
                  <a:schemeClr val="dk1"/>
                </a:solidFill>
                <a:latin typeface="Trebuchet MS"/>
                <a:ea typeface="Trebuchet MS"/>
                <a:cs typeface="Trebuchet MS"/>
                <a:sym typeface="Trebuchet MS"/>
              </a:rPr>
              <a:t> </a:t>
            </a:r>
            <a:r>
              <a:rPr b="0" i="0" lang="en-US" sz="1800" u="none" cap="none" strike="noStrike">
                <a:solidFill>
                  <a:srgbClr val="7030A0"/>
                </a:solidFill>
                <a:latin typeface="Trebuchet MS"/>
                <a:ea typeface="Trebuchet MS"/>
                <a:cs typeface="Trebuchet MS"/>
                <a:sym typeface="Trebuchet MS"/>
              </a:rPr>
              <a:t>Cluster 1 = </a:t>
            </a:r>
            <a:r>
              <a:rPr b="1" i="0" lang="en-US" sz="1800" u="none" cap="none" strike="noStrike">
                <a:solidFill>
                  <a:srgbClr val="7030A0"/>
                </a:solidFill>
                <a:latin typeface="Trebuchet MS"/>
                <a:ea typeface="Trebuchet MS"/>
                <a:cs typeface="Trebuchet MS"/>
                <a:sym typeface="Trebuchet MS"/>
              </a:rPr>
              <a:t>Purple</a:t>
            </a:r>
            <a:r>
              <a:rPr b="0" i="0" lang="en-US" sz="1800" u="none" cap="none" strike="noStrike">
                <a:solidFill>
                  <a:srgbClr val="7030A0"/>
                </a:solidFill>
                <a:latin typeface="Trebuchet MS"/>
                <a:ea typeface="Trebuchet MS"/>
                <a:cs typeface="Trebuchet MS"/>
                <a:sym typeface="Trebuchet MS"/>
              </a:rPr>
              <a:t> </a:t>
            </a:r>
            <a:r>
              <a:rPr b="0" i="0" lang="en-US" sz="1800" u="none" cap="none" strike="noStrike">
                <a:solidFill>
                  <a:srgbClr val="0070C0"/>
                </a:solidFill>
                <a:latin typeface="Trebuchet MS"/>
                <a:ea typeface="Trebuchet MS"/>
                <a:cs typeface="Trebuchet MS"/>
                <a:sym typeface="Trebuchet MS"/>
              </a:rPr>
              <a:t>Cluster 2 = </a:t>
            </a:r>
            <a:r>
              <a:rPr b="1" i="0" lang="en-US" sz="1800" u="none" cap="none" strike="noStrike">
                <a:solidFill>
                  <a:srgbClr val="0070C0"/>
                </a:solidFill>
                <a:latin typeface="Trebuchet MS"/>
                <a:ea typeface="Trebuchet MS"/>
                <a:cs typeface="Trebuchet MS"/>
                <a:sym typeface="Trebuchet MS"/>
              </a:rPr>
              <a:t>Blue</a:t>
            </a:r>
            <a:r>
              <a:rPr b="0" i="0" lang="en-US" sz="1800" u="none" cap="none" strike="noStrike">
                <a:solidFill>
                  <a:srgbClr val="0070C0"/>
                </a:solidFill>
                <a:latin typeface="Trebuchet MS"/>
                <a:ea typeface="Trebuchet MS"/>
                <a:cs typeface="Trebuchet MS"/>
                <a:sym typeface="Trebuchet MS"/>
              </a:rPr>
              <a:t> </a:t>
            </a:r>
            <a:r>
              <a:rPr b="0" i="0" lang="en-US" sz="1800" u="none" cap="none" strike="noStrike">
                <a:solidFill>
                  <a:srgbClr val="00B0F0"/>
                </a:solidFill>
                <a:latin typeface="Trebuchet MS"/>
                <a:ea typeface="Trebuchet MS"/>
                <a:cs typeface="Trebuchet MS"/>
                <a:sym typeface="Trebuchet MS"/>
              </a:rPr>
              <a:t>Cluster 3 = </a:t>
            </a:r>
            <a:r>
              <a:rPr b="1" i="0" lang="en-US" sz="1800" u="none" cap="none" strike="noStrike">
                <a:solidFill>
                  <a:srgbClr val="00B0F0"/>
                </a:solidFill>
                <a:latin typeface="Trebuchet MS"/>
                <a:ea typeface="Trebuchet MS"/>
                <a:cs typeface="Trebuchet MS"/>
                <a:sym typeface="Trebuchet MS"/>
              </a:rPr>
              <a:t>Turquoise</a:t>
            </a:r>
            <a:r>
              <a:rPr b="0" i="0" lang="en-US" sz="1800" u="none" cap="none" strike="noStrike">
                <a:solidFill>
                  <a:srgbClr val="00B0F0"/>
                </a:solidFill>
                <a:latin typeface="Trebuchet MS"/>
                <a:ea typeface="Trebuchet MS"/>
                <a:cs typeface="Trebuchet MS"/>
                <a:sym typeface="Trebuchet MS"/>
              </a:rPr>
              <a:t> </a:t>
            </a:r>
            <a:r>
              <a:rPr b="0" i="0" lang="en-US" sz="1800" u="none" cap="none" strike="noStrike">
                <a:solidFill>
                  <a:srgbClr val="FFC000"/>
                </a:solidFill>
                <a:latin typeface="Trebuchet MS"/>
                <a:ea typeface="Trebuchet MS"/>
                <a:cs typeface="Trebuchet MS"/>
                <a:sym typeface="Trebuchet MS"/>
              </a:rPr>
              <a:t>Cluster 4 = </a:t>
            </a:r>
            <a:r>
              <a:rPr b="1" i="0" lang="en-US" sz="1800" u="none" cap="none" strike="noStrike">
                <a:solidFill>
                  <a:srgbClr val="FFC000"/>
                </a:solidFill>
                <a:latin typeface="Trebuchet MS"/>
                <a:ea typeface="Trebuchet MS"/>
                <a:cs typeface="Trebuchet MS"/>
                <a:sym typeface="Trebuchet MS"/>
              </a:rPr>
              <a:t>Orange</a:t>
            </a:r>
            <a:endParaRPr sz="1800">
              <a:solidFill>
                <a:srgbClr val="FFC000"/>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3" name="Google Shape;233;p31"/>
          <p:cNvSpPr txBox="1"/>
          <p:nvPr/>
        </p:nvSpPr>
        <p:spPr>
          <a:xfrm>
            <a:off x="621100" y="0"/>
            <a:ext cx="4035300" cy="1345800"/>
          </a:xfrm>
          <a:prstGeom prst="rect">
            <a:avLst/>
          </a:prstGeom>
          <a:noFill/>
          <a:ln>
            <a:noFill/>
          </a:ln>
        </p:spPr>
        <p:txBody>
          <a:bodyPr anchorCtr="0" anchor="t" bIns="91425" lIns="91425" spcFirstLastPara="1" rIns="91425" wrap="square" tIns="91425">
            <a:noAutofit/>
          </a:bodyPr>
          <a:lstStyle/>
          <a:p>
            <a:pPr indent="-372110" lvl="0" marL="342900" rtl="0" algn="l">
              <a:spcBef>
                <a:spcPts val="1000"/>
              </a:spcBef>
              <a:spcAft>
                <a:spcPts val="0"/>
              </a:spcAft>
              <a:buClr>
                <a:schemeClr val="accent1"/>
              </a:buClr>
              <a:buSzPts val="1900"/>
              <a:buFont typeface="Noto Sans Symbols"/>
              <a:buChar char="▶"/>
            </a:pPr>
            <a:r>
              <a:rPr b="1" lang="en-US" sz="1900">
                <a:solidFill>
                  <a:srgbClr val="3F3F3F"/>
                </a:solidFill>
                <a:latin typeface="Trebuchet MS"/>
                <a:ea typeface="Trebuchet MS"/>
                <a:cs typeface="Trebuchet MS"/>
                <a:sym typeface="Trebuchet MS"/>
              </a:rPr>
              <a:t>EXAMPLE GRAPHIC.  For illustrative purposed only and not created with project data</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838200" y="365126"/>
            <a:ext cx="10515600" cy="9218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Conclusion</a:t>
            </a:r>
            <a:endParaRPr/>
          </a:p>
        </p:txBody>
      </p:sp>
      <p:sp>
        <p:nvSpPr>
          <p:cNvPr id="239" name="Google Shape;239;p32"/>
          <p:cNvSpPr txBox="1"/>
          <p:nvPr>
            <p:ph idx="1" type="body"/>
          </p:nvPr>
        </p:nvSpPr>
        <p:spPr>
          <a:xfrm>
            <a:off x="1373750" y="1631325"/>
            <a:ext cx="7083300" cy="429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920"/>
              <a:buNone/>
            </a:pPr>
            <a:r>
              <a:t/>
            </a:r>
            <a:endParaRPr sz="2400"/>
          </a:p>
          <a:p>
            <a:pPr indent="0" lvl="0" marL="0" rtl="0" algn="ctr">
              <a:spcBef>
                <a:spcPts val="1000"/>
              </a:spcBef>
              <a:spcAft>
                <a:spcPts val="0"/>
              </a:spcAft>
              <a:buSzPts val="1920"/>
              <a:buNone/>
            </a:pPr>
            <a:r>
              <a:t/>
            </a:r>
            <a:endParaRPr sz="2400"/>
          </a:p>
          <a:p>
            <a:pPr indent="0" lvl="0" marL="0" rtl="0" algn="l">
              <a:spcBef>
                <a:spcPts val="1000"/>
              </a:spcBef>
              <a:spcAft>
                <a:spcPts val="0"/>
              </a:spcAft>
              <a:buClr>
                <a:schemeClr val="dk1"/>
              </a:buClr>
              <a:buSzPts val="1920"/>
              <a:buFont typeface="Arial"/>
              <a:buNone/>
            </a:pPr>
            <a:r>
              <a:rPr lang="en-US" sz="2400"/>
              <a:t>Resources should be applied to opening a new marijuana dispensary in              , New York.</a:t>
            </a:r>
            <a:endParaRPr sz="2400"/>
          </a:p>
          <a:p>
            <a:pPr indent="0" lvl="0" marL="0" rtl="0" algn="l">
              <a:spcBef>
                <a:spcPts val="1000"/>
              </a:spcBef>
              <a:spcAft>
                <a:spcPts val="0"/>
              </a:spcAft>
              <a:buSzPts val="1920"/>
              <a:buNone/>
            </a:pPr>
            <a:r>
              <a:t/>
            </a:r>
            <a:endParaRPr sz="2400"/>
          </a:p>
          <a:p>
            <a:pPr indent="0" lvl="0" marL="0" rtl="0" algn="l">
              <a:spcBef>
                <a:spcPts val="1000"/>
              </a:spcBef>
              <a:spcAft>
                <a:spcPts val="0"/>
              </a:spcAft>
              <a:buSzPts val="1920"/>
              <a:buNone/>
            </a:pPr>
            <a:r>
              <a:rPr lang="en-US" sz="2400"/>
              <a:t>Due to uncertainties in regulations and neighborhood mores and activism, resources should also be applied to opening a location in                        SomeLocale, New York, as a backup.</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1458998" y="2972355"/>
            <a:ext cx="9274003" cy="91329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000"/>
              <a:buFont typeface="Trebuchet MS"/>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838200" y="365125"/>
            <a:ext cx="7912200" cy="316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Business Problem to be Solved:</a:t>
            </a:r>
            <a:endParaRPr b="1">
              <a:solidFill>
                <a:schemeClr val="dk1"/>
              </a:solidFill>
            </a:endParaRPr>
          </a:p>
          <a:p>
            <a:pPr indent="0" lvl="0" marL="0" rtl="0" algn="l">
              <a:spcBef>
                <a:spcPts val="0"/>
              </a:spcBef>
              <a:spcAft>
                <a:spcPts val="0"/>
              </a:spcAft>
              <a:buClr>
                <a:schemeClr val="accent1"/>
              </a:buClr>
              <a:buSzPts val="3600"/>
              <a:buFont typeface="Trebuchet MS"/>
              <a:buNone/>
            </a:pPr>
            <a:r>
              <a:t/>
            </a:r>
            <a:endParaRPr b="1">
              <a:solidFill>
                <a:schemeClr val="dk1"/>
              </a:solidFill>
            </a:endParaRPr>
          </a:p>
          <a:p>
            <a:pPr indent="0" lvl="0" marL="0" rtl="0" algn="ctr">
              <a:spcBef>
                <a:spcPts val="0"/>
              </a:spcBef>
              <a:spcAft>
                <a:spcPts val="0"/>
              </a:spcAft>
              <a:buClr>
                <a:schemeClr val="accent1"/>
              </a:buClr>
              <a:buSzPts val="3600"/>
              <a:buFont typeface="Trebuchet MS"/>
              <a:buNone/>
            </a:pPr>
            <a:r>
              <a:rPr b="1" lang="en-US">
                <a:solidFill>
                  <a:schemeClr val="dk1"/>
                </a:solidFill>
              </a:rPr>
              <a:t>Optimal location for new marijuana dispensary</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48" name="Google Shape;148;p19"/>
          <p:cNvSpPr txBox="1"/>
          <p:nvPr>
            <p:ph idx="1" type="body"/>
          </p:nvPr>
        </p:nvSpPr>
        <p:spPr>
          <a:xfrm>
            <a:off x="838200" y="3208425"/>
            <a:ext cx="8145300" cy="3546000"/>
          </a:xfrm>
          <a:prstGeom prst="rect">
            <a:avLst/>
          </a:prstGeom>
          <a:noFill/>
          <a:ln>
            <a:noFill/>
          </a:ln>
        </p:spPr>
        <p:txBody>
          <a:bodyPr anchorCtr="0" anchor="t" bIns="45700" lIns="91425" spcFirstLastPara="1" rIns="91425" wrap="square" tIns="45700">
            <a:noAutofit/>
          </a:bodyPr>
          <a:lstStyle/>
          <a:p>
            <a:pPr indent="-349250" lvl="0" marL="342900" rtl="0" algn="l">
              <a:spcBef>
                <a:spcPts val="1000"/>
              </a:spcBef>
              <a:spcAft>
                <a:spcPts val="0"/>
              </a:spcAft>
              <a:buSzPts val="1540"/>
              <a:buChar char="▶"/>
            </a:pPr>
            <a:r>
              <a:rPr lang="en-US" sz="1900"/>
              <a:t>Marijuana may be the newest economic bubble.  Investors are flocking to anything marijuana-related, without evaluating the business fundamentals.  </a:t>
            </a:r>
            <a:endParaRPr sz="1900"/>
          </a:p>
          <a:p>
            <a:pPr indent="-349250" lvl="0" marL="342900" rtl="0" algn="l">
              <a:spcBef>
                <a:spcPts val="1000"/>
              </a:spcBef>
              <a:spcAft>
                <a:spcPts val="0"/>
              </a:spcAft>
              <a:buSzPts val="1540"/>
              <a:buChar char="▶"/>
            </a:pPr>
            <a:r>
              <a:rPr lang="en-US" sz="1900"/>
              <a:t>Challenges to opening a new marijuana dispensary are local zoning restrictions, neighborhood opposition, and competition from nearby dispensaries.  </a:t>
            </a:r>
            <a:endParaRPr sz="1900"/>
          </a:p>
          <a:p>
            <a:pPr indent="-372110" lvl="0" marL="342900" rtl="0" algn="l">
              <a:spcBef>
                <a:spcPts val="1000"/>
              </a:spcBef>
              <a:spcAft>
                <a:spcPts val="0"/>
              </a:spcAft>
              <a:buSzPts val="1900"/>
              <a:buChar char="▶"/>
            </a:pPr>
            <a:r>
              <a:rPr lang="en-US" sz="1900"/>
              <a:t>Current marijuana dispensaries are often clustered in tolerant locales, typically low-income locales which currently contain strip clubs or adult boutiques </a:t>
            </a:r>
            <a:r>
              <a:rPr lang="en-US" sz="1900"/>
              <a:t>(indicative of favorable zoning)</a:t>
            </a:r>
            <a:r>
              <a:rPr lang="en-US" sz="1900"/>
              <a:t>, alcohol dispensaries (indicative of demand).</a:t>
            </a:r>
            <a:endParaRPr sz="19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38200" y="365125"/>
            <a:ext cx="8145300" cy="158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Research</a:t>
            </a:r>
            <a:endParaRPr b="1">
              <a:solidFill>
                <a:schemeClr val="dk1"/>
              </a:solidFill>
            </a:endParaRPr>
          </a:p>
          <a:p>
            <a:pPr indent="0" lvl="0" marL="0" rtl="0" algn="l">
              <a:spcBef>
                <a:spcPts val="0"/>
              </a:spcBef>
              <a:spcAft>
                <a:spcPts val="0"/>
              </a:spcAft>
              <a:buClr>
                <a:schemeClr val="accent1"/>
              </a:buClr>
              <a:buSzPts val="3600"/>
              <a:buFont typeface="Trebuchet MS"/>
              <a:buNone/>
            </a:pPr>
            <a:r>
              <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54" name="Google Shape;154;p20"/>
          <p:cNvSpPr txBox="1"/>
          <p:nvPr>
            <p:ph idx="1" type="body"/>
          </p:nvPr>
        </p:nvSpPr>
        <p:spPr>
          <a:xfrm>
            <a:off x="838200" y="1808375"/>
            <a:ext cx="7532700" cy="4368900"/>
          </a:xfrm>
          <a:prstGeom prst="rect">
            <a:avLst/>
          </a:prstGeom>
          <a:noFill/>
          <a:ln>
            <a:noFill/>
          </a:ln>
        </p:spPr>
        <p:txBody>
          <a:bodyPr anchorCtr="0" anchor="t" bIns="45700" lIns="91425" spcFirstLastPara="1" rIns="91425" wrap="square" tIns="45700">
            <a:noAutofit/>
          </a:bodyPr>
          <a:lstStyle/>
          <a:p>
            <a:pPr indent="-361950" lvl="0" marL="342900" rtl="0" algn="l">
              <a:spcBef>
                <a:spcPts val="1000"/>
              </a:spcBef>
              <a:spcAft>
                <a:spcPts val="0"/>
              </a:spcAft>
              <a:buSzPts val="1740"/>
              <a:buChar char="▶"/>
            </a:pPr>
            <a:r>
              <a:rPr lang="en-US" sz="1250">
                <a:solidFill>
                  <a:schemeClr val="dk1"/>
                </a:solidFill>
                <a:latin typeface="Arial"/>
                <a:ea typeface="Arial"/>
                <a:cs typeface="Arial"/>
                <a:sym typeface="Arial"/>
              </a:rPr>
              <a:t>Review of research on marijuana dispensaries found that marijuana dispensaries are most constrained by zoning regulations and neighborhood opposition. Marijuana shops are often located near strip clubs, liquour stores, bars, and other adult diversions, possibly due to favorable zoning regulations and tolerant neighbors.</a:t>
            </a:r>
            <a:endParaRPr sz="1250">
              <a:solidFill>
                <a:schemeClr val="dk1"/>
              </a:solidFill>
              <a:latin typeface="Arial"/>
              <a:ea typeface="Arial"/>
              <a:cs typeface="Arial"/>
              <a:sym typeface="Arial"/>
            </a:endParaRPr>
          </a:p>
          <a:p>
            <a:pPr indent="0" lvl="0" marL="342900" rtl="0" algn="l">
              <a:spcBef>
                <a:spcPts val="1000"/>
              </a:spcBef>
              <a:spcAft>
                <a:spcPts val="0"/>
              </a:spcAft>
              <a:buNone/>
            </a:pPr>
            <a:r>
              <a:t/>
            </a:r>
            <a:endParaRPr sz="1250">
              <a:solidFill>
                <a:schemeClr val="dk1"/>
              </a:solidFill>
              <a:latin typeface="Arial"/>
              <a:ea typeface="Arial"/>
              <a:cs typeface="Arial"/>
              <a:sym typeface="Arial"/>
            </a:endParaRPr>
          </a:p>
          <a:p>
            <a:pPr indent="-361950" lvl="0" marL="342900" rtl="0" algn="l">
              <a:lnSpc>
                <a:spcPct val="115000"/>
              </a:lnSpc>
              <a:spcBef>
                <a:spcPts val="1100"/>
              </a:spcBef>
              <a:spcAft>
                <a:spcPts val="0"/>
              </a:spcAft>
              <a:buSzPts val="1740"/>
              <a:buChar char="▶"/>
            </a:pPr>
            <a:r>
              <a:rPr lang="en-US" sz="1250">
                <a:solidFill>
                  <a:schemeClr val="dk1"/>
                </a:solidFill>
                <a:latin typeface="Arial"/>
                <a:ea typeface="Arial"/>
                <a:cs typeface="Arial"/>
                <a:sym typeface="Arial"/>
              </a:rPr>
              <a:t>Although the patrons are normally higher income, marijuana dispensiers are generally located in low income areas, often near the outskirts of the city limits, and usually near a freeway offramp. From this we conclude that generally people don't want to live next door to a pot shop, and don't mind driving to a seedier neighborhood to purchase their recreational drugs.</a:t>
            </a:r>
            <a:endParaRPr sz="1350">
              <a:solidFill>
                <a:schemeClr val="dk1"/>
              </a:solidFill>
              <a:latin typeface="Arial"/>
              <a:ea typeface="Arial"/>
              <a:cs typeface="Arial"/>
              <a:sym typeface="Arial"/>
            </a:endParaRPr>
          </a:p>
          <a:p>
            <a:pPr indent="0" lvl="0" marL="0" rtl="0" algn="l">
              <a:spcBef>
                <a:spcPts val="1000"/>
              </a:spcBef>
              <a:spcAft>
                <a:spcPts val="0"/>
              </a:spcAft>
              <a:buNone/>
            </a:pPr>
            <a:r>
              <a:t/>
            </a:r>
            <a:endParaRPr sz="1900"/>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838200" y="365125"/>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Research sources:</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60" name="Google Shape;160;p21"/>
          <p:cNvSpPr txBox="1"/>
          <p:nvPr>
            <p:ph idx="1" type="body"/>
          </p:nvPr>
        </p:nvSpPr>
        <p:spPr>
          <a:xfrm>
            <a:off x="838200" y="1808375"/>
            <a:ext cx="8145300" cy="4368900"/>
          </a:xfrm>
          <a:prstGeom prst="rect">
            <a:avLst/>
          </a:prstGeom>
          <a:noFill/>
          <a:ln>
            <a:noFill/>
          </a:ln>
        </p:spPr>
        <p:txBody>
          <a:bodyPr anchorCtr="0" anchor="t" bIns="45700" lIns="91425" spcFirstLastPara="1" rIns="91425" wrap="square" tIns="45700">
            <a:noAutofit/>
          </a:bodyPr>
          <a:lstStyle/>
          <a:p>
            <a:pPr indent="-349250" lvl="0" marL="342900" rtl="0" algn="l">
              <a:spcBef>
                <a:spcPts val="1000"/>
              </a:spcBef>
              <a:spcAft>
                <a:spcPts val="0"/>
              </a:spcAft>
              <a:buSzPts val="1540"/>
              <a:buChar char="▶"/>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349250" lvl="0" marL="342900" rtl="0" algn="l">
              <a:spcBef>
                <a:spcPts val="1000"/>
              </a:spcBef>
              <a:spcAft>
                <a:spcPts val="0"/>
              </a:spcAft>
              <a:buClr>
                <a:schemeClr val="dk1"/>
              </a:buClr>
              <a:buSzPts val="1540"/>
              <a:buChar char="▶"/>
            </a:pPr>
            <a:r>
              <a:rPr b="1" lang="en-US" sz="1100" u="sng">
                <a:solidFill>
                  <a:schemeClr val="dk1"/>
                </a:solidFill>
                <a:latin typeface="Times New Roman"/>
                <a:ea typeface="Times New Roman"/>
                <a:cs typeface="Times New Roman"/>
                <a:sym typeface="Times New Roman"/>
                <a:hlinkClick r:id="rId3"/>
              </a:rPr>
              <a:t>https://www.ncbi.nlm.nih.gov/pmc/articles/PMC4814366/</a:t>
            </a:r>
            <a:endParaRPr b="1" sz="1100" u="sng">
              <a:solidFill>
                <a:schemeClr val="dk1"/>
              </a:solidFill>
              <a:latin typeface="Times New Roman"/>
              <a:ea typeface="Times New Roman"/>
              <a:cs typeface="Times New Roman"/>
              <a:sym typeface="Times New Roman"/>
              <a:hlinkClick r:id="rId4"/>
            </a:endParaRPr>
          </a:p>
          <a:p>
            <a:pPr indent="0" lvl="0" marL="0" rtl="0" algn="l">
              <a:spcBef>
                <a:spcPts val="1000"/>
              </a:spcBef>
              <a:spcAft>
                <a:spcPts val="0"/>
              </a:spcAft>
              <a:buNone/>
            </a:pPr>
            <a:r>
              <a:t/>
            </a:r>
            <a:endParaRPr b="1" sz="1100">
              <a:solidFill>
                <a:schemeClr val="dk1"/>
              </a:solidFill>
              <a:latin typeface="Arial"/>
              <a:ea typeface="Arial"/>
              <a:cs typeface="Arial"/>
              <a:sym typeface="Arial"/>
            </a:endParaRPr>
          </a:p>
          <a:p>
            <a:pPr indent="-349250" lvl="0" marL="342900" rtl="0" algn="l">
              <a:spcBef>
                <a:spcPts val="1000"/>
              </a:spcBef>
              <a:spcAft>
                <a:spcPts val="0"/>
              </a:spcAft>
              <a:buClr>
                <a:schemeClr val="dk1"/>
              </a:buClr>
              <a:buSzPts val="1540"/>
              <a:buChar char="▶"/>
            </a:pPr>
            <a:r>
              <a:rPr b="1" lang="en-US" sz="1300" u="sng">
                <a:solidFill>
                  <a:schemeClr val="dk1"/>
                </a:solidFill>
                <a:latin typeface="Roboto"/>
                <a:ea typeface="Roboto"/>
                <a:cs typeface="Roboto"/>
                <a:sym typeface="Roboto"/>
                <a:hlinkClick r:id="rId5"/>
              </a:rPr>
              <a:t>https://www.sfchronicle.com/bayarea/article/Cannabis-dispensary-rules-in-SF-create-clusters-11746532.php</a:t>
            </a:r>
            <a:endParaRPr b="1" sz="1300" u="sng">
              <a:solidFill>
                <a:schemeClr val="dk1"/>
              </a:solidFill>
              <a:latin typeface="Roboto"/>
              <a:ea typeface="Roboto"/>
              <a:cs typeface="Roboto"/>
              <a:sym typeface="Roboto"/>
              <a:hlinkClick r:id="rId6"/>
            </a:endParaRPr>
          </a:p>
          <a:p>
            <a:pPr indent="0" lvl="0" marL="342900" rtl="0" algn="l">
              <a:spcBef>
                <a:spcPts val="1000"/>
              </a:spcBef>
              <a:spcAft>
                <a:spcPts val="0"/>
              </a:spcAft>
              <a:buNone/>
            </a:pPr>
            <a:r>
              <a:rPr b="1" lang="en-US" sz="1100">
                <a:solidFill>
                  <a:schemeClr val="dk1"/>
                </a:solidFill>
                <a:latin typeface="Arial"/>
                <a:ea typeface="Arial"/>
                <a:cs typeface="Arial"/>
                <a:sym typeface="Arial"/>
              </a:rPr>
              <a:t>	 	</a:t>
            </a:r>
            <a:endParaRPr b="1" sz="1100">
              <a:solidFill>
                <a:schemeClr val="dk1"/>
              </a:solidFill>
              <a:latin typeface="Arial"/>
              <a:ea typeface="Arial"/>
              <a:cs typeface="Arial"/>
              <a:sym typeface="Arial"/>
            </a:endParaRPr>
          </a:p>
          <a:p>
            <a:pPr indent="-349250" lvl="0" marL="342900" rtl="0" algn="l">
              <a:spcBef>
                <a:spcPts val="1000"/>
              </a:spcBef>
              <a:spcAft>
                <a:spcPts val="0"/>
              </a:spcAft>
              <a:buClr>
                <a:schemeClr val="dk1"/>
              </a:buClr>
              <a:buSzPts val="1540"/>
              <a:buChar char="▶"/>
            </a:pPr>
            <a:r>
              <a:rPr b="1" lang="en-US" sz="1300" u="sng">
                <a:solidFill>
                  <a:schemeClr val="dk1"/>
                </a:solidFill>
                <a:latin typeface="Roboto"/>
                <a:ea typeface="Roboto"/>
                <a:cs typeface="Roboto"/>
                <a:sym typeface="Roboto"/>
                <a:hlinkClick r:id="rId7"/>
              </a:rPr>
              <a:t>https://www.crainsdetroit.com/article/20160424/NEWS/160429925/detroit-medical-marijuana-shops-sprout-like-weeds-near-the-suburbs</a:t>
            </a:r>
            <a:endParaRPr b="1">
              <a:solidFill>
                <a:schemeClr val="dk1"/>
              </a:solidFill>
            </a:endParaRPr>
          </a:p>
          <a:p>
            <a:pPr indent="-334010" lvl="0" marL="342900" rtl="0" algn="l">
              <a:spcBef>
                <a:spcPts val="1000"/>
              </a:spcBef>
              <a:spcAft>
                <a:spcPts val="0"/>
              </a:spcAft>
              <a:buClr>
                <a:schemeClr val="hlink"/>
              </a:buClr>
              <a:buSzPts val="1300"/>
              <a:buFont typeface="Roboto"/>
              <a:buChar char="▶"/>
            </a:pPr>
            <a:r>
              <a:t/>
            </a:r>
            <a:endParaRPr sz="1300" u="sng">
              <a:solidFill>
                <a:schemeClr val="hlink"/>
              </a:solidFill>
              <a:latin typeface="Roboto"/>
              <a:ea typeface="Roboto"/>
              <a:cs typeface="Roboto"/>
              <a:sym typeface="Roboto"/>
              <a:hlinkClick r:id="rId8"/>
            </a:endParaRPr>
          </a:p>
          <a:p>
            <a:pPr indent="0" lvl="0" marL="34290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838200" y="365125"/>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Data Gathering</a:t>
            </a:r>
            <a:r>
              <a:rPr b="1" lang="en-US">
                <a:solidFill>
                  <a:schemeClr val="dk1"/>
                </a:solidFill>
              </a:rPr>
              <a:t>:</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66" name="Google Shape;166;p22"/>
          <p:cNvSpPr txBox="1"/>
          <p:nvPr>
            <p:ph idx="1" type="body"/>
          </p:nvPr>
        </p:nvSpPr>
        <p:spPr>
          <a:xfrm>
            <a:off x="984050" y="2129225"/>
            <a:ext cx="6687000" cy="3173100"/>
          </a:xfrm>
          <a:prstGeom prst="rect">
            <a:avLst/>
          </a:prstGeom>
          <a:noFill/>
          <a:ln>
            <a:noFill/>
          </a:ln>
        </p:spPr>
        <p:txBody>
          <a:bodyPr anchorCtr="0" anchor="t" bIns="45700" lIns="91425" spcFirstLastPara="1" rIns="91425" wrap="square" tIns="45700">
            <a:noAutofit/>
          </a:bodyPr>
          <a:lstStyle/>
          <a:p>
            <a:pPr indent="-349250" lvl="0" marL="342900" rtl="0" algn="l">
              <a:lnSpc>
                <a:spcPct val="115000"/>
              </a:lnSpc>
              <a:spcBef>
                <a:spcPts val="1100"/>
              </a:spcBef>
              <a:spcAft>
                <a:spcPts val="0"/>
              </a:spcAft>
              <a:buSzPts val="1540"/>
              <a:buChar char="▶"/>
            </a:pPr>
            <a:r>
              <a:rPr lang="en-US" sz="1050">
                <a:solidFill>
                  <a:schemeClr val="dk1"/>
                </a:solidFill>
                <a:latin typeface="Arial"/>
                <a:ea typeface="Arial"/>
                <a:cs typeface="Arial"/>
                <a:sym typeface="Arial"/>
              </a:rPr>
              <a:t>Data was obtained via the Foursquare API and included location data for Strip Clubs, Adult Boutiques, Bars and Pubs. Housing prices were used to extrapolate household income. Existing Marijuana Dispenseries in New York were also included in the search.  Foursquare data was augmented with local census data.</a:t>
            </a:r>
            <a:endParaRPr sz="1050">
              <a:solidFill>
                <a:schemeClr val="dk1"/>
              </a:solidFill>
              <a:latin typeface="Arial"/>
              <a:ea typeface="Arial"/>
              <a:cs typeface="Arial"/>
              <a:sym typeface="Arial"/>
            </a:endParaRPr>
          </a:p>
          <a:p>
            <a:pPr indent="-349250" lvl="0" marL="342900" rtl="0" algn="l">
              <a:lnSpc>
                <a:spcPct val="115000"/>
              </a:lnSpc>
              <a:spcBef>
                <a:spcPts val="0"/>
              </a:spcBef>
              <a:spcAft>
                <a:spcPts val="0"/>
              </a:spcAft>
              <a:buSzPts val="1540"/>
              <a:buChar char="▶"/>
            </a:pPr>
            <a:r>
              <a:rPr lang="en-US" sz="1050">
                <a:solidFill>
                  <a:schemeClr val="dk1"/>
                </a:solidFill>
                <a:latin typeface="Arial"/>
                <a:ea typeface="Arial"/>
                <a:cs typeface="Arial"/>
                <a:sym typeface="Arial"/>
              </a:rPr>
              <a:t>Toronto, with newly legalized recreational cannabis, and New York, with soon to be more legalized recreational cannabis, were the target cities and data was collected and analyzed.   After further research it was determined that marijuana dispensaries were severly curtailed in Canada, as the government is handling marijuana sales online with delivery by post. The government regulates marijuana dispensaries and is sensitive to local desires; consequently most neighborhoods in the Toronto area have chosen to disallow marijuana dispenseries.</a:t>
            </a:r>
            <a:endParaRPr sz="1050">
              <a:solidFill>
                <a:schemeClr val="dk1"/>
              </a:solidFill>
              <a:latin typeface="Arial"/>
              <a:ea typeface="Arial"/>
              <a:cs typeface="Arial"/>
              <a:sym typeface="Arial"/>
            </a:endParaRPr>
          </a:p>
          <a:p>
            <a:pPr indent="0" lvl="0" marL="342900" rtl="0" algn="l">
              <a:lnSpc>
                <a:spcPct val="115000"/>
              </a:lnSpc>
              <a:spcBef>
                <a:spcPts val="1100"/>
              </a:spcBef>
              <a:spcAft>
                <a:spcPts val="0"/>
              </a:spcAft>
              <a:buNone/>
            </a:pPr>
            <a:r>
              <a:t/>
            </a:r>
            <a:endParaRPr sz="1050">
              <a:solidFill>
                <a:schemeClr val="dk1"/>
              </a:solidFill>
              <a:latin typeface="Arial"/>
              <a:ea typeface="Arial"/>
              <a:cs typeface="Arial"/>
              <a:sym typeface="Arial"/>
            </a:endParaRPr>
          </a:p>
          <a:p>
            <a:pPr indent="0" lvl="0" marL="0" rtl="0" algn="l">
              <a:spcBef>
                <a:spcPts val="1000"/>
              </a:spcBef>
              <a:spcAft>
                <a:spcPts val="0"/>
              </a:spcAft>
              <a:buNone/>
            </a:pPr>
            <a:r>
              <a:t/>
            </a:r>
            <a:endParaRPr sz="1300" u="sng">
              <a:solidFill>
                <a:schemeClr val="hlink"/>
              </a:solidFill>
              <a:latin typeface="Roboto"/>
              <a:ea typeface="Roboto"/>
              <a:cs typeface="Roboto"/>
              <a:sym typeface="Roboto"/>
              <a:hlinkClick r:id="rId3"/>
            </a:endParaRPr>
          </a:p>
          <a:p>
            <a:pPr indent="0" lvl="0" marL="34290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838200" y="365125"/>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Tools</a:t>
            </a:r>
            <a:r>
              <a:rPr b="1" lang="en-US">
                <a:solidFill>
                  <a:schemeClr val="dk1"/>
                </a:solidFill>
              </a:rPr>
              <a:t>:</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72" name="Google Shape;172;p23"/>
          <p:cNvSpPr txBox="1"/>
          <p:nvPr/>
        </p:nvSpPr>
        <p:spPr>
          <a:xfrm>
            <a:off x="1079200" y="1954225"/>
            <a:ext cx="6708300" cy="20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Trebuchet MS"/>
                <a:ea typeface="Trebuchet MS"/>
                <a:cs typeface="Trebuchet MS"/>
                <a:sym typeface="Trebuchet MS"/>
              </a:rPr>
              <a:t>Language chosen for evaluation:  	Python, Jupyter notebook</a:t>
            </a:r>
            <a:endParaRPr sz="1600">
              <a:latin typeface="Trebuchet MS"/>
              <a:ea typeface="Trebuchet MS"/>
              <a:cs typeface="Trebuchet MS"/>
              <a:sym typeface="Trebuchet MS"/>
            </a:endParaRPr>
          </a:p>
          <a:p>
            <a:pPr indent="0" lvl="0" marL="0" rtl="0" algn="l">
              <a:spcBef>
                <a:spcPts val="0"/>
              </a:spcBef>
              <a:spcAft>
                <a:spcPts val="0"/>
              </a:spcAft>
              <a:buNone/>
            </a:pPr>
            <a:r>
              <a:rPr lang="en-US" sz="1600">
                <a:latin typeface="Trebuchet MS"/>
                <a:ea typeface="Trebuchet MS"/>
                <a:cs typeface="Trebuchet MS"/>
                <a:sym typeface="Trebuchet MS"/>
              </a:rPr>
              <a:t>Data Acquisition:                         	Foursquare</a:t>
            </a:r>
            <a:endParaRPr sz="1600">
              <a:latin typeface="Trebuchet MS"/>
              <a:ea typeface="Trebuchet MS"/>
              <a:cs typeface="Trebuchet MS"/>
              <a:sym typeface="Trebuchet MS"/>
            </a:endParaRPr>
          </a:p>
          <a:p>
            <a:pPr indent="0" lvl="0" marL="0" rtl="0" algn="l">
              <a:spcBef>
                <a:spcPts val="0"/>
              </a:spcBef>
              <a:spcAft>
                <a:spcPts val="0"/>
              </a:spcAft>
              <a:buNone/>
            </a:pPr>
            <a:r>
              <a:rPr lang="en-US" sz="1600">
                <a:latin typeface="Trebuchet MS"/>
                <a:ea typeface="Trebuchet MS"/>
                <a:cs typeface="Trebuchet MS"/>
                <a:sym typeface="Trebuchet MS"/>
              </a:rPr>
              <a:t>Clustering Analysis:                      	K-means</a:t>
            </a:r>
            <a:endParaRPr sz="1600">
              <a:latin typeface="Trebuchet MS"/>
              <a:ea typeface="Trebuchet MS"/>
              <a:cs typeface="Trebuchet MS"/>
              <a:sym typeface="Trebuchet MS"/>
            </a:endParaRPr>
          </a:p>
          <a:p>
            <a:pPr indent="0" lvl="0" marL="0" rtl="0" algn="l">
              <a:spcBef>
                <a:spcPts val="0"/>
              </a:spcBef>
              <a:spcAft>
                <a:spcPts val="0"/>
              </a:spcAft>
              <a:buNone/>
            </a:pPr>
            <a:r>
              <a:rPr lang="en-US" sz="1600">
                <a:latin typeface="Trebuchet MS"/>
                <a:ea typeface="Trebuchet MS"/>
                <a:cs typeface="Trebuchet MS"/>
                <a:sym typeface="Trebuchet MS"/>
              </a:rPr>
              <a:t>Geo Visualization				 Folium</a:t>
            </a:r>
            <a:endParaRPr sz="1600">
              <a:latin typeface="Trebuchet MS"/>
              <a:ea typeface="Trebuchet MS"/>
              <a:cs typeface="Trebuchet MS"/>
              <a:sym typeface="Trebuchet MS"/>
            </a:endParaRPr>
          </a:p>
          <a:p>
            <a:pPr indent="0" lvl="0" marL="0" rtl="0" algn="l">
              <a:spcBef>
                <a:spcPts val="0"/>
              </a:spcBef>
              <a:spcAft>
                <a:spcPts val="0"/>
              </a:spcAft>
              <a:buNone/>
            </a:pPr>
            <a:r>
              <a:rPr lang="en-US" sz="1600">
                <a:latin typeface="Trebuchet MS"/>
                <a:ea typeface="Trebuchet MS"/>
                <a:cs typeface="Trebuchet MS"/>
                <a:sym typeface="Trebuchet MS"/>
              </a:rPr>
              <a:t>Config Management:			 Github</a:t>
            </a:r>
            <a:endParaRPr sz="1600">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09425" y="322200"/>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Procedures (via Jupyter)</a:t>
            </a:r>
            <a:r>
              <a:rPr b="1" lang="en-US">
                <a:solidFill>
                  <a:schemeClr val="dk1"/>
                </a:solidFill>
              </a:rPr>
              <a:t>:</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78" name="Google Shape;178;p24"/>
          <p:cNvSpPr txBox="1"/>
          <p:nvPr>
            <p:ph idx="1" type="body"/>
          </p:nvPr>
        </p:nvSpPr>
        <p:spPr>
          <a:xfrm>
            <a:off x="984050" y="2129225"/>
            <a:ext cx="6687000" cy="3173100"/>
          </a:xfrm>
          <a:prstGeom prst="rect">
            <a:avLst/>
          </a:prstGeom>
          <a:noFill/>
          <a:ln>
            <a:noFill/>
          </a:ln>
        </p:spPr>
        <p:txBody>
          <a:bodyPr anchorCtr="0" anchor="t" bIns="45700" lIns="91425" spcFirstLastPara="1" rIns="91425" wrap="square" tIns="45700">
            <a:noAutofit/>
          </a:bodyPr>
          <a:lstStyle/>
          <a:p>
            <a:pPr indent="0" lvl="0" marL="266700" marR="266700" rtl="0" algn="l">
              <a:lnSpc>
                <a:spcPct val="115000"/>
              </a:lnSpc>
              <a:spcBef>
                <a:spcPts val="1100"/>
              </a:spcBef>
              <a:spcAft>
                <a:spcPts val="0"/>
              </a:spcAft>
              <a:buNone/>
            </a:pPr>
            <a:r>
              <a:rPr b="1" lang="en-US" sz="1050">
                <a:solidFill>
                  <a:schemeClr val="dk1"/>
                </a:solidFill>
                <a:highlight>
                  <a:srgbClr val="FFFFFF"/>
                </a:highlight>
                <a:latin typeface="Arial"/>
                <a:ea typeface="Arial"/>
                <a:cs typeface="Arial"/>
                <a:sym typeface="Arial"/>
              </a:rPr>
              <a:t>1.  Download data via Internet page scrape,</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2.  Using the data from the page scrape, create pandas dataframe,</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3.  Clean data in pandas dataframe (remove/rename empty cells),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4.  Explore and cluster neighborhoods,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5.  Geocode using postal codes,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6.  GeoMap neighborhoods,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7.  Assign FourSquare feature data to neighborhoods,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8.  Cluster neighborhoods based on FourSquare-assigned features,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9.  Group, One-Hot Encode and Analyze Neighborhood Clusters,</a:t>
            </a:r>
            <a:br>
              <a:rPr b="1" lang="en-US" sz="1050">
                <a:solidFill>
                  <a:schemeClr val="dk1"/>
                </a:solidFill>
                <a:highlight>
                  <a:srgbClr val="FFFFFF"/>
                </a:highlight>
                <a:latin typeface="Arial"/>
                <a:ea typeface="Arial"/>
                <a:cs typeface="Arial"/>
                <a:sym typeface="Arial"/>
              </a:rPr>
            </a:br>
            <a:r>
              <a:rPr b="1" lang="en-US" sz="1050">
                <a:solidFill>
                  <a:schemeClr val="dk1"/>
                </a:solidFill>
                <a:highlight>
                  <a:srgbClr val="FFFFFF"/>
                </a:highlight>
                <a:latin typeface="Arial"/>
                <a:ea typeface="Arial"/>
                <a:cs typeface="Arial"/>
                <a:sym typeface="Arial"/>
              </a:rPr>
              <a:t>10. Visualize Feature-Grouped Clusters.</a:t>
            </a:r>
            <a:endParaRPr b="1" sz="1050">
              <a:solidFill>
                <a:schemeClr val="dk1"/>
              </a:solidFill>
              <a:latin typeface="Arial"/>
              <a:ea typeface="Arial"/>
              <a:cs typeface="Arial"/>
              <a:sym typeface="Arial"/>
            </a:endParaRPr>
          </a:p>
          <a:p>
            <a:pPr indent="0" lvl="0" marL="0" rtl="0" algn="l">
              <a:spcBef>
                <a:spcPts val="1100"/>
              </a:spcBef>
              <a:spcAft>
                <a:spcPts val="0"/>
              </a:spcAft>
              <a:buNone/>
            </a:pPr>
            <a:r>
              <a:t/>
            </a:r>
            <a:endParaRPr sz="1300" u="sng">
              <a:solidFill>
                <a:schemeClr val="hlink"/>
              </a:solidFill>
              <a:latin typeface="Roboto"/>
              <a:ea typeface="Roboto"/>
              <a:cs typeface="Roboto"/>
              <a:sym typeface="Roboto"/>
              <a:hlinkClick r:id="rId3"/>
            </a:endParaRPr>
          </a:p>
          <a:p>
            <a:pPr indent="0" lvl="0" marL="3429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79" name="Google Shape;179;p24"/>
          <p:cNvSpPr txBox="1"/>
          <p:nvPr/>
        </p:nvSpPr>
        <p:spPr>
          <a:xfrm>
            <a:off x="3903725" y="5302325"/>
            <a:ext cx="3437100" cy="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709425" y="322200"/>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Project Deliverables:</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85" name="Google Shape;185;p25"/>
          <p:cNvSpPr txBox="1"/>
          <p:nvPr>
            <p:ph idx="1" type="body"/>
          </p:nvPr>
        </p:nvSpPr>
        <p:spPr>
          <a:xfrm>
            <a:off x="984050" y="2129225"/>
            <a:ext cx="6687000" cy="3173100"/>
          </a:xfrm>
          <a:prstGeom prst="rect">
            <a:avLst/>
          </a:prstGeom>
          <a:noFill/>
          <a:ln>
            <a:noFill/>
          </a:ln>
        </p:spPr>
        <p:txBody>
          <a:bodyPr anchorCtr="0" anchor="t" bIns="45700" lIns="91425" spcFirstLastPara="1" rIns="91425" wrap="square" tIns="45700">
            <a:noAutofit/>
          </a:bodyPr>
          <a:lstStyle/>
          <a:p>
            <a:pPr indent="0" lvl="0" marL="0" marR="266700" rtl="0" algn="l">
              <a:lnSpc>
                <a:spcPct val="115000"/>
              </a:lnSpc>
              <a:spcBef>
                <a:spcPts val="1100"/>
              </a:spcBef>
              <a:spcAft>
                <a:spcPts val="0"/>
              </a:spcAft>
              <a:buNone/>
            </a:pPr>
            <a:r>
              <a:t/>
            </a:r>
            <a:endParaRPr sz="1300" u="sng">
              <a:solidFill>
                <a:schemeClr val="hlink"/>
              </a:solidFill>
              <a:latin typeface="Roboto"/>
              <a:ea typeface="Roboto"/>
              <a:cs typeface="Roboto"/>
              <a:sym typeface="Roboto"/>
              <a:hlinkClick r:id="rId3"/>
            </a:endParaRPr>
          </a:p>
          <a:p>
            <a:pPr indent="0" lvl="0" marL="342900" rtl="0" algn="l">
              <a:spcBef>
                <a:spcPts val="1100"/>
              </a:spcBef>
              <a:spcAft>
                <a:spcPts val="0"/>
              </a:spcAft>
              <a:buNone/>
            </a:pPr>
            <a:r>
              <a:t/>
            </a:r>
            <a:endParaRPr/>
          </a:p>
          <a:p>
            <a:pPr indent="0" lvl="0" marL="0" rtl="0" algn="l">
              <a:spcBef>
                <a:spcPts val="1000"/>
              </a:spcBef>
              <a:spcAft>
                <a:spcPts val="0"/>
              </a:spcAft>
              <a:buNone/>
            </a:pPr>
            <a:r>
              <a:t/>
            </a:r>
            <a:endParaRPr/>
          </a:p>
        </p:txBody>
      </p:sp>
      <p:sp>
        <p:nvSpPr>
          <p:cNvPr id="186" name="Google Shape;186;p25"/>
          <p:cNvSpPr txBox="1"/>
          <p:nvPr/>
        </p:nvSpPr>
        <p:spPr>
          <a:xfrm>
            <a:off x="709425" y="1888900"/>
            <a:ext cx="7704900" cy="2232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Neighborhood Clustering:</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	Numeric - textual results.</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	Folium GeoMaps (Heatmaps, Choropleths, Bubble)</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Clr>
                <a:schemeClr val="dk1"/>
              </a:buClr>
              <a:buSzPts val="1920"/>
              <a:buFont typeface="Arial"/>
              <a:buNone/>
            </a:pPr>
            <a:r>
              <a:rPr lang="en-US" sz="2400">
                <a:solidFill>
                  <a:srgbClr val="3F3F3F"/>
                </a:solidFill>
                <a:latin typeface="Trebuchet MS"/>
                <a:ea typeface="Trebuchet MS"/>
                <a:cs typeface="Trebuchet MS"/>
                <a:sym typeface="Trebuchet MS"/>
              </a:rPr>
              <a:t>C</a:t>
            </a:r>
            <a:endParaRPr sz="2400">
              <a:solidFill>
                <a:srgbClr val="3F3F3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09425" y="322200"/>
            <a:ext cx="8145300" cy="109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solidFill>
                  <a:schemeClr val="dk1"/>
                </a:solidFill>
              </a:rPr>
              <a:t>Lessons Learned</a:t>
            </a:r>
            <a:r>
              <a:rPr b="1" lang="en-US">
                <a:solidFill>
                  <a:schemeClr val="dk1"/>
                </a:solidFill>
              </a:rPr>
              <a:t>:</a:t>
            </a:r>
            <a:endParaRPr b="1">
              <a:solidFill>
                <a:schemeClr val="dk1"/>
              </a:solidFill>
            </a:endParaRPr>
          </a:p>
          <a:p>
            <a:pPr indent="0" lvl="0" marL="0" rtl="0" algn="ctr">
              <a:spcBef>
                <a:spcPts val="0"/>
              </a:spcBef>
              <a:spcAft>
                <a:spcPts val="0"/>
              </a:spcAft>
              <a:buClr>
                <a:schemeClr val="accent1"/>
              </a:buClr>
              <a:buSzPts val="3600"/>
              <a:buFont typeface="Trebuchet MS"/>
              <a:buNone/>
            </a:pPr>
            <a:r>
              <a:t/>
            </a:r>
            <a:endParaRPr b="1">
              <a:solidFill>
                <a:schemeClr val="dk1"/>
              </a:solidFill>
            </a:endParaRPr>
          </a:p>
        </p:txBody>
      </p:sp>
      <p:sp>
        <p:nvSpPr>
          <p:cNvPr id="192" name="Google Shape;192;p26"/>
          <p:cNvSpPr txBox="1"/>
          <p:nvPr>
            <p:ph idx="1" type="body"/>
          </p:nvPr>
        </p:nvSpPr>
        <p:spPr>
          <a:xfrm>
            <a:off x="984050" y="2129225"/>
            <a:ext cx="6687000" cy="3173100"/>
          </a:xfrm>
          <a:prstGeom prst="rect">
            <a:avLst/>
          </a:prstGeom>
          <a:noFill/>
          <a:ln>
            <a:noFill/>
          </a:ln>
        </p:spPr>
        <p:txBody>
          <a:bodyPr anchorCtr="0" anchor="t" bIns="45700" lIns="91425" spcFirstLastPara="1" rIns="91425" wrap="square" tIns="45700">
            <a:noAutofit/>
          </a:bodyPr>
          <a:lstStyle/>
          <a:p>
            <a:pPr indent="0" lvl="0" marL="0" marR="266700" rtl="0" algn="l">
              <a:lnSpc>
                <a:spcPct val="115000"/>
              </a:lnSpc>
              <a:spcBef>
                <a:spcPts val="1100"/>
              </a:spcBef>
              <a:spcAft>
                <a:spcPts val="0"/>
              </a:spcAft>
              <a:buNone/>
            </a:pPr>
            <a:r>
              <a:t/>
            </a:r>
            <a:endParaRPr sz="1300" u="sng">
              <a:solidFill>
                <a:schemeClr val="hlink"/>
              </a:solidFill>
              <a:latin typeface="Roboto"/>
              <a:ea typeface="Roboto"/>
              <a:cs typeface="Roboto"/>
              <a:sym typeface="Roboto"/>
              <a:hlinkClick r:id="rId3"/>
            </a:endParaRPr>
          </a:p>
          <a:p>
            <a:pPr indent="0" lvl="0" marL="342900" rtl="0" algn="l">
              <a:spcBef>
                <a:spcPts val="1100"/>
              </a:spcBef>
              <a:spcAft>
                <a:spcPts val="0"/>
              </a:spcAft>
              <a:buNone/>
            </a:pPr>
            <a:r>
              <a:t/>
            </a:r>
            <a:endParaRPr/>
          </a:p>
          <a:p>
            <a:pPr indent="0" lvl="0" marL="0" rtl="0" algn="l">
              <a:spcBef>
                <a:spcPts val="1000"/>
              </a:spcBef>
              <a:spcAft>
                <a:spcPts val="0"/>
              </a:spcAft>
              <a:buNone/>
            </a:pPr>
            <a:r>
              <a:t/>
            </a:r>
            <a:endParaRPr/>
          </a:p>
        </p:txBody>
      </p:sp>
      <p:sp>
        <p:nvSpPr>
          <p:cNvPr id="193" name="Google Shape;193;p26"/>
          <p:cNvSpPr txBox="1"/>
          <p:nvPr/>
        </p:nvSpPr>
        <p:spPr>
          <a:xfrm>
            <a:off x="709425" y="1888900"/>
            <a:ext cx="8391600" cy="2232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Pickle outputs, reduce dependency on geolocating tools</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Presentation as driver, create first</a:t>
            </a:r>
            <a:endParaRPr sz="24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3F3F3F"/>
                </a:solidFill>
                <a:latin typeface="Trebuchet MS"/>
                <a:ea typeface="Trebuchet MS"/>
                <a:cs typeface="Trebuchet MS"/>
                <a:sym typeface="Trebuchet MS"/>
              </a:rPr>
              <a:t>Reduce focus on graphical outputs</a:t>
            </a:r>
            <a:endParaRPr sz="2400">
              <a:solidFill>
                <a:srgbClr val="3F3F3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