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76" r:id="rId3"/>
    <p:sldId id="277" r:id="rId4"/>
    <p:sldId id="279" r:id="rId5"/>
    <p:sldId id="278" r:id="rId6"/>
    <p:sldId id="286" r:id="rId7"/>
    <p:sldId id="281" r:id="rId8"/>
    <p:sldId id="282" r:id="rId9"/>
    <p:sldId id="287" r:id="rId10"/>
    <p:sldId id="283" r:id="rId11"/>
    <p:sldId id="288" r:id="rId12"/>
    <p:sldId id="289" r:id="rId13"/>
    <p:sldId id="285" r:id="rId14"/>
    <p:sldId id="290" r:id="rId15"/>
    <p:sldId id="291" r:id="rId16"/>
    <p:sldId id="280" r:id="rId17"/>
    <p:sldId id="284" r:id="rId18"/>
    <p:sldId id="292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1CC"/>
    <a:srgbClr val="008080"/>
    <a:srgbClr val="40E0D0"/>
    <a:srgbClr val="CFD5EA"/>
    <a:srgbClr val="E9EBF5"/>
    <a:srgbClr val="008B8B"/>
    <a:srgbClr val="DCDCDC"/>
    <a:srgbClr val="C0C0C0"/>
    <a:srgbClr val="F9CFCF"/>
    <a:srgbClr val="57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BA0CC-A478-4DBE-968E-A533264FD49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47F96-05D3-4B4F-A711-1E252486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59E3C-2FCA-4F3F-9F1B-96C1590B7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E4BD4-46BA-4FAF-AC1C-86F37A07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8D3A7-29B2-4C62-AF9D-7139B26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8D9895-949B-45C9-B7B4-83E7CB32A54D}" type="datetime1">
              <a:rPr lang="LID4096" smtClean="0"/>
              <a:t>12/21/2023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85A53-2E04-4FB1-9E7E-F3949F7E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5F93E-345D-4CA9-A014-7F844CCE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501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BAEBF-D56A-4941-9FF3-0C86DC8C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88B86-7EAD-4194-8140-8C469DB94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04F00-49F3-4BFC-B881-56EE2446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290C5-B413-434C-9B8B-34A8B571C1ED}" type="datetime1">
              <a:rPr lang="LID4096" smtClean="0"/>
              <a:t>12/21/2023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15D0E-D484-4D3E-9817-13BC572C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E429B-EE86-4BFC-8FA9-C5198BE1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128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4DA511-3832-4023-9775-3B2BFBC3E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BCA816-06FC-4A41-9E0A-4600C7F5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DBE13-BE9E-41BD-AD7B-6CD33CE1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D41C0-7130-4733-B937-C359B1BEBF19}" type="datetime1">
              <a:rPr lang="LID4096" smtClean="0"/>
              <a:t>12/21/2023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C8D7B-A888-4224-AD06-311FF62A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447A5-905F-4567-904E-2931649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8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22318-9B9E-4F34-90D4-EF83FEB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F9594-F6D9-44DE-9AE3-5873B752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4EC30-D65B-4C4E-B1FA-4E2C5252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C6882-74F3-4A9D-923B-A47FE8010488}" type="datetime1">
              <a:rPr lang="LID4096" smtClean="0"/>
              <a:t>12/21/2023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EFA40-CC73-4DBB-A00D-8B78B267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728A0-AB96-4B2E-832A-3BC69B9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2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32DA7-152E-4CF0-85A1-360BF4B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A67F3-1EDC-49D4-8FE7-7C0DEB78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BC89-C18C-4838-996C-D7252E7A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24845B-0690-422D-BABE-2690C97D09A7}" type="datetime1">
              <a:rPr lang="LID4096" smtClean="0"/>
              <a:t>12/21/2023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5A7B4-246E-432A-8084-E395DB6A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62733-AF96-4166-929A-B6BC6031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53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E3EEE-BD17-4CDD-B89F-9FA19930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F370-EADD-4FFA-B14A-5C322421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305D-617E-42B8-8F41-AAA49C8D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5BACA-86CB-4F2A-898F-3184DB66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0120B0-E104-4A85-9F10-BCEFBDD48BF9}" type="datetime1">
              <a:rPr lang="LID4096" smtClean="0"/>
              <a:t>12/21/2023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26ACC-161D-411D-881F-94B5CBF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BD738F-1852-4CCA-90CA-F115BD5F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43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211F-0D02-4420-A71B-E208901C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8CE74-7229-4BD9-BEA4-3E4A223C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DE9A1E-2ECF-48A0-8BF9-E917785C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55B2AB-BE16-4E1D-983E-DBB306220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5D5D66-A6F9-4C8F-AB18-97A38853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70AB1F-8047-4442-8563-D75B6FDC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054FC-8F01-4546-A09E-39CF12F3C43E}" type="datetime1">
              <a:rPr lang="LID4096" smtClean="0"/>
              <a:t>12/21/2023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672B56-0C71-41FE-AF44-34B1CA30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AB7818-F9B7-4798-AE00-332C6984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0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E1400-5262-483A-9A7C-704EB595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E31290-F819-41DC-A525-DD6C2ABA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E7265-6C9E-4541-9035-38AF30BF47FA}" type="datetime1">
              <a:rPr lang="LID4096" smtClean="0"/>
              <a:t>12/21/2023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CB861-A15C-42D2-A704-9DF42188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3C68D-611F-483C-ADCB-EE25F0E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50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113E18-6C81-407F-91CA-8F40863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B6C08-B85C-4910-87C8-B7DA06E22A4D}" type="datetime1">
              <a:rPr lang="LID4096" smtClean="0"/>
              <a:t>12/21/2023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7358A2-A845-48D8-BB53-2284BFFF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963A1-B484-4521-B74C-21EFD81B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99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1101-204F-4222-9887-63FEF6F6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C5427-FC0C-42D6-B899-B9C99E46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602C1-E838-434B-B322-5F9D5C87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CA0C59-5B93-49BB-B9B6-EFC456E0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D1ADB8-41BE-461C-9F44-A297252BDA94}" type="datetime1">
              <a:rPr lang="LID4096" smtClean="0"/>
              <a:t>12/21/2023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5337D-6137-42AF-8442-823A583D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DE829C-34C5-4BD9-B367-C17DD2C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0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EC392-DD2B-452E-AC2D-82515575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5D473-19D7-4FE9-97BD-D6048A461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BB87D-9253-4AEE-A423-C27360F3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9C046-ED8A-466D-A004-1C970620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EDEE3-4060-4814-9579-3F2F493F3EC0}" type="datetime1">
              <a:rPr lang="LID4096" smtClean="0"/>
              <a:t>12/21/2023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97B6D-F1D5-4027-A6B4-F66997EC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E3157E-5B16-45CC-94BF-A5F33A1E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761F-73D8-4219-89E9-B10D725070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00E53-D3A9-4D65-B471-7A8D883A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8645" y="60080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83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45" y="278509"/>
            <a:ext cx="8912835" cy="1864100"/>
          </a:xfrm>
        </p:spPr>
        <p:txBody>
          <a:bodyPr>
            <a:noAutofit/>
          </a:bodyPr>
          <a:lstStyle/>
          <a:p>
            <a:pPr algn="l"/>
            <a:r>
              <a:rPr lang="uk-UA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та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засіб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</a:t>
            </a:r>
            <a:r>
              <a:rPr lang="ru-R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захищеного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LID4096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2683290" y="4924533"/>
            <a:ext cx="665679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uk-UA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uk-UA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uk-UA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доц. </a:t>
            </a:r>
            <a:r>
              <a:rPr lang="uk-UA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каф. ЗІ   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uk-UA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Юрій БАРИШЕВ </a:t>
            </a:r>
            <a:endParaRPr lang="ru-RU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96D9CDE-9637-43C9-93B7-7A30428A70A3}"/>
              </a:ext>
            </a:extLst>
          </p:cNvPr>
          <p:cNvSpPr txBox="1">
            <a:spLocks/>
          </p:cNvSpPr>
          <p:nvPr/>
        </p:nvSpPr>
        <p:spPr bwMode="auto">
          <a:xfrm>
            <a:off x="5405389" y="3181021"/>
            <a:ext cx="3934691" cy="114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uk-UA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</a:t>
            </a:r>
            <a:r>
              <a:rPr lang="uk-UA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2БС-22м</a:t>
            </a:r>
            <a:endParaRPr lang="uk-UA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uk-UA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Олег НАГИРНЯК</a:t>
            </a:r>
            <a:endParaRPr lang="uk-UA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00570" y="2142609"/>
            <a:ext cx="8712000" cy="0"/>
          </a:xfrm>
          <a:prstGeom prst="line">
            <a:avLst/>
          </a:prstGeom>
          <a:ln w="889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373091" y="5962945"/>
            <a:ext cx="2952000" cy="0"/>
          </a:xfrm>
          <a:prstGeom prst="line">
            <a:avLst/>
          </a:prstGeom>
          <a:ln w="889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80726" y="4165600"/>
            <a:ext cx="3060000" cy="15696"/>
          </a:xfrm>
          <a:prstGeom prst="line">
            <a:avLst/>
          </a:prstGeom>
          <a:ln w="889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6177322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295564"/>
            <a:ext cx="6359753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алгоритм роботи засобу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5662908" y="5400701"/>
            <a:ext cx="6331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модулем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536218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789887" y="4955919"/>
            <a:ext cx="4263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модулем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284" y="181158"/>
            <a:ext cx="3452159" cy="51287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2" y="1026658"/>
            <a:ext cx="2042337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8273977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295564"/>
            <a:ext cx="8521063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налаштування параметрів голосування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526982" y="6281966"/>
            <a:ext cx="46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279857" y="6190144"/>
            <a:ext cx="5758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фінансування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4" y="1004985"/>
            <a:ext cx="3263714" cy="5108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29" y="1004985"/>
            <a:ext cx="8085521" cy="20651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929" y="3445650"/>
            <a:ext cx="8085521" cy="22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5992595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295564"/>
            <a:ext cx="6138081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генерування голосування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536218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5313574" y="4437051"/>
            <a:ext cx="432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947129"/>
            <a:ext cx="5080793" cy="483483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74" y="947129"/>
            <a:ext cx="6776826" cy="33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1944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11472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865708"/>
            <a:ext cx="7754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прогорамно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контролю доступу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8739405" y="1276334"/>
            <a:ext cx="3332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модулі тестування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193090" y="296692"/>
            <a:ext cx="2370455" cy="94805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7261587" y="5759559"/>
            <a:ext cx="4930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Тест-план модуля генерування 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609532" y="1912958"/>
            <a:ext cx="6462395" cy="390271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5460429" y="6102982"/>
            <a:ext cx="34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35156" y="1881371"/>
            <a:ext cx="5125273" cy="47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1944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11472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865708"/>
            <a:ext cx="10710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Slither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виявив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жодних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зауваження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рекомендаціями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містять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запобіжні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5541819" y="6204170"/>
            <a:ext cx="5292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статичного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Slither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816716"/>
            <a:ext cx="4239491" cy="4976629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648553" y="1834646"/>
            <a:ext cx="4796183" cy="43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1944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11472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88828" y="6281966"/>
            <a:ext cx="6526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20" y="4351959"/>
            <a:ext cx="4872588" cy="1930006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278896" y="3885957"/>
            <a:ext cx="4595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914" y="882380"/>
            <a:ext cx="6556013" cy="300357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7370618" y="6081911"/>
            <a:ext cx="3112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7068992" y="275981"/>
            <a:ext cx="5002935" cy="3086055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5"/>
          <a:stretch>
            <a:fillRect/>
          </a:stretch>
        </p:blipFill>
        <p:spPr>
          <a:xfrm>
            <a:off x="6397738" y="3981822"/>
            <a:ext cx="5323208" cy="207666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7740073" y="3358236"/>
            <a:ext cx="387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324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295564"/>
            <a:ext cx="3431825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Економічний розділ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435915" y="1235943"/>
            <a:ext cx="101550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проведених досліджень рівень комерційного потенціалу розробки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балів,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свідчить про комерційну важливість проведення даних досліджень оскільки рівень комерційного потенціалу розробки високий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оцінюванні рівня конкурентоспроможності, згідно узагальненого коефіцієнту конкурентоспроможності розробки, науково-технічна розробка переважає існуючі аналоги приблизно в 3,2 рази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термін окупності становить 1,8 роки, що менше  3-х років, що свідчить про комерційну привабливість науково-технічної розробки і може спонукати потенційного інвестора профінансувати впровадження даної розробки та виведення її на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ринок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536218" y="6281966"/>
            <a:ext cx="45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1656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177944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19" y="849710"/>
            <a:ext cx="117445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розглянуто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загрози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вразливості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прозорість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відслідковуваність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недостатньої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 доступу при великих масштабах.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сформовано задачу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захищеного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дозволило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виокремити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призвела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розмежування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 доступу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сценаріїв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смарт-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виявило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підтвердило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надійність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контролю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доступу.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комерційний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потенціал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імовірність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вдалого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інвестицій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засіб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будь-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комерційних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особистих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494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494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30" y="1200151"/>
            <a:ext cx="11117339" cy="3922918"/>
          </a:xfrm>
        </p:spPr>
        <p:txBody>
          <a:bodyPr>
            <a:normAutofit/>
          </a:bodyPr>
          <a:lstStyle/>
          <a:p>
            <a:r>
              <a:rPr lang="uk-UA" sz="11500" b="1" dirty="0">
                <a:solidFill>
                  <a:srgbClr val="48D1CC"/>
                </a:solidFill>
                <a:latin typeface="Consolas" panose="020B0609020204030204" pitchFamily="49" charset="0"/>
              </a:rPr>
              <a:t>Дякую за увагу!</a:t>
            </a:r>
            <a:endParaRPr lang="LID4096" sz="11500" b="1" dirty="0">
              <a:solidFill>
                <a:srgbClr val="48D1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2232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428932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37449" y="3157906"/>
            <a:ext cx="5214444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та об’єкт</a:t>
            </a:r>
            <a:r>
              <a:rPr lang="uk-UA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LID4096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37449" y="800301"/>
            <a:ext cx="11263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важливим елементом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суспільства при потребі зробити певний вибір. </a:t>
            </a: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Традиційні методи фізичного та електронного голосування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залишаються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вразливими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загрозами (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хакерські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атаки, підробка голосів, порушення конфіденційності), мають низьку зручність процесів, та не пропонують універсальні рішення. </a:t>
            </a: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смарт-контрактів, поруч з гнучкою системою генерації голосувань, пропонує безпечний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ефективний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підхід, відповідаючи сучасним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потребам.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35915" y="3648855"/>
            <a:ext cx="504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3627560"/>
            <a:ext cx="8705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метод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засіб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37449" y="4775354"/>
            <a:ext cx="3046194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Наукова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35915" y="5266303"/>
            <a:ext cx="270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37449" y="5266303"/>
            <a:ext cx="1146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тримано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відрізняється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відомих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адаптивністю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умов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дозволило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160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варіацій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3" y="1057679"/>
            <a:ext cx="324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8" y="566730"/>
            <a:ext cx="349648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цінність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37447" y="1071467"/>
            <a:ext cx="10155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март-контракт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и, інтерфейс користувача, контрольний список блокових тестів.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35915" y="2287051"/>
            <a:ext cx="90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1796102"/>
            <a:ext cx="349648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37448" y="2300839"/>
            <a:ext cx="11032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спостережності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35914" y="3516423"/>
            <a:ext cx="108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3025474"/>
            <a:ext cx="349648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37447" y="3530211"/>
            <a:ext cx="11032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Оцінити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захищеного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спрямований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гнучкості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засіб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2376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526662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джерел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980098"/>
            <a:ext cx="101550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проведення голосування: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Фізичне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вручну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віддає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голос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бюлетеня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Поштове 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відсилається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поштою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Телефонне 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Онлайн-голосування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бюлетні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виборчих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дільницях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на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блокчейні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онлайн-голосування на базі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3728227"/>
            <a:ext cx="10155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лектронного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виборців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організаторів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ризику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підрахунку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9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2376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2526662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джерел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48899"/>
              </p:ext>
            </p:extLst>
          </p:nvPr>
        </p:nvGraphicFramePr>
        <p:xfrm>
          <a:off x="1034471" y="2937638"/>
          <a:ext cx="10261601" cy="369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6">
                  <a:extLst>
                    <a:ext uri="{9D8B030D-6E8A-4147-A177-3AD203B41FA5}">
                      <a16:colId xmlns:a16="http://schemas.microsoft.com/office/drawing/2014/main" val="2906861898"/>
                    </a:ext>
                  </a:extLst>
                </a:gridCol>
                <a:gridCol w="1145310">
                  <a:extLst>
                    <a:ext uri="{9D8B030D-6E8A-4147-A177-3AD203B41FA5}">
                      <a16:colId xmlns:a16="http://schemas.microsoft.com/office/drawing/2014/main" val="1257466689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3468218037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26010316"/>
                    </a:ext>
                  </a:extLst>
                </a:gridCol>
                <a:gridCol w="1810327">
                  <a:extLst>
                    <a:ext uri="{9D8B030D-6E8A-4147-A177-3AD203B41FA5}">
                      <a16:colId xmlns:a16="http://schemas.microsoft.com/office/drawing/2014/main" val="2691703802"/>
                    </a:ext>
                  </a:extLst>
                </a:gridCol>
              </a:tblGrid>
              <a:tr h="8887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Фізичне</a:t>
                      </a:r>
                      <a:endParaRPr lang="en-US" b="1" i="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Онлайн-голосування</a:t>
                      </a:r>
                      <a:endParaRPr lang="en-US" b="1" i="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Електронні </a:t>
                      </a:r>
                      <a:r>
                        <a:rPr lang="uk-UA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бюлетні</a:t>
                      </a:r>
                      <a:endParaRPr lang="en-US" b="1" i="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Голосування на </a:t>
                      </a:r>
                      <a:r>
                        <a:rPr lang="uk-UA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блокчейні</a:t>
                      </a:r>
                      <a:endParaRPr lang="uk-UA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8811"/>
                  </a:ext>
                </a:extLst>
              </a:tr>
              <a:tr h="507872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Захист від</a:t>
                      </a:r>
                      <a:r>
                        <a:rPr lang="uk-UA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</a:t>
                      </a:r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ідробки та впливу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1943"/>
                  </a:ext>
                </a:extLst>
              </a:tr>
              <a:tr h="507872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Приватність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38942"/>
                  </a:ext>
                </a:extLst>
              </a:tr>
              <a:tr h="507872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Точність, швидкість підготовки та підрахунку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85100"/>
                  </a:ext>
                </a:extLst>
              </a:tr>
              <a:tr h="507872"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/>
                        <a:t>Адаптивність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050"/>
                  </a:ext>
                </a:extLst>
              </a:tr>
              <a:tr h="507872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Зручність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1313"/>
                  </a:ext>
                </a:extLst>
              </a:tr>
            </a:tbl>
          </a:graphicData>
        </a:graphic>
      </p:graphicFrame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718634" y="2495127"/>
            <a:ext cx="785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Порівняльна характеристика типів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голосувань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882343"/>
            <a:ext cx="10155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Загрози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Загрози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кібербезпеки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атак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конфіденційність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5654026" y="3978064"/>
            <a:ext cx="1022489" cy="347337"/>
            <a:chOff x="2391426" y="4380012"/>
            <a:chExt cx="1022489" cy="347337"/>
          </a:xfrm>
        </p:grpSpPr>
        <p:pic>
          <p:nvPicPr>
            <p:cNvPr id="80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" name="Группа 130"/>
          <p:cNvGrpSpPr/>
          <p:nvPr/>
        </p:nvGrpSpPr>
        <p:grpSpPr>
          <a:xfrm>
            <a:off x="7919360" y="3982669"/>
            <a:ext cx="1022489" cy="347337"/>
            <a:chOff x="2391426" y="4380012"/>
            <a:chExt cx="1022489" cy="347337"/>
          </a:xfrm>
        </p:grpSpPr>
        <p:pic>
          <p:nvPicPr>
            <p:cNvPr id="132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Группа 142"/>
          <p:cNvGrpSpPr/>
          <p:nvPr/>
        </p:nvGrpSpPr>
        <p:grpSpPr>
          <a:xfrm>
            <a:off x="3977642" y="4542551"/>
            <a:ext cx="1022489" cy="347337"/>
            <a:chOff x="2391426" y="4380012"/>
            <a:chExt cx="1022489" cy="347337"/>
          </a:xfrm>
        </p:grpSpPr>
        <p:pic>
          <p:nvPicPr>
            <p:cNvPr id="144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Группа 146"/>
          <p:cNvGrpSpPr/>
          <p:nvPr/>
        </p:nvGrpSpPr>
        <p:grpSpPr>
          <a:xfrm>
            <a:off x="7902938" y="4538621"/>
            <a:ext cx="1022489" cy="347337"/>
            <a:chOff x="2391426" y="4380012"/>
            <a:chExt cx="1022489" cy="347337"/>
          </a:xfrm>
        </p:grpSpPr>
        <p:pic>
          <p:nvPicPr>
            <p:cNvPr id="148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Группа 150"/>
          <p:cNvGrpSpPr/>
          <p:nvPr/>
        </p:nvGrpSpPr>
        <p:grpSpPr>
          <a:xfrm>
            <a:off x="3974311" y="5092286"/>
            <a:ext cx="1022489" cy="347337"/>
            <a:chOff x="2391426" y="4877680"/>
            <a:chExt cx="1022489" cy="347337"/>
          </a:xfrm>
        </p:grpSpPr>
        <p:pic>
          <p:nvPicPr>
            <p:cNvPr id="152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877680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96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5" name="Группа 154"/>
          <p:cNvGrpSpPr/>
          <p:nvPr/>
        </p:nvGrpSpPr>
        <p:grpSpPr>
          <a:xfrm>
            <a:off x="7902938" y="5088426"/>
            <a:ext cx="1022489" cy="347337"/>
            <a:chOff x="2391426" y="4380012"/>
            <a:chExt cx="1022489" cy="347337"/>
          </a:xfrm>
        </p:grpSpPr>
        <p:pic>
          <p:nvPicPr>
            <p:cNvPr id="156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Группа 158"/>
          <p:cNvGrpSpPr/>
          <p:nvPr/>
        </p:nvGrpSpPr>
        <p:grpSpPr>
          <a:xfrm>
            <a:off x="5655228" y="5088426"/>
            <a:ext cx="1037926" cy="347337"/>
            <a:chOff x="2391426" y="3882344"/>
            <a:chExt cx="1037926" cy="347337"/>
          </a:xfrm>
        </p:grpSpPr>
        <p:pic>
          <p:nvPicPr>
            <p:cNvPr id="16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Группа 162"/>
          <p:cNvGrpSpPr/>
          <p:nvPr/>
        </p:nvGrpSpPr>
        <p:grpSpPr>
          <a:xfrm>
            <a:off x="9919838" y="5084330"/>
            <a:ext cx="1037926" cy="347337"/>
            <a:chOff x="2391426" y="3882344"/>
            <a:chExt cx="1037926" cy="347337"/>
          </a:xfrm>
        </p:grpSpPr>
        <p:pic>
          <p:nvPicPr>
            <p:cNvPr id="164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Группа 166"/>
          <p:cNvGrpSpPr/>
          <p:nvPr/>
        </p:nvGrpSpPr>
        <p:grpSpPr>
          <a:xfrm>
            <a:off x="9921881" y="3972370"/>
            <a:ext cx="1022489" cy="347337"/>
            <a:chOff x="2391426" y="4380012"/>
            <a:chExt cx="1022489" cy="347337"/>
          </a:xfrm>
        </p:grpSpPr>
        <p:pic>
          <p:nvPicPr>
            <p:cNvPr id="168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" name="Группа 174"/>
          <p:cNvGrpSpPr/>
          <p:nvPr/>
        </p:nvGrpSpPr>
        <p:grpSpPr>
          <a:xfrm>
            <a:off x="9914872" y="6206507"/>
            <a:ext cx="1022489" cy="347337"/>
            <a:chOff x="2391426" y="4380012"/>
            <a:chExt cx="1022489" cy="347337"/>
          </a:xfrm>
        </p:grpSpPr>
        <p:pic>
          <p:nvPicPr>
            <p:cNvPr id="176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Группа 183"/>
          <p:cNvGrpSpPr/>
          <p:nvPr/>
        </p:nvGrpSpPr>
        <p:grpSpPr>
          <a:xfrm>
            <a:off x="5630365" y="6206508"/>
            <a:ext cx="1037926" cy="347337"/>
            <a:chOff x="2391426" y="3882344"/>
            <a:chExt cx="1037926" cy="347337"/>
          </a:xfrm>
        </p:grpSpPr>
        <p:pic>
          <p:nvPicPr>
            <p:cNvPr id="185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3882344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Группа 187"/>
          <p:cNvGrpSpPr/>
          <p:nvPr/>
        </p:nvGrpSpPr>
        <p:grpSpPr>
          <a:xfrm>
            <a:off x="3977642" y="6206508"/>
            <a:ext cx="1022489" cy="347337"/>
            <a:chOff x="2391426" y="4877680"/>
            <a:chExt cx="1022489" cy="347337"/>
          </a:xfrm>
        </p:grpSpPr>
        <p:pic>
          <p:nvPicPr>
            <p:cNvPr id="189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877680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96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Группа 191"/>
          <p:cNvGrpSpPr/>
          <p:nvPr/>
        </p:nvGrpSpPr>
        <p:grpSpPr>
          <a:xfrm>
            <a:off x="7896539" y="6206507"/>
            <a:ext cx="1022489" cy="347337"/>
            <a:chOff x="2391426" y="4877680"/>
            <a:chExt cx="1022489" cy="347337"/>
          </a:xfrm>
        </p:grpSpPr>
        <p:pic>
          <p:nvPicPr>
            <p:cNvPr id="193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877680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96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0" name="Группа 199"/>
          <p:cNvGrpSpPr/>
          <p:nvPr/>
        </p:nvGrpSpPr>
        <p:grpSpPr>
          <a:xfrm>
            <a:off x="7897518" y="5685638"/>
            <a:ext cx="1022489" cy="347337"/>
            <a:chOff x="2391426" y="4877680"/>
            <a:chExt cx="1022489" cy="347337"/>
          </a:xfrm>
        </p:grpSpPr>
        <p:pic>
          <p:nvPicPr>
            <p:cNvPr id="201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877680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96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Группа 203"/>
          <p:cNvGrpSpPr/>
          <p:nvPr/>
        </p:nvGrpSpPr>
        <p:grpSpPr>
          <a:xfrm>
            <a:off x="3969755" y="5687569"/>
            <a:ext cx="1022489" cy="347337"/>
            <a:chOff x="2391426" y="4380012"/>
            <a:chExt cx="1022489" cy="347337"/>
          </a:xfrm>
        </p:grpSpPr>
        <p:pic>
          <p:nvPicPr>
            <p:cNvPr id="205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8" name="Группа 207"/>
          <p:cNvGrpSpPr/>
          <p:nvPr/>
        </p:nvGrpSpPr>
        <p:grpSpPr>
          <a:xfrm>
            <a:off x="9925513" y="5683591"/>
            <a:ext cx="1022489" cy="347337"/>
            <a:chOff x="2391426" y="4877680"/>
            <a:chExt cx="1022489" cy="347337"/>
          </a:xfrm>
        </p:grpSpPr>
        <p:pic>
          <p:nvPicPr>
            <p:cNvPr id="209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877680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96" y="4877680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Группа 211"/>
          <p:cNvGrpSpPr/>
          <p:nvPr/>
        </p:nvGrpSpPr>
        <p:grpSpPr>
          <a:xfrm>
            <a:off x="9921881" y="4541042"/>
            <a:ext cx="1022489" cy="347337"/>
            <a:chOff x="2391426" y="4380012"/>
            <a:chExt cx="1022489" cy="347337"/>
          </a:xfrm>
        </p:grpSpPr>
        <p:pic>
          <p:nvPicPr>
            <p:cNvPr id="213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Группа 86"/>
          <p:cNvGrpSpPr/>
          <p:nvPr/>
        </p:nvGrpSpPr>
        <p:grpSpPr>
          <a:xfrm>
            <a:off x="3986623" y="3975812"/>
            <a:ext cx="1022489" cy="347337"/>
            <a:chOff x="2391426" y="4380012"/>
            <a:chExt cx="1022489" cy="347337"/>
          </a:xfrm>
        </p:grpSpPr>
        <p:pic>
          <p:nvPicPr>
            <p:cNvPr id="88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Группа 90"/>
          <p:cNvGrpSpPr/>
          <p:nvPr/>
        </p:nvGrpSpPr>
        <p:grpSpPr>
          <a:xfrm>
            <a:off x="5654026" y="4548830"/>
            <a:ext cx="1022489" cy="347337"/>
            <a:chOff x="2391426" y="4380012"/>
            <a:chExt cx="1022489" cy="347337"/>
          </a:xfrm>
        </p:grpSpPr>
        <p:pic>
          <p:nvPicPr>
            <p:cNvPr id="92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Группа 94"/>
          <p:cNvGrpSpPr/>
          <p:nvPr/>
        </p:nvGrpSpPr>
        <p:grpSpPr>
          <a:xfrm>
            <a:off x="5654026" y="5683591"/>
            <a:ext cx="1022489" cy="347337"/>
            <a:chOff x="2391426" y="4380012"/>
            <a:chExt cx="1022489" cy="347337"/>
          </a:xfrm>
        </p:grpSpPr>
        <p:pic>
          <p:nvPicPr>
            <p:cNvPr id="96" name="Picture 8" descr="Transparent Star Icon Png - Empty Star Icon Png, Png Download , Transparent  Png Image - PNGitem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015" y="4380012"/>
              <a:ext cx="331900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26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Star Rating Images – Browse 218,777 Stock Photos, Vectors, and Video |  Adobe Stock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78" y="4380012"/>
              <a:ext cx="347337" cy="34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504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5232916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Математичний опис системи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1448380"/>
            <a:ext cx="6138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перегляду голосів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учасників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багаторазовість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ваги голосу певного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учасника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учасників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участі 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голосуванні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підрахунку голосів 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результату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вето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виборів 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голосуванні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фінансування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{disc, rep, pow,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part, veto, choice, fund}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6875956" y="786661"/>
            <a:ext cx="53160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прийняття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закінчення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оприлюднення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result).</a:t>
            </a: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{accept, start, vote, finish, result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6464241" y="4035197"/>
            <a:ext cx="5727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: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переможний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 переможного вибору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поданих голосів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{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voteW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5" y="786513"/>
            <a:ext cx="5040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5232916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генерування голосувань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884594"/>
            <a:ext cx="112497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Кроки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 смарт-контрактів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голосування: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вповноваженого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смарт-контракту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вповноваженого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початку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вповноваженого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запуску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активація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смарт-контракту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372826" y="3863673"/>
            <a:ext cx="7496925" cy="2362200"/>
            <a:chOff x="0" y="0"/>
            <a:chExt cx="6182360" cy="295021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0" y="0"/>
              <a:ext cx="6182360" cy="29489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009900" y="15240"/>
              <a:ext cx="0" cy="2934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Скругленный прямоугольник 11"/>
            <p:cNvSpPr/>
            <p:nvPr/>
          </p:nvSpPr>
          <p:spPr>
            <a:xfrm>
              <a:off x="678180" y="20574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Перегляд голосів учасників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3383280" y="38862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Багаторазовість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678180" y="739140"/>
              <a:ext cx="1979930" cy="3594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Наявність ваги голосу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3390900" y="98298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Обмеження кількості учасників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670560" y="127254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Приватне голосування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3375660" y="150876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Спосіб підрахунку голосів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670560" y="1805940"/>
              <a:ext cx="1979930" cy="3594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Право вето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>
              <a:off x="2659380" y="35814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2659380" y="883920"/>
              <a:ext cx="359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2644140" y="1417320"/>
              <a:ext cx="359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3352800" y="206502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Кількість виборів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>
              <a:off x="3017520" y="56388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>
              <a:off x="3017520" y="114300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3009900" y="166116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659380" y="1988820"/>
              <a:ext cx="359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H="1">
              <a:off x="2994660" y="222504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2651760" y="2522220"/>
              <a:ext cx="359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Скругленный прямоугольник 28"/>
            <p:cNvSpPr/>
            <p:nvPr/>
          </p:nvSpPr>
          <p:spPr>
            <a:xfrm>
              <a:off x="662940" y="2362200"/>
              <a:ext cx="19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uk-U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Фінансування голосування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2798452" y="6232242"/>
            <a:ext cx="63814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8208000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20" y="295564"/>
            <a:ext cx="8434240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засобу генерування смарт-контрактів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20" y="943427"/>
            <a:ext cx="6282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Засіб електронного голосування містить два структурні модулі: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смарт-контракту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проведення голосування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7734666" y="5614933"/>
            <a:ext cx="3879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435914" y="6052517"/>
            <a:ext cx="3826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76" y="1008082"/>
            <a:ext cx="5309339" cy="45853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8" y="3572688"/>
            <a:ext cx="4938586" cy="24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35914" y="786513"/>
            <a:ext cx="6066486" cy="0"/>
          </a:xfrm>
          <a:prstGeom prst="line">
            <a:avLst/>
          </a:prstGeom>
          <a:ln w="76200">
            <a:solidFill>
              <a:srgbClr val="48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1671E4-B16E-4751-8D24-34FBDCDEB158}"/>
              </a:ext>
            </a:extLst>
          </p:cNvPr>
          <p:cNvSpPr txBox="1">
            <a:spLocks/>
          </p:cNvSpPr>
          <p:nvPr/>
        </p:nvSpPr>
        <p:spPr>
          <a:xfrm>
            <a:off x="364319" y="295564"/>
            <a:ext cx="6282707" cy="49094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розмежування прав доступу </a:t>
            </a:r>
            <a:endParaRPr lang="LID4096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364319" y="980373"/>
            <a:ext cx="109594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контракту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зупинка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оприлюднення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відповідальності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відчужувати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контракту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новоствореного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запуску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подачі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8D4D527-C95C-4A90-AF59-D7EF7D80E729}"/>
              </a:ext>
            </a:extLst>
          </p:cNvPr>
          <p:cNvSpPr/>
          <p:nvPr/>
        </p:nvSpPr>
        <p:spPr>
          <a:xfrm>
            <a:off x="11614030" y="6281966"/>
            <a:ext cx="38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1192</Words>
  <Application>Microsoft Office PowerPoint</Application>
  <PresentationFormat>Широкоэкранный</PresentationFormat>
  <Paragraphs>176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Тема Office</vt:lpstr>
      <vt:lpstr> Метод та засіб генерування  смарт-контрактів для захищеного голосування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ЗАХИСТУ ВІД XSS-АТАК</dc:title>
  <dc:creator>Root</dc:creator>
  <cp:lastModifiedBy>Oleg Nagirnyak</cp:lastModifiedBy>
  <cp:revision>214</cp:revision>
  <dcterms:created xsi:type="dcterms:W3CDTF">2019-10-23T15:31:54Z</dcterms:created>
  <dcterms:modified xsi:type="dcterms:W3CDTF">2023-12-21T10:19:10Z</dcterms:modified>
</cp:coreProperties>
</file>