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17" r:id="rId5"/>
    <p:sldId id="918" r:id="rId6"/>
    <p:sldId id="985" r:id="rId7"/>
    <p:sldId id="987" r:id="rId8"/>
    <p:sldId id="988" r:id="rId9"/>
    <p:sldId id="989" r:id="rId10"/>
    <p:sldId id="946" r:id="rId11"/>
    <p:sldId id="990" r:id="rId12"/>
    <p:sldId id="991" r:id="rId13"/>
    <p:sldId id="942" r:id="rId14"/>
    <p:sldId id="949" r:id="rId15"/>
    <p:sldId id="920" r:id="rId16"/>
    <p:sldId id="976" r:id="rId17"/>
    <p:sldId id="977" r:id="rId18"/>
    <p:sldId id="979" r:id="rId19"/>
    <p:sldId id="980" r:id="rId20"/>
    <p:sldId id="975" r:id="rId21"/>
    <p:sldId id="921" r:id="rId22"/>
    <p:sldId id="941" r:id="rId23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>
        <p:scale>
          <a:sx n="100" d="100"/>
          <a:sy n="100" d="100"/>
        </p:scale>
        <p:origin x="564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4745-8413-4732-B5EB-1684930933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4745-8413-4732-B5EB-1684930933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4745-8413-4732-B5EB-1684930933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-117418" y="330604"/>
            <a:ext cx="720075" cy="305833"/>
          </a:xfrm>
          <a:prstGeom prst="triangl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16200000">
            <a:off x="8452048" y="4451548"/>
            <a:ext cx="691952" cy="6919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6200000">
            <a:off x="8604448" y="4603948"/>
            <a:ext cx="539552" cy="53955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870" y="274335"/>
            <a:ext cx="7886261" cy="9934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874" y="1369417"/>
            <a:ext cx="3888373" cy="32637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630" y="1369417"/>
            <a:ext cx="3889502" cy="32637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874" y="4767567"/>
            <a:ext cx="2057090" cy="273206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9184" y="4767567"/>
            <a:ext cx="3085634" cy="27320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8046" y="4767567"/>
            <a:ext cx="2057090" cy="273206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483132" y="1229006"/>
            <a:ext cx="2272768" cy="5872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26036" y="1263297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438806" y="1370932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2438" y="1941704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42" y="2234962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5" name="Rounded Rectangle 64"/>
          <p:cNvSpPr/>
          <p:nvPr userDrawn="1"/>
        </p:nvSpPr>
        <p:spPr>
          <a:xfrm>
            <a:off x="3411539" y="1229006"/>
            <a:ext cx="2303462" cy="5872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785135" y="1263297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364040" y="1370932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11539" y="1941704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41" y="2234962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10" name="Rounded Rectangle 109"/>
          <p:cNvSpPr/>
          <p:nvPr userDrawn="1"/>
        </p:nvSpPr>
        <p:spPr>
          <a:xfrm>
            <a:off x="6378577" y="1229006"/>
            <a:ext cx="2303462" cy="5872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752173" y="1263297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314145" y="1370932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378577" y="1941704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9" y="2234962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30" name="Rounded Rectangle 129"/>
          <p:cNvSpPr/>
          <p:nvPr userDrawn="1"/>
        </p:nvSpPr>
        <p:spPr>
          <a:xfrm>
            <a:off x="483135" y="3050184"/>
            <a:ext cx="2272767" cy="5872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3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826036" y="3084475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438806" y="3191153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52438" y="3762881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42" y="4071379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45" name="Rounded Rectangle 144"/>
          <p:cNvSpPr/>
          <p:nvPr userDrawn="1"/>
        </p:nvSpPr>
        <p:spPr>
          <a:xfrm>
            <a:off x="3411540" y="3050184"/>
            <a:ext cx="2303460" cy="5872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785135" y="3084475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364040" y="3191153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11539" y="3762881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41" y="4071379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55" name="Rounded Rectangle 154"/>
          <p:cNvSpPr/>
          <p:nvPr userDrawn="1"/>
        </p:nvSpPr>
        <p:spPr>
          <a:xfrm>
            <a:off x="6378578" y="3050184"/>
            <a:ext cx="2303460" cy="5872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752173" y="3084475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7314145" y="3191153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78577" y="3762881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9" y="4071379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4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5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3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/>
      <p:bldP spid="1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animBg="1"/>
      <p:bldP spid="1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5" grpId="0" animBg="1"/>
      <p:bldP spid="1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3" y="464995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4" y="464995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3" y="464995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3" y="464995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3" y="-47215"/>
            <a:ext cx="4841522" cy="47074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66693" y="1513238"/>
            <a:ext cx="2157235" cy="540385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zh-CN" altLang="en-US" sz="32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太谷科技</a:t>
            </a:r>
            <a:endParaRPr lang="zh-CN" altLang="en-US" sz="3200" spc="213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395536" y="2300036"/>
            <a:ext cx="5363259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sz="44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前端技术总结与分享</a:t>
            </a:r>
            <a:endParaRPr lang="zh-CN" sz="4400" b="1" cap="all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718234" y="3043802"/>
            <a:ext cx="4104457" cy="321048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zh-CN" sz="6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Business report general summary PPT template  | is suitable for the reporting on activities report | bio | work summary report, etc. | | meeting</a:t>
            </a:r>
            <a:endParaRPr lang="zh-CN" altLang="en-US" sz="600" cap="all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512570"/>
            <a:ext cx="8395970" cy="2772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8975" y="64770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前端和其他人员关系</a:t>
            </a:r>
            <a:endParaRPr lang="zh-CN" altLang="en-US" sz="3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前后台通信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3507105" y="249237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 + json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的优点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61"/>
          <p:cNvSpPr txBox="1"/>
          <p:nvPr/>
        </p:nvSpPr>
        <p:spPr bwMode="auto">
          <a:xfrm>
            <a:off x="942975" y="1783080"/>
            <a:ext cx="7632700" cy="2439670"/>
          </a:xfrm>
          <a:prstGeom prst="rect">
            <a:avLst/>
          </a:prstGeom>
        </p:spPr>
        <p:txBody>
          <a:bodyPr wrap="square" lIns="144000" tIns="0" rIns="0" bIns="0" anchor="t" anchorCtr="0">
            <a:noAutofit/>
          </a:bodyPr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1、基于纯文本，跨平台传递极其简单；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2、Javascript原生支持，后台语言几乎全部支持；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3、轻量级数据格式，占用字符数量极少，特别适合互联网传递；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4、可读性较强，虽然比不上XML那么一目了然，但在合理的依次缩进之后还是很容易识别的；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5、容易编写和解析，当然前提是你要知道数据结构；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" y="1643230"/>
            <a:ext cx="2339751" cy="164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anchor="ctr"/>
          <a:lstStyle/>
          <a:p>
            <a:pPr algn="ctr" defTabSz="1104900">
              <a:defRPr/>
            </a:pPr>
            <a:endParaRPr lang="zh-CN" altLang="en-US" sz="16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699792" y="1923679"/>
            <a:ext cx="4858820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en-US" altLang="zh-CN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6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749180" y="2643758"/>
            <a:ext cx="4809432" cy="3077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点击录入此部分的内容及说明，简单扼要。</a:t>
            </a: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700" y="1773272"/>
            <a:ext cx="1386909" cy="1446544"/>
          </a:xfrm>
          <a:prstGeom prst="rect">
            <a:avLst/>
          </a:prstGeom>
          <a:noFill/>
        </p:spPr>
        <p:txBody>
          <a:bodyPr wrap="none" lIns="91435" tIns="45717" rIns="91435" bIns="45717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19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61"/>
          <p:cNvSpPr txBox="1"/>
          <p:nvPr/>
        </p:nvSpPr>
        <p:spPr bwMode="auto">
          <a:xfrm>
            <a:off x="942975" y="1783080"/>
            <a:ext cx="7632700" cy="2439670"/>
          </a:xfrm>
          <a:prstGeom prst="rect">
            <a:avLst/>
          </a:prstGeom>
        </p:spPr>
        <p:txBody>
          <a:bodyPr wrap="square" lIns="144000" tIns="0" rIns="0" bIns="0" anchor="t" anchorCtr="0">
            <a:noAutofit/>
          </a:bodyPr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1、易用 ： 前置语言基础 HTML,CSS,JavaScript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2、灵活 ： 简单小巧的核心，渐进式技术栈，足以应付任何规模的应用。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3、性能：20kb min+gzip 运行大小，超快虚拟 DOM ，最省心的优化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61"/>
          <p:cNvSpPr txBox="1"/>
          <p:nvPr/>
        </p:nvSpPr>
        <p:spPr bwMode="auto">
          <a:xfrm>
            <a:off x="942975" y="1783080"/>
            <a:ext cx="7632700" cy="2439670"/>
          </a:xfrm>
          <a:prstGeom prst="rect">
            <a:avLst/>
          </a:prstGeom>
        </p:spPr>
        <p:txBody>
          <a:bodyPr wrap="square" lIns="144000" tIns="0" rIns="0" bIns="0" anchor="t" anchorCtr="0">
            <a:noAutofit/>
          </a:bodyPr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1、数据的双向绑定 ：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让前端人员不必每日应付页面的搭建，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从繁复的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操作中解放出来，致力于业务逻辑的处理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2、组件化： 组件化页面元素，增加可复用性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3、社区活跃：有大量的开源爱好者，贡献大量解决方案，组件，等。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、轻量级，诞生与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react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anglar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之后，既汲取了两者的优点，又不像两者那般有很多历史包袱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缺点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61"/>
          <p:cNvSpPr txBox="1"/>
          <p:nvPr/>
        </p:nvSpPr>
        <p:spPr bwMode="auto">
          <a:xfrm>
            <a:off x="942975" y="1783080"/>
            <a:ext cx="7632700" cy="2439670"/>
          </a:xfrm>
          <a:prstGeom prst="rect">
            <a:avLst/>
          </a:prstGeom>
        </p:spPr>
        <p:txBody>
          <a:bodyPr wrap="square" lIns="144000" tIns="0" rIns="0" bIns="0" anchor="t" anchorCtr="0">
            <a:noAutofit/>
          </a:bodyPr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 ：Vue.js 不支持 IE8 及其以下版本，因为 Vue.js 使用了 IE8 不能模拟的 ECMAScript 5 特性。 Vue.js 支持所有兼容 ECMAScript 5 的浏览器。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2、响应式：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多终端的展示，比如同时在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和手机上展示，并没有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boostrap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做的那么好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346265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 github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2020570"/>
            <a:ext cx="8164195" cy="166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/>
          <p:nvPr/>
        </p:nvSpPr>
        <p:spPr>
          <a:xfrm>
            <a:off x="1559896" y="1369160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3749698" y="1369160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5923734" y="1369160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1559896" y="3046172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3739128" y="3046172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3"/>
          <p:cNvSpPr txBox="1"/>
          <p:nvPr/>
        </p:nvSpPr>
        <p:spPr>
          <a:xfrm>
            <a:off x="5960256" y="3046172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80"/>
          <p:cNvSpPr txBox="1"/>
          <p:nvPr/>
        </p:nvSpPr>
        <p:spPr>
          <a:xfrm>
            <a:off x="1454785" y="1889125"/>
            <a:ext cx="205295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（集成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nmp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81"/>
          <p:cNvSpPr txBox="1"/>
          <p:nvPr/>
        </p:nvSpPr>
        <p:spPr>
          <a:xfrm>
            <a:off x="1454522" y="2155873"/>
            <a:ext cx="1686503" cy="90551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nmp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 -v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nmp -v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82"/>
          <p:cNvSpPr txBox="1"/>
          <p:nvPr/>
        </p:nvSpPr>
        <p:spPr>
          <a:xfrm>
            <a:off x="3695700" y="1889125"/>
            <a:ext cx="1686560" cy="436245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镜像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84"/>
          <p:cNvSpPr txBox="1"/>
          <p:nvPr/>
        </p:nvSpPr>
        <p:spPr>
          <a:xfrm>
            <a:off x="5882640" y="1889125"/>
            <a:ext cx="232092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安装vue脚手架工具vue-cli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6"/>
          <p:cNvSpPr txBox="1"/>
          <p:nvPr/>
        </p:nvSpPr>
        <p:spPr>
          <a:xfrm>
            <a:off x="3695822" y="2155873"/>
            <a:ext cx="1686503" cy="6959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 install -g cnpm --registry=http://registry.npm.taobao.org 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7"/>
          <p:cNvSpPr txBox="1"/>
          <p:nvPr/>
        </p:nvSpPr>
        <p:spPr>
          <a:xfrm>
            <a:off x="5882595" y="2155873"/>
            <a:ext cx="1686503" cy="2768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 install vue-cli -g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/>
          <p:nvPr/>
        </p:nvSpPr>
        <p:spPr>
          <a:xfrm>
            <a:off x="1454785" y="3541395"/>
            <a:ext cx="2284730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新建一个项目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9"/>
          <p:cNvSpPr txBox="1"/>
          <p:nvPr/>
        </p:nvSpPr>
        <p:spPr>
          <a:xfrm>
            <a:off x="1454522" y="3808309"/>
            <a:ext cx="1686503" cy="48641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init webpack projectName</a:t>
            </a:r>
            <a:endParaRPr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0"/>
          <p:cNvSpPr txBox="1"/>
          <p:nvPr/>
        </p:nvSpPr>
        <p:spPr>
          <a:xfrm>
            <a:off x="3695700" y="3541395"/>
            <a:ext cx="1793240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安装依赖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1"/>
          <p:cNvSpPr txBox="1"/>
          <p:nvPr/>
        </p:nvSpPr>
        <p:spPr>
          <a:xfrm>
            <a:off x="5882640" y="3541395"/>
            <a:ext cx="168592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本地启动项目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2"/>
          <p:cNvSpPr txBox="1"/>
          <p:nvPr/>
        </p:nvSpPr>
        <p:spPr>
          <a:xfrm>
            <a:off x="3695822" y="3808309"/>
            <a:ext cx="1686503" cy="6959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 </a:t>
            </a:r>
            <a:endParaRPr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cnpm install 国内淘宝镜像</a:t>
            </a:r>
            <a:endParaRPr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3"/>
          <p:cNvSpPr txBox="1"/>
          <p:nvPr/>
        </p:nvSpPr>
        <p:spPr>
          <a:xfrm>
            <a:off x="5882595" y="3808309"/>
            <a:ext cx="1686503" cy="2768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run dev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" y="1643230"/>
            <a:ext cx="2339751" cy="164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anchor="ctr"/>
          <a:lstStyle/>
          <a:p>
            <a:pPr algn="ctr" defTabSz="1104900">
              <a:defRPr/>
            </a:pPr>
            <a:endParaRPr lang="zh-CN" altLang="en-US" sz="16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715032" y="2030359"/>
            <a:ext cx="4858820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还有什么问题？</a:t>
            </a:r>
            <a:endParaRPr lang="zh-CN" altLang="en-US" sz="36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532" y="1773272"/>
            <a:ext cx="1353245" cy="1446544"/>
          </a:xfrm>
          <a:prstGeom prst="rect">
            <a:avLst/>
          </a:prstGeom>
          <a:noFill/>
        </p:spPr>
        <p:txBody>
          <a:bodyPr wrap="none" lIns="91435" tIns="45717" rIns="91435" bIns="45717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898525" y="2490112"/>
            <a:ext cx="1012247" cy="82734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490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01</a:t>
            </a:r>
            <a:endParaRPr lang="zh-CN" altLang="en-US" sz="490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95808" y="2490112"/>
            <a:ext cx="1012247" cy="82734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490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02</a:t>
            </a:r>
            <a:endParaRPr lang="zh-CN" altLang="en-US" sz="490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93091" y="2490112"/>
            <a:ext cx="1012247" cy="82734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490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03</a:t>
            </a:r>
            <a:endParaRPr lang="zh-CN" altLang="en-US" sz="490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90374" y="2490112"/>
            <a:ext cx="1012247" cy="82734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490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04</a:t>
            </a:r>
            <a:endParaRPr lang="zh-CN" altLang="en-US" sz="490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2285611" y="2555423"/>
            <a:ext cx="8835" cy="644936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14850" y="2555423"/>
            <a:ext cx="8835" cy="644936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396155" y="2555423"/>
            <a:ext cx="8835" cy="644936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507216" y="2555423"/>
            <a:ext cx="8835" cy="644936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8368444" y="2555423"/>
            <a:ext cx="8835" cy="64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1832005"/>
            <a:ext cx="9144000" cy="2356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5536" y="3507854"/>
            <a:ext cx="1978410" cy="310515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前端概述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0329" y="3807362"/>
            <a:ext cx="1951912" cy="20320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介绍目前流行的几个主流的前端库，框架，与工具</a:t>
            </a:r>
            <a:endParaRPr lang="zh-CN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77619" y="3507854"/>
            <a:ext cx="1978410" cy="310515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前端技术栈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42411" y="3807362"/>
            <a:ext cx="1951912" cy="46403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39996" y="3507854"/>
            <a:ext cx="1978410" cy="310515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04789" y="3807362"/>
            <a:ext cx="1951912" cy="46403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69533" y="3507854"/>
            <a:ext cx="1978410" cy="310515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34326" y="3807362"/>
            <a:ext cx="1951912" cy="46403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4580" y="815179"/>
            <a:ext cx="1054647" cy="619646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46000" y="1383487"/>
            <a:ext cx="1791808" cy="415863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CONTENTS</a:t>
            </a: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2" grpId="0"/>
      <p:bldP spid="2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66693" y="1513238"/>
            <a:ext cx="2157235" cy="971550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en-US" altLang="zh-CN" sz="60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2017</a:t>
            </a:r>
            <a:endParaRPr lang="en-US" altLang="zh-CN" sz="6000" spc="213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395536" y="2300036"/>
            <a:ext cx="5363259" cy="74276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44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非常感谢您的观看</a:t>
            </a:r>
            <a:endParaRPr lang="zh-CN" altLang="en-US" sz="4400" b="1" cap="all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78" y="24540"/>
            <a:ext cx="4841522" cy="470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" y="1643230"/>
            <a:ext cx="2339751" cy="164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anchor="ctr"/>
          <a:lstStyle/>
          <a:p>
            <a:pPr algn="ctr" defTabSz="1104900">
              <a:defRPr/>
            </a:pPr>
            <a:endParaRPr lang="zh-CN" altLang="en-US" sz="16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699792" y="1923679"/>
            <a:ext cx="4858820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前端是什么？</a:t>
            </a:r>
            <a:endParaRPr lang="zh-CN" altLang="en-US" sz="36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749180" y="2643758"/>
            <a:ext cx="4809432" cy="305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853" y="1773272"/>
            <a:ext cx="1218603" cy="1446550"/>
          </a:xfrm>
          <a:prstGeom prst="rect">
            <a:avLst/>
          </a:prstGeom>
          <a:noFill/>
        </p:spPr>
        <p:txBody>
          <a:bodyPr wrap="none" lIns="91435" tIns="45717" rIns="91435" bIns="45717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0435" y="1017905"/>
            <a:ext cx="538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设计图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——&gt;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——&gt;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500" y="2134235"/>
            <a:ext cx="538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兼容性：尽可能的兼容各个浏览器的各个版本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3770" y="2674620"/>
            <a:ext cx="540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响应式：尽可能的在各种终端上都显示合理</a:t>
            </a:r>
            <a:endParaRPr 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4085" y="157543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高还原性：尽可能的还原设计图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0435" y="1017905"/>
            <a:ext cx="538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设计图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——&gt;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——&gt;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500" y="2493010"/>
            <a:ext cx="7385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兼容性：浏览器迭代迅速，标准也日新月异，兼容最早的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IE6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，到最新的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 edge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，要耗费很多时间精力（开发，测试）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3770" y="3320415"/>
            <a:ext cx="7899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响应式：能实现响应式的技术，是比较新的技术，在旧的浏览器上实现响应式，几乎是不可能完成的任务</a:t>
            </a:r>
            <a:endParaRPr 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4085" y="1575435"/>
            <a:ext cx="7541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高还原性：最高标准：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pixsel perfect(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像素完美，就是每个像素都要和设       计图一样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5"/>
          <p:cNvSpPr/>
          <p:nvPr/>
        </p:nvSpPr>
        <p:spPr>
          <a:xfrm>
            <a:off x="2068830" y="1376045"/>
            <a:ext cx="4666615" cy="434340"/>
          </a:xfrm>
          <a:prstGeom prst="rect">
            <a:avLst/>
          </a:prstGeom>
        </p:spPr>
        <p:txBody>
          <a:bodyPr wrap="none" lIns="0" tIns="0" rIns="0" bIns="0">
            <a:noAutofit/>
          </a:bodyPr>
          <a:p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抛弃浏览器特别是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的历史包袱</a:t>
            </a:r>
            <a:endParaRPr lang="zh-CN" altLang="en-US" sz="2000" b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85"/>
          <p:cNvSpPr/>
          <p:nvPr/>
        </p:nvSpPr>
        <p:spPr>
          <a:xfrm>
            <a:off x="2068830" y="1972310"/>
            <a:ext cx="4043680" cy="434340"/>
          </a:xfrm>
          <a:prstGeom prst="rect">
            <a:avLst/>
          </a:prstGeom>
        </p:spPr>
        <p:txBody>
          <a:bodyPr wrap="none" lIns="0" tIns="0" rIns="0" bIns="0">
            <a:noAutofit/>
          </a:bodyPr>
          <a:p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抛弃像素完美</a:t>
            </a:r>
            <a:endParaRPr lang="zh-CN" altLang="en-US" sz="2000" b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85"/>
          <p:cNvSpPr/>
          <p:nvPr/>
        </p:nvSpPr>
        <p:spPr>
          <a:xfrm>
            <a:off x="2068830" y="2568575"/>
            <a:ext cx="4043680" cy="434340"/>
          </a:xfrm>
          <a:prstGeom prst="rect">
            <a:avLst/>
          </a:prstGeom>
        </p:spPr>
        <p:txBody>
          <a:bodyPr wrap="none" lIns="0" tIns="0" rIns="0" bIns="0">
            <a:noAutofit/>
          </a:bodyPr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和手机端分开开发</a:t>
            </a:r>
            <a:endParaRPr lang="zh-CN" altLang="en-US" sz="2000" b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" y="1643230"/>
            <a:ext cx="2339751" cy="164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anchor="ctr"/>
          <a:lstStyle/>
          <a:p>
            <a:pPr algn="ctr" defTabSz="1104900">
              <a:defRPr/>
            </a:pPr>
            <a:endParaRPr lang="zh-CN" altLang="en-US" sz="16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699792" y="1923679"/>
            <a:ext cx="4858820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前端技术栈</a:t>
            </a:r>
            <a:endParaRPr lang="zh-CN" altLang="en-US" sz="36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730" y="1773272"/>
            <a:ext cx="1354849" cy="1446544"/>
          </a:xfrm>
          <a:prstGeom prst="rect">
            <a:avLst/>
          </a:prstGeom>
          <a:noFill/>
        </p:spPr>
        <p:txBody>
          <a:bodyPr wrap="none" lIns="91435" tIns="45717" rIns="91435" bIns="45717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/>
          <p:nvPr/>
        </p:nvSpPr>
        <p:spPr>
          <a:xfrm>
            <a:off x="1562787" y="1369160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3752589" y="1369160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5926624" y="1369160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1562787" y="3046172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3742019" y="3046172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3"/>
          <p:cNvSpPr txBox="1"/>
          <p:nvPr/>
        </p:nvSpPr>
        <p:spPr>
          <a:xfrm>
            <a:off x="5960256" y="3046172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80"/>
          <p:cNvSpPr txBox="1"/>
          <p:nvPr/>
        </p:nvSpPr>
        <p:spPr>
          <a:xfrm>
            <a:off x="1454785" y="1889125"/>
            <a:ext cx="205295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jQuery/underscore...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81"/>
          <p:cNvSpPr txBox="1"/>
          <p:nvPr/>
        </p:nvSpPr>
        <p:spPr>
          <a:xfrm>
            <a:off x="1454522" y="2155873"/>
            <a:ext cx="1686503" cy="2768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霸主地位的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82"/>
          <p:cNvSpPr txBox="1"/>
          <p:nvPr/>
        </p:nvSpPr>
        <p:spPr>
          <a:xfrm>
            <a:off x="3695821" y="1889264"/>
            <a:ext cx="1249687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Boostrap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84"/>
          <p:cNvSpPr txBox="1"/>
          <p:nvPr/>
        </p:nvSpPr>
        <p:spPr>
          <a:xfrm>
            <a:off x="5882595" y="1889264"/>
            <a:ext cx="1249687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less/sass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6"/>
          <p:cNvSpPr txBox="1"/>
          <p:nvPr/>
        </p:nvSpPr>
        <p:spPr>
          <a:xfrm>
            <a:off x="3695822" y="2155873"/>
            <a:ext cx="1686503" cy="267335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响应式的前端样式框架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7"/>
          <p:cNvSpPr txBox="1"/>
          <p:nvPr/>
        </p:nvSpPr>
        <p:spPr>
          <a:xfrm>
            <a:off x="5882595" y="2155873"/>
            <a:ext cx="1686503" cy="2768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让写样式和编程一样简单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/>
          <p:nvPr/>
        </p:nvSpPr>
        <p:spPr>
          <a:xfrm>
            <a:off x="1454785" y="3541395"/>
            <a:ext cx="168592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react/anglar/vue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9"/>
          <p:cNvSpPr txBox="1"/>
          <p:nvPr/>
        </p:nvSpPr>
        <p:spPr>
          <a:xfrm>
            <a:off x="1454522" y="3808309"/>
            <a:ext cx="1686503" cy="667385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让前端不必拘泥于页面，繁复的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操作，前端开始向组件化，工程化发展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0"/>
          <p:cNvSpPr txBox="1"/>
          <p:nvPr/>
        </p:nvSpPr>
        <p:spPr>
          <a:xfrm>
            <a:off x="3695700" y="3541395"/>
            <a:ext cx="1793240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node-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向后端发展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1"/>
          <p:cNvSpPr txBox="1"/>
          <p:nvPr/>
        </p:nvSpPr>
        <p:spPr>
          <a:xfrm>
            <a:off x="5882640" y="3541395"/>
            <a:ext cx="168592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全栈语言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2"/>
          <p:cNvSpPr txBox="1"/>
          <p:nvPr/>
        </p:nvSpPr>
        <p:spPr>
          <a:xfrm>
            <a:off x="3695822" y="3808309"/>
            <a:ext cx="1686503" cy="48641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从此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也可以做后端的事情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7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84B4"/>
      </a:accent2>
      <a:accent3>
        <a:srgbClr val="0070C0"/>
      </a:accent3>
      <a:accent4>
        <a:srgbClr val="0084B4"/>
      </a:accent4>
      <a:accent5>
        <a:srgbClr val="0070C0"/>
      </a:accent5>
      <a:accent6>
        <a:srgbClr val="0084B4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1927</Words>
  <Application>WPS 演示</Application>
  <PresentationFormat>全屏显示(16:9)</PresentationFormat>
  <Paragraphs>202</Paragraphs>
  <Slides>20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Open Sans</vt:lpstr>
      <vt:lpstr>冬青黑体简体中文 W3</vt:lpstr>
      <vt:lpstr>FontAwesome</vt:lpstr>
      <vt:lpstr>Lato Light</vt:lpstr>
      <vt:lpstr>Lato Regular</vt:lpstr>
      <vt:lpstr>Broadway</vt:lpstr>
      <vt:lpstr>Kozuka Gothic Pro B</vt:lpstr>
      <vt:lpstr>Impact</vt:lpstr>
      <vt:lpstr>Gabriola</vt:lpstr>
      <vt:lpstr>Arial Unicode MS</vt:lpstr>
      <vt:lpstr>Calibri</vt:lpstr>
      <vt:lpstr>Yu Gothic UI Semibold</vt:lpstr>
      <vt:lpstr>Segoe Print</vt:lpstr>
      <vt:lpstr>黑体</vt:lpstr>
      <vt:lpstr>微软雅黑 Light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Administrator</cp:lastModifiedBy>
  <cp:revision>443</cp:revision>
  <dcterms:created xsi:type="dcterms:W3CDTF">2014-11-09T01:07:00Z</dcterms:created>
  <dcterms:modified xsi:type="dcterms:W3CDTF">2017-08-07T02:27:35Z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