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7" r:id="rId3"/>
    <p:sldId id="917" r:id="rId5"/>
    <p:sldId id="918" r:id="rId6"/>
    <p:sldId id="948" r:id="rId7"/>
    <p:sldId id="946" r:id="rId8"/>
    <p:sldId id="919" r:id="rId9"/>
    <p:sldId id="942" r:id="rId10"/>
    <p:sldId id="949" r:id="rId11"/>
    <p:sldId id="920" r:id="rId12"/>
    <p:sldId id="976" r:id="rId13"/>
    <p:sldId id="977" r:id="rId14"/>
    <p:sldId id="979" r:id="rId15"/>
    <p:sldId id="980" r:id="rId16"/>
    <p:sldId id="975" r:id="rId17"/>
    <p:sldId id="921" r:id="rId18"/>
    <p:sldId id="941" r:id="rId19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>
      <p:cViewPr>
        <p:scale>
          <a:sx n="100" d="100"/>
          <a:sy n="100" d="100"/>
        </p:scale>
        <p:origin x="564" y="294"/>
      </p:cViewPr>
      <p:guideLst>
        <p:guide orient="horz" pos="162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54745-8413-4732-B5EB-1684930933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54745-8413-4732-B5EB-1684930933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467544" y="289467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467544" y="482768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-117418" y="330604"/>
            <a:ext cx="720075" cy="305833"/>
          </a:xfrm>
          <a:prstGeom prst="triangle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rot="16200000">
            <a:off x="8452048" y="4451548"/>
            <a:ext cx="691952" cy="69195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rot="16200000">
            <a:off x="8604448" y="4603948"/>
            <a:ext cx="539552" cy="53955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6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870" y="274335"/>
            <a:ext cx="7886261" cy="99347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874" y="1369417"/>
            <a:ext cx="3888373" cy="32637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630" y="1369417"/>
            <a:ext cx="3889502" cy="32637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874" y="4767567"/>
            <a:ext cx="2057090" cy="273206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9184" y="4767567"/>
            <a:ext cx="3085634" cy="27320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8046" y="4767567"/>
            <a:ext cx="2057090" cy="273206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483132" y="1229006"/>
            <a:ext cx="2272768" cy="5872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26036" y="1263297"/>
            <a:ext cx="528106" cy="505889"/>
          </a:xfrm>
          <a:prstGeom prst="rect">
            <a:avLst/>
          </a:prstGeom>
        </p:spPr>
        <p:txBody>
          <a:bodyPr vert="horz" lIns="0" tIns="73872" rIns="0" bIns="7387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438806" y="1370932"/>
            <a:ext cx="1185860" cy="3238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52438" y="1941704"/>
            <a:ext cx="2303462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42" y="2234962"/>
            <a:ext cx="2303461" cy="5849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65" name="Rounded Rectangle 64"/>
          <p:cNvSpPr/>
          <p:nvPr userDrawn="1"/>
        </p:nvSpPr>
        <p:spPr>
          <a:xfrm>
            <a:off x="3411539" y="1229006"/>
            <a:ext cx="2303462" cy="5872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785135" y="1263297"/>
            <a:ext cx="528106" cy="505889"/>
          </a:xfrm>
          <a:prstGeom prst="rect">
            <a:avLst/>
          </a:prstGeom>
        </p:spPr>
        <p:txBody>
          <a:bodyPr vert="horz" lIns="0" tIns="73872" rIns="0" bIns="7387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364040" y="1370932"/>
            <a:ext cx="1185860" cy="3238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411539" y="1941704"/>
            <a:ext cx="2303462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41" y="2234962"/>
            <a:ext cx="2303461" cy="5849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10" name="Rounded Rectangle 109"/>
          <p:cNvSpPr/>
          <p:nvPr userDrawn="1"/>
        </p:nvSpPr>
        <p:spPr>
          <a:xfrm>
            <a:off x="6378577" y="1229006"/>
            <a:ext cx="2303462" cy="5872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752173" y="1263297"/>
            <a:ext cx="528106" cy="505889"/>
          </a:xfrm>
          <a:prstGeom prst="rect">
            <a:avLst/>
          </a:prstGeom>
        </p:spPr>
        <p:txBody>
          <a:bodyPr vert="horz" lIns="0" tIns="73872" rIns="0" bIns="7387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2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314145" y="1370932"/>
            <a:ext cx="1185860" cy="3238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378577" y="1941704"/>
            <a:ext cx="2303462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9" y="2234962"/>
            <a:ext cx="2303461" cy="5849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30" name="Rounded Rectangle 129"/>
          <p:cNvSpPr/>
          <p:nvPr userDrawn="1"/>
        </p:nvSpPr>
        <p:spPr>
          <a:xfrm>
            <a:off x="483135" y="3050184"/>
            <a:ext cx="2272767" cy="58721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13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826036" y="3084475"/>
            <a:ext cx="528106" cy="505889"/>
          </a:xfrm>
          <a:prstGeom prst="rect">
            <a:avLst/>
          </a:prstGeom>
        </p:spPr>
        <p:txBody>
          <a:bodyPr vert="horz" lIns="0" tIns="73872" rIns="0" bIns="7387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36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1438806" y="3191153"/>
            <a:ext cx="1185860" cy="3238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13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52438" y="3762881"/>
            <a:ext cx="2303462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52442" y="4071379"/>
            <a:ext cx="2303461" cy="5849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45" name="Rounded Rectangle 144"/>
          <p:cNvSpPr/>
          <p:nvPr userDrawn="1"/>
        </p:nvSpPr>
        <p:spPr>
          <a:xfrm>
            <a:off x="3411540" y="3050184"/>
            <a:ext cx="2303460" cy="58721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146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3785135" y="3084475"/>
            <a:ext cx="528106" cy="505889"/>
          </a:xfrm>
          <a:prstGeom prst="rect">
            <a:avLst/>
          </a:prstGeom>
        </p:spPr>
        <p:txBody>
          <a:bodyPr vert="horz" lIns="0" tIns="73872" rIns="0" bIns="7387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9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4364040" y="3191153"/>
            <a:ext cx="1185860" cy="3238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151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3411539" y="3762881"/>
            <a:ext cx="2303462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3411541" y="4071379"/>
            <a:ext cx="2303461" cy="5849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55" name="Rounded Rectangle 154"/>
          <p:cNvSpPr/>
          <p:nvPr userDrawn="1"/>
        </p:nvSpPr>
        <p:spPr>
          <a:xfrm>
            <a:off x="6378578" y="3050184"/>
            <a:ext cx="2303460" cy="587216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15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752173" y="3084475"/>
            <a:ext cx="528106" cy="505889"/>
          </a:xfrm>
          <a:prstGeom prst="rect">
            <a:avLst/>
          </a:prstGeom>
        </p:spPr>
        <p:txBody>
          <a:bodyPr vert="horz" lIns="0" tIns="73872" rIns="0" bIns="7387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7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7314145" y="3191153"/>
            <a:ext cx="1185860" cy="3238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158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6378577" y="3762881"/>
            <a:ext cx="2303462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9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378579" y="4071379"/>
            <a:ext cx="2303461" cy="5849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3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4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4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4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50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3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3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4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animBg="1"/>
      <p:bldP spid="11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animBg="1"/>
      <p:bldP spid="1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5" grpId="0" animBg="1"/>
      <p:bldP spid="14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5" grpId="0" animBg="1"/>
      <p:bldP spid="1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14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13" y="464995"/>
            <a:ext cx="1196489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summary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096"/>
            <a:ext cx="160338" cy="417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14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14" y="464995"/>
            <a:ext cx="85825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completion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096"/>
            <a:ext cx="160338" cy="417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14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13" y="464995"/>
            <a:ext cx="1606858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Successful project presentation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096"/>
            <a:ext cx="160338" cy="417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14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13" y="464995"/>
            <a:ext cx="1209313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plan for next yea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096"/>
            <a:ext cx="160338" cy="417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53" y="-47215"/>
            <a:ext cx="4841522" cy="47074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766693" y="1513238"/>
            <a:ext cx="2157235" cy="540385"/>
          </a:xfrm>
          <a:prstGeom prst="rect">
            <a:avLst/>
          </a:prstGeom>
        </p:spPr>
        <p:txBody>
          <a:bodyPr wrap="square" lIns="48756" tIns="24378" rIns="48756" bIns="24378">
            <a:spAutoFit/>
          </a:bodyPr>
          <a:lstStyle/>
          <a:p>
            <a:pPr algn="ctr"/>
            <a:r>
              <a:rPr lang="zh-CN" altLang="en-US" sz="3200" spc="213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太谷科技</a:t>
            </a:r>
            <a:endParaRPr lang="zh-CN" altLang="en-US" sz="3200" spc="213" dirty="0">
              <a:solidFill>
                <a:schemeClr val="accent1"/>
              </a:solidFill>
              <a:latin typeface="Broadway" panose="04040905080B020205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16"/>
          <p:cNvSpPr txBox="1"/>
          <p:nvPr/>
        </p:nvSpPr>
        <p:spPr>
          <a:xfrm>
            <a:off x="395536" y="2300036"/>
            <a:ext cx="5363259" cy="74168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buNone/>
            </a:pPr>
            <a:r>
              <a:rPr lang="zh-CN" sz="44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前端技术总结与分享</a:t>
            </a:r>
            <a:endParaRPr lang="zh-CN" sz="4400" b="1" cap="all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718234" y="3043802"/>
            <a:ext cx="4104457" cy="321048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altLang="zh-CN" sz="6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Business report general summary PPT template  | is suitable for the reporting on activities report | bio | work summary report, etc. | | meeting</a:t>
            </a:r>
            <a:endParaRPr lang="zh-CN" altLang="en-US" sz="600" cap="all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14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2" grpId="0"/>
      <p:bldP spid="1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/>
          <p:nvPr/>
        </p:nvSpPr>
        <p:spPr>
          <a:xfrm>
            <a:off x="1014730" y="1062355"/>
            <a:ext cx="2130425" cy="4305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优点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61"/>
          <p:cNvSpPr txBox="1"/>
          <p:nvPr/>
        </p:nvSpPr>
        <p:spPr bwMode="auto">
          <a:xfrm>
            <a:off x="942975" y="1783080"/>
            <a:ext cx="7632700" cy="2439670"/>
          </a:xfrm>
          <a:prstGeom prst="rect">
            <a:avLst/>
          </a:prstGeom>
        </p:spPr>
        <p:txBody>
          <a:bodyPr wrap="square" lIns="144000" tIns="0" rIns="0" bIns="0" anchor="t" anchorCtr="0">
            <a:noAutofit/>
          </a:bodyPr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1、易用 ： 前置语言基础 HTML,CSS,JavaScript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2、灵活 ： 简单小巧的核心，渐进式技术栈，足以应付任何规模的应用。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3、性能：20kb min+gzip 运行大小，超快虚拟 DOM ，最省心的优化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/>
          <p:nvPr/>
        </p:nvSpPr>
        <p:spPr>
          <a:xfrm>
            <a:off x="1014730" y="1062355"/>
            <a:ext cx="2130425" cy="4305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优点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61"/>
          <p:cNvSpPr txBox="1"/>
          <p:nvPr/>
        </p:nvSpPr>
        <p:spPr bwMode="auto">
          <a:xfrm>
            <a:off x="942975" y="1783080"/>
            <a:ext cx="7632700" cy="2439670"/>
          </a:xfrm>
          <a:prstGeom prst="rect">
            <a:avLst/>
          </a:prstGeom>
        </p:spPr>
        <p:txBody>
          <a:bodyPr wrap="square" lIns="144000" tIns="0" rIns="0" bIns="0" anchor="t" anchorCtr="0">
            <a:noAutofit/>
          </a:bodyPr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1、数据的双向绑定 ：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让前端人员不必每日应付页面的搭建，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从繁复的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操作中解放出来，致力于业务逻辑的处理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2、组件化： 组件化页面元素，增加可复用性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3、社区活跃：有大量的开源爱好者，贡献大量解决方案，组件，等。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、轻量级，诞生与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react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anglar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之后，既汲取了两者的优点，又不像两者那般有很多历史包袱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/>
          <p:nvPr/>
        </p:nvSpPr>
        <p:spPr>
          <a:xfrm>
            <a:off x="1014730" y="1062355"/>
            <a:ext cx="2130425" cy="4305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缺点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61"/>
          <p:cNvSpPr txBox="1"/>
          <p:nvPr/>
        </p:nvSpPr>
        <p:spPr bwMode="auto">
          <a:xfrm>
            <a:off x="942975" y="1783080"/>
            <a:ext cx="7632700" cy="2439670"/>
          </a:xfrm>
          <a:prstGeom prst="rect">
            <a:avLst/>
          </a:prstGeom>
        </p:spPr>
        <p:txBody>
          <a:bodyPr wrap="square" lIns="144000" tIns="0" rIns="0" bIns="0" anchor="t" anchorCtr="0">
            <a:noAutofit/>
          </a:bodyPr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</a:t>
            </a:r>
            <a:r>
              <a:rPr 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 ：Vue.js 不支持 IE8 及其以下版本，因为 Vue.js 使用了 IE8 不能模拟的 ECMAScript 5 特性。 Vue.js 支持所有兼容 ECMAScript 5 的浏览器。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2、响应式：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多终端的展示，比如同时在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和手机上展示，并没有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boostrap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做的那么好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/>
          <p:nvPr/>
        </p:nvSpPr>
        <p:spPr>
          <a:xfrm>
            <a:off x="1014730" y="1062355"/>
            <a:ext cx="3462655" cy="4305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 github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2020570"/>
            <a:ext cx="8164195" cy="1668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/>
          <p:nvPr/>
        </p:nvSpPr>
        <p:spPr>
          <a:xfrm>
            <a:off x="1559896" y="1369160"/>
            <a:ext cx="40075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3"/>
          <p:cNvSpPr txBox="1"/>
          <p:nvPr/>
        </p:nvSpPr>
        <p:spPr>
          <a:xfrm>
            <a:off x="3749698" y="1369160"/>
            <a:ext cx="40075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5923734" y="1369160"/>
            <a:ext cx="40075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3"/>
          <p:cNvSpPr txBox="1"/>
          <p:nvPr/>
        </p:nvSpPr>
        <p:spPr>
          <a:xfrm>
            <a:off x="1559896" y="3046172"/>
            <a:ext cx="40075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/>
          <p:cNvSpPr txBox="1"/>
          <p:nvPr/>
        </p:nvSpPr>
        <p:spPr>
          <a:xfrm>
            <a:off x="3739128" y="3046172"/>
            <a:ext cx="40075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3"/>
          <p:cNvSpPr txBox="1"/>
          <p:nvPr/>
        </p:nvSpPr>
        <p:spPr>
          <a:xfrm>
            <a:off x="5960256" y="3046172"/>
            <a:ext cx="394970" cy="430530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80"/>
          <p:cNvSpPr txBox="1"/>
          <p:nvPr/>
        </p:nvSpPr>
        <p:spPr>
          <a:xfrm>
            <a:off x="1454785" y="1889125"/>
            <a:ext cx="2052955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（集成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nmp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81"/>
          <p:cNvSpPr txBox="1"/>
          <p:nvPr/>
        </p:nvSpPr>
        <p:spPr>
          <a:xfrm>
            <a:off x="1454522" y="2155873"/>
            <a:ext cx="1686503" cy="90551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nmp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 -v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nmp -v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82"/>
          <p:cNvSpPr txBox="1"/>
          <p:nvPr/>
        </p:nvSpPr>
        <p:spPr>
          <a:xfrm>
            <a:off x="3695700" y="1889125"/>
            <a:ext cx="1686560" cy="436245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镜像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84"/>
          <p:cNvSpPr txBox="1"/>
          <p:nvPr/>
        </p:nvSpPr>
        <p:spPr>
          <a:xfrm>
            <a:off x="5882640" y="1889125"/>
            <a:ext cx="2320925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安装vue脚手架工具vue-cli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86"/>
          <p:cNvSpPr txBox="1"/>
          <p:nvPr/>
        </p:nvSpPr>
        <p:spPr>
          <a:xfrm>
            <a:off x="3695822" y="2155873"/>
            <a:ext cx="1686503" cy="6959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 install -g cnpm --registry=http://registry.npm.taobao.org 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87"/>
          <p:cNvSpPr txBox="1"/>
          <p:nvPr/>
        </p:nvSpPr>
        <p:spPr>
          <a:xfrm>
            <a:off x="5882595" y="2155873"/>
            <a:ext cx="1686503" cy="2768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 install vue-cli -g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88"/>
          <p:cNvSpPr txBox="1"/>
          <p:nvPr/>
        </p:nvSpPr>
        <p:spPr>
          <a:xfrm>
            <a:off x="1454785" y="3541395"/>
            <a:ext cx="2284730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新建一个项目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89"/>
          <p:cNvSpPr txBox="1"/>
          <p:nvPr/>
        </p:nvSpPr>
        <p:spPr>
          <a:xfrm>
            <a:off x="1454522" y="3808309"/>
            <a:ext cx="1686503" cy="48641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init webpack projectName</a:t>
            </a:r>
            <a:endParaRPr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90"/>
          <p:cNvSpPr txBox="1"/>
          <p:nvPr/>
        </p:nvSpPr>
        <p:spPr>
          <a:xfrm>
            <a:off x="3695700" y="3541395"/>
            <a:ext cx="1793240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安装依赖</a:t>
            </a:r>
            <a:endParaRPr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91"/>
          <p:cNvSpPr txBox="1"/>
          <p:nvPr/>
        </p:nvSpPr>
        <p:spPr>
          <a:xfrm>
            <a:off x="5882640" y="3541395"/>
            <a:ext cx="1685925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本地启动项目</a:t>
            </a:r>
            <a:endParaRPr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92"/>
          <p:cNvSpPr txBox="1"/>
          <p:nvPr/>
        </p:nvSpPr>
        <p:spPr>
          <a:xfrm>
            <a:off x="3695822" y="3808309"/>
            <a:ext cx="1686503" cy="6959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 install  </a:t>
            </a:r>
            <a:endParaRPr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cnpm install 国内淘宝镜像</a:t>
            </a:r>
            <a:endParaRPr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93"/>
          <p:cNvSpPr txBox="1"/>
          <p:nvPr/>
        </p:nvSpPr>
        <p:spPr>
          <a:xfrm>
            <a:off x="5882595" y="3808309"/>
            <a:ext cx="1686503" cy="2768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 run dev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" y="1643230"/>
            <a:ext cx="2339751" cy="1648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anchor="ctr"/>
          <a:lstStyle/>
          <a:p>
            <a:pPr algn="ctr" defTabSz="1104900">
              <a:defRPr/>
            </a:pPr>
            <a:endParaRPr lang="zh-CN" altLang="en-US" sz="1600" dirty="0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699792" y="1923679"/>
            <a:ext cx="4858820" cy="643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5" tIns="45717" rIns="91435" bIns="45717">
            <a:spAutoFit/>
          </a:bodyPr>
          <a:lstStyle/>
          <a:p>
            <a:pPr lvl="0">
              <a:defRPr/>
            </a:pPr>
            <a:r>
              <a:rPr lang="zh-CN" altLang="en-US" sz="36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头脑风暴</a:t>
            </a:r>
            <a:endParaRPr lang="zh-CN" altLang="en-US" sz="3600" b="1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2749180" y="2643758"/>
            <a:ext cx="4809432" cy="3077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5" tIns="45717" rIns="91435" bIns="45717">
            <a:spAutoFit/>
          </a:bodyPr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点击录入此部分的内容及说明，简单扼要。</a:t>
            </a:r>
            <a:endParaRPr lang="zh-CN" altLang="en-US" sz="1400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532" y="1773272"/>
            <a:ext cx="1353245" cy="1446544"/>
          </a:xfrm>
          <a:prstGeom prst="rect">
            <a:avLst/>
          </a:prstGeom>
          <a:noFill/>
        </p:spPr>
        <p:txBody>
          <a:bodyPr wrap="none" lIns="91435" tIns="45717" rIns="91435" bIns="45717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8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39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66693" y="1513238"/>
            <a:ext cx="2157235" cy="971550"/>
          </a:xfrm>
          <a:prstGeom prst="rect">
            <a:avLst/>
          </a:prstGeom>
        </p:spPr>
        <p:txBody>
          <a:bodyPr wrap="square" lIns="48756" tIns="24378" rIns="48756" bIns="24378">
            <a:spAutoFit/>
          </a:bodyPr>
          <a:lstStyle/>
          <a:p>
            <a:pPr algn="ctr"/>
            <a:r>
              <a:rPr lang="en-US" altLang="zh-CN" sz="6000" spc="213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2017</a:t>
            </a:r>
            <a:endParaRPr lang="en-US" altLang="zh-CN" sz="6000" spc="213" dirty="0">
              <a:solidFill>
                <a:schemeClr val="accent1"/>
              </a:solidFill>
              <a:latin typeface="Broadway" panose="04040905080B020205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16"/>
          <p:cNvSpPr txBox="1"/>
          <p:nvPr/>
        </p:nvSpPr>
        <p:spPr>
          <a:xfrm>
            <a:off x="395536" y="2300036"/>
            <a:ext cx="5363259" cy="742765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buNone/>
            </a:pPr>
            <a:r>
              <a:rPr lang="zh-CN" altLang="en-US" sz="44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非常感谢您的观看</a:t>
            </a:r>
            <a:endParaRPr lang="zh-CN" altLang="en-US" sz="4400" b="1" cap="all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478" y="24540"/>
            <a:ext cx="4841522" cy="4707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14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898525" y="2490112"/>
            <a:ext cx="1012247" cy="827349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/>
            <a:r>
              <a:rPr lang="en-US" altLang="zh-CN" sz="4900" dirty="0">
                <a:solidFill>
                  <a:schemeClr val="bg1">
                    <a:lumMod val="50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01</a:t>
            </a:r>
            <a:endParaRPr lang="zh-CN" altLang="en-US" sz="4900" dirty="0">
              <a:solidFill>
                <a:schemeClr val="bg1">
                  <a:lumMod val="50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95808" y="2490112"/>
            <a:ext cx="1012247" cy="827349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/>
            <a:r>
              <a:rPr lang="en-US" altLang="zh-CN" sz="4900" dirty="0">
                <a:solidFill>
                  <a:schemeClr val="bg1">
                    <a:lumMod val="50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02</a:t>
            </a:r>
            <a:endParaRPr lang="zh-CN" altLang="en-US" sz="4900" dirty="0">
              <a:solidFill>
                <a:schemeClr val="bg1">
                  <a:lumMod val="50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93091" y="2490112"/>
            <a:ext cx="1012247" cy="827349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/>
            <a:r>
              <a:rPr lang="en-US" altLang="zh-CN" sz="4900" dirty="0">
                <a:solidFill>
                  <a:schemeClr val="bg1">
                    <a:lumMod val="50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03</a:t>
            </a:r>
            <a:endParaRPr lang="zh-CN" altLang="en-US" sz="4900" dirty="0">
              <a:solidFill>
                <a:schemeClr val="bg1">
                  <a:lumMod val="50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90374" y="2490112"/>
            <a:ext cx="1012247" cy="827349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/>
            <a:r>
              <a:rPr lang="en-US" altLang="zh-CN" sz="4900" dirty="0">
                <a:solidFill>
                  <a:schemeClr val="bg1">
                    <a:lumMod val="50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04</a:t>
            </a:r>
            <a:endParaRPr lang="zh-CN" altLang="en-US" sz="4900" dirty="0">
              <a:solidFill>
                <a:schemeClr val="bg1">
                  <a:lumMod val="50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2285611" y="2555423"/>
            <a:ext cx="8835" cy="644936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514850" y="2555423"/>
            <a:ext cx="8835" cy="644936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396155" y="2555423"/>
            <a:ext cx="8835" cy="644936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507216" y="2555423"/>
            <a:ext cx="8835" cy="644936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8368444" y="2555423"/>
            <a:ext cx="8835" cy="6449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1832005"/>
            <a:ext cx="9144000" cy="2356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5536" y="3507854"/>
            <a:ext cx="1978410" cy="310515"/>
          </a:xfrm>
          <a:prstGeom prst="rect">
            <a:avLst/>
          </a:prstGeom>
        </p:spPr>
        <p:txBody>
          <a:bodyPr wrap="square" lIns="65023" tIns="32511" rIns="65023" bIns="32511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主流的前端库与技术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0329" y="3807362"/>
            <a:ext cx="1951912" cy="20320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介绍目前流行的几个主流的前端库，框架，与工具</a:t>
            </a:r>
            <a:endParaRPr lang="zh-CN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477619" y="3507854"/>
            <a:ext cx="1978410" cy="310515"/>
          </a:xfrm>
          <a:prstGeom prst="rect">
            <a:avLst/>
          </a:prstGeom>
        </p:spPr>
        <p:txBody>
          <a:bodyPr wrap="square" lIns="65023" tIns="32511" rIns="65023" bIns="32511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前端与后台通信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442411" y="3807362"/>
            <a:ext cx="1951912" cy="464036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zh-CN" alt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39996" y="3507854"/>
            <a:ext cx="1978410" cy="310515"/>
          </a:xfrm>
          <a:prstGeom prst="rect">
            <a:avLst/>
          </a:prstGeom>
        </p:spPr>
        <p:txBody>
          <a:bodyPr wrap="square" lIns="65023" tIns="32511" rIns="65023" bIns="32511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504789" y="3807362"/>
            <a:ext cx="1951912" cy="464036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zh-CN" alt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569533" y="3507854"/>
            <a:ext cx="1978410" cy="310515"/>
          </a:xfrm>
          <a:prstGeom prst="rect">
            <a:avLst/>
          </a:prstGeom>
        </p:spPr>
        <p:txBody>
          <a:bodyPr wrap="square" lIns="65023" tIns="32511" rIns="65023" bIns="32511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534326" y="3807362"/>
            <a:ext cx="1951912" cy="464036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zh-CN" alt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4580" y="815179"/>
            <a:ext cx="1054647" cy="619646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646000" y="1383487"/>
            <a:ext cx="1791808" cy="415863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/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</a:rPr>
              <a:t>CONTENTS</a:t>
            </a:r>
            <a:endParaRPr lang="en-US" altLang="zh-CN" sz="2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2" grpId="0"/>
      <p:bldP spid="23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" y="1643230"/>
            <a:ext cx="2339751" cy="1648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anchor="ctr"/>
          <a:lstStyle/>
          <a:p>
            <a:pPr algn="ctr" defTabSz="1104900">
              <a:defRPr/>
            </a:pPr>
            <a:endParaRPr lang="zh-CN" altLang="en-US" sz="1600" dirty="0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699792" y="1923679"/>
            <a:ext cx="4858820" cy="643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5" tIns="45717" rIns="91435" bIns="45717">
            <a:spAutoFit/>
          </a:bodyPr>
          <a:lstStyle/>
          <a:p>
            <a:pPr lvl="0">
              <a:defRPr/>
            </a:pPr>
            <a:r>
              <a:rPr lang="zh-CN" altLang="en-US" sz="36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主流的前端库与技术</a:t>
            </a:r>
            <a:endParaRPr lang="zh-CN" altLang="en-US" sz="3600" b="1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2749180" y="2643758"/>
            <a:ext cx="4809432" cy="3054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5" tIns="45717" rIns="91435" bIns="45717">
            <a:spAutoFit/>
          </a:bodyPr>
          <a:lstStyle/>
          <a:p>
            <a:pPr lvl="0">
              <a:defRPr/>
            </a:pPr>
            <a:endParaRPr lang="zh-CN" altLang="en-US" sz="1400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853" y="1773272"/>
            <a:ext cx="1218603" cy="1446550"/>
          </a:xfrm>
          <a:prstGeom prst="rect">
            <a:avLst/>
          </a:prstGeom>
          <a:noFill/>
        </p:spPr>
        <p:txBody>
          <a:bodyPr wrap="none" lIns="91435" tIns="45717" rIns="91435" bIns="45717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8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4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5"/>
          <p:cNvSpPr/>
          <p:nvPr/>
        </p:nvSpPr>
        <p:spPr>
          <a:xfrm>
            <a:off x="2647950" y="1885315"/>
            <a:ext cx="4043680" cy="991235"/>
          </a:xfrm>
          <a:prstGeom prst="rect">
            <a:avLst/>
          </a:prstGeom>
        </p:spPr>
        <p:txBody>
          <a:bodyPr wrap="none" lIns="0" tIns="0" rIns="0" bIns="0">
            <a:noAutofit/>
          </a:bodyPr>
          <a:p>
            <a:r>
              <a:rPr lang="zh-CN" altLang="en-US" sz="54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前端是什么？</a:t>
            </a:r>
            <a:endParaRPr lang="zh-CN" altLang="en-US" sz="54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/>
          <p:nvPr/>
        </p:nvSpPr>
        <p:spPr>
          <a:xfrm>
            <a:off x="1559896" y="1369160"/>
            <a:ext cx="40075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3"/>
          <p:cNvSpPr txBox="1"/>
          <p:nvPr/>
        </p:nvSpPr>
        <p:spPr>
          <a:xfrm>
            <a:off x="3749698" y="1369160"/>
            <a:ext cx="40075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5923734" y="1369160"/>
            <a:ext cx="40075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3"/>
          <p:cNvSpPr txBox="1"/>
          <p:nvPr/>
        </p:nvSpPr>
        <p:spPr>
          <a:xfrm>
            <a:off x="1559896" y="3046172"/>
            <a:ext cx="40075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/>
          <p:cNvSpPr txBox="1"/>
          <p:nvPr/>
        </p:nvSpPr>
        <p:spPr>
          <a:xfrm>
            <a:off x="3739128" y="3046172"/>
            <a:ext cx="40075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3"/>
          <p:cNvSpPr txBox="1"/>
          <p:nvPr/>
        </p:nvSpPr>
        <p:spPr>
          <a:xfrm>
            <a:off x="5957366" y="3046172"/>
            <a:ext cx="40075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80"/>
          <p:cNvSpPr txBox="1"/>
          <p:nvPr/>
        </p:nvSpPr>
        <p:spPr>
          <a:xfrm>
            <a:off x="1454785" y="1889125"/>
            <a:ext cx="2052955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jQuery/underscore...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81"/>
          <p:cNvSpPr txBox="1"/>
          <p:nvPr/>
        </p:nvSpPr>
        <p:spPr>
          <a:xfrm>
            <a:off x="1454522" y="2155873"/>
            <a:ext cx="1686503" cy="2768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霸主地位的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82"/>
          <p:cNvSpPr txBox="1"/>
          <p:nvPr/>
        </p:nvSpPr>
        <p:spPr>
          <a:xfrm>
            <a:off x="3695821" y="1889264"/>
            <a:ext cx="1249687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Boostrap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84"/>
          <p:cNvSpPr txBox="1"/>
          <p:nvPr/>
        </p:nvSpPr>
        <p:spPr>
          <a:xfrm>
            <a:off x="5882595" y="1889264"/>
            <a:ext cx="1249687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less/sass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86"/>
          <p:cNvSpPr txBox="1"/>
          <p:nvPr/>
        </p:nvSpPr>
        <p:spPr>
          <a:xfrm>
            <a:off x="3695822" y="2155873"/>
            <a:ext cx="1686503" cy="267335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响应式的前端样式框架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87"/>
          <p:cNvSpPr txBox="1"/>
          <p:nvPr/>
        </p:nvSpPr>
        <p:spPr>
          <a:xfrm>
            <a:off x="5882595" y="2155873"/>
            <a:ext cx="1686503" cy="2768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让写样式和编程一样简单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88"/>
          <p:cNvSpPr txBox="1"/>
          <p:nvPr/>
        </p:nvSpPr>
        <p:spPr>
          <a:xfrm>
            <a:off x="1454785" y="3541395"/>
            <a:ext cx="1685925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react/anglar/vue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89"/>
          <p:cNvSpPr txBox="1"/>
          <p:nvPr/>
        </p:nvSpPr>
        <p:spPr>
          <a:xfrm>
            <a:off x="1454522" y="3808309"/>
            <a:ext cx="1686503" cy="667385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让前端不必拘泥于页面，繁复的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操作，前端开始向组件化，工程化发展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90"/>
          <p:cNvSpPr txBox="1"/>
          <p:nvPr/>
        </p:nvSpPr>
        <p:spPr>
          <a:xfrm>
            <a:off x="3695700" y="3541395"/>
            <a:ext cx="1793240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node-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向后端发展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91"/>
          <p:cNvSpPr txBox="1"/>
          <p:nvPr/>
        </p:nvSpPr>
        <p:spPr>
          <a:xfrm>
            <a:off x="5882640" y="3541395"/>
            <a:ext cx="1685925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未来展望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全栈语言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92"/>
          <p:cNvSpPr txBox="1"/>
          <p:nvPr/>
        </p:nvSpPr>
        <p:spPr>
          <a:xfrm>
            <a:off x="3695822" y="3808309"/>
            <a:ext cx="1686503" cy="48641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从此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也可以做后端的事情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" y="1643230"/>
            <a:ext cx="2339751" cy="1648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anchor="ctr"/>
          <a:lstStyle/>
          <a:p>
            <a:pPr algn="ctr" defTabSz="1104900">
              <a:defRPr/>
            </a:pPr>
            <a:endParaRPr lang="zh-CN" altLang="en-US" sz="1600" dirty="0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699792" y="1923679"/>
            <a:ext cx="4858820" cy="643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5" tIns="45717" rIns="91435" bIns="45717">
            <a:spAutoFit/>
          </a:bodyPr>
          <a:lstStyle/>
          <a:p>
            <a:pPr lvl="0">
              <a:defRPr/>
            </a:pPr>
            <a:r>
              <a:rPr lang="zh-CN" altLang="en-US" sz="36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前后台通信</a:t>
            </a:r>
            <a:endParaRPr lang="zh-CN" altLang="en-US" sz="3600" b="1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2749180" y="2643758"/>
            <a:ext cx="4809432" cy="3077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5" tIns="45717" rIns="91435" bIns="45717">
            <a:spAutoFit/>
          </a:bodyPr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点击录入此部分的内容及说明，简单扼要。</a:t>
            </a:r>
            <a:endParaRPr lang="zh-CN" altLang="en-US" sz="1400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730" y="1773272"/>
            <a:ext cx="1354849" cy="1446544"/>
          </a:xfrm>
          <a:prstGeom prst="rect">
            <a:avLst/>
          </a:prstGeom>
          <a:noFill/>
        </p:spPr>
        <p:txBody>
          <a:bodyPr wrap="none" lIns="91435" tIns="45717" rIns="91435" bIns="45717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8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19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41525" y="1858645"/>
            <a:ext cx="52120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ajax + json</a:t>
            </a:r>
            <a:endParaRPr lang="en-US" altLang="zh-CN" sz="7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/>
          <p:nvPr/>
        </p:nvSpPr>
        <p:spPr>
          <a:xfrm>
            <a:off x="1014730" y="1062355"/>
            <a:ext cx="2130425" cy="4305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的优点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61"/>
          <p:cNvSpPr txBox="1"/>
          <p:nvPr/>
        </p:nvSpPr>
        <p:spPr bwMode="auto">
          <a:xfrm>
            <a:off x="942975" y="1783080"/>
            <a:ext cx="7632700" cy="2439670"/>
          </a:xfrm>
          <a:prstGeom prst="rect">
            <a:avLst/>
          </a:prstGeom>
        </p:spPr>
        <p:txBody>
          <a:bodyPr wrap="square" lIns="144000" tIns="0" rIns="0" bIns="0" anchor="t" anchorCtr="0">
            <a:noAutofit/>
          </a:bodyPr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1、基于纯文本，跨平台传递极其简单；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2、Javascript原生支持，后台语言几乎全部支持；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3、轻量级数据格式，占用字符数量极少，特别适合互联网传递；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4、可读性较强，虽然比不上XML那么一目了然，但在合理的依次缩进之后还是很容易识别的；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5、容易编写和解析，当然前提是你要知道数据结构；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" y="1643230"/>
            <a:ext cx="2339751" cy="1648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anchor="ctr"/>
          <a:lstStyle/>
          <a:p>
            <a:pPr algn="ctr" defTabSz="1104900">
              <a:defRPr/>
            </a:pPr>
            <a:endParaRPr lang="zh-CN" altLang="en-US" sz="1600" dirty="0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699792" y="1923679"/>
            <a:ext cx="4858820" cy="643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5" tIns="45717" rIns="91435" bIns="45717">
            <a:spAutoFit/>
          </a:bodyPr>
          <a:lstStyle/>
          <a:p>
            <a:pPr lvl="0">
              <a:defRPr/>
            </a:pPr>
            <a:r>
              <a:rPr lang="en-US" altLang="zh-CN" sz="36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36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3600" b="1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2749180" y="2643758"/>
            <a:ext cx="4809432" cy="3077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5" tIns="45717" rIns="91435" bIns="45717">
            <a:spAutoFit/>
          </a:bodyPr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点击录入此部分的内容及说明，简单扼要。</a:t>
            </a:r>
            <a:endParaRPr lang="zh-CN" altLang="en-US" sz="1400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700" y="1773272"/>
            <a:ext cx="1386909" cy="1446544"/>
          </a:xfrm>
          <a:prstGeom prst="rect">
            <a:avLst/>
          </a:prstGeom>
          <a:noFill/>
        </p:spPr>
        <p:txBody>
          <a:bodyPr wrap="none" lIns="91435" tIns="45717" rIns="91435" bIns="45717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8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19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17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0070C0"/>
      </a:accent1>
      <a:accent2>
        <a:srgbClr val="0084B4"/>
      </a:accent2>
      <a:accent3>
        <a:srgbClr val="0070C0"/>
      </a:accent3>
      <a:accent4>
        <a:srgbClr val="0084B4"/>
      </a:accent4>
      <a:accent5>
        <a:srgbClr val="0070C0"/>
      </a:accent5>
      <a:accent6>
        <a:srgbClr val="0084B4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1699</Words>
  <Application>WPS 演示</Application>
  <PresentationFormat>全屏显示(16:9)</PresentationFormat>
  <Paragraphs>182</Paragraphs>
  <Slides>16</Slides>
  <Notes>22</Notes>
  <HiddenSlides>0</HiddenSlides>
  <MMClips>1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Open Sans</vt:lpstr>
      <vt:lpstr>冬青黑体简体中文 W3</vt:lpstr>
      <vt:lpstr>FontAwesome</vt:lpstr>
      <vt:lpstr>Lato Light</vt:lpstr>
      <vt:lpstr>Lato Regular</vt:lpstr>
      <vt:lpstr>Broadway</vt:lpstr>
      <vt:lpstr>Kozuka Gothic Pro B</vt:lpstr>
      <vt:lpstr>Impact</vt:lpstr>
      <vt:lpstr>Gabriola</vt:lpstr>
      <vt:lpstr>Arial Unicode MS</vt:lpstr>
      <vt:lpstr>Calibri</vt:lpstr>
      <vt:lpstr>Yu Gothic UI Semibold</vt:lpstr>
      <vt:lpstr>Segoe Print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Administrator</cp:lastModifiedBy>
  <cp:revision>431</cp:revision>
  <dcterms:created xsi:type="dcterms:W3CDTF">2014-11-09T01:07:00Z</dcterms:created>
  <dcterms:modified xsi:type="dcterms:W3CDTF">2017-08-04T02:06:57Z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