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2221-05F1-49CA-B703-900B00A59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996D2-985D-4BAB-904E-8C8EEB723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5825-BBB3-4F0F-B1AA-4AB67B63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B27C-D559-4584-9597-09BF5126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545D-A6A5-439C-AFEF-0A7331E5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1F5B-4768-4E23-B0E6-CD5E023A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80863-C816-4118-B965-DFD0F2CB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1B648-8F13-4A94-BE29-CB1F5C05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2292F-8722-4E98-A45A-0FF6555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51C2-3C1E-4631-AE9D-5FA948FF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7C8D5-516F-45E2-A460-202642F03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23CA9-636E-447D-9892-08DF5AB9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A977-F9D7-458F-BB8D-3006A32D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E058D-B616-4BF9-A324-FB8CDBAA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60FB1-DC47-4FBC-B1D0-6D258316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3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05DC-8948-4C91-A27A-FE03872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58B0C-2CC9-4BEF-B14B-DE60AB77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D37A5-1864-42FB-BBB5-724F3F4F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AF7-4518-4EA4-82B4-5171044B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15B54-DCC9-492A-8C61-877ED004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D689-1CF5-4738-A07C-B84EB9B7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072C2-F892-404B-90AB-7AEF3446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5C409-8286-4B0A-9D65-2DDE569F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4DDB-0CA6-4841-889A-0D08BE77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830A-88ED-4DDB-9086-1D7EF30B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50C3-A614-4E64-A9BF-A3212B73D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6B47-7550-4FBE-9E8E-3747DB5EC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411E-1F50-4A38-8A62-A68ED7C55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0321-09C8-4CBF-B8A0-1B66664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31F6-7D11-4606-AF5B-DD5D16D6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8E1E3-9E24-4A05-87E5-EFC93D66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8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8B32-2FCE-4448-AE76-B901AABD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BE1B2-CF13-404F-9CC0-7EA4BCDF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7F830-2439-4A28-9FCB-658E0725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79426-577E-4D36-85DC-0D42AA723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FA372-EDF4-414D-B283-3347C6A8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656EF-BE3D-412B-BCB3-E720498C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F2A36-94D0-4A00-9D34-77899579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71B07-7384-4BD0-B45B-DC6C8920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5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9276-BBB7-4887-8D78-5F4CBCBD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34A1D-0B5D-4A69-84B9-DE509169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B6A72-4DF8-4898-A675-E88B67F2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B11F-6924-473D-8E42-4FB89FB1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592AC-FA18-4FF8-964B-4F06F1FA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B5F59-E759-429F-92FA-0475EB48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5EAB4-335D-40A1-AA7D-7654FBE9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D93F-35E4-4153-B6AF-6A0193EC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4A2DF-6B15-4484-8675-7A6228B1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F8E5-C604-4BEA-9B64-E91817746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3CBF4-CA26-4219-8B26-1EAE5B02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9F476-EE89-444B-820F-69313636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B3C34-2A9D-4A22-9E63-9407C29F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9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2AC03-F124-4B9B-848C-0D6B2458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F9D78-45DB-4E10-B91B-76B7868C1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D0666-7A7E-460C-8B7C-63AC962D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D34CB-4895-486D-8F32-57ABBBB0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0E27F-41C2-4111-9CF0-6B899E3C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37702-377B-4F6B-B71D-B4230FAD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A2FA8-46EF-42D2-87C9-3096F68E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D20D7-D652-47A1-910B-5B140BD4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DCD3-2D49-43E5-B725-16F664A51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8E090-589F-4FA2-87A6-E2D2F160EC59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49F6-C731-4DBF-851D-E8DBD8730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69A8D-C129-4D35-833E-90C71071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BB97E-3E44-42AC-9586-C3E0822E0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earing glasses and red sweater&#10;&#10;Description automatically generated">
            <a:extLst>
              <a:ext uri="{FF2B5EF4-FFF2-40B4-BE49-F238E27FC236}">
                <a16:creationId xmlns:a16="http://schemas.microsoft.com/office/drawing/2014/main" id="{0D93A9C8-54D6-7A33-BB93-3F54B6141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75" y="0"/>
            <a:ext cx="5152406" cy="6869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180EA0-16D7-4A2F-83C2-23BD1DF45B08}"/>
              </a:ext>
            </a:extLst>
          </p:cNvPr>
          <p:cNvSpPr/>
          <p:nvPr/>
        </p:nvSpPr>
        <p:spPr>
          <a:xfrm>
            <a:off x="-4899" y="0"/>
            <a:ext cx="5145430" cy="686987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10319A-A984-49D9-9D78-B5E76EA8C91E}"/>
              </a:ext>
            </a:extLst>
          </p:cNvPr>
          <p:cNvSpPr/>
          <p:nvPr/>
        </p:nvSpPr>
        <p:spPr>
          <a:xfrm>
            <a:off x="318052" y="410817"/>
            <a:ext cx="5777948" cy="603636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9A0232-75ED-4146-A339-769679609C47}"/>
              </a:ext>
            </a:extLst>
          </p:cNvPr>
          <p:cNvGrpSpPr/>
          <p:nvPr/>
        </p:nvGrpSpPr>
        <p:grpSpPr>
          <a:xfrm>
            <a:off x="5679273" y="867051"/>
            <a:ext cx="833453" cy="5123898"/>
            <a:chOff x="5679273" y="941795"/>
            <a:chExt cx="833453" cy="512389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3862BB-154E-403C-8EFB-4240B58ED670}"/>
                </a:ext>
              </a:extLst>
            </p:cNvPr>
            <p:cNvGrpSpPr/>
            <p:nvPr/>
          </p:nvGrpSpPr>
          <p:grpSpPr>
            <a:xfrm>
              <a:off x="5679273" y="941795"/>
              <a:ext cx="833453" cy="701474"/>
              <a:chOff x="7025085" y="1670665"/>
              <a:chExt cx="833453" cy="70147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0B4EAA-9E46-4843-84E9-6706F86AF48E}"/>
                  </a:ext>
                </a:extLst>
              </p:cNvPr>
              <p:cNvSpPr/>
              <p:nvPr/>
            </p:nvSpPr>
            <p:spPr>
              <a:xfrm>
                <a:off x="7091075" y="1670665"/>
                <a:ext cx="701474" cy="701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3EDA3B-2B61-4934-BD87-6DF3F5944A6B}"/>
                  </a:ext>
                </a:extLst>
              </p:cNvPr>
              <p:cNvSpPr/>
              <p:nvPr/>
            </p:nvSpPr>
            <p:spPr>
              <a:xfrm>
                <a:off x="7186985" y="1766575"/>
                <a:ext cx="509654" cy="5096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D8088C-AD4D-4AD5-A4ED-66F5B20C33A8}"/>
                  </a:ext>
                </a:extLst>
              </p:cNvPr>
              <p:cNvSpPr txBox="1"/>
              <p:nvPr/>
            </p:nvSpPr>
            <p:spPr>
              <a:xfrm>
                <a:off x="7025085" y="1871914"/>
                <a:ext cx="833453" cy="313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Georgia Pro Cond" panose="02040506050405020303" pitchFamily="18" charset="0"/>
                  </a:rPr>
                  <a:t>01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93244D-0C14-4D24-9B56-9D4160513E48}"/>
                </a:ext>
              </a:extLst>
            </p:cNvPr>
            <p:cNvGrpSpPr/>
            <p:nvPr/>
          </p:nvGrpSpPr>
          <p:grpSpPr>
            <a:xfrm>
              <a:off x="5679273" y="2415936"/>
              <a:ext cx="833453" cy="701474"/>
              <a:chOff x="7025085" y="1670665"/>
              <a:chExt cx="833453" cy="70147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6D6B6A-2075-486B-887F-6EEDE2A10BCF}"/>
                  </a:ext>
                </a:extLst>
              </p:cNvPr>
              <p:cNvSpPr/>
              <p:nvPr/>
            </p:nvSpPr>
            <p:spPr>
              <a:xfrm>
                <a:off x="7091075" y="1670665"/>
                <a:ext cx="701474" cy="701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A83765-708C-4189-9B14-01CCF0C5D6A9}"/>
                  </a:ext>
                </a:extLst>
              </p:cNvPr>
              <p:cNvSpPr/>
              <p:nvPr/>
            </p:nvSpPr>
            <p:spPr>
              <a:xfrm>
                <a:off x="7186985" y="1766575"/>
                <a:ext cx="509654" cy="50965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064C8C-01D2-4BEB-B960-1D74E3DD2424}"/>
                  </a:ext>
                </a:extLst>
              </p:cNvPr>
              <p:cNvSpPr txBox="1"/>
              <p:nvPr/>
            </p:nvSpPr>
            <p:spPr>
              <a:xfrm>
                <a:off x="7025085" y="1871914"/>
                <a:ext cx="833453" cy="313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Georgia Pro Cond" panose="02040506050405020303" pitchFamily="18" charset="0"/>
                  </a:rPr>
                  <a:t>02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588CB9-BF49-42BD-B690-C9BAAC7D0F26}"/>
                </a:ext>
              </a:extLst>
            </p:cNvPr>
            <p:cNvGrpSpPr/>
            <p:nvPr/>
          </p:nvGrpSpPr>
          <p:grpSpPr>
            <a:xfrm>
              <a:off x="5679273" y="3890077"/>
              <a:ext cx="833453" cy="701474"/>
              <a:chOff x="7025085" y="1670665"/>
              <a:chExt cx="833453" cy="70147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14DB7B-ECC5-4F17-A309-402D8D0EDBB7}"/>
                  </a:ext>
                </a:extLst>
              </p:cNvPr>
              <p:cNvSpPr/>
              <p:nvPr/>
            </p:nvSpPr>
            <p:spPr>
              <a:xfrm>
                <a:off x="7091075" y="1670665"/>
                <a:ext cx="701474" cy="701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A7A9FE-BABA-437D-84BF-F4D82D2007B3}"/>
                  </a:ext>
                </a:extLst>
              </p:cNvPr>
              <p:cNvSpPr/>
              <p:nvPr/>
            </p:nvSpPr>
            <p:spPr>
              <a:xfrm>
                <a:off x="7186985" y="1766575"/>
                <a:ext cx="509654" cy="5096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9AA1E4-5631-49E5-BCF2-96FDAE2A5892}"/>
                  </a:ext>
                </a:extLst>
              </p:cNvPr>
              <p:cNvSpPr txBox="1"/>
              <p:nvPr/>
            </p:nvSpPr>
            <p:spPr>
              <a:xfrm>
                <a:off x="7025085" y="1871914"/>
                <a:ext cx="833453" cy="313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Georgia Pro Cond" panose="02040506050405020303" pitchFamily="18" charset="0"/>
                  </a:rPr>
                  <a:t>03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CA8C47-0C68-40CA-AE3A-8E9E25823318}"/>
                </a:ext>
              </a:extLst>
            </p:cNvPr>
            <p:cNvGrpSpPr/>
            <p:nvPr/>
          </p:nvGrpSpPr>
          <p:grpSpPr>
            <a:xfrm>
              <a:off x="5679273" y="5364219"/>
              <a:ext cx="833453" cy="701474"/>
              <a:chOff x="7025085" y="1670665"/>
              <a:chExt cx="833453" cy="701474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3FC92D9-0B39-498C-B3C0-8EFA73C295AD}"/>
                  </a:ext>
                </a:extLst>
              </p:cNvPr>
              <p:cNvSpPr/>
              <p:nvPr/>
            </p:nvSpPr>
            <p:spPr>
              <a:xfrm>
                <a:off x="7091075" y="1670665"/>
                <a:ext cx="701474" cy="7014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8E3C690-B8E0-4F9D-A87E-343402C5D105}"/>
                  </a:ext>
                </a:extLst>
              </p:cNvPr>
              <p:cNvSpPr/>
              <p:nvPr/>
            </p:nvSpPr>
            <p:spPr>
              <a:xfrm>
                <a:off x="7186985" y="1766575"/>
                <a:ext cx="509654" cy="509654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FDA928-4B15-40FF-855E-64E77F60735A}"/>
                  </a:ext>
                </a:extLst>
              </p:cNvPr>
              <p:cNvSpPr txBox="1"/>
              <p:nvPr/>
            </p:nvSpPr>
            <p:spPr>
              <a:xfrm>
                <a:off x="7025085" y="1871914"/>
                <a:ext cx="833453" cy="3132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Georgia Pro Cond" panose="02040506050405020303" pitchFamily="18" charset="0"/>
                  </a:rPr>
                  <a:t>04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67A448-F78E-4D7C-840B-A39F4177411E}"/>
              </a:ext>
            </a:extLst>
          </p:cNvPr>
          <p:cNvGrpSpPr/>
          <p:nvPr/>
        </p:nvGrpSpPr>
        <p:grpSpPr>
          <a:xfrm>
            <a:off x="6891492" y="908351"/>
            <a:ext cx="4170208" cy="618873"/>
            <a:chOff x="6358092" y="1120248"/>
            <a:chExt cx="3397956" cy="61887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DAD6E07-E7FE-4879-9EB5-274541B460D8}"/>
                </a:ext>
              </a:extLst>
            </p:cNvPr>
            <p:cNvSpPr txBox="1"/>
            <p:nvPr/>
          </p:nvSpPr>
          <p:spPr>
            <a:xfrm>
              <a:off x="6358092" y="1431344"/>
              <a:ext cx="3397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Assistant Professor, Computer Science, W&amp;M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E52CDAC-3C9A-48EB-A1A6-0A2A2084B847}"/>
                </a:ext>
              </a:extLst>
            </p:cNvPr>
            <p:cNvSpPr txBox="1"/>
            <p:nvPr/>
          </p:nvSpPr>
          <p:spPr>
            <a:xfrm>
              <a:off x="6358092" y="1120248"/>
              <a:ext cx="3397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Position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B6763B8-13C0-4A1B-846F-98CB28A95DED}"/>
              </a:ext>
            </a:extLst>
          </p:cNvPr>
          <p:cNvGrpSpPr/>
          <p:nvPr/>
        </p:nvGrpSpPr>
        <p:grpSpPr>
          <a:xfrm>
            <a:off x="6891492" y="2368726"/>
            <a:ext cx="4170208" cy="834316"/>
            <a:chOff x="6358092" y="1120248"/>
            <a:chExt cx="3397956" cy="8343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6C1DB8-FAA6-4F77-A039-A31A5BB6461E}"/>
                </a:ext>
              </a:extLst>
            </p:cNvPr>
            <p:cNvSpPr txBox="1"/>
            <p:nvPr/>
          </p:nvSpPr>
          <p:spPr>
            <a:xfrm>
              <a:off x="6358092" y="1431344"/>
              <a:ext cx="3397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A model trained on one task or dataset is adapted and fine-tuned for a different but related task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7DEC80-E097-463C-B86C-429C01513DB3}"/>
                </a:ext>
              </a:extLst>
            </p:cNvPr>
            <p:cNvSpPr txBox="1"/>
            <p:nvPr/>
          </p:nvSpPr>
          <p:spPr>
            <a:xfrm>
              <a:off x="6358092" y="1120248"/>
              <a:ext cx="3397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Transfer Learning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3E7C04-09DC-48F1-BF47-6437D2AB68FC}"/>
              </a:ext>
            </a:extLst>
          </p:cNvPr>
          <p:cNvGrpSpPr/>
          <p:nvPr/>
        </p:nvGrpSpPr>
        <p:grpSpPr>
          <a:xfrm>
            <a:off x="6891492" y="3829101"/>
            <a:ext cx="4170208" cy="834316"/>
            <a:chOff x="6358092" y="1120248"/>
            <a:chExt cx="3397956" cy="8343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5586B0-2D86-4606-A403-7A086B7593FC}"/>
                </a:ext>
              </a:extLst>
            </p:cNvPr>
            <p:cNvSpPr txBox="1"/>
            <p:nvPr/>
          </p:nvSpPr>
          <p:spPr>
            <a:xfrm>
              <a:off x="6358092" y="1431344"/>
              <a:ext cx="33979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Domain generalization involves training models to perform well on unseen domains.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E3A0-A736-4CCF-8FA7-527F59A2F49A}"/>
                </a:ext>
              </a:extLst>
            </p:cNvPr>
            <p:cNvSpPr txBox="1"/>
            <p:nvPr/>
          </p:nvSpPr>
          <p:spPr>
            <a:xfrm>
              <a:off x="6358092" y="1120248"/>
              <a:ext cx="3397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Domain Generalization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0DD341-E3CD-4A0E-BACB-91C7852F25A8}"/>
              </a:ext>
            </a:extLst>
          </p:cNvPr>
          <p:cNvGrpSpPr/>
          <p:nvPr/>
        </p:nvGrpSpPr>
        <p:grpSpPr>
          <a:xfrm>
            <a:off x="6891492" y="5289475"/>
            <a:ext cx="4170208" cy="1049760"/>
            <a:chOff x="6358092" y="1120248"/>
            <a:chExt cx="3397956" cy="104976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DAD90DE-6E61-44F4-A2B7-739301CD623C}"/>
                </a:ext>
              </a:extLst>
            </p:cNvPr>
            <p:cNvSpPr txBox="1"/>
            <p:nvPr/>
          </p:nvSpPr>
          <p:spPr>
            <a:xfrm>
              <a:off x="6358092" y="1431344"/>
              <a:ext cx="33979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The integration of TL and DG to enhance medical processes and </a:t>
              </a:r>
              <a:r>
                <a:rPr 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make healthcare more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 Pro Light" panose="02040302050405020303" pitchFamily="18" charset="0"/>
                </a:rPr>
                <a:t>efficient and personalized.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FD6E6B-E530-4178-8141-C4274B4630C6}"/>
                </a:ext>
              </a:extLst>
            </p:cNvPr>
            <p:cNvSpPr txBox="1"/>
            <p:nvPr/>
          </p:nvSpPr>
          <p:spPr>
            <a:xfrm>
              <a:off x="6358092" y="1120248"/>
              <a:ext cx="3397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Smart Healthcare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9BBFAAB-54BB-442B-BBB1-F17640144797}"/>
              </a:ext>
            </a:extLst>
          </p:cNvPr>
          <p:cNvSpPr txBox="1"/>
          <p:nvPr/>
        </p:nvSpPr>
        <p:spPr>
          <a:xfrm>
            <a:off x="499602" y="5385355"/>
            <a:ext cx="4081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Ashley Gao</a:t>
            </a:r>
          </a:p>
        </p:txBody>
      </p:sp>
    </p:spTree>
    <p:extLst>
      <p:ext uri="{BB962C8B-B14F-4D97-AF65-F5344CB8AC3E}">
        <p14:creationId xmlns:p14="http://schemas.microsoft.com/office/powerpoint/2010/main" val="67474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B"/>
      </a:accent1>
      <a:accent2>
        <a:srgbClr val="0896BC"/>
      </a:accent2>
      <a:accent3>
        <a:srgbClr val="DB582E"/>
      </a:accent3>
      <a:accent4>
        <a:srgbClr val="AAC042"/>
      </a:accent4>
      <a:accent5>
        <a:srgbClr val="D39250"/>
      </a:accent5>
      <a:accent6>
        <a:srgbClr val="3A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70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Gao, Ashley (yg9ca)</cp:lastModifiedBy>
  <cp:revision>4</cp:revision>
  <dcterms:created xsi:type="dcterms:W3CDTF">2020-05-20T04:38:58Z</dcterms:created>
  <dcterms:modified xsi:type="dcterms:W3CDTF">2023-10-23T13:31:06Z</dcterms:modified>
</cp:coreProperties>
</file>