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14BF91-FAFB-4483-9AC1-14BDD70F4E71}">
  <a:tblStyle styleId="{DB14BF91-FAFB-4483-9AC1-14BDD70F4E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d53e9257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d53e9257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d53e9257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d53e9257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Linda Ji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1 - ML 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601500" y="239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rPr lang="en" sz="277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Non-NP vs DP Models: Metric Comparison</a:t>
            </a:r>
            <a:endParaRPr sz="2770">
              <a:solidFill>
                <a:srgbClr val="FF99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40">
              <a:solidFill>
                <a:srgbClr val="FF99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88125" y="2917375"/>
            <a:ext cx="8311200" cy="1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700">
                <a:solidFill>
                  <a:srgbClr val="434343"/>
                </a:solidFill>
              </a:rPr>
              <a:t>DP  model had a much higher error in metrics like MSE, MAE &amp; MAPE, indicating it has more errors in terms of the model vs. non-DP model </a:t>
            </a:r>
            <a:endParaRPr sz="1700">
              <a:solidFill>
                <a:srgbClr val="434343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700">
                <a:solidFill>
                  <a:srgbClr val="434343"/>
                </a:solidFill>
              </a:rPr>
              <a:t>The R-squared is also very negative, indicating the DP model is a bad fit for the data, even with </a:t>
            </a:r>
            <a:r>
              <a:rPr lang="en" sz="1700">
                <a:solidFill>
                  <a:srgbClr val="434343"/>
                </a:solidFill>
              </a:rPr>
              <a:t>experimenting</a:t>
            </a:r>
            <a:r>
              <a:rPr lang="en" sz="1700">
                <a:solidFill>
                  <a:srgbClr val="434343"/>
                </a:solidFill>
              </a:rPr>
              <a:t> to lowering the noise </a:t>
            </a:r>
            <a:r>
              <a:rPr lang="en" sz="1700">
                <a:solidFill>
                  <a:srgbClr val="434343"/>
                </a:solidFill>
              </a:rPr>
              <a:t>multiplier</a:t>
            </a:r>
            <a:r>
              <a:rPr lang="en" sz="1700">
                <a:solidFill>
                  <a:srgbClr val="434343"/>
                </a:solidFill>
              </a:rPr>
              <a:t> from 1.1-&gt; 0.5</a:t>
            </a:r>
            <a:endParaRPr sz="1700">
              <a:solidFill>
                <a:srgbClr val="434343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700">
                <a:solidFill>
                  <a:srgbClr val="434343"/>
                </a:solidFill>
              </a:rPr>
              <a:t>As DP introduces noise, it could be the cleaned dataset is too small, and it has a </a:t>
            </a:r>
            <a:r>
              <a:rPr lang="en" sz="1700">
                <a:solidFill>
                  <a:srgbClr val="434343"/>
                </a:solidFill>
              </a:rPr>
              <a:t>disproportionate</a:t>
            </a:r>
            <a:r>
              <a:rPr lang="en" sz="1700">
                <a:solidFill>
                  <a:srgbClr val="434343"/>
                </a:solidFill>
              </a:rPr>
              <a:t> effect on the data, reducing the accuracy of the model. </a:t>
            </a:r>
            <a:endParaRPr sz="1700">
              <a:solidFill>
                <a:srgbClr val="434343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5" y="946800"/>
            <a:ext cx="8584043" cy="16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601500" y="315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rPr lang="en" sz="2770">
                <a:solidFill>
                  <a:srgbClr val="E691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 Lake vs. DVC: Ease of Use</a:t>
            </a:r>
            <a:endParaRPr sz="2770">
              <a:solidFill>
                <a:srgbClr val="E691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40">
              <a:solidFill>
                <a:srgbClr val="E69138"/>
              </a:solidFill>
            </a:endParaRPr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528900" y="8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{DB14BF91-FAFB-4483-9AC1-14BDD70F4E71}</a:tableStyleId>
              </a:tblPr>
              <a:tblGrid>
                <a:gridCol w="2750800"/>
                <a:gridCol w="2750800"/>
                <a:gridCol w="2750800"/>
              </a:tblGrid>
              <a:tr h="29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Evaluation Criteria</a:t>
                      </a:r>
                      <a:endParaRPr b="1" sz="1200"/>
                    </a:p>
                  </a:txBody>
                  <a:tcPr marT="19050" marB="19050" marR="91425" marL="91425" anchor="ctr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LakeFS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DVC (Data Version Control)</a:t>
                      </a:r>
                      <a:endParaRPr b="1" sz="1200"/>
                    </a:p>
                  </a:txBody>
                  <a:tcPr marT="19050" marB="19050" marR="91425" marL="91425" anchor="b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Ease of Installation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Moderate: Requires setup on a cloud or local environment. Integrates with object stores (e.g., S3, GCS).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Easy: Installed via pip or package manager, integrates with Git. Lightweight and developer-friendly.</a:t>
                      </a:r>
                      <a:endParaRPr sz="1000"/>
                    </a:p>
                  </a:txBody>
                  <a:tcPr marT="19050" marB="19050" marR="91425" marL="91425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Ease of Data Versioning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High: Provides seamless data versioning on object stores with Git-like branching and commit operations.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Moderate: Works with large datasets through metadata tracking, but requires linking with Git.</a:t>
                      </a:r>
                      <a:endParaRPr sz="1000"/>
                    </a:p>
                  </a:txBody>
                  <a:tcPr marT="19050" marB="19050" marR="91425" marL="91425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Ease of Switching Between Versions for Same Model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Easy: Supports branching and commits, allowing users to easily switch between dataset versions through commands.</a:t>
                      </a:r>
                      <a:endParaRPr sz="1000"/>
                    </a:p>
                  </a:txBody>
                  <a:tcPr marT="19050" marB="19050" marR="28575" marL="28575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Moderate: Switching involves checking out specific tags or branches in Git. Requires careful management of .dvc files.</a:t>
                      </a:r>
                      <a:endParaRPr sz="1000"/>
                    </a:p>
                  </a:txBody>
                  <a:tcPr marT="19050" marB="19050" marR="91425" marL="91425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Effect of DP on Model Accuracy/Metrics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Limited Direct Support: Can store and version datasets with DP applied but </a:t>
                      </a:r>
                      <a:r>
                        <a:rPr lang="en" sz="1000"/>
                        <a:t>may need to manually log DP parameters</a:t>
                      </a:r>
                      <a:r>
                        <a:rPr b="1" lang="en" sz="1000"/>
                        <a:t> </a:t>
                      </a:r>
                      <a:r>
                        <a:rPr lang="en" sz="1000"/>
                        <a:t>(like noise multiplier, clipping norm) within LakeFS metadata</a:t>
                      </a:r>
                      <a:endParaRPr sz="800"/>
                    </a:p>
                  </a:txBody>
                  <a:tcPr marT="19050" marB="19050" marR="28575" marL="28575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Limited Direct Support: Can store and version datasets with DP applied but may need to manually log DP parameters</a:t>
                      </a:r>
                      <a:r>
                        <a:rPr b="1" lang="en" sz="1000"/>
                        <a:t> </a:t>
                      </a:r>
                      <a:r>
                        <a:rPr lang="en" sz="1000"/>
                        <a:t>(like noise multiplier, clipping norm) with git</a:t>
                      </a:r>
                      <a:endParaRPr sz="1000"/>
                    </a:p>
                  </a:txBody>
                  <a:tcPr marT="19050" marB="19050" marR="91425" marL="91425">
                    <a:lnL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5"/>
          <p:cNvSpPr txBox="1"/>
          <p:nvPr/>
        </p:nvSpPr>
        <p:spPr>
          <a:xfrm>
            <a:off x="648600" y="3825425"/>
            <a:ext cx="84264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LakeFS</a:t>
            </a:r>
            <a:r>
              <a:rPr lang="en" sz="1100"/>
              <a:t>:</a:t>
            </a:r>
            <a:endParaRPr sz="11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Best suited for </a:t>
            </a:r>
            <a:r>
              <a:rPr b="1" lang="en" sz="1100"/>
              <a:t>large-scale cloud storage environments</a:t>
            </a:r>
            <a:r>
              <a:rPr lang="en" sz="1100"/>
              <a:t> with object stores.</a:t>
            </a:r>
            <a:endParaRPr sz="11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Ideal for </a:t>
            </a:r>
            <a:r>
              <a:rPr b="1" lang="en" sz="1100"/>
              <a:t>teams managing extensive datasets</a:t>
            </a:r>
            <a:r>
              <a:rPr lang="en" sz="1100"/>
              <a:t> with a need for collaborative version control at scale (similar to Git).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DVC</a:t>
            </a:r>
            <a:r>
              <a:rPr lang="en" sz="1100"/>
              <a:t>:</a:t>
            </a:r>
            <a:endParaRPr sz="11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Lightweight and developer-friendly, perfect for </a:t>
            </a:r>
            <a:r>
              <a:rPr b="1" lang="en" sz="1100"/>
              <a:t>data scientists working with Git</a:t>
            </a:r>
            <a:r>
              <a:rPr lang="en" sz="1100"/>
              <a:t> workflows.</a:t>
            </a:r>
            <a:endParaRPr sz="11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Ideal for </a:t>
            </a:r>
            <a:r>
              <a:rPr b="1" lang="en" sz="1100"/>
              <a:t>individuals or small teams</a:t>
            </a:r>
            <a:r>
              <a:rPr lang="en" sz="1100"/>
              <a:t> needing </a:t>
            </a:r>
            <a:r>
              <a:rPr b="1" lang="en" sz="1100"/>
              <a:t>model reproducibility</a:t>
            </a:r>
            <a:r>
              <a:rPr lang="en" sz="1100"/>
              <a:t> with minimal setup.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