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483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62" r:id="rId11"/>
    <p:sldId id="423" r:id="rId12"/>
    <p:sldId id="424" r:id="rId13"/>
    <p:sldId id="425" r:id="rId14"/>
    <p:sldId id="426" r:id="rId15"/>
    <p:sldId id="427" r:id="rId16"/>
    <p:sldId id="473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8" r:id="rId27"/>
    <p:sldId id="437" r:id="rId28"/>
    <p:sldId id="439" r:id="rId29"/>
    <p:sldId id="440" r:id="rId30"/>
    <p:sldId id="441" r:id="rId31"/>
    <p:sldId id="442" r:id="rId32"/>
    <p:sldId id="443" r:id="rId33"/>
    <p:sldId id="444" r:id="rId34"/>
    <p:sldId id="464" r:id="rId35"/>
    <p:sldId id="445" r:id="rId36"/>
    <p:sldId id="472" r:id="rId37"/>
    <p:sldId id="463" r:id="rId38"/>
    <p:sldId id="446" r:id="rId39"/>
    <p:sldId id="447" r:id="rId40"/>
    <p:sldId id="448" r:id="rId41"/>
    <p:sldId id="449" r:id="rId42"/>
    <p:sldId id="450" r:id="rId43"/>
    <p:sldId id="451" r:id="rId44"/>
    <p:sldId id="452" r:id="rId45"/>
    <p:sldId id="453" r:id="rId46"/>
    <p:sldId id="454" r:id="rId47"/>
    <p:sldId id="456" r:id="rId48"/>
    <p:sldId id="474" r:id="rId49"/>
    <p:sldId id="455" r:id="rId50"/>
    <p:sldId id="457" r:id="rId51"/>
    <p:sldId id="458" r:id="rId52"/>
    <p:sldId id="459" r:id="rId53"/>
    <p:sldId id="460" r:id="rId54"/>
    <p:sldId id="461" r:id="rId55"/>
    <p:sldId id="465" r:id="rId56"/>
    <p:sldId id="466" r:id="rId57"/>
    <p:sldId id="467" r:id="rId58"/>
    <p:sldId id="469" r:id="rId59"/>
    <p:sldId id="468" r:id="rId60"/>
    <p:sldId id="470" r:id="rId61"/>
    <p:sldId id="471" r:id="rId62"/>
    <p:sldId id="363" r:id="rId63"/>
    <p:sldId id="311" r:id="rId6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71F93-2149-4EC4-85E4-E2301F451352}" type="datetimeFigureOut">
              <a:rPr lang="zh-TW" altLang="en-US" smtClean="0"/>
              <a:pPr/>
              <a:t>2020/11/11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D1DF5-41F2-42D8-AE49-7D8AA220F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5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81F3-20D4-4C71-811D-D0D566A2DBC0}" type="datetime1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B433-B02E-49DE-B28F-2504AC00D4A9}" type="datetime1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2B00-8F2D-48AB-9F75-38A662F5403E}" type="datetime1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A30D-7613-43E9-9DC9-F8D27120A026}" type="datetime1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97B-5514-4B7D-8F3F-627678FAE3F6}" type="datetime1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D2C-45D5-46A6-A8D5-F29011628671}" type="datetime1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5E4-9DED-4BC8-8002-13B80E1AFADF}" type="datetime1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6B78-6710-4C7F-90E6-4B0EAD0A3E50}" type="datetime1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7F00-069A-426A-9A0F-9A32B93D76AD}" type="datetime1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C0E3-9F9E-429E-9D2F-6F7F2DF87875}" type="datetime1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1A12-DF99-4ED1-B74D-7B5A7C003046}" type="datetime1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EDB5-C03A-49C4-B0EE-7E003B6198ED}" type="datetime1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blockquote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atting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w3schools.com/jsref/met_element_setattribute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wibibi.com/info.php?tid=44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emn178.pixnet.net/blog/post/9510138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webtech.tw/info.php?tid=HTML_span_%E6%A8%99%E7%B1%A4%E7%94%A8%E6%B3%9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developer.mozilla.org/zh-TW/docs/Web/API/EventTarget/addEventListe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zh-TW/docs/Web/Events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mdn.github.io/simple-web-worker/" TargetMode="External"/><Relationship Id="rId2" Type="http://schemas.openxmlformats.org/officeDocument/2006/relationships/hyperlink" Target="https://developer.mozilla.org/zh-TW/docs/Web/API/Web_Workers_API/Using_web_workers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1728192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JavaScript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程式設計</a:t>
            </a:r>
            <a:b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(JavaScript Programming)</a:t>
            </a:r>
            <a:endParaRPr lang="zh-TW" altLang="en-US" sz="40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916760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數位學習科技學系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國立台南大學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2020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60" y="116632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109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學年度 第 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學期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9592" y="3068960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蘇俊銘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(Jun-Ming Su)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jmsu@mail.nutn.edu.tw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Use </a:t>
            </a:r>
            <a:r>
              <a:rPr lang="en-US" altLang="zh-TW" dirty="0">
                <a:solidFill>
                  <a:srgbClr val="C00000"/>
                </a:solidFill>
              </a:rPr>
              <a:t>Element</a:t>
            </a:r>
            <a:r>
              <a:rPr lang="en-US" altLang="zh-TW" dirty="0"/>
              <a:t> to check &amp; modify 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028825"/>
            <a:ext cx="9010650" cy="2800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747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solidFill>
                  <a:srgbClr val="0070C0"/>
                </a:solidFill>
              </a:rPr>
              <a:t>&lt;!DOCTYPE html&gt;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&lt;html&gt;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&lt;head&gt;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&lt;meta charset="utf-8"&gt;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&lt;meta name="viewport" content="width=device-width"&gt;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&lt;title&gt;DOM01&lt;/title&gt;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&lt;/head&gt;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&lt;body&gt;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&lt;h1&gt; hello </a:t>
            </a:r>
            <a:r>
              <a:rPr lang="en-US" altLang="zh-TW" sz="1800" dirty="0" err="1">
                <a:solidFill>
                  <a:srgbClr val="0070C0"/>
                </a:solidFill>
              </a:rPr>
              <a:t>js</a:t>
            </a:r>
            <a:r>
              <a:rPr lang="en-US" altLang="zh-TW" sz="1800" dirty="0">
                <a:solidFill>
                  <a:srgbClr val="0070C0"/>
                </a:solidFill>
              </a:rPr>
              <a:t> &lt;/h1&gt;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&lt;p&gt;One&lt;/p&gt;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&lt;p&gt;Two&lt;/p&gt;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&lt;p&gt;Three&lt;/p&gt;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&lt;/html&gt;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14" y="4057439"/>
            <a:ext cx="4482400" cy="2771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33" y="4878313"/>
            <a:ext cx="1323975" cy="15335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344" y="4917991"/>
            <a:ext cx="1219200" cy="1609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向右箭號 7"/>
          <p:cNvSpPr/>
          <p:nvPr/>
        </p:nvSpPr>
        <p:spPr>
          <a:xfrm>
            <a:off x="1827339" y="5467151"/>
            <a:ext cx="3779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794514" y="5488539"/>
            <a:ext cx="3779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7316030" y="5998111"/>
            <a:ext cx="31823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2"/>
          <p:cNvSpPr txBox="1">
            <a:spLocks/>
          </p:cNvSpPr>
          <p:nvPr/>
        </p:nvSpPr>
        <p:spPr>
          <a:xfrm>
            <a:off x="2483768" y="2907442"/>
            <a:ext cx="6118844" cy="105948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>
                <a:solidFill>
                  <a:srgbClr val="7030A0"/>
                </a:solidFill>
              </a:rPr>
              <a:t>let paragraphs = </a:t>
            </a:r>
            <a:r>
              <a:rPr lang="en-US" altLang="zh-TW" sz="1800" dirty="0" err="1">
                <a:solidFill>
                  <a:srgbClr val="7030A0"/>
                </a:solidFill>
              </a:rPr>
              <a:t>document.body.getElementsByTagName</a:t>
            </a:r>
            <a:r>
              <a:rPr lang="en-US" altLang="zh-TW" sz="1800" dirty="0">
                <a:solidFill>
                  <a:srgbClr val="7030A0"/>
                </a:solidFill>
              </a:rPr>
              <a:t>("p");</a:t>
            </a:r>
          </a:p>
          <a:p>
            <a:r>
              <a:rPr lang="en-US" altLang="zh-TW" sz="1800" dirty="0" err="1">
                <a:solidFill>
                  <a:srgbClr val="7030A0"/>
                </a:solidFill>
              </a:rPr>
              <a:t>document.body.insertBefore</a:t>
            </a:r>
            <a:r>
              <a:rPr lang="en-US" altLang="zh-TW" sz="1800" dirty="0">
                <a:solidFill>
                  <a:srgbClr val="7030A0"/>
                </a:solidFill>
              </a:rPr>
              <a:t>(paragraphs[2], paragraphs[0]);</a:t>
            </a:r>
          </a:p>
        </p:txBody>
      </p:sp>
    </p:spTree>
    <p:extLst>
      <p:ext uri="{BB962C8B-B14F-4D97-AF65-F5344CB8AC3E}">
        <p14:creationId xmlns:p14="http://schemas.microsoft.com/office/powerpoint/2010/main" val="181048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/>
          </a:bodyPr>
          <a:lstStyle/>
          <a:p>
            <a:r>
              <a:rPr lang="en-US" altLang="zh-TW" sz="2400" b="1" dirty="0" err="1"/>
              <a:t>replaceChild</a:t>
            </a:r>
            <a:r>
              <a:rPr lang="en-US" altLang="zh-TW" sz="2400" b="1" dirty="0"/>
              <a:t>:</a:t>
            </a:r>
          </a:p>
          <a:p>
            <a:pPr lvl="1"/>
            <a:r>
              <a:rPr lang="en-US" altLang="zh-TW" sz="2400" dirty="0"/>
              <a:t>replace a child node with another one.</a:t>
            </a:r>
          </a:p>
          <a:p>
            <a:pPr lvl="1"/>
            <a:r>
              <a:rPr lang="en-US" altLang="zh-TW" sz="2400" dirty="0"/>
              <a:t>arguments two nodes:</a:t>
            </a:r>
            <a:r>
              <a:rPr lang="en-US" altLang="zh-TW" sz="2400" dirty="0">
                <a:solidFill>
                  <a:srgbClr val="C00000"/>
                </a:solidFill>
              </a:rPr>
              <a:t> (a new node, the node to be replaced)</a:t>
            </a:r>
          </a:p>
          <a:p>
            <a:pPr lvl="1"/>
            <a:r>
              <a:rPr lang="en-US" altLang="zh-TW" sz="2000" dirty="0"/>
              <a:t>The</a:t>
            </a:r>
            <a:r>
              <a:rPr lang="zh-TW" altLang="en-US" sz="2000" dirty="0"/>
              <a:t> </a:t>
            </a:r>
            <a:r>
              <a:rPr lang="en-US" altLang="zh-TW" sz="2000" dirty="0"/>
              <a:t>replaced node must be a child of the element the method is called on.</a:t>
            </a:r>
          </a:p>
          <a:p>
            <a:r>
              <a:rPr lang="en-US" altLang="zh-TW" sz="2400" dirty="0"/>
              <a:t>Note</a:t>
            </a:r>
            <a:r>
              <a:rPr lang="zh-TW" altLang="en-US" sz="2400" dirty="0"/>
              <a:t> </a:t>
            </a:r>
            <a:r>
              <a:rPr lang="en-US" altLang="zh-TW" sz="2400" dirty="0"/>
              <a:t>that:</a:t>
            </a:r>
          </a:p>
          <a:p>
            <a:pPr lvl="1"/>
            <a:r>
              <a:rPr lang="en-US" altLang="zh-TW" sz="2000" dirty="0" err="1"/>
              <a:t>replaceChild</a:t>
            </a:r>
            <a:r>
              <a:rPr lang="en-US" altLang="zh-TW" sz="2000" dirty="0"/>
              <a:t> &amp; </a:t>
            </a:r>
            <a:r>
              <a:rPr lang="en-US" altLang="zh-TW" sz="2000" dirty="0" err="1"/>
              <a:t>insertBefore</a:t>
            </a:r>
            <a:r>
              <a:rPr lang="en-US" altLang="zh-TW" sz="2000" dirty="0"/>
              <a:t>:</a:t>
            </a:r>
          </a:p>
          <a:p>
            <a:pPr lvl="2"/>
            <a:r>
              <a:rPr lang="en-US" altLang="zh-TW" sz="1800" dirty="0"/>
              <a:t>expect the </a:t>
            </a:r>
            <a:r>
              <a:rPr lang="en-US" altLang="zh-TW" sz="1800" b="1" i="1" dirty="0">
                <a:solidFill>
                  <a:srgbClr val="C00000"/>
                </a:solidFill>
              </a:rPr>
              <a:t>new </a:t>
            </a:r>
            <a:r>
              <a:rPr lang="en-US" altLang="zh-TW" sz="1800" b="1" dirty="0">
                <a:solidFill>
                  <a:srgbClr val="C00000"/>
                </a:solidFill>
              </a:rPr>
              <a:t>node </a:t>
            </a:r>
            <a:r>
              <a:rPr lang="en-US" altLang="zh-TW" sz="1800" dirty="0">
                <a:solidFill>
                  <a:srgbClr val="C00000"/>
                </a:solidFill>
              </a:rPr>
              <a:t>as their first</a:t>
            </a:r>
            <a:r>
              <a:rPr lang="zh-TW" altLang="en-US" sz="1800" dirty="0">
                <a:solidFill>
                  <a:srgbClr val="C00000"/>
                </a:solidFill>
              </a:rPr>
              <a:t> </a:t>
            </a:r>
            <a:r>
              <a:rPr lang="en-US" altLang="zh-TW" sz="1800" dirty="0">
                <a:solidFill>
                  <a:srgbClr val="C00000"/>
                </a:solidFill>
              </a:rPr>
              <a:t>argument</a:t>
            </a:r>
            <a:r>
              <a:rPr lang="en-US" altLang="zh-TW" sz="1800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623303"/>
            <a:ext cx="4032448" cy="275155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99" y="4437112"/>
            <a:ext cx="1038225" cy="1266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92" y="4365104"/>
            <a:ext cx="1323975" cy="1533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向右箭號 7"/>
          <p:cNvSpPr/>
          <p:nvPr/>
        </p:nvSpPr>
        <p:spPr>
          <a:xfrm>
            <a:off x="1901298" y="4953942"/>
            <a:ext cx="3779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3347864" y="6374856"/>
            <a:ext cx="31823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347864" y="5013176"/>
            <a:ext cx="31823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995936" y="4437112"/>
            <a:ext cx="7200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95936" y="5949280"/>
            <a:ext cx="43204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707904" y="5372187"/>
            <a:ext cx="7200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83866" y="5201324"/>
            <a:ext cx="867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(Three)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54276" y="523123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(One)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45652" y="5462017"/>
            <a:ext cx="726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trike="sngStrike" dirty="0">
                <a:solidFill>
                  <a:srgbClr val="C00000"/>
                </a:solidFill>
              </a:rPr>
              <a:t>Three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73881" y="489747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trike="sngStrike" dirty="0">
                <a:solidFill>
                  <a:srgbClr val="C00000"/>
                </a:solidFill>
              </a:rPr>
              <a:t>One </a:t>
            </a:r>
            <a:r>
              <a:rPr lang="en-US" altLang="zh-TW" strike="sngStrike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8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b="1" dirty="0"/>
              <a:t>Creating nodes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3600" b="1" dirty="0" err="1"/>
              <a:t>document.createTextNode</a:t>
            </a:r>
            <a:endParaRPr lang="en-US" altLang="zh-TW" sz="3600" b="1" dirty="0"/>
          </a:p>
          <a:p>
            <a:pPr lvl="1"/>
            <a:r>
              <a:rPr lang="en-US" altLang="zh-TW" sz="3600" dirty="0"/>
              <a:t>creates the text nodes </a:t>
            </a:r>
          </a:p>
          <a:p>
            <a:r>
              <a:rPr lang="en-US" altLang="zh-TW" sz="3600" b="1" dirty="0"/>
              <a:t>to write a script:</a:t>
            </a:r>
          </a:p>
          <a:p>
            <a:pPr lvl="1"/>
            <a:r>
              <a:rPr lang="en-US" altLang="zh-TW" sz="3600" dirty="0"/>
              <a:t>replaces all images (</a:t>
            </a:r>
            <a:r>
              <a:rPr lang="en-US" altLang="zh-TW" sz="3600" dirty="0">
                <a:solidFill>
                  <a:srgbClr val="C00000"/>
                </a:solidFill>
              </a:rPr>
              <a:t>&lt;</a:t>
            </a:r>
            <a:r>
              <a:rPr lang="en-US" altLang="zh-TW" sz="3600" dirty="0" err="1">
                <a:solidFill>
                  <a:srgbClr val="C00000"/>
                </a:solidFill>
              </a:rPr>
              <a:t>img</a:t>
            </a:r>
            <a:r>
              <a:rPr lang="en-US" altLang="zh-TW" sz="3600" dirty="0">
                <a:solidFill>
                  <a:srgbClr val="C00000"/>
                </a:solidFill>
              </a:rPr>
              <a:t>&gt;</a:t>
            </a:r>
            <a:r>
              <a:rPr lang="en-US" altLang="zh-TW" sz="3600" dirty="0"/>
              <a:t> tags) in the document with the text held in their alt attributes:</a:t>
            </a:r>
          </a:p>
          <a:p>
            <a:pPr lvl="2"/>
            <a:r>
              <a:rPr lang="en-US" altLang="zh-TW" sz="3600" dirty="0"/>
              <a:t>specifies an alternative textual representation of the image.</a:t>
            </a:r>
          </a:p>
          <a:p>
            <a:pPr lvl="1"/>
            <a:r>
              <a:rPr lang="en-US" altLang="zh-TW" sz="3600" dirty="0"/>
              <a:t>It involves:</a:t>
            </a:r>
          </a:p>
          <a:p>
            <a:pPr lvl="2"/>
            <a:r>
              <a:rPr lang="en-US" altLang="zh-TW" sz="3600" dirty="0"/>
              <a:t>not only removing the images</a:t>
            </a:r>
          </a:p>
          <a:p>
            <a:pPr lvl="2"/>
            <a:r>
              <a:rPr lang="en-US" altLang="zh-TW" sz="3600" dirty="0"/>
              <a:t>but adding a new text node to replace them.</a:t>
            </a:r>
            <a:r>
              <a:rPr lang="en-US" altLang="zh-TW" dirty="0"/>
              <a:t> 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&lt;p&gt;The &lt;</a:t>
            </a:r>
            <a:r>
              <a:rPr lang="en-US" altLang="zh-TW" dirty="0" err="1">
                <a:solidFill>
                  <a:srgbClr val="0070C0"/>
                </a:solidFill>
              </a:rPr>
              <a:t>img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src</a:t>
            </a:r>
            <a:r>
              <a:rPr lang="en-US" altLang="zh-TW" dirty="0">
                <a:solidFill>
                  <a:srgbClr val="0070C0"/>
                </a:solidFill>
              </a:rPr>
              <a:t>="</a:t>
            </a:r>
            <a:r>
              <a:rPr lang="en-US" altLang="zh-TW" dirty="0" err="1">
                <a:solidFill>
                  <a:srgbClr val="0070C0"/>
                </a:solidFill>
              </a:rPr>
              <a:t>img</a:t>
            </a:r>
            <a:r>
              <a:rPr lang="en-US" altLang="zh-TW" dirty="0">
                <a:solidFill>
                  <a:srgbClr val="0070C0"/>
                </a:solidFill>
              </a:rPr>
              <a:t>/cat.png" alt="Cat"&gt; in the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dirty="0" err="1">
                <a:solidFill>
                  <a:srgbClr val="0070C0"/>
                </a:solidFill>
              </a:rPr>
              <a:t>img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src</a:t>
            </a:r>
            <a:r>
              <a:rPr lang="en-US" altLang="zh-TW" dirty="0">
                <a:solidFill>
                  <a:srgbClr val="0070C0"/>
                </a:solidFill>
              </a:rPr>
              <a:t>="</a:t>
            </a:r>
            <a:r>
              <a:rPr lang="en-US" altLang="zh-TW" dirty="0" err="1">
                <a:solidFill>
                  <a:srgbClr val="0070C0"/>
                </a:solidFill>
              </a:rPr>
              <a:t>img</a:t>
            </a:r>
            <a:r>
              <a:rPr lang="en-US" altLang="zh-TW" dirty="0">
                <a:solidFill>
                  <a:srgbClr val="0070C0"/>
                </a:solidFill>
              </a:rPr>
              <a:t>/hat.png" alt="Hat"&gt;.&lt;/p&gt;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&lt;p&gt;&lt;</a:t>
            </a:r>
            <a:r>
              <a:rPr lang="en-US" altLang="zh-TW" b="1" dirty="0">
                <a:solidFill>
                  <a:srgbClr val="0070C0"/>
                </a:solidFill>
              </a:rPr>
              <a:t>button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onclick</a:t>
            </a:r>
            <a:r>
              <a:rPr lang="en-US" altLang="zh-TW" dirty="0">
                <a:solidFill>
                  <a:srgbClr val="0070C0"/>
                </a:solidFill>
              </a:rPr>
              <a:t>="</a:t>
            </a:r>
            <a:r>
              <a:rPr lang="en-US" altLang="zh-TW" dirty="0" err="1">
                <a:solidFill>
                  <a:srgbClr val="C00000"/>
                </a:solidFill>
              </a:rPr>
              <a:t>replaceImages</a:t>
            </a:r>
            <a:r>
              <a:rPr lang="en-US" altLang="zh-TW" dirty="0">
                <a:solidFill>
                  <a:srgbClr val="C00000"/>
                </a:solidFill>
              </a:rPr>
              <a:t>()</a:t>
            </a:r>
            <a:r>
              <a:rPr lang="en-US" altLang="zh-TW" dirty="0">
                <a:solidFill>
                  <a:srgbClr val="0070C0"/>
                </a:solidFill>
              </a:rPr>
              <a:t>"&gt;Replace&lt;/button&gt;&lt;/p&gt;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&lt;script&gt;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function </a:t>
            </a:r>
            <a:r>
              <a:rPr lang="en-US" altLang="zh-TW" dirty="0" err="1">
                <a:solidFill>
                  <a:srgbClr val="0070C0"/>
                </a:solidFill>
              </a:rPr>
              <a:t>replaceImages</a:t>
            </a:r>
            <a:r>
              <a:rPr lang="en-US" altLang="zh-TW" dirty="0">
                <a:solidFill>
                  <a:srgbClr val="0070C0"/>
                </a:solidFill>
              </a:rPr>
              <a:t>()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let images = </a:t>
            </a:r>
            <a:r>
              <a:rPr lang="en-US" altLang="zh-TW" dirty="0" err="1">
                <a:solidFill>
                  <a:srgbClr val="0070C0"/>
                </a:solidFill>
              </a:rPr>
              <a:t>document.body.getElementsByTagName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img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1"/>
            <a:r>
              <a:rPr lang="nn-NO" altLang="zh-TW" dirty="0">
                <a:solidFill>
                  <a:srgbClr val="0070C0"/>
                </a:solidFill>
              </a:rPr>
              <a:t>      for (let i = images.length - 1; i &gt;= 0; i--)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let image = images[i];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if (</a:t>
            </a:r>
            <a:r>
              <a:rPr lang="en-US" altLang="zh-TW" dirty="0" err="1">
                <a:solidFill>
                  <a:srgbClr val="0070C0"/>
                </a:solidFill>
              </a:rPr>
              <a:t>image.alt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 let text = </a:t>
            </a:r>
            <a:r>
              <a:rPr lang="en-US" altLang="zh-TW" dirty="0" err="1">
                <a:solidFill>
                  <a:srgbClr val="0070C0"/>
                </a:solidFill>
              </a:rPr>
              <a:t>document.createTextNode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image.alt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 </a:t>
            </a:r>
            <a:r>
              <a:rPr lang="en-US" altLang="zh-TW" dirty="0" err="1">
                <a:solidFill>
                  <a:srgbClr val="0070C0"/>
                </a:solidFill>
              </a:rPr>
              <a:t>image.parentNode.replaceChild</a:t>
            </a:r>
            <a:r>
              <a:rPr lang="en-US" altLang="zh-TW" dirty="0">
                <a:solidFill>
                  <a:srgbClr val="0070C0"/>
                </a:solidFill>
              </a:rPr>
              <a:t>(text, image);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6" y="5758160"/>
            <a:ext cx="51707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HTML &lt;</a:t>
            </a:r>
            <a:r>
              <a:rPr lang="en-US" altLang="zh-TW" dirty="0" err="1"/>
              <a:t>img</a:t>
            </a:r>
            <a:r>
              <a:rPr lang="en-US" altLang="zh-TW" dirty="0"/>
              <a:t>&gt;</a:t>
            </a:r>
          </a:p>
          <a:p>
            <a:pPr algn="ctr"/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=“xxx.gif"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=“alt text"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height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="42"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width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="42"&gt;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50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" y="27697"/>
            <a:ext cx="9144000" cy="27962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616424" y="891793"/>
            <a:ext cx="3384376" cy="1584176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-200" y="633751"/>
            <a:ext cx="3384376" cy="76209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696" y="3068960"/>
            <a:ext cx="9144000" cy="28754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4392288" y="3988137"/>
            <a:ext cx="4716016" cy="21602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226296" y="4858272"/>
            <a:ext cx="1291208" cy="21602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0800000">
            <a:off x="449752" y="5512384"/>
            <a:ext cx="3779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0800000">
            <a:off x="2448072" y="3844121"/>
            <a:ext cx="3779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2826016" y="4060145"/>
            <a:ext cx="156627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27696" y="5716329"/>
            <a:ext cx="43986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124" y="4858272"/>
            <a:ext cx="1469091" cy="19447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矩形 19"/>
          <p:cNvSpPr/>
          <p:nvPr/>
        </p:nvSpPr>
        <p:spPr>
          <a:xfrm>
            <a:off x="351043" y="1749096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=“xxx.gif"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="Smiley face"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height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="42"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width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="42"&gt;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812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34" y="0"/>
            <a:ext cx="9144000" cy="3429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1173"/>
            <a:ext cx="9144000" cy="28928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向右箭號 6"/>
          <p:cNvSpPr/>
          <p:nvPr/>
        </p:nvSpPr>
        <p:spPr>
          <a:xfrm rot="5400000">
            <a:off x="-882" y="2825884"/>
            <a:ext cx="3779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-27934" y="3276727"/>
            <a:ext cx="351462" cy="21602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5400000">
            <a:off x="3806964" y="3455842"/>
            <a:ext cx="3779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724128" y="4653136"/>
            <a:ext cx="829072" cy="864096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211219" y="4962907"/>
            <a:ext cx="3008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replaces </a:t>
            </a:r>
            <a:r>
              <a:rPr lang="en-US" altLang="zh-TW" dirty="0">
                <a:solidFill>
                  <a:srgbClr val="C00000"/>
                </a:solidFill>
              </a:rPr>
              <a:t>all images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with the </a:t>
            </a:r>
            <a:r>
              <a:rPr lang="en-US" altLang="zh-TW" dirty="0">
                <a:solidFill>
                  <a:srgbClr val="C00000"/>
                </a:solidFill>
              </a:rPr>
              <a:t>text</a:t>
            </a:r>
            <a:r>
              <a:rPr lang="en-US" altLang="zh-TW" dirty="0"/>
              <a:t> held in their </a:t>
            </a:r>
            <a:r>
              <a:rPr lang="en-US" altLang="zh-TW" dirty="0">
                <a:solidFill>
                  <a:srgbClr val="C00000"/>
                </a:solidFill>
              </a:rPr>
              <a:t>alt attributes 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5940152" y="5085184"/>
            <a:ext cx="31823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40152" y="5517232"/>
            <a:ext cx="31823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660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9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The loop:</a:t>
            </a:r>
          </a:p>
          <a:p>
            <a:pPr lvl="1"/>
            <a:r>
              <a:rPr lang="nn-NO" altLang="zh-TW" dirty="0">
                <a:solidFill>
                  <a:srgbClr val="0070C0"/>
                </a:solidFill>
              </a:rPr>
              <a:t>for (let </a:t>
            </a:r>
            <a:r>
              <a:rPr lang="nn-NO" altLang="zh-TW" dirty="0">
                <a:solidFill>
                  <a:srgbClr val="C00000"/>
                </a:solidFill>
              </a:rPr>
              <a:t>i =</a:t>
            </a:r>
            <a:r>
              <a:rPr lang="nn-NO" altLang="zh-TW" dirty="0">
                <a:solidFill>
                  <a:srgbClr val="0070C0"/>
                </a:solidFill>
              </a:rPr>
              <a:t> </a:t>
            </a:r>
            <a:r>
              <a:rPr lang="nn-NO" altLang="zh-TW" dirty="0">
                <a:solidFill>
                  <a:srgbClr val="C00000"/>
                </a:solidFill>
              </a:rPr>
              <a:t>images.length - 1</a:t>
            </a:r>
            <a:r>
              <a:rPr lang="nn-NO" altLang="zh-TW" dirty="0">
                <a:solidFill>
                  <a:srgbClr val="0070C0"/>
                </a:solidFill>
              </a:rPr>
              <a:t>; i &gt;= 0; i--) {...}</a:t>
            </a:r>
          </a:p>
          <a:p>
            <a:pPr lvl="1"/>
            <a:r>
              <a:rPr lang="en-US" altLang="zh-TW" dirty="0"/>
              <a:t>goes over the images </a:t>
            </a:r>
            <a:r>
              <a:rPr lang="en-US" altLang="zh-TW" dirty="0">
                <a:solidFill>
                  <a:srgbClr val="C00000"/>
                </a:solidFill>
              </a:rPr>
              <a:t>starts </a:t>
            </a:r>
            <a:r>
              <a:rPr lang="en-US" altLang="zh-TW" b="1" dirty="0">
                <a:solidFill>
                  <a:srgbClr val="C00000"/>
                </a:solidFill>
              </a:rPr>
              <a:t>at the end </a:t>
            </a:r>
            <a:r>
              <a:rPr lang="en-US" altLang="zh-TW" dirty="0">
                <a:solidFill>
                  <a:srgbClr val="C00000"/>
                </a:solidFill>
              </a:rPr>
              <a:t>of the list</a:t>
            </a:r>
            <a:r>
              <a:rPr lang="en-US" altLang="zh-TW" dirty="0"/>
              <a:t>. </a:t>
            </a:r>
          </a:p>
          <a:p>
            <a:pPr lvl="2"/>
            <a:r>
              <a:rPr lang="en-US" altLang="zh-TW" dirty="0"/>
              <a:t>because the node list returned by a method like </a:t>
            </a:r>
            <a:r>
              <a:rPr lang="en-US" altLang="zh-TW" dirty="0" err="1"/>
              <a:t>getElementsByTagName</a:t>
            </a:r>
            <a:r>
              <a:rPr lang="en-US" altLang="zh-TW" dirty="0"/>
              <a:t> (or a property like </a:t>
            </a:r>
            <a:r>
              <a:rPr lang="en-US" altLang="zh-TW" dirty="0" err="1"/>
              <a:t>childNodes</a:t>
            </a:r>
            <a:r>
              <a:rPr lang="en-US" altLang="zh-TW" dirty="0"/>
              <a:t>) is </a:t>
            </a:r>
            <a:r>
              <a:rPr lang="en-US" altLang="zh-TW" i="1" dirty="0">
                <a:solidFill>
                  <a:srgbClr val="C00000"/>
                </a:solidFill>
              </a:rPr>
              <a:t>live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it is updated as the document changes. (</a:t>
            </a:r>
            <a:r>
              <a:rPr lang="zh-TW" altLang="en-US" dirty="0">
                <a:solidFill>
                  <a:srgbClr val="C00000"/>
                </a:solidFill>
              </a:rPr>
              <a:t>動態調整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en-US" altLang="zh-TW" dirty="0"/>
              <a:t>If we started from the front:</a:t>
            </a:r>
          </a:p>
          <a:p>
            <a:pPr lvl="3"/>
            <a:r>
              <a:rPr lang="en-US" altLang="zh-TW" dirty="0"/>
              <a:t>removing the first image would </a:t>
            </a:r>
            <a:r>
              <a:rPr lang="en-US" altLang="zh-TW" dirty="0">
                <a:solidFill>
                  <a:srgbClr val="C00000"/>
                </a:solidFill>
              </a:rPr>
              <a:t>cause the list to </a:t>
            </a:r>
            <a:r>
              <a:rPr lang="en-US" altLang="zh-TW" b="1" dirty="0">
                <a:solidFill>
                  <a:srgbClr val="C00000"/>
                </a:solidFill>
              </a:rPr>
              <a:t>lose its first element</a:t>
            </a:r>
            <a:r>
              <a:rPr lang="en-US" altLang="zh-TW" dirty="0"/>
              <a:t>:</a:t>
            </a:r>
          </a:p>
          <a:p>
            <a:pPr lvl="4"/>
            <a:r>
              <a:rPr lang="en-US" altLang="zh-TW" dirty="0"/>
              <a:t>the second time the loop repeats:</a:t>
            </a:r>
          </a:p>
          <a:p>
            <a:pPr lvl="5"/>
            <a:r>
              <a:rPr lang="en-US" altLang="zh-TW" dirty="0"/>
              <a:t>where </a:t>
            </a:r>
            <a:r>
              <a:rPr lang="en-US" altLang="zh-TW" dirty="0">
                <a:solidFill>
                  <a:srgbClr val="C00000"/>
                </a:solidFill>
              </a:rPr>
              <a:t>i</a:t>
            </a:r>
            <a:r>
              <a:rPr lang="en-US" altLang="zh-TW" sz="1400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= 1, it would stop</a:t>
            </a:r>
            <a:r>
              <a:rPr lang="en-US" altLang="zh-TW" dirty="0"/>
              <a:t>:</a:t>
            </a:r>
          </a:p>
          <a:p>
            <a:pPr lvl="6"/>
            <a:r>
              <a:rPr lang="en-US" altLang="zh-TW" dirty="0"/>
              <a:t>because </a:t>
            </a:r>
            <a:r>
              <a:rPr lang="en-US" altLang="zh-TW" dirty="0">
                <a:solidFill>
                  <a:srgbClr val="C00000"/>
                </a:solidFill>
              </a:rPr>
              <a:t>the length of the collection is now also 1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Solution: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i="1" dirty="0"/>
              <a:t>solid </a:t>
            </a:r>
            <a:r>
              <a:rPr lang="en-US" altLang="zh-TW" dirty="0"/>
              <a:t>collection of nodes</a:t>
            </a:r>
          </a:p>
          <a:p>
            <a:pPr lvl="1"/>
            <a:r>
              <a:rPr lang="en-US" altLang="zh-TW" dirty="0"/>
              <a:t>convert the collection to </a:t>
            </a:r>
            <a:r>
              <a:rPr lang="en-US" altLang="zh-TW" dirty="0">
                <a:solidFill>
                  <a:srgbClr val="C00000"/>
                </a:solidFill>
              </a:rPr>
              <a:t>a real array </a:t>
            </a:r>
            <a:r>
              <a:rPr lang="en-US" altLang="zh-TW" dirty="0"/>
              <a:t>by calling </a:t>
            </a:r>
            <a:r>
              <a:rPr lang="en-US" altLang="zh-TW" dirty="0" err="1">
                <a:solidFill>
                  <a:srgbClr val="C00000"/>
                </a:solidFill>
              </a:rPr>
              <a:t>Array.from</a:t>
            </a:r>
            <a:endParaRPr lang="en-US" altLang="zh-TW" dirty="0">
              <a:solidFill>
                <a:srgbClr val="C0000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 err="1">
                <a:solidFill>
                  <a:srgbClr val="0070C0"/>
                </a:solidFill>
              </a:rPr>
              <a:t>arrayish</a:t>
            </a:r>
            <a:r>
              <a:rPr lang="en-US" altLang="zh-TW" dirty="0">
                <a:solidFill>
                  <a:srgbClr val="0070C0"/>
                </a:solidFill>
              </a:rPr>
              <a:t> = {0: "one", 1: "two", length: 2};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b="1" dirty="0">
                <a:solidFill>
                  <a:srgbClr val="0070C0"/>
                </a:solidFill>
              </a:rPr>
              <a:t>array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b="1" dirty="0" err="1">
                <a:solidFill>
                  <a:srgbClr val="C00000"/>
                </a:solidFill>
              </a:rPr>
              <a:t>Array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dirty="0" err="1">
                <a:solidFill>
                  <a:srgbClr val="C00000"/>
                </a:solidFill>
              </a:rPr>
              <a:t>from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arrayish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b="1" dirty="0" err="1">
                <a:solidFill>
                  <a:srgbClr val="0070C0"/>
                </a:solidFill>
              </a:rPr>
              <a:t>array</a:t>
            </a:r>
            <a:r>
              <a:rPr lang="en-US" altLang="zh-TW" dirty="0" err="1">
                <a:solidFill>
                  <a:srgbClr val="0070C0"/>
                </a:solidFill>
              </a:rPr>
              <a:t>.map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s =&gt; </a:t>
            </a:r>
            <a:r>
              <a:rPr lang="en-US" altLang="zh-TW" dirty="0" err="1">
                <a:solidFill>
                  <a:srgbClr val="C00000"/>
                </a:solidFill>
              </a:rPr>
              <a:t>s.toUpperCase</a:t>
            </a:r>
            <a:r>
              <a:rPr lang="en-US" altLang="zh-TW" dirty="0">
                <a:solidFill>
                  <a:srgbClr val="C00000"/>
                </a:solidFill>
              </a:rPr>
              <a:t>()</a:t>
            </a:r>
            <a:r>
              <a:rPr lang="en-US" altLang="zh-TW" dirty="0">
                <a:solidFill>
                  <a:srgbClr val="0070C0"/>
                </a:solidFill>
              </a:rPr>
              <a:t>));</a:t>
            </a:r>
          </a:p>
          <a:p>
            <a:pPr lvl="2"/>
            <a:r>
              <a:rPr lang="en-US" altLang="zh-TW" dirty="0"/>
              <a:t>// → ["ONE", "TWO"]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00" y="5168900"/>
            <a:ext cx="3108970" cy="1552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7854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dirty="0"/>
              <a:t>create element nodes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b="1" dirty="0" err="1"/>
              <a:t>document.createElement</a:t>
            </a:r>
            <a:endParaRPr lang="en-US" altLang="zh-TW" b="1" dirty="0"/>
          </a:p>
          <a:p>
            <a:pPr lvl="1"/>
            <a:r>
              <a:rPr lang="en-US" altLang="zh-TW" sz="2000" dirty="0"/>
              <a:t>takes a tag name and returns a new empty node of the given type.</a:t>
            </a:r>
          </a:p>
          <a:p>
            <a:pPr lvl="1"/>
            <a:r>
              <a:rPr lang="en-US" altLang="zh-TW" sz="2000" dirty="0"/>
              <a:t>Example:</a:t>
            </a:r>
            <a:r>
              <a:rPr lang="zh-TW" altLang="en-US" sz="2000" dirty="0"/>
              <a:t> </a:t>
            </a:r>
            <a:r>
              <a:rPr lang="en-US" altLang="zh-TW" sz="2000" dirty="0"/>
              <a:t>defines a utility</a:t>
            </a:r>
            <a:r>
              <a:rPr lang="en-US" altLang="zh-TW" sz="2000" dirty="0">
                <a:solidFill>
                  <a:srgbClr val="C00000"/>
                </a:solidFill>
              </a:rPr>
              <a:t> </a:t>
            </a:r>
            <a:r>
              <a:rPr lang="en-US" altLang="zh-TW" sz="2000" dirty="0" err="1">
                <a:solidFill>
                  <a:srgbClr val="C00000"/>
                </a:solidFill>
              </a:rPr>
              <a:t>elt</a:t>
            </a:r>
            <a:r>
              <a:rPr lang="en-US" altLang="zh-TW" sz="2000" dirty="0">
                <a:solidFill>
                  <a:srgbClr val="C00000"/>
                </a:solidFill>
              </a:rPr>
              <a:t>:</a:t>
            </a:r>
          </a:p>
          <a:p>
            <a:pPr lvl="2"/>
            <a:r>
              <a:rPr lang="en-US" altLang="zh-TW" sz="1900" dirty="0"/>
              <a:t>creates an </a:t>
            </a:r>
            <a:r>
              <a:rPr lang="en-US" altLang="zh-TW" sz="1900" b="1" dirty="0"/>
              <a:t>element node</a:t>
            </a:r>
            <a:r>
              <a:rPr lang="zh-TW" altLang="en-US" sz="1900" b="1" dirty="0"/>
              <a:t> </a:t>
            </a:r>
            <a:r>
              <a:rPr lang="en-US" altLang="zh-TW" sz="1900" dirty="0"/>
              <a:t>and treats </a:t>
            </a:r>
            <a:r>
              <a:rPr lang="en-US" altLang="zh-TW" sz="1900" b="1" dirty="0"/>
              <a:t>the rest of its arguments as children </a:t>
            </a:r>
            <a:r>
              <a:rPr lang="en-US" altLang="zh-TW" sz="1900" dirty="0"/>
              <a:t>to that node.</a:t>
            </a:r>
          </a:p>
          <a:p>
            <a:pPr lvl="2"/>
            <a:r>
              <a:rPr lang="en-US" altLang="zh-TW" dirty="0"/>
              <a:t>used to add an attribution to a quote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&lt;</a:t>
            </a:r>
            <a:r>
              <a:rPr lang="en-US" altLang="zh-TW" sz="2000" dirty="0" err="1">
                <a:solidFill>
                  <a:srgbClr val="0070C0"/>
                </a:solidFill>
              </a:rPr>
              <a:t>blockquote</a:t>
            </a:r>
            <a:r>
              <a:rPr lang="en-US" altLang="zh-TW" sz="2000" dirty="0">
                <a:solidFill>
                  <a:srgbClr val="0070C0"/>
                </a:solidFill>
              </a:rPr>
              <a:t> id="</a:t>
            </a:r>
            <a:r>
              <a:rPr lang="en-US" altLang="zh-TW" sz="2000" dirty="0">
                <a:solidFill>
                  <a:srgbClr val="C00000"/>
                </a:solidFill>
              </a:rPr>
              <a:t>quote</a:t>
            </a:r>
            <a:r>
              <a:rPr lang="en-US" altLang="zh-TW" sz="2000" dirty="0">
                <a:solidFill>
                  <a:srgbClr val="0070C0"/>
                </a:solidFill>
              </a:rPr>
              <a:t>"&gt;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No book can ever be finished. While working on it we learn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just enough to find it immature the moment we turn away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from it.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&lt;/</a:t>
            </a:r>
            <a:r>
              <a:rPr lang="en-US" altLang="zh-TW" sz="2000" dirty="0" err="1">
                <a:solidFill>
                  <a:srgbClr val="0070C0"/>
                </a:solidFill>
              </a:rPr>
              <a:t>blockquote</a:t>
            </a:r>
            <a:r>
              <a:rPr lang="en-US" altLang="zh-TW" sz="2000" dirty="0">
                <a:solidFill>
                  <a:srgbClr val="0070C0"/>
                </a:solidFill>
              </a:rPr>
              <a:t>&gt;</a:t>
            </a:r>
          </a:p>
          <a:p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</a:rPr>
              <a:t>function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C00000"/>
                </a:solidFill>
              </a:rPr>
              <a:t>elt</a:t>
            </a:r>
            <a:r>
              <a:rPr lang="en-US" altLang="zh-TW" sz="2000" dirty="0">
                <a:solidFill>
                  <a:srgbClr val="0070C0"/>
                </a:solidFill>
              </a:rPr>
              <a:t>(type, </a:t>
            </a:r>
            <a:r>
              <a:rPr lang="en-US" altLang="zh-TW" sz="2000" dirty="0">
                <a:solidFill>
                  <a:srgbClr val="C00000"/>
                </a:solidFill>
              </a:rPr>
              <a:t>...children</a:t>
            </a:r>
            <a:r>
              <a:rPr lang="en-US" altLang="zh-TW" sz="2000" dirty="0">
                <a:solidFill>
                  <a:srgbClr val="0070C0"/>
                </a:solidFill>
              </a:rPr>
              <a:t>) {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    </a:t>
            </a:r>
            <a:r>
              <a:rPr lang="en-US" altLang="zh-TW" sz="2000" dirty="0">
                <a:solidFill>
                  <a:srgbClr val="0070C0"/>
                </a:solidFill>
              </a:rPr>
              <a:t>let </a:t>
            </a:r>
            <a:r>
              <a:rPr lang="en-US" altLang="zh-TW" sz="2000" dirty="0">
                <a:solidFill>
                  <a:srgbClr val="C00000"/>
                </a:solidFill>
              </a:rPr>
              <a:t>node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 err="1">
                <a:solidFill>
                  <a:srgbClr val="0070C0"/>
                </a:solidFill>
              </a:rPr>
              <a:t>document.</a:t>
            </a:r>
            <a:r>
              <a:rPr lang="en-US" altLang="zh-TW" sz="2000" b="1" dirty="0" err="1">
                <a:solidFill>
                  <a:srgbClr val="C00000"/>
                </a:solidFill>
              </a:rPr>
              <a:t>createElement</a:t>
            </a:r>
            <a:r>
              <a:rPr lang="en-US" altLang="zh-TW" sz="2000" dirty="0">
                <a:solidFill>
                  <a:srgbClr val="0070C0"/>
                </a:solidFill>
              </a:rPr>
              <a:t>(type);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    </a:t>
            </a:r>
            <a:r>
              <a:rPr lang="en-US" altLang="zh-TW" sz="2000" dirty="0">
                <a:solidFill>
                  <a:srgbClr val="0070C0"/>
                </a:solidFill>
              </a:rPr>
              <a:t>for (let </a:t>
            </a:r>
            <a:r>
              <a:rPr lang="en-US" altLang="zh-TW" sz="2000" dirty="0">
                <a:solidFill>
                  <a:srgbClr val="C00000"/>
                </a:solidFill>
              </a:rPr>
              <a:t>child</a:t>
            </a:r>
            <a:r>
              <a:rPr lang="en-US" altLang="zh-TW" sz="2000" dirty="0">
                <a:solidFill>
                  <a:srgbClr val="0070C0"/>
                </a:solidFill>
              </a:rPr>
              <a:t> of </a:t>
            </a:r>
            <a:r>
              <a:rPr lang="en-US" altLang="zh-TW" sz="2000" dirty="0">
                <a:solidFill>
                  <a:srgbClr val="C00000"/>
                </a:solidFill>
              </a:rPr>
              <a:t>children</a:t>
            </a:r>
            <a:r>
              <a:rPr lang="en-US" altLang="zh-TW" sz="2000" dirty="0">
                <a:solidFill>
                  <a:srgbClr val="0070C0"/>
                </a:solidFill>
              </a:rPr>
              <a:t>) {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          </a:t>
            </a:r>
            <a:r>
              <a:rPr lang="en-US" altLang="zh-TW" sz="2000" dirty="0">
                <a:solidFill>
                  <a:srgbClr val="0070C0"/>
                </a:solidFill>
              </a:rPr>
              <a:t>if (</a:t>
            </a:r>
            <a:r>
              <a:rPr lang="en-US" altLang="zh-TW" sz="2000" dirty="0" err="1">
                <a:solidFill>
                  <a:srgbClr val="C00000"/>
                </a:solidFill>
              </a:rPr>
              <a:t>typeof</a:t>
            </a:r>
            <a:r>
              <a:rPr lang="en-US" altLang="zh-TW" sz="2000" dirty="0">
                <a:solidFill>
                  <a:srgbClr val="C0000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child </a:t>
            </a:r>
            <a:r>
              <a:rPr lang="en-US" altLang="zh-TW" sz="2000" dirty="0">
                <a:solidFill>
                  <a:srgbClr val="C00000"/>
                </a:solidFill>
              </a:rPr>
              <a:t>!=</a:t>
            </a:r>
            <a:r>
              <a:rPr lang="en-US" altLang="zh-TW" sz="2000" dirty="0">
                <a:solidFill>
                  <a:srgbClr val="0070C0"/>
                </a:solidFill>
              </a:rPr>
              <a:t> "</a:t>
            </a:r>
            <a:r>
              <a:rPr lang="en-US" altLang="zh-TW" sz="2000" dirty="0">
                <a:solidFill>
                  <a:srgbClr val="C00000"/>
                </a:solidFill>
              </a:rPr>
              <a:t>string</a:t>
            </a:r>
            <a:r>
              <a:rPr lang="en-US" altLang="zh-TW" sz="2000" dirty="0">
                <a:solidFill>
                  <a:srgbClr val="0070C0"/>
                </a:solidFill>
              </a:rPr>
              <a:t>") </a:t>
            </a:r>
            <a:r>
              <a:rPr lang="en-US" altLang="zh-TW" sz="2000" dirty="0" err="1">
                <a:solidFill>
                  <a:srgbClr val="0070C0"/>
                </a:solidFill>
              </a:rPr>
              <a:t>node.</a:t>
            </a:r>
            <a:r>
              <a:rPr lang="en-US" altLang="zh-TW" sz="2000" b="1" dirty="0" err="1">
                <a:solidFill>
                  <a:srgbClr val="C00000"/>
                </a:solidFill>
              </a:rPr>
              <a:t>appendChild</a:t>
            </a:r>
            <a:r>
              <a:rPr lang="en-US" altLang="zh-TW" sz="2000" dirty="0">
                <a:solidFill>
                  <a:srgbClr val="0070C0"/>
                </a:solidFill>
              </a:rPr>
              <a:t>(child);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          </a:t>
            </a:r>
            <a:r>
              <a:rPr lang="en-US" altLang="zh-TW" sz="2000" dirty="0">
                <a:solidFill>
                  <a:srgbClr val="0070C0"/>
                </a:solidFill>
              </a:rPr>
              <a:t>else </a:t>
            </a:r>
            <a:r>
              <a:rPr lang="en-US" altLang="zh-TW" sz="2000" dirty="0" err="1">
                <a:solidFill>
                  <a:srgbClr val="0070C0"/>
                </a:solidFill>
              </a:rPr>
              <a:t>node.appendChild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document.</a:t>
            </a:r>
            <a:r>
              <a:rPr lang="en-US" altLang="zh-TW" sz="2000" b="1" dirty="0" err="1">
                <a:solidFill>
                  <a:srgbClr val="C00000"/>
                </a:solidFill>
              </a:rPr>
              <a:t>createTextNode</a:t>
            </a:r>
            <a:r>
              <a:rPr lang="en-US" altLang="zh-TW" sz="2000" dirty="0">
                <a:solidFill>
                  <a:srgbClr val="0070C0"/>
                </a:solidFill>
              </a:rPr>
              <a:t>(child));}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    </a:t>
            </a:r>
            <a:r>
              <a:rPr lang="en-US" altLang="zh-TW" sz="2000" dirty="0">
                <a:solidFill>
                  <a:srgbClr val="0070C0"/>
                </a:solidFill>
              </a:rPr>
              <a:t>return node;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}</a:t>
            </a:r>
          </a:p>
          <a:p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document.getElementById</a:t>
            </a:r>
            <a:r>
              <a:rPr lang="en-US" altLang="zh-TW" sz="2000" dirty="0">
                <a:solidFill>
                  <a:srgbClr val="0070C0"/>
                </a:solidFill>
              </a:rPr>
              <a:t>("</a:t>
            </a:r>
            <a:r>
              <a:rPr lang="en-US" altLang="zh-TW" sz="2000" dirty="0">
                <a:solidFill>
                  <a:srgbClr val="C00000"/>
                </a:solidFill>
              </a:rPr>
              <a:t>quote</a:t>
            </a:r>
            <a:r>
              <a:rPr lang="en-US" altLang="zh-TW" sz="2000" dirty="0">
                <a:solidFill>
                  <a:srgbClr val="0070C0"/>
                </a:solidFill>
              </a:rPr>
              <a:t>").</a:t>
            </a:r>
            <a:r>
              <a:rPr lang="en-US" altLang="zh-TW" sz="2000" dirty="0" err="1">
                <a:solidFill>
                  <a:srgbClr val="0070C0"/>
                </a:solidFill>
              </a:rPr>
              <a:t>appendChild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b="1" dirty="0" err="1">
                <a:solidFill>
                  <a:srgbClr val="C00000"/>
                </a:solidFill>
              </a:rPr>
              <a:t>elt</a:t>
            </a:r>
            <a:r>
              <a:rPr lang="en-US" altLang="zh-TW" sz="2000" b="1" dirty="0">
                <a:solidFill>
                  <a:srgbClr val="C00000"/>
                </a:solidFill>
              </a:rPr>
              <a:t>(</a:t>
            </a:r>
            <a:r>
              <a:rPr lang="en-US" altLang="zh-TW" sz="2000" dirty="0">
                <a:solidFill>
                  <a:srgbClr val="7030A0"/>
                </a:solidFill>
              </a:rPr>
              <a:t>"footer"</a:t>
            </a:r>
            <a:r>
              <a:rPr lang="en-US" altLang="zh-TW" sz="2000" dirty="0">
                <a:solidFill>
                  <a:srgbClr val="0070C0"/>
                </a:solidFill>
              </a:rPr>
              <a:t>, "-",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   </a:t>
            </a:r>
            <a:r>
              <a:rPr lang="en-US" altLang="zh-TW" sz="2000" dirty="0" err="1">
                <a:solidFill>
                  <a:srgbClr val="C00000"/>
                </a:solidFill>
              </a:rPr>
              <a:t>elt</a:t>
            </a:r>
            <a:r>
              <a:rPr lang="en-US" altLang="zh-TW" sz="2000" dirty="0">
                <a:solidFill>
                  <a:srgbClr val="C00000"/>
                </a:solidFill>
              </a:rPr>
              <a:t>(</a:t>
            </a:r>
            <a:r>
              <a:rPr lang="en-US" altLang="zh-TW" sz="2000" dirty="0">
                <a:solidFill>
                  <a:srgbClr val="7030A0"/>
                </a:solidFill>
              </a:rPr>
              <a:t>"strong"</a:t>
            </a:r>
            <a:r>
              <a:rPr lang="en-US" altLang="zh-TW" sz="2000" dirty="0">
                <a:solidFill>
                  <a:srgbClr val="0070C0"/>
                </a:solidFill>
              </a:rPr>
              <a:t>, "Karl Popper"</a:t>
            </a:r>
            <a:r>
              <a:rPr lang="en-US" altLang="zh-TW" sz="2000" dirty="0">
                <a:solidFill>
                  <a:srgbClr val="C00000"/>
                </a:solidFill>
              </a:rPr>
              <a:t>)</a:t>
            </a:r>
            <a:r>
              <a:rPr lang="en-US" altLang="zh-TW" sz="2000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   ", preface to the second </a:t>
            </a:r>
            <a:r>
              <a:rPr lang="en-US" altLang="zh-TW" sz="2000" dirty="0" err="1">
                <a:solidFill>
                  <a:srgbClr val="0070C0"/>
                </a:solidFill>
              </a:rPr>
              <a:t>editon</a:t>
            </a:r>
            <a:r>
              <a:rPr lang="en-US" altLang="zh-TW" sz="2000" dirty="0">
                <a:solidFill>
                  <a:srgbClr val="0070C0"/>
                </a:solidFill>
              </a:rPr>
              <a:t> of ",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    </a:t>
            </a:r>
            <a:r>
              <a:rPr lang="en-US" altLang="zh-TW" sz="1800" dirty="0" err="1">
                <a:solidFill>
                  <a:srgbClr val="C00000"/>
                </a:solidFill>
              </a:rPr>
              <a:t>elt</a:t>
            </a:r>
            <a:r>
              <a:rPr lang="en-US" altLang="zh-TW" sz="1800" dirty="0">
                <a:solidFill>
                  <a:srgbClr val="C00000"/>
                </a:solidFill>
              </a:rPr>
              <a:t>(</a:t>
            </a:r>
            <a:r>
              <a:rPr lang="en-US" altLang="zh-TW" sz="1800" dirty="0">
                <a:solidFill>
                  <a:srgbClr val="7030A0"/>
                </a:solidFill>
              </a:rPr>
              <a:t>"</a:t>
            </a:r>
            <a:r>
              <a:rPr lang="en-US" altLang="zh-TW" sz="1800" dirty="0" err="1">
                <a:solidFill>
                  <a:srgbClr val="7030A0"/>
                </a:solidFill>
              </a:rPr>
              <a:t>em</a:t>
            </a:r>
            <a:r>
              <a:rPr lang="en-US" altLang="zh-TW" sz="1800" dirty="0">
                <a:solidFill>
                  <a:srgbClr val="7030A0"/>
                </a:solidFill>
              </a:rPr>
              <a:t>"</a:t>
            </a:r>
            <a:r>
              <a:rPr lang="en-US" altLang="zh-TW" sz="1800" dirty="0">
                <a:solidFill>
                  <a:srgbClr val="0070C0"/>
                </a:solidFill>
              </a:rPr>
              <a:t>, "The Open Society and Its Enemies"</a:t>
            </a:r>
            <a:r>
              <a:rPr lang="en-US" altLang="zh-TW" sz="1800" dirty="0">
                <a:solidFill>
                  <a:srgbClr val="C00000"/>
                </a:solidFill>
              </a:rPr>
              <a:t>)</a:t>
            </a:r>
            <a:r>
              <a:rPr lang="en-US" altLang="zh-TW" sz="1800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    ", 1950"));</a:t>
            </a:r>
          </a:p>
          <a:p>
            <a:r>
              <a:rPr lang="en-US" altLang="zh-TW" sz="1800" b="1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  <a:endParaRPr lang="en-US" altLang="zh-TW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3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27984" y="2258261"/>
            <a:ext cx="471601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HTML &lt;</a:t>
            </a:r>
            <a:r>
              <a:rPr lang="en-US" altLang="zh-TW" dirty="0" err="1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blockquote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&gt; Tag</a:t>
            </a:r>
            <a:endParaRPr lang="en-US" altLang="zh-TW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en-US" altLang="zh-TW" sz="1600" dirty="0"/>
              <a:t>specifies a section that is quoted from another source.</a:t>
            </a:r>
          </a:p>
          <a:p>
            <a:pPr algn="ctr"/>
            <a:r>
              <a:rPr lang="en-US" altLang="zh-TW" sz="1600" dirty="0"/>
              <a:t>Browsers usually indent &lt;</a:t>
            </a:r>
            <a:r>
              <a:rPr lang="en-US" altLang="zh-TW" sz="1600" dirty="0" err="1"/>
              <a:t>blockquote</a:t>
            </a:r>
            <a:r>
              <a:rPr lang="en-US" altLang="zh-TW" sz="1600" dirty="0"/>
              <a:t>&gt; elements.</a:t>
            </a:r>
          </a:p>
          <a:p>
            <a:pPr algn="ctr"/>
            <a:r>
              <a:rPr lang="en-US" altLang="zh-TW" dirty="0">
                <a:solidFill>
                  <a:srgbClr val="C00000"/>
                </a:solidFill>
              </a:rPr>
              <a:t>&lt;</a:t>
            </a:r>
            <a:r>
              <a:rPr lang="en-US" altLang="zh-TW" dirty="0" err="1">
                <a:solidFill>
                  <a:srgbClr val="C00000"/>
                </a:solidFill>
              </a:rPr>
              <a:t>blockquote</a:t>
            </a:r>
            <a:r>
              <a:rPr lang="en-US" altLang="zh-TW" dirty="0">
                <a:solidFill>
                  <a:srgbClr val="C00000"/>
                </a:solidFill>
              </a:rPr>
              <a:t> cite="http://xxx/index.html"&gt;</a:t>
            </a:r>
          </a:p>
          <a:p>
            <a:pPr algn="ctr"/>
            <a:r>
              <a:rPr lang="en-US" altLang="zh-TW" dirty="0">
                <a:solidFill>
                  <a:srgbClr val="C00000"/>
                </a:solidFill>
              </a:rPr>
              <a:t>&lt;/</a:t>
            </a:r>
            <a:r>
              <a:rPr lang="en-US" altLang="zh-TW" dirty="0" err="1">
                <a:solidFill>
                  <a:srgbClr val="C00000"/>
                </a:solidFill>
              </a:rPr>
              <a:t>blockquote</a:t>
            </a:r>
            <a:r>
              <a:rPr lang="en-US" altLang="zh-TW" dirty="0">
                <a:solidFill>
                  <a:srgbClr val="C00000"/>
                </a:solidFill>
              </a:rPr>
              <a:t>&gt;</a:t>
            </a:r>
            <a:endParaRPr lang="en-US" altLang="zh-TW" b="0" i="0" dirty="0">
              <a:solidFill>
                <a:srgbClr val="C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33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hlinkClick r:id="rId2"/>
              </a:rPr>
              <a:t>HTML Text Formatting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&lt;b&gt; - Bold text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&lt;strong&gt;</a:t>
            </a:r>
            <a:r>
              <a:rPr lang="en-US" altLang="zh-TW" dirty="0"/>
              <a:t> - Important text</a:t>
            </a:r>
          </a:p>
          <a:p>
            <a:r>
              <a:rPr lang="en-US" altLang="zh-TW" dirty="0"/>
              <a:t>&lt;i&gt; - Italic text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&lt;</a:t>
            </a:r>
            <a:r>
              <a:rPr lang="en-US" altLang="zh-TW" dirty="0" err="1">
                <a:solidFill>
                  <a:srgbClr val="C00000"/>
                </a:solidFill>
              </a:rPr>
              <a:t>em</a:t>
            </a:r>
            <a:r>
              <a:rPr lang="en-US" altLang="zh-TW" dirty="0">
                <a:solidFill>
                  <a:srgbClr val="C00000"/>
                </a:solidFill>
              </a:rPr>
              <a:t>&gt;</a:t>
            </a:r>
            <a:r>
              <a:rPr lang="en-US" altLang="zh-TW" dirty="0"/>
              <a:t> - Emphasized text</a:t>
            </a:r>
          </a:p>
          <a:p>
            <a:r>
              <a:rPr lang="en-US" altLang="zh-TW" dirty="0"/>
              <a:t>&lt;mark&gt; - Marked text</a:t>
            </a:r>
          </a:p>
          <a:p>
            <a:r>
              <a:rPr lang="en-US" altLang="zh-TW" dirty="0"/>
              <a:t>&lt;small&gt; - Small text</a:t>
            </a:r>
          </a:p>
          <a:p>
            <a:r>
              <a:rPr lang="en-US" altLang="zh-TW" dirty="0"/>
              <a:t>&lt;del&gt; - Deleted text</a:t>
            </a:r>
          </a:p>
          <a:p>
            <a:r>
              <a:rPr lang="en-US" altLang="zh-TW" dirty="0"/>
              <a:t>&lt;ins&gt; - Inserted text</a:t>
            </a:r>
          </a:p>
          <a:p>
            <a:r>
              <a:rPr lang="en-US" altLang="zh-TW" dirty="0"/>
              <a:t>&lt;sub&gt; - Subscript text</a:t>
            </a:r>
          </a:p>
          <a:p>
            <a:r>
              <a:rPr lang="en-US" altLang="zh-TW" dirty="0"/>
              <a:t>&lt;sup&gt; - Superscript text</a:t>
            </a:r>
          </a:p>
          <a:p>
            <a:r>
              <a:rPr lang="en-US" altLang="zh-TW" dirty="0"/>
              <a:t>&lt;ins&gt;	Defines inserted text</a:t>
            </a:r>
          </a:p>
          <a:p>
            <a:r>
              <a:rPr lang="en-US" altLang="zh-TW" dirty="0"/>
              <a:t>&lt;del&gt;	Defines deleted text</a:t>
            </a:r>
          </a:p>
          <a:p>
            <a:r>
              <a:rPr lang="en-US" altLang="zh-TW" dirty="0"/>
              <a:t>&lt;mark&gt;	Defines marked/highlighted text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65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2030" y="548680"/>
            <a:ext cx="7772400" cy="1470025"/>
          </a:xfrm>
        </p:spPr>
        <p:txBody>
          <a:bodyPr/>
          <a:lstStyle/>
          <a:p>
            <a:r>
              <a:rPr lang="en-US" altLang="zh-TW" dirty="0"/>
              <a:t>CH 14 (Eloquent)</a:t>
            </a:r>
            <a:br>
              <a:rPr lang="en-US" altLang="zh-TW" dirty="0"/>
            </a:br>
            <a:r>
              <a:rPr lang="en-US" altLang="zh-TW" b="1" dirty="0"/>
              <a:t>Document Object Model (DOM)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108520" y="2924944"/>
            <a:ext cx="9252520" cy="2688704"/>
          </a:xfrm>
        </p:spPr>
        <p:txBody>
          <a:bodyPr>
            <a:noAutofit/>
          </a:bodyPr>
          <a:lstStyle/>
          <a:p>
            <a:r>
              <a:rPr lang="en-US" altLang="zh-TW" sz="2400" dirty="0">
                <a:solidFill>
                  <a:schemeClr val="tx1"/>
                </a:solidFill>
              </a:rPr>
              <a:t>browser builds up a model of the document’s structure and uses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this model to draw the page on the screen</a:t>
            </a: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It is a </a:t>
            </a:r>
            <a:r>
              <a:rPr lang="en-US" altLang="zh-TW" sz="2400" dirty="0">
                <a:solidFill>
                  <a:srgbClr val="C00000"/>
                </a:solidFill>
              </a:rPr>
              <a:t>data structure </a:t>
            </a:r>
            <a:r>
              <a:rPr lang="en-US" altLang="zh-TW" sz="2400" dirty="0">
                <a:solidFill>
                  <a:schemeClr val="tx1"/>
                </a:solidFill>
              </a:rPr>
              <a:t>that you can read or modify. 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It acts as a </a:t>
            </a:r>
            <a:r>
              <a:rPr lang="en-US" altLang="zh-TW" sz="2400" i="1" dirty="0">
                <a:solidFill>
                  <a:srgbClr val="C00000"/>
                </a:solidFill>
              </a:rPr>
              <a:t>live </a:t>
            </a:r>
            <a:r>
              <a:rPr lang="en-US" altLang="zh-TW" sz="2400" dirty="0">
                <a:solidFill>
                  <a:srgbClr val="C00000"/>
                </a:solidFill>
              </a:rPr>
              <a:t>data structure</a:t>
            </a:r>
            <a:r>
              <a:rPr lang="en-US" altLang="zh-TW" sz="2400" dirty="0">
                <a:solidFill>
                  <a:schemeClr val="tx1"/>
                </a:solidFill>
              </a:rPr>
              <a:t>: 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when it’s modified, 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the page on the screen is updated to reflect the changes.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3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-21454"/>
            <a:ext cx="9144000" cy="351256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9723"/>
            <a:ext cx="9144000" cy="33668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601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2000" dirty="0" err="1">
                <a:solidFill>
                  <a:srgbClr val="0070C0"/>
                </a:solidFill>
              </a:rPr>
              <a:t>document.getElementBy</a:t>
            </a:r>
            <a:r>
              <a:rPr lang="en-US" altLang="zh-TW" sz="2000" dirty="0" err="1">
                <a:solidFill>
                  <a:srgbClr val="C00000"/>
                </a:solidFill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</a:rPr>
              <a:t>("quote").</a:t>
            </a:r>
            <a:r>
              <a:rPr lang="en-US" altLang="zh-TW" sz="2000" dirty="0" err="1">
                <a:solidFill>
                  <a:srgbClr val="C00000"/>
                </a:solidFill>
              </a:rPr>
              <a:t>appendChild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b="1" dirty="0" err="1">
                <a:solidFill>
                  <a:srgbClr val="0070C0"/>
                </a:solidFill>
              </a:rPr>
              <a:t>elt</a:t>
            </a:r>
            <a:r>
              <a:rPr lang="en-US" altLang="zh-TW" sz="2000" dirty="0">
                <a:solidFill>
                  <a:srgbClr val="0070C0"/>
                </a:solidFill>
              </a:rPr>
              <a:t>("footer", "</a:t>
            </a:r>
            <a:r>
              <a:rPr lang="en-US" altLang="zh-TW" sz="2000" dirty="0">
                <a:solidFill>
                  <a:srgbClr val="C00000"/>
                </a:solidFill>
              </a:rPr>
              <a:t>---footer---</a:t>
            </a:r>
            <a:r>
              <a:rPr lang="en-US" altLang="zh-TW" sz="2000" dirty="0">
                <a:solidFill>
                  <a:srgbClr val="0070C0"/>
                </a:solidFill>
              </a:rPr>
              <a:t>"));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document.getElementBy</a:t>
            </a:r>
            <a:r>
              <a:rPr lang="en-US" altLang="zh-TW" sz="2000" dirty="0" err="1">
                <a:solidFill>
                  <a:srgbClr val="C00000"/>
                </a:solidFill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</a:rPr>
              <a:t>("quote").</a:t>
            </a:r>
            <a:r>
              <a:rPr lang="en-US" altLang="zh-TW" sz="2000" dirty="0" err="1">
                <a:solidFill>
                  <a:srgbClr val="C00000"/>
                </a:solidFill>
              </a:rPr>
              <a:t>appendChild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b="1" dirty="0" err="1">
                <a:solidFill>
                  <a:srgbClr val="0070C0"/>
                </a:solidFill>
              </a:rPr>
              <a:t>elt</a:t>
            </a:r>
            <a:r>
              <a:rPr lang="en-US" altLang="zh-TW" sz="2000" dirty="0">
                <a:solidFill>
                  <a:srgbClr val="0070C0"/>
                </a:solidFill>
              </a:rPr>
              <a:t>("strong", "Karl Popper",", preface to the second </a:t>
            </a:r>
            <a:r>
              <a:rPr lang="en-US" altLang="zh-TW" sz="2000" dirty="0" err="1">
                <a:solidFill>
                  <a:srgbClr val="0070C0"/>
                </a:solidFill>
              </a:rPr>
              <a:t>editon</a:t>
            </a:r>
            <a:r>
              <a:rPr lang="en-US" altLang="zh-TW" sz="2000" dirty="0">
                <a:solidFill>
                  <a:srgbClr val="0070C0"/>
                </a:solidFill>
              </a:rPr>
              <a:t> of ", </a:t>
            </a:r>
            <a:r>
              <a:rPr lang="en-US" altLang="zh-TW" sz="2000" dirty="0" err="1">
                <a:solidFill>
                  <a:srgbClr val="0070C0"/>
                </a:solidFill>
              </a:rPr>
              <a:t>elt</a:t>
            </a:r>
            <a:r>
              <a:rPr lang="en-US" altLang="zh-TW" sz="2000" dirty="0">
                <a:solidFill>
                  <a:srgbClr val="0070C0"/>
                </a:solidFill>
              </a:rPr>
              <a:t>("</a:t>
            </a:r>
            <a:r>
              <a:rPr lang="en-US" altLang="zh-TW" sz="2000" b="1" dirty="0" err="1">
                <a:solidFill>
                  <a:srgbClr val="0070C0"/>
                </a:solidFill>
              </a:rPr>
              <a:t>em</a:t>
            </a:r>
            <a:r>
              <a:rPr lang="en-US" altLang="zh-TW" sz="2000" dirty="0">
                <a:solidFill>
                  <a:srgbClr val="0070C0"/>
                </a:solidFill>
              </a:rPr>
              <a:t>", "The Open Society and Its Enemies"),", 1950"));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9144000" cy="264155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6" y="4037060"/>
            <a:ext cx="9144000" cy="26818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2711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Attributes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HTML allows to set any attribute you want on nodes</a:t>
            </a:r>
          </a:p>
          <a:p>
            <a:r>
              <a:rPr lang="en-US" altLang="zh-TW" sz="2800" dirty="0" err="1">
                <a:solidFill>
                  <a:srgbClr val="C00000"/>
                </a:solidFill>
              </a:rPr>
              <a:t>getAttribute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  <a:r>
              <a:rPr lang="en-US" altLang="zh-TW" sz="2800" dirty="0"/>
              <a:t>&amp; </a:t>
            </a:r>
            <a:r>
              <a:rPr lang="en-US" altLang="zh-TW" sz="2800" dirty="0" err="1">
                <a:solidFill>
                  <a:srgbClr val="C00000"/>
                </a:solidFill>
                <a:hlinkClick r:id="rId2"/>
              </a:rPr>
              <a:t>setAttribute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  <a:r>
              <a:rPr lang="en-US" altLang="zh-TW" sz="2800" dirty="0"/>
              <a:t>methods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&lt;p </a:t>
            </a:r>
            <a:r>
              <a:rPr lang="en-US" altLang="zh-TW" sz="2000" dirty="0">
                <a:solidFill>
                  <a:srgbClr val="C00000"/>
                </a:solidFill>
              </a:rPr>
              <a:t>data-classified</a:t>
            </a:r>
            <a:r>
              <a:rPr lang="en-US" altLang="zh-TW" sz="2000" dirty="0">
                <a:solidFill>
                  <a:srgbClr val="0070C0"/>
                </a:solidFill>
              </a:rPr>
              <a:t>="</a:t>
            </a:r>
            <a:r>
              <a:rPr lang="en-US" altLang="zh-TW" sz="2000" dirty="0">
                <a:solidFill>
                  <a:srgbClr val="C00000"/>
                </a:solidFill>
              </a:rPr>
              <a:t>secret</a:t>
            </a:r>
            <a:r>
              <a:rPr lang="en-US" altLang="zh-TW" sz="2000" dirty="0">
                <a:solidFill>
                  <a:srgbClr val="0070C0"/>
                </a:solidFill>
              </a:rPr>
              <a:t>"&gt;The launch code is 00000000.&lt;/p&gt;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&lt;p </a:t>
            </a:r>
            <a:r>
              <a:rPr lang="en-US" altLang="zh-TW" sz="2000" dirty="0">
                <a:solidFill>
                  <a:srgbClr val="C00000"/>
                </a:solidFill>
              </a:rPr>
              <a:t>data-classified</a:t>
            </a:r>
            <a:r>
              <a:rPr lang="en-US" altLang="zh-TW" sz="2000" dirty="0">
                <a:solidFill>
                  <a:srgbClr val="0070C0"/>
                </a:solidFill>
              </a:rPr>
              <a:t>="</a:t>
            </a:r>
            <a:r>
              <a:rPr lang="en-US" altLang="zh-TW" sz="2000" dirty="0">
                <a:solidFill>
                  <a:srgbClr val="C00000"/>
                </a:solidFill>
              </a:rPr>
              <a:t>unclassified</a:t>
            </a:r>
            <a:r>
              <a:rPr lang="en-US" altLang="zh-TW" sz="2000" dirty="0">
                <a:solidFill>
                  <a:srgbClr val="0070C0"/>
                </a:solidFill>
              </a:rPr>
              <a:t>"&gt;I have two feet.&lt;/p&gt;</a:t>
            </a:r>
          </a:p>
          <a:p>
            <a:pPr lvl="1"/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let </a:t>
            </a:r>
            <a:r>
              <a:rPr lang="en-US" altLang="zh-TW" sz="2000" dirty="0">
                <a:solidFill>
                  <a:srgbClr val="C00000"/>
                </a:solidFill>
              </a:rPr>
              <a:t>paras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 err="1">
                <a:solidFill>
                  <a:srgbClr val="0070C0"/>
                </a:solidFill>
              </a:rPr>
              <a:t>document.body.</a:t>
            </a:r>
            <a:r>
              <a:rPr lang="en-US" altLang="zh-TW" sz="2000" b="1" dirty="0" err="1">
                <a:solidFill>
                  <a:srgbClr val="0070C0"/>
                </a:solidFill>
              </a:rPr>
              <a:t>getElementsBy</a:t>
            </a:r>
            <a:r>
              <a:rPr lang="en-US" altLang="zh-TW" sz="2000" b="1" dirty="0" err="1">
                <a:solidFill>
                  <a:srgbClr val="C00000"/>
                </a:solidFill>
              </a:rPr>
              <a:t>TagName</a:t>
            </a:r>
            <a:r>
              <a:rPr lang="en-US" altLang="zh-TW" sz="2000" dirty="0">
                <a:solidFill>
                  <a:srgbClr val="0070C0"/>
                </a:solidFill>
              </a:rPr>
              <a:t>("</a:t>
            </a:r>
            <a:r>
              <a:rPr lang="en-US" altLang="zh-TW" sz="2000" dirty="0">
                <a:solidFill>
                  <a:srgbClr val="C00000"/>
                </a:solidFill>
              </a:rPr>
              <a:t>p</a:t>
            </a:r>
            <a:r>
              <a:rPr lang="en-US" altLang="zh-TW" sz="2000" dirty="0">
                <a:solidFill>
                  <a:srgbClr val="0070C0"/>
                </a:solidFill>
              </a:rPr>
              <a:t>");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for (let </a:t>
            </a:r>
            <a:r>
              <a:rPr lang="en-US" altLang="zh-TW" sz="2000" dirty="0">
                <a:solidFill>
                  <a:srgbClr val="C00000"/>
                </a:solidFill>
              </a:rPr>
              <a:t>para</a:t>
            </a:r>
            <a:r>
              <a:rPr lang="en-US" altLang="zh-TW" sz="2000" dirty="0">
                <a:solidFill>
                  <a:srgbClr val="0070C0"/>
                </a:solidFill>
              </a:rPr>
              <a:t> of </a:t>
            </a:r>
            <a:r>
              <a:rPr lang="en-US" altLang="zh-TW" sz="2000" dirty="0" err="1">
                <a:solidFill>
                  <a:srgbClr val="C00000"/>
                </a:solidFill>
              </a:rPr>
              <a:t>Array.from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>
                <a:solidFill>
                  <a:srgbClr val="C00000"/>
                </a:solidFill>
              </a:rPr>
              <a:t>paras</a:t>
            </a:r>
            <a:r>
              <a:rPr lang="en-US" altLang="zh-TW" sz="2000" dirty="0">
                <a:solidFill>
                  <a:srgbClr val="0070C0"/>
                </a:solidFill>
              </a:rPr>
              <a:t>)) {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    if (</a:t>
            </a:r>
            <a:r>
              <a:rPr lang="en-US" altLang="zh-TW" sz="2000" dirty="0" err="1">
                <a:solidFill>
                  <a:srgbClr val="0070C0"/>
                </a:solidFill>
              </a:rPr>
              <a:t>para.</a:t>
            </a:r>
            <a:r>
              <a:rPr lang="en-US" altLang="zh-TW" sz="2000" dirty="0" err="1">
                <a:solidFill>
                  <a:srgbClr val="C00000"/>
                </a:solidFill>
              </a:rPr>
              <a:t>getAttribute</a:t>
            </a:r>
            <a:r>
              <a:rPr lang="en-US" altLang="zh-TW" sz="2000" dirty="0">
                <a:solidFill>
                  <a:srgbClr val="0070C0"/>
                </a:solidFill>
              </a:rPr>
              <a:t>("</a:t>
            </a:r>
            <a:r>
              <a:rPr lang="en-US" altLang="zh-TW" sz="2000" dirty="0">
                <a:solidFill>
                  <a:srgbClr val="C00000"/>
                </a:solidFill>
              </a:rPr>
              <a:t>data-classified</a:t>
            </a:r>
            <a:r>
              <a:rPr lang="en-US" altLang="zh-TW" sz="2000" dirty="0">
                <a:solidFill>
                  <a:srgbClr val="0070C0"/>
                </a:solidFill>
              </a:rPr>
              <a:t>") == "</a:t>
            </a:r>
            <a:r>
              <a:rPr lang="en-US" altLang="zh-TW" sz="2000" dirty="0">
                <a:solidFill>
                  <a:srgbClr val="C00000"/>
                </a:solidFill>
              </a:rPr>
              <a:t>secret</a:t>
            </a:r>
            <a:r>
              <a:rPr lang="en-US" altLang="zh-TW" sz="2000" dirty="0">
                <a:solidFill>
                  <a:srgbClr val="0070C0"/>
                </a:solidFill>
              </a:rPr>
              <a:t>") {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       </a:t>
            </a:r>
            <a:r>
              <a:rPr lang="en-US" altLang="zh-TW" sz="2000" dirty="0" err="1">
                <a:solidFill>
                  <a:srgbClr val="0070C0"/>
                </a:solidFill>
              </a:rPr>
              <a:t>para.</a:t>
            </a:r>
            <a:r>
              <a:rPr lang="en-US" altLang="zh-TW" sz="2000" dirty="0" err="1">
                <a:solidFill>
                  <a:srgbClr val="C00000"/>
                </a:solidFill>
              </a:rPr>
              <a:t>remove</a:t>
            </a:r>
            <a:r>
              <a:rPr lang="en-US" altLang="zh-TW" sz="2000" dirty="0">
                <a:solidFill>
                  <a:srgbClr val="0070C0"/>
                </a:solidFill>
              </a:rPr>
              <a:t>(); }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    else </a:t>
            </a:r>
            <a:r>
              <a:rPr lang="en-US" altLang="zh-TW" sz="2000" dirty="0" err="1">
                <a:solidFill>
                  <a:srgbClr val="0070C0"/>
                </a:solidFill>
              </a:rPr>
              <a:t>para.</a:t>
            </a:r>
            <a:r>
              <a:rPr lang="en-US" altLang="zh-TW" sz="2000" dirty="0" err="1">
                <a:solidFill>
                  <a:srgbClr val="C00000"/>
                </a:solidFill>
              </a:rPr>
              <a:t>setAttribute</a:t>
            </a:r>
            <a:r>
              <a:rPr lang="en-US" altLang="zh-TW" sz="2000" dirty="0">
                <a:solidFill>
                  <a:srgbClr val="0070C0"/>
                </a:solidFill>
              </a:rPr>
              <a:t>("data-</a:t>
            </a:r>
            <a:r>
              <a:rPr lang="en-US" altLang="zh-TW" sz="2000" dirty="0" err="1">
                <a:solidFill>
                  <a:srgbClr val="0070C0"/>
                </a:solidFill>
              </a:rPr>
              <a:t>classified","</a:t>
            </a:r>
            <a:r>
              <a:rPr lang="en-US" altLang="zh-TW" sz="2000" dirty="0" err="1">
                <a:solidFill>
                  <a:srgbClr val="C00000"/>
                </a:solidFill>
              </a:rPr>
              <a:t>New</a:t>
            </a:r>
            <a:r>
              <a:rPr lang="en-US" altLang="zh-TW" sz="2000" dirty="0">
                <a:solidFill>
                  <a:srgbClr val="C00000"/>
                </a:solidFill>
              </a:rPr>
              <a:t> Attribute</a:t>
            </a:r>
            <a:r>
              <a:rPr lang="en-US" altLang="zh-TW" sz="2000" dirty="0">
                <a:solidFill>
                  <a:srgbClr val="0070C0"/>
                </a:solidFill>
              </a:rPr>
              <a:t>")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  }</a:t>
            </a:r>
          </a:p>
          <a:p>
            <a:pPr lvl="1"/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3216"/>
            <a:ext cx="9144000" cy="1235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cxnSp>
        <p:nvCxnSpPr>
          <p:cNvPr id="6" name="直線接點 5"/>
          <p:cNvCxnSpPr/>
          <p:nvPr/>
        </p:nvCxnSpPr>
        <p:spPr>
          <a:xfrm>
            <a:off x="6553200" y="6237312"/>
            <a:ext cx="97112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79512" y="6165304"/>
            <a:ext cx="97112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82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clientWidth</a:t>
            </a:r>
            <a:r>
              <a:rPr lang="en-US" altLang="zh-TW" dirty="0"/>
              <a:t> &amp; </a:t>
            </a:r>
            <a:r>
              <a:rPr lang="en-US" altLang="zh-TW" dirty="0" err="1">
                <a:solidFill>
                  <a:srgbClr val="C00000"/>
                </a:solidFill>
              </a:rPr>
              <a:t>clientHeight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give the size of the space </a:t>
            </a:r>
            <a:r>
              <a:rPr lang="en-US" altLang="zh-TW" i="1" dirty="0"/>
              <a:t>inside </a:t>
            </a:r>
            <a:r>
              <a:rPr lang="en-US" altLang="zh-TW" dirty="0"/>
              <a:t>the element,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&lt;p style="border: 3px solid red"&gt;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I'm boxed in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&lt;/p&gt;</a:t>
            </a:r>
          </a:p>
          <a:p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let para = </a:t>
            </a:r>
            <a:r>
              <a:rPr lang="en-US" altLang="zh-TW" sz="2400" dirty="0" err="1">
                <a:solidFill>
                  <a:srgbClr val="0070C0"/>
                </a:solidFill>
              </a:rPr>
              <a:t>document.body.</a:t>
            </a:r>
            <a:r>
              <a:rPr lang="en-US" altLang="zh-TW" sz="2400" b="1" dirty="0" err="1">
                <a:solidFill>
                  <a:srgbClr val="0070C0"/>
                </a:solidFill>
              </a:rPr>
              <a:t>getElementsBy</a:t>
            </a:r>
            <a:r>
              <a:rPr lang="en-US" altLang="zh-TW" sz="2400" b="1" dirty="0" err="1">
                <a:solidFill>
                  <a:srgbClr val="C00000"/>
                </a:solidFill>
              </a:rPr>
              <a:t>TagName</a:t>
            </a:r>
            <a:r>
              <a:rPr lang="en-US" altLang="zh-TW" sz="2400" dirty="0">
                <a:solidFill>
                  <a:srgbClr val="0070C0"/>
                </a:solidFill>
              </a:rPr>
              <a:t>("p")</a:t>
            </a:r>
            <a:r>
              <a:rPr lang="en-US" altLang="zh-TW" sz="2400" b="1" dirty="0">
                <a:solidFill>
                  <a:srgbClr val="0070C0"/>
                </a:solidFill>
              </a:rPr>
              <a:t>[0]</a:t>
            </a:r>
            <a:r>
              <a:rPr lang="en-US" altLang="zh-TW" sz="24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console.log("</a:t>
            </a:r>
            <a:r>
              <a:rPr lang="en-US" altLang="zh-TW" sz="2400" dirty="0" err="1">
                <a:solidFill>
                  <a:srgbClr val="C00000"/>
                </a:solidFill>
              </a:rPr>
              <a:t>clientHeight</a:t>
            </a:r>
            <a:r>
              <a:rPr lang="en-US" altLang="zh-TW" sz="2400" dirty="0">
                <a:solidFill>
                  <a:srgbClr val="0070C0"/>
                </a:solidFill>
              </a:rPr>
              <a:t>:", </a:t>
            </a:r>
            <a:r>
              <a:rPr lang="en-US" altLang="zh-TW" sz="2400" dirty="0" err="1">
                <a:solidFill>
                  <a:srgbClr val="0070C0"/>
                </a:solidFill>
              </a:rPr>
              <a:t>para.</a:t>
            </a:r>
            <a:r>
              <a:rPr lang="en-US" altLang="zh-TW" sz="2400" dirty="0" err="1">
                <a:solidFill>
                  <a:srgbClr val="C00000"/>
                </a:solidFill>
              </a:rPr>
              <a:t>clientHeight</a:t>
            </a:r>
            <a:r>
              <a:rPr lang="en-US" altLang="zh-TW" sz="24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console.log("</a:t>
            </a:r>
            <a:r>
              <a:rPr lang="en-US" altLang="zh-TW" sz="2400" dirty="0" err="1">
                <a:solidFill>
                  <a:srgbClr val="C00000"/>
                </a:solidFill>
              </a:rPr>
              <a:t>offsetHeight</a:t>
            </a:r>
            <a:r>
              <a:rPr lang="en-US" altLang="zh-TW" sz="2400" dirty="0">
                <a:solidFill>
                  <a:srgbClr val="0070C0"/>
                </a:solidFill>
              </a:rPr>
              <a:t>:", </a:t>
            </a:r>
            <a:r>
              <a:rPr lang="en-US" altLang="zh-TW" sz="2400" dirty="0" err="1">
                <a:solidFill>
                  <a:srgbClr val="0070C0"/>
                </a:solidFill>
              </a:rPr>
              <a:t>para.</a:t>
            </a:r>
            <a:r>
              <a:rPr lang="en-US" altLang="zh-TW" sz="2400" dirty="0" err="1">
                <a:solidFill>
                  <a:srgbClr val="C00000"/>
                </a:solidFill>
              </a:rPr>
              <a:t>offsetHeight</a:t>
            </a:r>
            <a:r>
              <a:rPr lang="en-US" altLang="zh-TW" sz="24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48880"/>
            <a:ext cx="6240693" cy="7200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5391061"/>
            <a:ext cx="5303488" cy="12961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1030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hlinkClick r:id="rId2"/>
              </a:rPr>
              <a:t>HTML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5519" y="490066"/>
            <a:ext cx="9324528" cy="630932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&lt;table </a:t>
            </a:r>
            <a:r>
              <a:rPr lang="en-US" altLang="zh-TW" sz="2400" dirty="0">
                <a:solidFill>
                  <a:srgbClr val="C00000"/>
                </a:solidFill>
              </a:rPr>
              <a:t>style="border:3px #</a:t>
            </a:r>
            <a:r>
              <a:rPr lang="en-US" altLang="zh-TW" sz="2400" dirty="0" err="1">
                <a:solidFill>
                  <a:srgbClr val="C00000"/>
                </a:solidFill>
              </a:rPr>
              <a:t>cccccc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</a:rPr>
              <a:t>solid</a:t>
            </a:r>
            <a:r>
              <a:rPr lang="en-US" altLang="zh-TW" sz="2400" dirty="0">
                <a:solidFill>
                  <a:srgbClr val="C00000"/>
                </a:solidFill>
              </a:rPr>
              <a:t>;" </a:t>
            </a:r>
            <a:r>
              <a:rPr lang="en-US" altLang="zh-TW" sz="2400" dirty="0" err="1">
                <a:solidFill>
                  <a:srgbClr val="C00000"/>
                </a:solidFill>
              </a:rPr>
              <a:t>cellpadding</a:t>
            </a:r>
            <a:r>
              <a:rPr lang="en-US" altLang="zh-TW" sz="2400" dirty="0">
                <a:solidFill>
                  <a:srgbClr val="C00000"/>
                </a:solidFill>
              </a:rPr>
              <a:t>="10" border='1'</a:t>
            </a:r>
            <a:r>
              <a:rPr lang="en-US" altLang="zh-TW" sz="2400" dirty="0"/>
              <a:t>&gt;</a:t>
            </a:r>
            <a:br>
              <a:rPr lang="en-US" altLang="zh-TW" sz="2400" dirty="0"/>
            </a:br>
            <a:r>
              <a:rPr lang="en-US" altLang="zh-TW" sz="2300" b="1" dirty="0"/>
              <a:t>&lt;</a:t>
            </a:r>
            <a:r>
              <a:rPr lang="en-US" altLang="zh-TW" sz="2300" b="1" dirty="0" err="1"/>
              <a:t>tr</a:t>
            </a:r>
            <a:r>
              <a:rPr lang="en-US" altLang="zh-TW" sz="2300" b="1" dirty="0"/>
              <a:t>&gt;</a:t>
            </a:r>
            <a:r>
              <a:rPr lang="en-US" altLang="zh-TW" sz="2300" dirty="0"/>
              <a:t>&lt;td&gt;</a:t>
            </a:r>
            <a:r>
              <a:rPr lang="zh-TW" altLang="en-US" sz="2300" dirty="0"/>
              <a:t>這是表格欄位</a:t>
            </a:r>
            <a:r>
              <a:rPr lang="en-US" altLang="zh-TW" sz="2300" dirty="0"/>
              <a:t>&lt;/td&gt;&lt;td&gt;</a:t>
            </a:r>
            <a:r>
              <a:rPr lang="zh-TW" altLang="en-US" sz="2300" dirty="0"/>
              <a:t>這是表格欄位</a:t>
            </a:r>
            <a:r>
              <a:rPr lang="en-US" altLang="zh-TW" sz="2300" dirty="0"/>
              <a:t>&lt;/td&gt;</a:t>
            </a:r>
            <a:r>
              <a:rPr lang="en-US" altLang="zh-TW" sz="2300" b="1" dirty="0"/>
              <a:t>&lt;/</a:t>
            </a:r>
            <a:r>
              <a:rPr lang="en-US" altLang="zh-TW" sz="2300" b="1" dirty="0" err="1"/>
              <a:t>tr</a:t>
            </a:r>
            <a:r>
              <a:rPr lang="en-US" altLang="zh-TW" sz="2300" b="1" dirty="0"/>
              <a:t>&gt;</a:t>
            </a:r>
            <a:br>
              <a:rPr lang="en-US" altLang="zh-TW" sz="2300" dirty="0"/>
            </a:br>
            <a:r>
              <a:rPr lang="en-US" altLang="zh-TW" sz="2300" b="1" dirty="0"/>
              <a:t>&lt;</a:t>
            </a:r>
            <a:r>
              <a:rPr lang="en-US" altLang="zh-TW" sz="2300" b="1" dirty="0" err="1"/>
              <a:t>tr</a:t>
            </a:r>
            <a:r>
              <a:rPr lang="en-US" altLang="zh-TW" sz="2300" b="1" dirty="0"/>
              <a:t>&gt;</a:t>
            </a:r>
            <a:r>
              <a:rPr lang="en-US" altLang="zh-TW" sz="2300" dirty="0"/>
              <a:t>&lt;td&gt;</a:t>
            </a:r>
            <a:r>
              <a:rPr lang="zh-TW" altLang="en-US" sz="2300" dirty="0"/>
              <a:t>這是表格欄位</a:t>
            </a:r>
            <a:r>
              <a:rPr lang="en-US" altLang="zh-TW" sz="2300" dirty="0"/>
              <a:t>&lt;/td&gt;&lt;td&gt;</a:t>
            </a:r>
            <a:r>
              <a:rPr lang="zh-TW" altLang="en-US" sz="2300" dirty="0"/>
              <a:t>這是表格欄位</a:t>
            </a:r>
            <a:r>
              <a:rPr lang="en-US" altLang="zh-TW" sz="2300" dirty="0"/>
              <a:t>&lt;/td&gt;</a:t>
            </a:r>
            <a:r>
              <a:rPr lang="en-US" altLang="zh-TW" sz="2300" b="1" dirty="0"/>
              <a:t>&lt;/</a:t>
            </a:r>
            <a:r>
              <a:rPr lang="en-US" altLang="zh-TW" sz="2300" b="1" dirty="0" err="1"/>
              <a:t>tr</a:t>
            </a:r>
            <a:r>
              <a:rPr lang="en-US" altLang="zh-TW" sz="2300" b="1" dirty="0"/>
              <a:t>&gt;</a:t>
            </a:r>
            <a:br>
              <a:rPr lang="en-US" altLang="zh-TW" sz="2300" dirty="0"/>
            </a:br>
            <a:r>
              <a:rPr lang="en-US" altLang="zh-TW" sz="2300" dirty="0"/>
              <a:t>&lt;/table&gt;</a:t>
            </a:r>
          </a:p>
          <a:p>
            <a:endParaRPr lang="en-US" altLang="zh-TW" sz="2400" dirty="0"/>
          </a:p>
          <a:p>
            <a:endParaRPr lang="en-US" altLang="zh-TW" sz="2000" dirty="0"/>
          </a:p>
          <a:p>
            <a:r>
              <a:rPr lang="en-US" altLang="zh-TW" sz="2000" dirty="0"/>
              <a:t>&lt;table </a:t>
            </a:r>
            <a:r>
              <a:rPr lang="en-US" altLang="zh-TW" sz="2000" dirty="0">
                <a:solidFill>
                  <a:srgbClr val="C00000"/>
                </a:solidFill>
              </a:rPr>
              <a:t>style="border:3px #FFD382 </a:t>
            </a:r>
            <a:r>
              <a:rPr lang="en-US" altLang="zh-TW" sz="2000" b="1" dirty="0">
                <a:solidFill>
                  <a:srgbClr val="C00000"/>
                </a:solidFill>
              </a:rPr>
              <a:t>dashed</a:t>
            </a:r>
            <a:r>
              <a:rPr lang="en-US" altLang="zh-TW" sz="2000" dirty="0">
                <a:solidFill>
                  <a:srgbClr val="C00000"/>
                </a:solidFill>
              </a:rPr>
              <a:t>;" </a:t>
            </a:r>
            <a:r>
              <a:rPr lang="en-US" altLang="zh-TW" sz="2000" dirty="0" err="1">
                <a:solidFill>
                  <a:srgbClr val="C00000"/>
                </a:solidFill>
              </a:rPr>
              <a:t>cellpadding</a:t>
            </a:r>
            <a:r>
              <a:rPr lang="en-US" altLang="zh-TW" sz="2000" dirty="0">
                <a:solidFill>
                  <a:srgbClr val="C00000"/>
                </a:solidFill>
              </a:rPr>
              <a:t>="10" border='1'</a:t>
            </a:r>
            <a:r>
              <a:rPr lang="en-US" altLang="zh-TW" sz="2000" dirty="0"/>
              <a:t>&gt;</a:t>
            </a:r>
            <a:br>
              <a:rPr lang="en-US" altLang="zh-TW" sz="2000" dirty="0"/>
            </a:br>
            <a:r>
              <a:rPr lang="en-US" altLang="zh-TW" sz="2000" dirty="0"/>
              <a:t>&lt;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&gt;&lt;td&gt;</a:t>
            </a:r>
            <a:r>
              <a:rPr lang="zh-TW" altLang="en-US" sz="2000" dirty="0"/>
              <a:t>這是表格欄位</a:t>
            </a:r>
            <a:r>
              <a:rPr lang="en-US" altLang="zh-TW" sz="2000" dirty="0"/>
              <a:t>&lt;/td&gt;&lt;td&gt;</a:t>
            </a:r>
            <a:r>
              <a:rPr lang="zh-TW" altLang="en-US" sz="2000" dirty="0"/>
              <a:t>這是表格欄位</a:t>
            </a:r>
            <a:r>
              <a:rPr lang="en-US" altLang="zh-TW" sz="2000" dirty="0"/>
              <a:t>&lt;/td&gt;&lt;/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  <a:br>
              <a:rPr lang="en-US" altLang="zh-TW" sz="2000" dirty="0"/>
            </a:br>
            <a:r>
              <a:rPr lang="en-US" altLang="zh-TW" sz="2000" dirty="0"/>
              <a:t>&lt;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&gt;&lt;td&gt;</a:t>
            </a:r>
            <a:r>
              <a:rPr lang="zh-TW" altLang="en-US" sz="2000" dirty="0"/>
              <a:t>這是表格欄位</a:t>
            </a:r>
            <a:r>
              <a:rPr lang="en-US" altLang="zh-TW" sz="2000" dirty="0"/>
              <a:t>&lt;/td&gt;&lt;td&gt;</a:t>
            </a:r>
            <a:r>
              <a:rPr lang="zh-TW" altLang="en-US" sz="2000" dirty="0"/>
              <a:t>這是表格欄位</a:t>
            </a:r>
            <a:r>
              <a:rPr lang="en-US" altLang="zh-TW" sz="2000" dirty="0"/>
              <a:t>&lt;/td&gt;&lt;/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  <a:br>
              <a:rPr lang="en-US" altLang="zh-TW" sz="2000" dirty="0"/>
            </a:br>
            <a:r>
              <a:rPr lang="en-US" altLang="zh-TW" sz="2000" dirty="0"/>
              <a:t>&lt;/table&gt;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&lt;table </a:t>
            </a:r>
            <a:r>
              <a:rPr lang="en-US" altLang="zh-TW" sz="2000" dirty="0">
                <a:solidFill>
                  <a:srgbClr val="C00000"/>
                </a:solidFill>
              </a:rPr>
              <a:t>style="border:8px #FFD382 </a:t>
            </a:r>
            <a:r>
              <a:rPr lang="en-US" altLang="zh-TW" sz="2000" b="1" dirty="0">
                <a:solidFill>
                  <a:srgbClr val="C00000"/>
                </a:solidFill>
              </a:rPr>
              <a:t>groove</a:t>
            </a:r>
            <a:r>
              <a:rPr lang="en-US" altLang="zh-TW" sz="2000" dirty="0">
                <a:solidFill>
                  <a:srgbClr val="C00000"/>
                </a:solidFill>
              </a:rPr>
              <a:t>;" </a:t>
            </a:r>
            <a:r>
              <a:rPr lang="en-US" altLang="zh-TW" sz="2000" dirty="0" err="1">
                <a:solidFill>
                  <a:srgbClr val="C00000"/>
                </a:solidFill>
              </a:rPr>
              <a:t>cellpadding</a:t>
            </a:r>
            <a:r>
              <a:rPr lang="en-US" altLang="zh-TW" sz="2000" dirty="0">
                <a:solidFill>
                  <a:srgbClr val="C00000"/>
                </a:solidFill>
              </a:rPr>
              <a:t>="10" border='0'</a:t>
            </a:r>
            <a:r>
              <a:rPr lang="en-US" altLang="zh-TW" sz="2000" dirty="0"/>
              <a:t>&gt;</a:t>
            </a:r>
            <a:br>
              <a:rPr lang="en-US" altLang="zh-TW" sz="2000" dirty="0"/>
            </a:br>
            <a:r>
              <a:rPr lang="en-US" altLang="zh-TW" sz="2000" dirty="0"/>
              <a:t>&lt;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&gt;&lt;td&gt;</a:t>
            </a:r>
            <a:r>
              <a:rPr lang="zh-TW" altLang="en-US" sz="2000" dirty="0"/>
              <a:t>這是表格欄位</a:t>
            </a:r>
            <a:r>
              <a:rPr lang="en-US" altLang="zh-TW" sz="2000" dirty="0"/>
              <a:t>&lt;/td&gt;&lt;td&gt;</a:t>
            </a:r>
            <a:r>
              <a:rPr lang="zh-TW" altLang="en-US" sz="2000" dirty="0"/>
              <a:t>這是表格欄位</a:t>
            </a:r>
            <a:r>
              <a:rPr lang="en-US" altLang="zh-TW" sz="2000" dirty="0"/>
              <a:t>&lt;/td&gt;&lt;/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  <a:br>
              <a:rPr lang="en-US" altLang="zh-TW" sz="2000" dirty="0"/>
            </a:br>
            <a:r>
              <a:rPr lang="en-US" altLang="zh-TW" sz="2000" dirty="0"/>
              <a:t>&lt;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&gt;&lt;td&gt;</a:t>
            </a:r>
            <a:r>
              <a:rPr lang="zh-TW" altLang="en-US" sz="2000" dirty="0"/>
              <a:t>這是表格欄位</a:t>
            </a:r>
            <a:r>
              <a:rPr lang="en-US" altLang="zh-TW" sz="2000" dirty="0"/>
              <a:t>&lt;/td&gt;&lt;td&gt;</a:t>
            </a:r>
            <a:r>
              <a:rPr lang="zh-TW" altLang="en-US" sz="2000" dirty="0"/>
              <a:t>這是表格欄位</a:t>
            </a:r>
            <a:r>
              <a:rPr lang="en-US" altLang="zh-TW" sz="2000" dirty="0"/>
              <a:t>&lt;/td&gt;&lt;/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  <a:br>
              <a:rPr lang="en-US" altLang="zh-TW" sz="2000" dirty="0"/>
            </a:br>
            <a:r>
              <a:rPr lang="en-US" altLang="zh-TW" sz="2000" dirty="0"/>
              <a:t>&lt;/table&gt;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700808"/>
            <a:ext cx="2989618" cy="10801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769285"/>
            <a:ext cx="2981325" cy="1104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130" y="5733256"/>
            <a:ext cx="3028950" cy="10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92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Autofit/>
          </a:bodyPr>
          <a:lstStyle/>
          <a:p>
            <a:r>
              <a:rPr lang="zh-TW" altLang="en-US" sz="2800" b="1" dirty="0">
                <a:hlinkClick r:id="rId2"/>
              </a:rPr>
              <a:t>圖解</a:t>
            </a:r>
            <a:r>
              <a:rPr lang="en-US" altLang="zh-TW" sz="2800" b="1" dirty="0" err="1">
                <a:hlinkClick r:id="rId2"/>
              </a:rPr>
              <a:t>clientLeft</a:t>
            </a:r>
            <a:r>
              <a:rPr lang="en-US" altLang="zh-TW" sz="2800" b="1" dirty="0">
                <a:hlinkClick r:id="rId2"/>
              </a:rPr>
              <a:t>, </a:t>
            </a:r>
            <a:r>
              <a:rPr lang="en-US" altLang="zh-TW" sz="2800" b="1" dirty="0" err="1">
                <a:hlinkClick r:id="rId2"/>
              </a:rPr>
              <a:t>clientTop</a:t>
            </a:r>
            <a:r>
              <a:rPr lang="en-US" altLang="zh-TW" sz="2800" b="1" dirty="0">
                <a:hlinkClick r:id="rId2"/>
              </a:rPr>
              <a:t>, </a:t>
            </a:r>
            <a:r>
              <a:rPr lang="en-US" altLang="zh-TW" sz="2800" b="1" dirty="0" err="1">
                <a:hlinkClick r:id="rId2"/>
              </a:rPr>
              <a:t>clientWidth</a:t>
            </a:r>
            <a:r>
              <a:rPr lang="zh-TW" altLang="en-US" sz="2800" b="1" dirty="0">
                <a:hlinkClick r:id="rId2"/>
              </a:rPr>
              <a:t>和</a:t>
            </a:r>
            <a:r>
              <a:rPr lang="en-US" altLang="zh-TW" sz="2800" b="1" dirty="0" err="1">
                <a:hlinkClick r:id="rId2"/>
              </a:rPr>
              <a:t>clientHeight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DOM</a:t>
            </a:r>
            <a:r>
              <a:rPr lang="zh-TW" altLang="en-US" dirty="0"/>
              <a:t>物件中使用</a:t>
            </a:r>
            <a:r>
              <a:rPr lang="en-US" altLang="zh-TW" dirty="0" err="1"/>
              <a:t>clientLeft</a:t>
            </a:r>
            <a:r>
              <a:rPr lang="zh-TW" altLang="en-US" dirty="0"/>
              <a:t>、</a:t>
            </a:r>
            <a:r>
              <a:rPr lang="en-US" altLang="zh-TW" dirty="0" err="1"/>
              <a:t>clientTop</a:t>
            </a:r>
            <a:r>
              <a:rPr lang="zh-TW" altLang="en-US" dirty="0"/>
              <a:t>、</a:t>
            </a:r>
            <a:r>
              <a:rPr lang="en-US" altLang="zh-TW" dirty="0" err="1"/>
              <a:t>clientWidth</a:t>
            </a:r>
            <a:r>
              <a:rPr lang="zh-TW" altLang="en-US" dirty="0"/>
              <a:t>和</a:t>
            </a:r>
            <a:r>
              <a:rPr lang="en-US" altLang="zh-TW" dirty="0" err="1"/>
              <a:t>clientHeight</a:t>
            </a:r>
            <a:r>
              <a:rPr lang="zh-TW" altLang="en-US" dirty="0"/>
              <a:t>的屬性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2050" name="Picture 2" descr="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49722" cy="458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38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getBoundingClientRect</a:t>
            </a:r>
            <a:r>
              <a:rPr lang="en-US" altLang="zh-TW" dirty="0"/>
              <a:t> :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most effective way </a:t>
            </a:r>
            <a:r>
              <a:rPr lang="en-US" altLang="zh-TW" dirty="0"/>
              <a:t>to find the </a:t>
            </a:r>
            <a:r>
              <a:rPr lang="en-US" altLang="zh-TW" b="1" dirty="0"/>
              <a:t>precise position </a:t>
            </a:r>
            <a:r>
              <a:rPr lang="en-US" altLang="zh-TW" dirty="0"/>
              <a:t>of an element on the</a:t>
            </a:r>
            <a:r>
              <a:rPr lang="zh-TW" altLang="en-US" dirty="0"/>
              <a:t> </a:t>
            </a:r>
            <a:r>
              <a:rPr lang="en-US" altLang="zh-TW" dirty="0"/>
              <a:t>screen</a:t>
            </a:r>
          </a:p>
          <a:p>
            <a:pPr lvl="1"/>
            <a:r>
              <a:rPr lang="en-US" altLang="zh-TW" dirty="0"/>
              <a:t>returns an object:</a:t>
            </a:r>
          </a:p>
          <a:p>
            <a:pPr lvl="2"/>
            <a:r>
              <a:rPr lang="en-US" altLang="zh-TW" dirty="0"/>
              <a:t>with </a:t>
            </a:r>
            <a:r>
              <a:rPr lang="en-US" altLang="zh-TW" dirty="0">
                <a:solidFill>
                  <a:srgbClr val="FF0000"/>
                </a:solidFill>
              </a:rPr>
              <a:t>top,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bottom, left, and right </a:t>
            </a:r>
            <a:r>
              <a:rPr lang="en-US" altLang="zh-TW" dirty="0"/>
              <a:t>properties, </a:t>
            </a:r>
          </a:p>
          <a:p>
            <a:pPr lvl="3"/>
            <a:r>
              <a:rPr lang="en-US" altLang="zh-TW" dirty="0"/>
              <a:t>indicating the </a:t>
            </a:r>
            <a:r>
              <a:rPr lang="en-US" altLang="zh-TW" b="1" dirty="0"/>
              <a:t>pixel positions </a:t>
            </a:r>
            <a:r>
              <a:rPr lang="en-US" altLang="zh-TW" dirty="0"/>
              <a:t>of the sides</a:t>
            </a:r>
            <a:r>
              <a:rPr lang="zh-TW" altLang="en-US" dirty="0"/>
              <a:t> </a:t>
            </a:r>
            <a:r>
              <a:rPr lang="en-US" altLang="zh-TW" dirty="0"/>
              <a:t>of the element relative to the </a:t>
            </a:r>
            <a:r>
              <a:rPr lang="en-US" altLang="zh-TW" b="1" dirty="0"/>
              <a:t>top left of the screen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/>
              <a:t>pageXOffset</a:t>
            </a:r>
            <a:r>
              <a:rPr lang="en-US" altLang="zh-TW" dirty="0"/>
              <a:t> &amp; </a:t>
            </a:r>
            <a:r>
              <a:rPr lang="en-US" altLang="zh-TW" dirty="0" err="1"/>
              <a:t>pageYOffset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the current </a:t>
            </a:r>
            <a:r>
              <a:rPr lang="en-US" altLang="zh-TW" b="1" dirty="0"/>
              <a:t>scroll position</a:t>
            </a:r>
          </a:p>
          <a:p>
            <a:r>
              <a:rPr lang="en-US" altLang="zh-TW" dirty="0"/>
              <a:t>browser engines </a:t>
            </a:r>
            <a:r>
              <a:rPr lang="en-US" altLang="zh-TW" dirty="0">
                <a:solidFill>
                  <a:srgbClr val="C00000"/>
                </a:solidFill>
              </a:rPr>
              <a:t>do not </a:t>
            </a:r>
            <a:r>
              <a:rPr lang="en-US" altLang="zh-TW" dirty="0"/>
              <a:t>immediately re-layout a document every time</a:t>
            </a:r>
            <a:r>
              <a:rPr lang="zh-TW" altLang="en-US" dirty="0"/>
              <a:t> </a:t>
            </a:r>
            <a:r>
              <a:rPr lang="en-US" altLang="zh-TW" dirty="0"/>
              <a:t>you change it:</a:t>
            </a:r>
          </a:p>
          <a:p>
            <a:pPr lvl="1"/>
            <a:r>
              <a:rPr lang="en-US" altLang="zh-TW" dirty="0"/>
              <a:t>but wait as long as they can. </a:t>
            </a:r>
          </a:p>
          <a:p>
            <a:r>
              <a:rPr lang="en-US" altLang="zh-TW" dirty="0"/>
              <a:t>When a JS program:</a:t>
            </a:r>
          </a:p>
          <a:p>
            <a:pPr lvl="1"/>
            <a:r>
              <a:rPr lang="en-US" altLang="zh-TW" dirty="0"/>
              <a:t>changed the document finishes running, </a:t>
            </a:r>
          </a:p>
          <a:p>
            <a:pPr lvl="1"/>
            <a:r>
              <a:rPr lang="en-US" altLang="zh-TW" dirty="0"/>
              <a:t>the browser will have to compute a new</a:t>
            </a:r>
            <a:r>
              <a:rPr lang="zh-TW" altLang="en-US" dirty="0"/>
              <a:t> </a:t>
            </a:r>
            <a:r>
              <a:rPr lang="en-US" altLang="zh-TW" dirty="0"/>
              <a:t>layout to draw the changed document to the screen.</a:t>
            </a:r>
          </a:p>
          <a:p>
            <a:r>
              <a:rPr lang="en-US" altLang="zh-TW" dirty="0"/>
              <a:t>When a program </a:t>
            </a:r>
            <a:r>
              <a:rPr lang="en-US" altLang="zh-TW" i="1" dirty="0"/>
              <a:t>asks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 position or size of something by reading properties: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b="1" dirty="0" err="1"/>
              <a:t>offsetHeight</a:t>
            </a:r>
            <a:r>
              <a:rPr lang="zh-TW" altLang="en-US" dirty="0"/>
              <a:t> </a:t>
            </a:r>
            <a:r>
              <a:rPr lang="en-US" altLang="zh-TW" dirty="0"/>
              <a:t>or calling </a:t>
            </a:r>
            <a:r>
              <a:rPr lang="en-US" altLang="zh-TW" b="1" dirty="0" err="1"/>
              <a:t>getBoundingClientRect</a:t>
            </a: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1059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hlinkClick r:id="rId2"/>
              </a:rPr>
              <a:t>HTML span </a:t>
            </a:r>
            <a:r>
              <a:rPr lang="zh-TW" altLang="en-US" b="1" dirty="0">
                <a:hlinkClick r:id="rId2"/>
              </a:rPr>
              <a:t>標籤用法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zh-TW" altLang="en-US" b="1" dirty="0"/>
              <a:t>透過 </a:t>
            </a:r>
            <a:r>
              <a:rPr lang="en-US" altLang="zh-TW" b="1" dirty="0"/>
              <a:t>span </a:t>
            </a:r>
            <a:r>
              <a:rPr lang="zh-TW" altLang="en-US" b="1" dirty="0"/>
              <a:t>標籤</a:t>
            </a:r>
            <a:r>
              <a:rPr lang="en-US" altLang="zh-TW" b="1" dirty="0"/>
              <a:t>:</a:t>
            </a:r>
          </a:p>
          <a:p>
            <a:pPr lvl="1"/>
            <a:r>
              <a:rPr lang="zh-TW" altLang="en-US" dirty="0"/>
              <a:t>可修改網頁各種</a:t>
            </a:r>
            <a:r>
              <a:rPr lang="zh-TW" altLang="en-US" dirty="0">
                <a:solidFill>
                  <a:srgbClr val="C00000"/>
                </a:solidFill>
              </a:rPr>
              <a:t>小區塊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如</a:t>
            </a:r>
            <a:r>
              <a:rPr lang="en-US" altLang="zh-TW" dirty="0"/>
              <a:t>:</a:t>
            </a:r>
            <a:r>
              <a:rPr lang="zh-TW" altLang="en-US" b="1" dirty="0">
                <a:solidFill>
                  <a:srgbClr val="FF0000"/>
                </a:solidFill>
              </a:rPr>
              <a:t>替文章中特定文字做特效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</a:p>
          <a:p>
            <a:pPr lvl="3"/>
            <a:r>
              <a:rPr lang="zh-TW" altLang="en-US" dirty="0"/>
              <a:t>包含</a:t>
            </a:r>
            <a:r>
              <a:rPr lang="en-US" altLang="zh-TW" dirty="0"/>
              <a:t>:</a:t>
            </a:r>
            <a:r>
              <a:rPr lang="zh-TW" altLang="en-US" dirty="0"/>
              <a:t> 修改文字</a:t>
            </a:r>
            <a:r>
              <a:rPr lang="zh-TW" altLang="en-US" b="1" dirty="0"/>
              <a:t>顏色</a:t>
            </a:r>
            <a:r>
              <a:rPr lang="zh-TW" altLang="en-US" dirty="0"/>
              <a:t>、修改文字</a:t>
            </a:r>
            <a:r>
              <a:rPr lang="zh-TW" altLang="en-US" b="1" dirty="0"/>
              <a:t>大小</a:t>
            </a:r>
            <a:r>
              <a:rPr lang="zh-TW" altLang="en-US" dirty="0"/>
              <a:t>、替文字增加</a:t>
            </a:r>
            <a:r>
              <a:rPr lang="zh-TW" altLang="en-US" b="1" dirty="0"/>
              <a:t>底線</a:t>
            </a:r>
            <a:r>
              <a:rPr lang="zh-TW" altLang="en-US" dirty="0"/>
              <a:t>、修改文字的</a:t>
            </a:r>
            <a:r>
              <a:rPr lang="zh-TW" altLang="en-US" b="1" dirty="0"/>
              <a:t>字型</a:t>
            </a:r>
            <a:r>
              <a:rPr lang="zh-TW" altLang="en-US" dirty="0"/>
              <a:t>、把文字</a:t>
            </a:r>
            <a:r>
              <a:rPr lang="zh-TW" altLang="en-US" b="1" dirty="0"/>
              <a:t>變粗</a:t>
            </a:r>
            <a:r>
              <a:rPr lang="zh-TW" altLang="en-US" dirty="0"/>
              <a:t> </a:t>
            </a:r>
            <a:r>
              <a:rPr lang="en-US" altLang="zh-TW" dirty="0"/>
              <a:t>... </a:t>
            </a:r>
            <a:r>
              <a:rPr lang="zh-TW" altLang="en-US" dirty="0"/>
              <a:t>等</a:t>
            </a:r>
            <a:endParaRPr lang="en-US" altLang="zh-TW" dirty="0"/>
          </a:p>
          <a:p>
            <a:r>
              <a:rPr lang="en-US" altLang="zh-TW" b="1" dirty="0"/>
              <a:t>HTML span </a:t>
            </a:r>
            <a:r>
              <a:rPr lang="zh-TW" altLang="en-US" b="1" dirty="0"/>
              <a:t>標籤語法</a:t>
            </a:r>
            <a:r>
              <a:rPr lang="en-US" altLang="zh-TW" b="1" dirty="0"/>
              <a:t>:</a:t>
            </a:r>
          </a:p>
          <a:p>
            <a:pPr lvl="1"/>
            <a:r>
              <a:rPr lang="en-US" altLang="zh-TW" sz="2400" dirty="0"/>
              <a:t>&lt;span id=“” class=“” style=“”&gt;</a:t>
            </a:r>
            <a:r>
              <a:rPr lang="zh-TW" altLang="en-US" sz="2400" dirty="0"/>
              <a:t>文字區塊內容放在這裡</a:t>
            </a:r>
            <a:r>
              <a:rPr lang="en-US" altLang="zh-TW" sz="2400" dirty="0"/>
              <a:t>&lt;/span&gt;</a:t>
            </a:r>
          </a:p>
          <a:p>
            <a:pPr lvl="2"/>
            <a:r>
              <a:rPr lang="en-US" altLang="zh-TW" sz="2000" dirty="0"/>
              <a:t>id :</a:t>
            </a:r>
            <a:r>
              <a:rPr lang="zh-TW" altLang="en-US" sz="2000" dirty="0"/>
              <a:t> 標示特定 </a:t>
            </a:r>
            <a:r>
              <a:rPr lang="en-US" altLang="zh-TW" sz="2000" dirty="0"/>
              <a:t>ID </a:t>
            </a:r>
            <a:r>
              <a:rPr lang="zh-TW" altLang="en-US" sz="2000" dirty="0"/>
              <a:t>名稱</a:t>
            </a:r>
            <a:endParaRPr lang="en-US" altLang="zh-TW" sz="2000" dirty="0"/>
          </a:p>
          <a:p>
            <a:pPr lvl="2"/>
            <a:r>
              <a:rPr lang="en-US" altLang="zh-TW" sz="2000" dirty="0"/>
              <a:t>class:</a:t>
            </a:r>
            <a:r>
              <a:rPr lang="zh-TW" altLang="en-US" sz="2000" dirty="0"/>
              <a:t>標示特定 </a:t>
            </a:r>
            <a:r>
              <a:rPr lang="en-US" altLang="zh-TW" sz="2000" dirty="0"/>
              <a:t>class </a:t>
            </a:r>
            <a:r>
              <a:rPr lang="zh-TW" altLang="en-US" sz="2000" dirty="0"/>
              <a:t>名稱</a:t>
            </a:r>
            <a:endParaRPr lang="en-US" altLang="zh-TW" sz="2000" dirty="0"/>
          </a:p>
          <a:p>
            <a:pPr lvl="2"/>
            <a:r>
              <a:rPr lang="en-US" altLang="zh-TW" sz="2000" dirty="0"/>
              <a:t>style:</a:t>
            </a:r>
            <a:r>
              <a:rPr lang="zh-TW" altLang="en-US" sz="2000" dirty="0"/>
              <a:t> 宣告 </a:t>
            </a:r>
            <a:r>
              <a:rPr lang="en-US" altLang="zh-TW" sz="2000" dirty="0"/>
              <a:t>span </a:t>
            </a:r>
            <a:r>
              <a:rPr lang="zh-TW" altLang="en-US" sz="2000" dirty="0"/>
              <a:t>標籤的樣式</a:t>
            </a:r>
            <a:endParaRPr lang="en-US" altLang="zh-TW" sz="2000" dirty="0"/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&lt;</a:t>
            </a:r>
            <a:r>
              <a:rPr lang="en-US" altLang="zh-TW" sz="2000" b="1" dirty="0">
                <a:solidFill>
                  <a:srgbClr val="FF0000"/>
                </a:solidFill>
              </a:rPr>
              <a:t>span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</a:rPr>
              <a:t>style</a:t>
            </a:r>
            <a:r>
              <a:rPr lang="en-US" altLang="zh-TW" sz="2000" dirty="0">
                <a:solidFill>
                  <a:srgbClr val="0070C0"/>
                </a:solidFill>
              </a:rPr>
              <a:t>=“border:2px red solid;</a:t>
            </a:r>
            <a:r>
              <a:rPr lang="en-US" altLang="zh-TW" sz="2000" b="1" dirty="0">
                <a:solidFill>
                  <a:srgbClr val="0070C0"/>
                </a:solidFill>
              </a:rPr>
              <a:t>font-size</a:t>
            </a:r>
            <a:r>
              <a:rPr lang="en-US" altLang="zh-TW" sz="2000" dirty="0">
                <a:solidFill>
                  <a:srgbClr val="0070C0"/>
                </a:solidFill>
              </a:rPr>
              <a:t>:12px;</a:t>
            </a:r>
            <a:r>
              <a:rPr lang="en-US" altLang="zh-TW" sz="2000" b="1" dirty="0">
                <a:solidFill>
                  <a:srgbClr val="0070C0"/>
                </a:solidFill>
              </a:rPr>
              <a:t>background-color</a:t>
            </a:r>
            <a:r>
              <a:rPr lang="en-US" altLang="zh-TW" sz="2000" dirty="0">
                <a:solidFill>
                  <a:srgbClr val="0070C0"/>
                </a:solidFill>
              </a:rPr>
              <a:t>: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yellow;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</a:rPr>
              <a:t>padding</a:t>
            </a:r>
            <a:r>
              <a:rPr lang="en-US" altLang="zh-TW" sz="2000" dirty="0">
                <a:solidFill>
                  <a:srgbClr val="0070C0"/>
                </a:solidFill>
              </a:rPr>
              <a:t>:10px;"&gt;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zh-TW" altLang="en-US" sz="2000" dirty="0">
                <a:solidFill>
                  <a:srgbClr val="0070C0"/>
                </a:solidFill>
              </a:rPr>
              <a:t>增加 </a:t>
            </a:r>
            <a:r>
              <a:rPr lang="en-US" altLang="zh-TW" sz="2000" dirty="0">
                <a:solidFill>
                  <a:srgbClr val="0070C0"/>
                </a:solidFill>
              </a:rPr>
              <a:t>HTML span </a:t>
            </a:r>
            <a:r>
              <a:rPr lang="zh-TW" altLang="en-US" sz="2000" dirty="0">
                <a:solidFill>
                  <a:srgbClr val="0070C0"/>
                </a:solidFill>
              </a:rPr>
              <a:t>的內距</a:t>
            </a:r>
            <a:br>
              <a:rPr lang="zh-TW" altLang="en-US" sz="2000" dirty="0">
                <a:solidFill>
                  <a:srgbClr val="0070C0"/>
                </a:solidFill>
              </a:rPr>
            </a:br>
            <a:r>
              <a:rPr lang="en-US" altLang="zh-TW" sz="2000" dirty="0">
                <a:solidFill>
                  <a:srgbClr val="0070C0"/>
                </a:solidFill>
              </a:rPr>
              <a:t>&lt;</a:t>
            </a:r>
            <a:r>
              <a:rPr lang="en-US" altLang="zh-TW" sz="2000" b="1" dirty="0">
                <a:solidFill>
                  <a:srgbClr val="FF0000"/>
                </a:solidFill>
              </a:rPr>
              <a:t>/span</a:t>
            </a:r>
            <a:r>
              <a:rPr lang="en-US" altLang="zh-TW" sz="20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5517232"/>
            <a:ext cx="344173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92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performance of Layout computations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sz="4200" dirty="0"/>
              <a:t>program repeatedly alternates between reading DOM layout information and changing the DOM:</a:t>
            </a:r>
          </a:p>
          <a:p>
            <a:pPr lvl="1"/>
            <a:r>
              <a:rPr lang="en-US" altLang="zh-TW" sz="3800" dirty="0"/>
              <a:t>forces a lot of layout computations to happen</a:t>
            </a:r>
          </a:p>
          <a:p>
            <a:pPr lvl="2"/>
            <a:r>
              <a:rPr lang="en-US" altLang="zh-TW" sz="4200" dirty="0">
                <a:solidFill>
                  <a:srgbClr val="FF0000"/>
                </a:solidFill>
              </a:rPr>
              <a:t>will consequently run very slowly</a:t>
            </a:r>
            <a:r>
              <a:rPr lang="en-US" altLang="zh-TW" sz="4200" dirty="0"/>
              <a:t>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&lt;p&gt;&lt;span id="one"&gt;&lt;/span&gt;&lt;/p&gt;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&lt;p&gt;&lt;span id="two"&gt;&lt;/span&gt;&lt;/p&gt;</a:t>
            </a:r>
          </a:p>
          <a:p>
            <a:endParaRPr lang="en-US" altLang="zh-TW" b="1" dirty="0">
              <a:solidFill>
                <a:srgbClr val="0070C0"/>
              </a:solidFill>
            </a:endParaRPr>
          </a:p>
          <a:p>
            <a:r>
              <a:rPr lang="en-US" altLang="zh-TW" b="1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>
                <a:solidFill>
                  <a:srgbClr val="0070C0"/>
                </a:solidFill>
              </a:rPr>
              <a:t>time</a:t>
            </a:r>
            <a:r>
              <a:rPr lang="en-US" altLang="zh-TW" dirty="0">
                <a:solidFill>
                  <a:srgbClr val="0070C0"/>
                </a:solidFill>
              </a:rPr>
              <a:t>(name, action) {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let start = </a:t>
            </a:r>
            <a:r>
              <a:rPr lang="en-US" altLang="zh-TW" b="1" dirty="0" err="1">
                <a:solidFill>
                  <a:srgbClr val="0070C0"/>
                </a:solidFill>
              </a:rPr>
              <a:t>Date</a:t>
            </a:r>
            <a:r>
              <a:rPr lang="en-US" altLang="zh-TW" dirty="0" err="1">
                <a:solidFill>
                  <a:srgbClr val="0070C0"/>
                </a:solidFill>
              </a:rPr>
              <a:t>.now</a:t>
            </a:r>
            <a:r>
              <a:rPr lang="en-US" altLang="zh-TW" dirty="0">
                <a:solidFill>
                  <a:srgbClr val="0070C0"/>
                </a:solidFill>
              </a:rPr>
              <a:t>(); </a:t>
            </a:r>
            <a:r>
              <a:rPr lang="en-US" altLang="zh-TW" dirty="0"/>
              <a:t>// Current time in milliseconds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action();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console.log(name, "took", </a:t>
            </a:r>
            <a:r>
              <a:rPr lang="en-US" altLang="zh-TW" dirty="0" err="1">
                <a:solidFill>
                  <a:srgbClr val="0070C0"/>
                </a:solidFill>
              </a:rPr>
              <a:t>Date.now</a:t>
            </a:r>
            <a:r>
              <a:rPr lang="en-US" altLang="zh-TW" dirty="0">
                <a:solidFill>
                  <a:srgbClr val="0070C0"/>
                </a:solidFill>
              </a:rPr>
              <a:t>() - start, "</a:t>
            </a:r>
            <a:r>
              <a:rPr lang="en-US" altLang="zh-TW" dirty="0" err="1">
                <a:solidFill>
                  <a:srgbClr val="0070C0"/>
                </a:solidFill>
              </a:rPr>
              <a:t>ms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>
                <a:solidFill>
                  <a:srgbClr val="0070C0"/>
                </a:solidFill>
              </a:rPr>
              <a:t>time</a:t>
            </a:r>
            <a:r>
              <a:rPr lang="en-US" altLang="zh-TW" dirty="0">
                <a:solidFill>
                  <a:srgbClr val="0070C0"/>
                </a:solidFill>
              </a:rPr>
              <a:t>("naive", </a:t>
            </a:r>
            <a:r>
              <a:rPr lang="en-US" altLang="zh-TW" dirty="0">
                <a:solidFill>
                  <a:srgbClr val="C00000"/>
                </a:solidFill>
              </a:rPr>
              <a:t>() =&gt; </a:t>
            </a:r>
            <a:r>
              <a:rPr lang="en-US" altLang="zh-TW" dirty="0">
                <a:solidFill>
                  <a:srgbClr val="0070C0"/>
                </a:solidFill>
              </a:rPr>
              <a:t>{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let target = </a:t>
            </a:r>
            <a:r>
              <a:rPr lang="en-US" altLang="zh-TW" dirty="0" err="1">
                <a:solidFill>
                  <a:srgbClr val="0070C0"/>
                </a:solidFill>
              </a:rPr>
              <a:t>document.getElementById</a:t>
            </a:r>
            <a:r>
              <a:rPr lang="en-US" altLang="zh-TW" dirty="0">
                <a:solidFill>
                  <a:srgbClr val="0070C0"/>
                </a:solidFill>
              </a:rPr>
              <a:t>("one");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                    </a:t>
            </a:r>
            <a:r>
              <a:rPr lang="en-US" altLang="zh-TW" b="1" dirty="0">
                <a:solidFill>
                  <a:srgbClr val="C00000"/>
                </a:solidFill>
              </a:rPr>
              <a:t>while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target.offsetWidth</a:t>
            </a:r>
            <a:r>
              <a:rPr lang="en-US" altLang="zh-TW" dirty="0">
                <a:solidFill>
                  <a:srgbClr val="0070C0"/>
                </a:solidFill>
              </a:rPr>
              <a:t> &lt; 2000) {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target.</a:t>
            </a:r>
            <a:r>
              <a:rPr lang="en-US" altLang="zh-TW" b="1" dirty="0" err="1">
                <a:solidFill>
                  <a:srgbClr val="0070C0"/>
                </a:solidFill>
              </a:rPr>
              <a:t>appendChild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b="1" dirty="0" err="1">
                <a:solidFill>
                  <a:srgbClr val="0070C0"/>
                </a:solidFill>
              </a:rPr>
              <a:t>createTextNode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/>
              <a:t>"X"</a:t>
            </a:r>
            <a:r>
              <a:rPr lang="en-US" altLang="zh-TW" dirty="0">
                <a:solidFill>
                  <a:srgbClr val="0070C0"/>
                </a:solidFill>
              </a:rPr>
              <a:t>));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});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→ naive took 32 </a:t>
            </a:r>
            <a:r>
              <a:rPr lang="en-US" altLang="zh-TW" dirty="0" err="1"/>
              <a:t>ms</a:t>
            </a:r>
            <a:endParaRPr lang="en-US" altLang="zh-TW" dirty="0"/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>
                <a:solidFill>
                  <a:srgbClr val="C00000"/>
                </a:solidFill>
              </a:rPr>
              <a:t>time</a:t>
            </a:r>
            <a:r>
              <a:rPr lang="en-US" altLang="zh-TW" dirty="0">
                <a:solidFill>
                  <a:srgbClr val="0070C0"/>
                </a:solidFill>
              </a:rPr>
              <a:t>("clever", </a:t>
            </a:r>
            <a:r>
              <a:rPr lang="en-US" altLang="zh-TW" dirty="0">
                <a:solidFill>
                  <a:srgbClr val="C00000"/>
                </a:solidFill>
              </a:rPr>
              <a:t>function()</a:t>
            </a:r>
            <a:r>
              <a:rPr lang="en-US" altLang="zh-TW" dirty="0">
                <a:solidFill>
                  <a:srgbClr val="0070C0"/>
                </a:solidFill>
              </a:rPr>
              <a:t> { </a:t>
            </a:r>
            <a:r>
              <a:rPr lang="en-US" altLang="zh-TW" dirty="0">
                <a:solidFill>
                  <a:srgbClr val="C00000"/>
                </a:solidFill>
              </a:rPr>
              <a:t>// same as () =&gt;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   let target = </a:t>
            </a:r>
            <a:r>
              <a:rPr lang="en-US" altLang="zh-TW" dirty="0" err="1">
                <a:solidFill>
                  <a:srgbClr val="0070C0"/>
                </a:solidFill>
              </a:rPr>
              <a:t>document.getElementById</a:t>
            </a:r>
            <a:r>
              <a:rPr lang="en-US" altLang="zh-TW" dirty="0">
                <a:solidFill>
                  <a:srgbClr val="0070C0"/>
                </a:solidFill>
              </a:rPr>
              <a:t>("two");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   </a:t>
            </a:r>
            <a:r>
              <a:rPr lang="en-US" altLang="zh-TW" dirty="0" err="1">
                <a:solidFill>
                  <a:srgbClr val="0070C0"/>
                </a:solidFill>
              </a:rPr>
              <a:t>target.</a:t>
            </a:r>
            <a:r>
              <a:rPr lang="en-US" altLang="zh-TW" b="1" dirty="0" err="1">
                <a:solidFill>
                  <a:srgbClr val="0070C0"/>
                </a:solidFill>
              </a:rPr>
              <a:t>appendChild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document.createTextNode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/>
              <a:t>XXXXX</a:t>
            </a:r>
            <a:r>
              <a:rPr lang="en-US" altLang="zh-TW" dirty="0">
                <a:solidFill>
                  <a:srgbClr val="0070C0"/>
                </a:solidFill>
              </a:rPr>
              <a:t>"));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   let total = </a:t>
            </a:r>
            <a:r>
              <a:rPr lang="en-US" altLang="zh-TW" dirty="0" err="1">
                <a:solidFill>
                  <a:srgbClr val="0070C0"/>
                </a:solidFill>
              </a:rPr>
              <a:t>Math.ceil</a:t>
            </a:r>
            <a:r>
              <a:rPr lang="en-US" altLang="zh-TW" dirty="0">
                <a:solidFill>
                  <a:srgbClr val="0070C0"/>
                </a:solidFill>
              </a:rPr>
              <a:t>(2000 / (</a:t>
            </a:r>
            <a:r>
              <a:rPr lang="en-US" altLang="zh-TW" dirty="0" err="1">
                <a:solidFill>
                  <a:srgbClr val="0070C0"/>
                </a:solidFill>
              </a:rPr>
              <a:t>target.offsetWidth</a:t>
            </a:r>
            <a:r>
              <a:rPr lang="en-US" altLang="zh-TW" dirty="0">
                <a:solidFill>
                  <a:srgbClr val="0070C0"/>
                </a:solidFill>
              </a:rPr>
              <a:t> / 5));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   </a:t>
            </a:r>
            <a:r>
              <a:rPr lang="en-US" altLang="zh-TW" dirty="0" err="1">
                <a:solidFill>
                  <a:srgbClr val="0070C0"/>
                </a:solidFill>
              </a:rPr>
              <a:t>target.</a:t>
            </a:r>
            <a:r>
              <a:rPr lang="en-US" altLang="zh-TW" b="1" dirty="0" err="1">
                <a:solidFill>
                  <a:srgbClr val="0070C0"/>
                </a:solidFill>
              </a:rPr>
              <a:t>firstChild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b="1" dirty="0" err="1">
                <a:solidFill>
                  <a:srgbClr val="0070C0"/>
                </a:solidFill>
              </a:rPr>
              <a:t>nodeValue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/>
              <a:t>“</a:t>
            </a:r>
            <a:r>
              <a:rPr lang="en-US" altLang="zh-TW" dirty="0" err="1"/>
              <a:t>X”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b="1" dirty="0" err="1">
                <a:solidFill>
                  <a:srgbClr val="0070C0"/>
                </a:solidFill>
              </a:rPr>
              <a:t>repeat</a:t>
            </a:r>
            <a:r>
              <a:rPr lang="en-US" altLang="zh-TW" dirty="0">
                <a:solidFill>
                  <a:srgbClr val="0070C0"/>
                </a:solidFill>
              </a:rPr>
              <a:t>(total);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//add at one time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});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→ clever took 1 </a:t>
            </a:r>
            <a:r>
              <a:rPr lang="en-US" altLang="zh-TW" dirty="0" err="1"/>
              <a:t>ms</a:t>
            </a:r>
            <a:endParaRPr lang="en-US" altLang="zh-TW" dirty="0"/>
          </a:p>
          <a:p>
            <a:r>
              <a:rPr lang="en-US" altLang="zh-TW" b="1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98" y="1118841"/>
            <a:ext cx="3903288" cy="25844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90333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Styling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&lt;strong&gt;</a:t>
            </a:r>
            <a:r>
              <a:rPr lang="en-US" altLang="zh-TW" sz="2400" dirty="0"/>
              <a:t> makes its content </a:t>
            </a:r>
            <a:r>
              <a:rPr lang="en-US" altLang="zh-TW" sz="2400" b="1" dirty="0"/>
              <a:t>bold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&lt;a&gt; </a:t>
            </a:r>
            <a:r>
              <a:rPr lang="en-US" altLang="zh-TW" sz="2400" dirty="0"/>
              <a:t>makes it blue and underlines it:</a:t>
            </a:r>
          </a:p>
          <a:p>
            <a:pPr lvl="1"/>
            <a:r>
              <a:rPr lang="en-US" altLang="zh-TW" sz="2400" dirty="0"/>
              <a:t>causes a link to be followed when it is clicked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&lt;p&gt;&lt;a </a:t>
            </a:r>
            <a:r>
              <a:rPr lang="en-US" altLang="zh-TW" sz="2400" dirty="0" err="1">
                <a:solidFill>
                  <a:srgbClr val="0070C0"/>
                </a:solidFill>
              </a:rPr>
              <a:t>href</a:t>
            </a:r>
            <a:r>
              <a:rPr lang="en-US" altLang="zh-TW" sz="2400" dirty="0">
                <a:solidFill>
                  <a:srgbClr val="0070C0"/>
                </a:solidFill>
              </a:rPr>
              <a:t>="."&gt;Normal link&lt;/a&gt;&lt;/p&gt;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&lt;p&gt;&lt;a </a:t>
            </a:r>
            <a:r>
              <a:rPr lang="en-US" altLang="zh-TW" sz="2400" dirty="0" err="1">
                <a:solidFill>
                  <a:srgbClr val="0070C0"/>
                </a:solidFill>
              </a:rPr>
              <a:t>href</a:t>
            </a:r>
            <a:r>
              <a:rPr lang="en-US" altLang="zh-TW" sz="2400" dirty="0">
                <a:solidFill>
                  <a:srgbClr val="0070C0"/>
                </a:solidFill>
              </a:rPr>
              <a:t>="." style="color: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</a:rPr>
              <a:t>green</a:t>
            </a:r>
            <a:r>
              <a:rPr lang="en-US" altLang="zh-TW" sz="2400" dirty="0">
                <a:solidFill>
                  <a:srgbClr val="0070C0"/>
                </a:solidFill>
              </a:rPr>
              <a:t>"&gt;Green link&lt;/a&gt;&lt;/p&gt;</a:t>
            </a:r>
          </a:p>
          <a:p>
            <a:r>
              <a:rPr lang="en-US" altLang="zh-TW" sz="2400" b="1" dirty="0"/>
              <a:t>style attribute: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EX: "color: </a:t>
            </a:r>
            <a:r>
              <a:rPr lang="en-US" altLang="zh-TW" sz="2000" dirty="0">
                <a:solidFill>
                  <a:srgbClr val="C00000"/>
                </a:solidFill>
              </a:rPr>
              <a:t>red</a:t>
            </a:r>
            <a:r>
              <a:rPr lang="en-US" altLang="zh-TW" sz="2000" dirty="0">
                <a:solidFill>
                  <a:srgbClr val="0070C0"/>
                </a:solidFill>
              </a:rPr>
              <a:t>; border: none".</a:t>
            </a:r>
          </a:p>
          <a:p>
            <a:r>
              <a:rPr lang="en-US" altLang="zh-TW" sz="2400" b="1" dirty="0"/>
              <a:t>display property:</a:t>
            </a:r>
          </a:p>
          <a:p>
            <a:pPr lvl="1"/>
            <a:r>
              <a:rPr lang="en-US" altLang="zh-TW" sz="2000" dirty="0"/>
              <a:t>controls </a:t>
            </a:r>
            <a:r>
              <a:rPr lang="en-US" altLang="zh-TW" sz="2000" dirty="0">
                <a:solidFill>
                  <a:srgbClr val="C00000"/>
                </a:solidFill>
              </a:rPr>
              <a:t>whether an element is displayed </a:t>
            </a:r>
            <a:r>
              <a:rPr lang="en-US" altLang="zh-TW" sz="2000" dirty="0"/>
              <a:t>as a block or an</a:t>
            </a:r>
            <a:r>
              <a:rPr lang="zh-TW" altLang="en-US" sz="2000" dirty="0"/>
              <a:t> </a:t>
            </a:r>
            <a:r>
              <a:rPr lang="en-US" altLang="zh-TW" sz="2000" dirty="0"/>
              <a:t>inline element.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This text is displayed </a:t>
            </a:r>
            <a:r>
              <a:rPr lang="en-US" altLang="zh-TW" sz="2400" dirty="0">
                <a:solidFill>
                  <a:srgbClr val="C00000"/>
                </a:solidFill>
              </a:rPr>
              <a:t>&lt;strong&gt;</a:t>
            </a:r>
            <a:r>
              <a:rPr lang="en-US" altLang="zh-TW" sz="2400" dirty="0">
                <a:solidFill>
                  <a:srgbClr val="0070C0"/>
                </a:solidFill>
              </a:rPr>
              <a:t>inline</a:t>
            </a:r>
            <a:r>
              <a:rPr lang="en-US" altLang="zh-TW" sz="2400" dirty="0">
                <a:solidFill>
                  <a:srgbClr val="C00000"/>
                </a:solidFill>
              </a:rPr>
              <a:t>&lt;/strong&gt;</a:t>
            </a:r>
            <a:r>
              <a:rPr lang="en-US" altLang="zh-TW" sz="2400" dirty="0">
                <a:solidFill>
                  <a:srgbClr val="0070C0"/>
                </a:solidFill>
              </a:rPr>
              <a:t>,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&lt;strong style="display: </a:t>
            </a:r>
            <a:r>
              <a:rPr lang="en-US" altLang="zh-TW" sz="2400" b="1" dirty="0">
                <a:solidFill>
                  <a:srgbClr val="0070C0"/>
                </a:solidFill>
              </a:rPr>
              <a:t>block</a:t>
            </a:r>
            <a:r>
              <a:rPr lang="en-US" altLang="zh-TW" sz="2400" dirty="0">
                <a:solidFill>
                  <a:srgbClr val="0070C0"/>
                </a:solidFill>
              </a:rPr>
              <a:t>"&gt;as a block&lt;/strong&gt;, and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&lt;strong style="</a:t>
            </a:r>
            <a:r>
              <a:rPr lang="en-US" altLang="zh-TW" sz="2400" dirty="0">
                <a:solidFill>
                  <a:srgbClr val="C00000"/>
                </a:solidFill>
              </a:rPr>
              <a:t>display: none</a:t>
            </a:r>
            <a:r>
              <a:rPr lang="en-US" altLang="zh-TW" sz="2400" dirty="0">
                <a:solidFill>
                  <a:srgbClr val="0070C0"/>
                </a:solidFill>
              </a:rPr>
              <a:t>"&gt;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not at all</a:t>
            </a:r>
            <a:r>
              <a:rPr lang="en-US" altLang="zh-TW" sz="2400" dirty="0">
                <a:solidFill>
                  <a:srgbClr val="0070C0"/>
                </a:solidFill>
              </a:rPr>
              <a:t>&lt;/strong&gt;.</a:t>
            </a:r>
          </a:p>
          <a:p>
            <a:pPr lvl="2"/>
            <a:r>
              <a:rPr lang="en-US" altLang="zh-TW" sz="1600" b="1" dirty="0"/>
              <a:t>display: none:</a:t>
            </a:r>
          </a:p>
          <a:p>
            <a:pPr lvl="3"/>
            <a:r>
              <a:rPr lang="en-US" altLang="zh-TW" sz="1600" dirty="0"/>
              <a:t>prevents an element from showing up on the screen. </a:t>
            </a:r>
          </a:p>
          <a:p>
            <a:pPr lvl="3"/>
            <a:r>
              <a:rPr lang="en-US" altLang="zh-TW" sz="1600" dirty="0">
                <a:solidFill>
                  <a:srgbClr val="C00000"/>
                </a:solidFill>
              </a:rPr>
              <a:t>This</a:t>
            </a:r>
            <a:r>
              <a:rPr lang="zh-TW" altLang="en-US" sz="1600" dirty="0">
                <a:solidFill>
                  <a:srgbClr val="C00000"/>
                </a:solidFill>
              </a:rPr>
              <a:t> </a:t>
            </a:r>
            <a:r>
              <a:rPr lang="en-US" altLang="zh-TW" sz="1600" dirty="0">
                <a:solidFill>
                  <a:srgbClr val="C00000"/>
                </a:solidFill>
              </a:rPr>
              <a:t>is a way to </a:t>
            </a:r>
            <a:r>
              <a:rPr lang="en-US" altLang="zh-TW" sz="1600" b="1" dirty="0">
                <a:solidFill>
                  <a:srgbClr val="C00000"/>
                </a:solidFill>
              </a:rPr>
              <a:t>hide</a:t>
            </a:r>
            <a:r>
              <a:rPr lang="en-US" altLang="zh-TW" sz="1600" dirty="0">
                <a:solidFill>
                  <a:srgbClr val="C00000"/>
                </a:solidFill>
              </a:rPr>
              <a:t> elements.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1988840"/>
            <a:ext cx="1569750" cy="1019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572517"/>
            <a:ext cx="2333625" cy="771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237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Document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an HTML document as a nested set of boxes:</a:t>
            </a:r>
          </a:p>
          <a:p>
            <a:pPr lvl="1"/>
            <a:r>
              <a:rPr lang="en-US" altLang="zh-TW" dirty="0"/>
              <a:t>&lt;!</a:t>
            </a:r>
            <a:r>
              <a:rPr lang="en-US" altLang="zh-TW" dirty="0" err="1"/>
              <a:t>doctype</a:t>
            </a:r>
            <a:r>
              <a:rPr lang="en-US" altLang="zh-TW" dirty="0"/>
              <a:t> html&gt;</a:t>
            </a:r>
          </a:p>
          <a:p>
            <a:pPr lvl="1"/>
            <a:r>
              <a:rPr lang="en-US" altLang="zh-TW" dirty="0"/>
              <a:t>&lt;html&gt;</a:t>
            </a:r>
          </a:p>
          <a:p>
            <a:pPr lvl="1"/>
            <a:r>
              <a:rPr lang="en-US" altLang="zh-TW" dirty="0"/>
              <a:t>&lt;head&gt;</a:t>
            </a:r>
          </a:p>
          <a:p>
            <a:pPr lvl="1"/>
            <a:r>
              <a:rPr lang="en-US" altLang="zh-TW" dirty="0"/>
              <a:t>    &lt;title&gt;My home page&lt;/title&gt;</a:t>
            </a:r>
          </a:p>
          <a:p>
            <a:pPr lvl="1"/>
            <a:r>
              <a:rPr lang="en-US" altLang="zh-TW" dirty="0"/>
              <a:t>&lt;/head&gt;</a:t>
            </a:r>
          </a:p>
          <a:p>
            <a:pPr lvl="1"/>
            <a:r>
              <a:rPr lang="en-US" altLang="zh-TW" dirty="0"/>
              <a:t>&lt;body&gt;</a:t>
            </a:r>
          </a:p>
          <a:p>
            <a:pPr lvl="1"/>
            <a:r>
              <a:rPr lang="en-US" altLang="zh-TW" dirty="0"/>
              <a:t>    &lt;h1&gt;My home page&lt;/h1&gt;</a:t>
            </a:r>
          </a:p>
          <a:p>
            <a:pPr lvl="1"/>
            <a:r>
              <a:rPr lang="en-US" altLang="zh-TW" dirty="0"/>
              <a:t>   &lt;p&gt;Hello, I am </a:t>
            </a:r>
            <a:r>
              <a:rPr lang="en-US" altLang="zh-TW" dirty="0" err="1"/>
              <a:t>Marijn</a:t>
            </a:r>
            <a:r>
              <a:rPr lang="en-US" altLang="zh-TW" dirty="0"/>
              <a:t> and this is my home page.&lt;/p&gt;</a:t>
            </a:r>
          </a:p>
          <a:p>
            <a:pPr lvl="1"/>
            <a:r>
              <a:rPr lang="en-US" altLang="zh-TW" dirty="0"/>
              <a:t>   &lt;p&gt;I also wrote a book! Read it</a:t>
            </a:r>
          </a:p>
          <a:p>
            <a:pPr lvl="1"/>
            <a:r>
              <a:rPr lang="pt-BR" altLang="zh-TW" dirty="0"/>
              <a:t>   &lt;a href="http://eloquentjavascript.net"&gt;here&lt;/a&gt;.&lt;/p&gt;</a:t>
            </a:r>
          </a:p>
          <a:p>
            <a:pPr lvl="1"/>
            <a:r>
              <a:rPr lang="en-US" altLang="zh-TW" dirty="0"/>
              <a:t>&lt;/body&gt;</a:t>
            </a:r>
          </a:p>
          <a:p>
            <a:pPr lvl="1"/>
            <a:r>
              <a:rPr lang="en-US" altLang="zh-TW" dirty="0"/>
              <a:t>&lt;/html&gt;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058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JS code can directly manipulate the style of an element through the</a:t>
            </a:r>
            <a:r>
              <a:rPr lang="zh-TW" altLang="en-US" dirty="0"/>
              <a:t> </a:t>
            </a:r>
            <a:r>
              <a:rPr lang="en-US" altLang="zh-TW" dirty="0"/>
              <a:t>element’s </a:t>
            </a:r>
            <a:r>
              <a:rPr lang="en-US" altLang="zh-TW" dirty="0">
                <a:solidFill>
                  <a:srgbClr val="0070C0"/>
                </a:solidFill>
              </a:rPr>
              <a:t>style</a:t>
            </a:r>
            <a:r>
              <a:rPr lang="en-US" altLang="zh-TW" dirty="0"/>
              <a:t> property</a:t>
            </a:r>
            <a:endParaRPr lang="en-US" altLang="zh-TW" dirty="0">
              <a:solidFill>
                <a:srgbClr val="0070C0"/>
              </a:solidFill>
            </a:endParaRP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&lt;p id="</a:t>
            </a:r>
            <a:r>
              <a:rPr lang="en-US" altLang="zh-TW" b="1" dirty="0">
                <a:solidFill>
                  <a:srgbClr val="0070C0"/>
                </a:solidFill>
              </a:rPr>
              <a:t>para</a:t>
            </a:r>
            <a:r>
              <a:rPr lang="en-US" altLang="zh-TW" dirty="0">
                <a:solidFill>
                  <a:srgbClr val="0070C0"/>
                </a:solidFill>
              </a:rPr>
              <a:t>" style="color: purple"&gt;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Nice text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&lt;/p&gt;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b="1" dirty="0">
                <a:solidFill>
                  <a:srgbClr val="0070C0"/>
                </a:solidFill>
              </a:rPr>
              <a:t>para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document.getElementBy</a:t>
            </a:r>
            <a:r>
              <a:rPr lang="en-US" altLang="zh-TW" dirty="0" err="1">
                <a:solidFill>
                  <a:srgbClr val="C00000"/>
                </a:solidFill>
              </a:rPr>
              <a:t>Id</a:t>
            </a:r>
            <a:r>
              <a:rPr lang="en-US" altLang="zh-TW" dirty="0">
                <a:solidFill>
                  <a:srgbClr val="0070C0"/>
                </a:solidFill>
              </a:rPr>
              <a:t>("para");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 err="1">
                <a:solidFill>
                  <a:srgbClr val="0070C0"/>
                </a:solidFill>
              </a:rPr>
              <a:t>para.style.color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 err="1">
                <a:solidFill>
                  <a:srgbClr val="0070C0"/>
                </a:solidFill>
              </a:rPr>
              <a:t>para.style.color</a:t>
            </a:r>
            <a:r>
              <a:rPr lang="en-US" altLang="zh-TW" dirty="0">
                <a:solidFill>
                  <a:srgbClr val="0070C0"/>
                </a:solidFill>
              </a:rPr>
              <a:t> = "magenta";</a:t>
            </a:r>
          </a:p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852936"/>
            <a:ext cx="1708990" cy="8640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852936"/>
            <a:ext cx="2088232" cy="8640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向右箭號 6"/>
          <p:cNvSpPr/>
          <p:nvPr/>
        </p:nvSpPr>
        <p:spPr>
          <a:xfrm>
            <a:off x="5148064" y="3140968"/>
            <a:ext cx="432048" cy="310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51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Cascading styles</a:t>
            </a:r>
            <a:r>
              <a:rPr lang="zh-TW" altLang="en-US" b="1" dirty="0"/>
              <a:t> </a:t>
            </a:r>
            <a:r>
              <a:rPr lang="en-US" altLang="zh-TW" b="1" dirty="0"/>
              <a:t>(a Brief)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i="1" dirty="0"/>
              <a:t>Cascading Style Sheets (CSS):</a:t>
            </a:r>
          </a:p>
          <a:p>
            <a:pPr lvl="1"/>
            <a:r>
              <a:rPr lang="en-US" altLang="zh-TW" sz="2400" dirty="0"/>
              <a:t>The styling system for HTML</a:t>
            </a:r>
          </a:p>
          <a:p>
            <a:pPr lvl="1"/>
            <a:r>
              <a:rPr lang="en-US" altLang="zh-TW" sz="2400" dirty="0"/>
              <a:t>A </a:t>
            </a:r>
            <a:r>
              <a:rPr lang="en-US" altLang="zh-TW" sz="2400" i="1" dirty="0"/>
              <a:t>style sheet </a:t>
            </a:r>
            <a:r>
              <a:rPr lang="en-US" altLang="zh-TW" sz="2400" dirty="0"/>
              <a:t>is a set of rules for how to style elements in a document</a:t>
            </a:r>
          </a:p>
          <a:p>
            <a:pPr lvl="1"/>
            <a:r>
              <a:rPr lang="en-US" altLang="zh-TW" sz="2400" dirty="0"/>
              <a:t>It can be given inside a &lt;style&gt; tag.</a:t>
            </a:r>
          </a:p>
          <a:p>
            <a:endParaRPr lang="en-US" altLang="zh-TW" dirty="0"/>
          </a:p>
          <a:p>
            <a:r>
              <a:rPr lang="en-US" altLang="zh-TW" sz="3000" b="1" dirty="0">
                <a:solidFill>
                  <a:schemeClr val="accent2">
                    <a:lumMod val="50000"/>
                  </a:schemeClr>
                </a:solidFill>
              </a:rPr>
              <a:t>&lt;style&gt;</a:t>
            </a:r>
          </a:p>
          <a:p>
            <a:r>
              <a:rPr lang="en-US" altLang="zh-TW" sz="3000" b="1" dirty="0">
                <a:solidFill>
                  <a:srgbClr val="0070C0"/>
                </a:solidFill>
              </a:rPr>
              <a:t>strong</a:t>
            </a:r>
            <a:r>
              <a:rPr lang="en-US" altLang="zh-TW" sz="3000" dirty="0">
                <a:solidFill>
                  <a:srgbClr val="0070C0"/>
                </a:solidFill>
              </a:rPr>
              <a:t> {</a:t>
            </a:r>
          </a:p>
          <a:p>
            <a:r>
              <a:rPr lang="en-US" altLang="zh-TW" sz="3000" dirty="0">
                <a:solidFill>
                  <a:srgbClr val="0070C0"/>
                </a:solidFill>
              </a:rPr>
              <a:t>font-style: italic;</a:t>
            </a:r>
          </a:p>
          <a:p>
            <a:r>
              <a:rPr lang="en-US" altLang="zh-TW" sz="3000" dirty="0">
                <a:solidFill>
                  <a:srgbClr val="0070C0"/>
                </a:solidFill>
              </a:rPr>
              <a:t>color: gray;</a:t>
            </a:r>
          </a:p>
          <a:p>
            <a:r>
              <a:rPr lang="en-US" altLang="zh-TW" sz="30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3000" b="1" dirty="0">
                <a:solidFill>
                  <a:schemeClr val="accent2">
                    <a:lumMod val="50000"/>
                  </a:schemeClr>
                </a:solidFill>
              </a:rPr>
              <a:t>&lt;/style&gt;</a:t>
            </a:r>
          </a:p>
          <a:p>
            <a:endParaRPr lang="en-US" altLang="zh-TW" sz="3000" dirty="0">
              <a:solidFill>
                <a:srgbClr val="0070C0"/>
              </a:solidFill>
            </a:endParaRPr>
          </a:p>
          <a:p>
            <a:r>
              <a:rPr lang="en-US" altLang="zh-TW" sz="2600" dirty="0">
                <a:solidFill>
                  <a:srgbClr val="0070C0"/>
                </a:solidFill>
              </a:rPr>
              <a:t>&lt;p&gt;Now </a:t>
            </a:r>
            <a:r>
              <a:rPr lang="en-US" altLang="zh-TW" sz="2600" b="1" dirty="0">
                <a:solidFill>
                  <a:srgbClr val="0070C0"/>
                </a:solidFill>
              </a:rPr>
              <a:t>&lt;strong&gt;</a:t>
            </a:r>
            <a:r>
              <a:rPr lang="en-US" altLang="zh-TW" sz="2600" dirty="0">
                <a:solidFill>
                  <a:srgbClr val="0070C0"/>
                </a:solidFill>
              </a:rPr>
              <a:t>strong text</a:t>
            </a:r>
            <a:r>
              <a:rPr lang="en-US" altLang="zh-TW" sz="2600" b="1" dirty="0">
                <a:solidFill>
                  <a:srgbClr val="0070C0"/>
                </a:solidFill>
              </a:rPr>
              <a:t>&lt;/strong&gt; </a:t>
            </a:r>
            <a:r>
              <a:rPr lang="en-US" altLang="zh-TW" sz="2600" dirty="0">
                <a:solidFill>
                  <a:srgbClr val="0070C0"/>
                </a:solidFill>
              </a:rPr>
              <a:t>is italic and gray.&lt;/p&gt;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636912"/>
            <a:ext cx="5959351" cy="9343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2764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Query selectors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4500" b="1" i="1" dirty="0"/>
              <a:t>selector </a:t>
            </a:r>
            <a:r>
              <a:rPr lang="en-US" altLang="zh-TW" sz="4500" b="1" dirty="0"/>
              <a:t>syntax:</a:t>
            </a:r>
          </a:p>
          <a:p>
            <a:pPr lvl="1"/>
            <a:r>
              <a:rPr lang="en-US" altLang="zh-TW" sz="3800" dirty="0"/>
              <a:t>the notation used in style sheets to determine which elements a set of styles apply to</a:t>
            </a:r>
          </a:p>
          <a:p>
            <a:pPr lvl="2"/>
            <a:r>
              <a:rPr lang="en-US" altLang="zh-TW" sz="3800" dirty="0"/>
              <a:t>is that we can use this same mini-language as </a:t>
            </a:r>
            <a:r>
              <a:rPr lang="en-US" altLang="zh-TW" sz="3800" dirty="0">
                <a:solidFill>
                  <a:srgbClr val="C00000"/>
                </a:solidFill>
              </a:rPr>
              <a:t>an effective way to find DOM elements</a:t>
            </a:r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0070C0"/>
                </a:solidFill>
              </a:rPr>
              <a:t>&lt;p&gt;</a:t>
            </a:r>
            <a:r>
              <a:rPr lang="en-US" altLang="zh-TW" dirty="0">
                <a:solidFill>
                  <a:srgbClr val="0070C0"/>
                </a:solidFill>
              </a:rPr>
              <a:t>And if you go chasing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&lt;span </a:t>
            </a:r>
            <a:r>
              <a:rPr lang="en-US" altLang="zh-TW" dirty="0">
                <a:solidFill>
                  <a:srgbClr val="C00000"/>
                </a:solidFill>
              </a:rPr>
              <a:t>class</a:t>
            </a:r>
            <a:r>
              <a:rPr lang="en-US" altLang="zh-TW" dirty="0">
                <a:solidFill>
                  <a:srgbClr val="0070C0"/>
                </a:solidFill>
              </a:rPr>
              <a:t>="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animal</a:t>
            </a:r>
            <a:r>
              <a:rPr lang="en-US" altLang="zh-TW" dirty="0">
                <a:solidFill>
                  <a:srgbClr val="0070C0"/>
                </a:solidFill>
              </a:rPr>
              <a:t>"&gt;rabbits&lt;/span&gt;&lt;/p&gt;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&lt;p&gt;</a:t>
            </a:r>
            <a:r>
              <a:rPr lang="en-US" altLang="zh-TW" dirty="0">
                <a:solidFill>
                  <a:srgbClr val="0070C0"/>
                </a:solidFill>
              </a:rPr>
              <a:t>And you know you're going to fall&lt;/p&gt;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&lt;p&gt;</a:t>
            </a:r>
            <a:r>
              <a:rPr lang="en-US" altLang="zh-TW" dirty="0">
                <a:solidFill>
                  <a:srgbClr val="0070C0"/>
                </a:solidFill>
              </a:rPr>
              <a:t>Tell '</a:t>
            </a:r>
            <a:r>
              <a:rPr lang="en-US" altLang="zh-TW" dirty="0" err="1">
                <a:solidFill>
                  <a:srgbClr val="0070C0"/>
                </a:solidFill>
              </a:rPr>
              <a:t>em</a:t>
            </a:r>
            <a:r>
              <a:rPr lang="en-US" altLang="zh-TW" dirty="0">
                <a:solidFill>
                  <a:srgbClr val="0070C0"/>
                </a:solidFill>
              </a:rPr>
              <a:t> a &lt;span class="character"&gt;hookah smoking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&lt;span </a:t>
            </a:r>
            <a:r>
              <a:rPr lang="en-US" altLang="zh-TW" dirty="0">
                <a:solidFill>
                  <a:srgbClr val="C00000"/>
                </a:solidFill>
              </a:rPr>
              <a:t>class</a:t>
            </a:r>
            <a:r>
              <a:rPr lang="en-US" altLang="zh-TW" dirty="0">
                <a:solidFill>
                  <a:srgbClr val="0070C0"/>
                </a:solidFill>
              </a:rPr>
              <a:t>="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animal</a:t>
            </a:r>
            <a:r>
              <a:rPr lang="en-US" altLang="zh-TW" dirty="0">
                <a:solidFill>
                  <a:srgbClr val="0070C0"/>
                </a:solidFill>
              </a:rPr>
              <a:t>"&gt;caterpillar&lt;/span&gt;&lt;/span&gt;&lt;/p&gt;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&lt;p&gt;</a:t>
            </a:r>
            <a:r>
              <a:rPr lang="en-US" altLang="zh-TW" dirty="0">
                <a:solidFill>
                  <a:srgbClr val="0070C0"/>
                </a:solidFill>
              </a:rPr>
              <a:t>Has given you the call&lt;/p&gt;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dirty="0">
                <a:solidFill>
                  <a:srgbClr val="C00000"/>
                </a:solidFill>
              </a:rPr>
              <a:t>count</a:t>
            </a:r>
            <a:r>
              <a:rPr lang="en-US" altLang="zh-TW" dirty="0">
                <a:solidFill>
                  <a:srgbClr val="0070C0"/>
                </a:solidFill>
              </a:rPr>
              <a:t>(selector) {return 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dirty="0" err="1">
                <a:solidFill>
                  <a:srgbClr val="C00000"/>
                </a:solidFill>
              </a:rPr>
              <a:t>querySelectorAll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selector</a:t>
            </a:r>
            <a:r>
              <a:rPr lang="en-US" altLang="zh-TW" dirty="0">
                <a:solidFill>
                  <a:srgbClr val="0070C0"/>
                </a:solidFill>
              </a:rPr>
              <a:t>).length;}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console.log(count("p")); </a:t>
            </a:r>
            <a:r>
              <a:rPr lang="en-US" altLang="zh-TW" dirty="0"/>
              <a:t>// All &lt;p&gt; elements // → 4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console.log(count(".animal")); </a:t>
            </a:r>
            <a:r>
              <a:rPr lang="en-US" altLang="zh-TW" dirty="0"/>
              <a:t>// Class animal // → 2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console.log(count("p .animal")); </a:t>
            </a:r>
            <a:r>
              <a:rPr lang="en-US" altLang="zh-TW" dirty="0"/>
              <a:t>// Animal inside of &lt;p&gt; // → 2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console.log(count("</a:t>
            </a:r>
            <a:r>
              <a:rPr lang="en-US" altLang="zh-TW" dirty="0">
                <a:solidFill>
                  <a:srgbClr val="C00000"/>
                </a:solidFill>
              </a:rPr>
              <a:t>p &gt; .animal</a:t>
            </a:r>
            <a:r>
              <a:rPr lang="en-US" altLang="zh-TW" dirty="0">
                <a:solidFill>
                  <a:srgbClr val="0070C0"/>
                </a:solidFill>
              </a:rPr>
              <a:t>")); </a:t>
            </a:r>
            <a:r>
              <a:rPr lang="en-US" altLang="zh-TW" dirty="0"/>
              <a:t>//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Direct child of &lt;p&gt; </a:t>
            </a:r>
            <a:r>
              <a:rPr lang="en-US" altLang="zh-TW" dirty="0"/>
              <a:t>// → 1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060848"/>
            <a:ext cx="2974013" cy="2808312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 flipV="1">
            <a:off x="6012160" y="2852936"/>
            <a:ext cx="1296144" cy="33123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58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Positioning and animating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position style property:</a:t>
            </a:r>
          </a:p>
          <a:p>
            <a:pPr lvl="1"/>
            <a:r>
              <a:rPr lang="en-US" altLang="zh-TW" sz="2400" dirty="0"/>
              <a:t>influences layout in a powerful way</a:t>
            </a:r>
          </a:p>
          <a:p>
            <a:pPr lvl="1"/>
            <a:r>
              <a:rPr lang="en-US" altLang="zh-TW" sz="2400" dirty="0">
                <a:solidFill>
                  <a:srgbClr val="C00000"/>
                </a:solidFill>
              </a:rPr>
              <a:t>static:</a:t>
            </a:r>
            <a:r>
              <a:rPr lang="en-US" altLang="zh-TW" sz="2400" dirty="0"/>
              <a:t> default value </a:t>
            </a:r>
          </a:p>
          <a:p>
            <a:pPr lvl="2"/>
            <a:r>
              <a:rPr lang="en-US" altLang="zh-TW" dirty="0"/>
              <a:t>the element sits in its normal place in the document</a:t>
            </a:r>
          </a:p>
          <a:p>
            <a:pPr lvl="1"/>
            <a:r>
              <a:rPr lang="en-US" altLang="zh-TW" sz="2400" dirty="0">
                <a:solidFill>
                  <a:srgbClr val="C00000"/>
                </a:solidFill>
              </a:rPr>
              <a:t>relative</a:t>
            </a:r>
            <a:r>
              <a:rPr lang="en-US" altLang="zh-TW" sz="2400" dirty="0"/>
              <a:t>: </a:t>
            </a:r>
          </a:p>
          <a:p>
            <a:pPr lvl="2"/>
            <a:r>
              <a:rPr lang="en-US" altLang="zh-TW" dirty="0"/>
              <a:t>now the </a:t>
            </a:r>
            <a:r>
              <a:rPr lang="en-US" altLang="zh-TW" dirty="0">
                <a:solidFill>
                  <a:srgbClr val="0070C0"/>
                </a:solidFill>
              </a:rPr>
              <a:t>top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70C0"/>
                </a:solidFill>
              </a:rPr>
              <a:t>left</a:t>
            </a:r>
            <a:r>
              <a:rPr lang="en-US" altLang="zh-TW" dirty="0"/>
              <a:t> style properties can be </a:t>
            </a:r>
            <a:r>
              <a:rPr lang="en-US" altLang="zh-TW" dirty="0">
                <a:solidFill>
                  <a:srgbClr val="C00000"/>
                </a:solidFill>
              </a:rPr>
              <a:t>used to move </a:t>
            </a:r>
            <a:r>
              <a:rPr lang="en-US" altLang="zh-TW" dirty="0"/>
              <a:t>it relative to that </a:t>
            </a:r>
            <a:r>
              <a:rPr lang="en-US" altLang="zh-TW" b="1" dirty="0"/>
              <a:t>normal place</a:t>
            </a:r>
          </a:p>
          <a:p>
            <a:pPr lvl="1"/>
            <a:r>
              <a:rPr lang="en-US" altLang="zh-TW" sz="2400" dirty="0">
                <a:solidFill>
                  <a:srgbClr val="C00000"/>
                </a:solidFill>
              </a:rPr>
              <a:t>absolute</a:t>
            </a:r>
            <a:r>
              <a:rPr lang="en-US" altLang="zh-TW" sz="2400" dirty="0"/>
              <a:t>:</a:t>
            </a:r>
          </a:p>
          <a:p>
            <a:pPr lvl="2"/>
            <a:r>
              <a:rPr lang="en-US" altLang="zh-TW" dirty="0"/>
              <a:t>the element is removed from the normal document flow:</a:t>
            </a:r>
          </a:p>
          <a:p>
            <a:pPr lvl="3"/>
            <a:r>
              <a:rPr lang="en-US" altLang="zh-TW" sz="2400" dirty="0"/>
              <a:t>it no longer takes up space </a:t>
            </a:r>
          </a:p>
          <a:p>
            <a:pPr lvl="3"/>
            <a:r>
              <a:rPr lang="en-US" altLang="zh-TW" sz="2400" dirty="0"/>
              <a:t>may </a:t>
            </a:r>
            <a:r>
              <a:rPr lang="en-US" altLang="zh-TW" sz="2400" b="1" dirty="0"/>
              <a:t>overlap</a:t>
            </a:r>
            <a:r>
              <a:rPr lang="en-US" altLang="zh-TW" sz="2400" dirty="0"/>
              <a:t> with other elements</a:t>
            </a:r>
          </a:p>
          <a:p>
            <a:pPr lvl="2"/>
            <a:r>
              <a:rPr lang="en-US" altLang="zh-TW" sz="2000" dirty="0"/>
              <a:t>its top and left properties can be used:</a:t>
            </a:r>
          </a:p>
          <a:p>
            <a:pPr lvl="3"/>
            <a:r>
              <a:rPr lang="en-US" altLang="zh-TW" sz="1600" dirty="0"/>
              <a:t>to </a:t>
            </a:r>
            <a:r>
              <a:rPr lang="en-US" altLang="zh-TW" sz="1600" b="1" dirty="0"/>
              <a:t>absolutely</a:t>
            </a:r>
            <a:r>
              <a:rPr lang="en-US" altLang="zh-TW" sz="1600" dirty="0"/>
              <a:t> position </a:t>
            </a:r>
            <a:r>
              <a:rPr lang="en-US" altLang="zh-TW" sz="1600" dirty="0">
                <a:solidFill>
                  <a:srgbClr val="C00000"/>
                </a:solidFill>
              </a:rPr>
              <a:t>it relative to the </a:t>
            </a:r>
            <a:r>
              <a:rPr lang="en-US" altLang="zh-TW" sz="1600" b="1" dirty="0">
                <a:solidFill>
                  <a:srgbClr val="C00000"/>
                </a:solidFill>
              </a:rPr>
              <a:t>top-left corner </a:t>
            </a:r>
            <a:r>
              <a:rPr lang="en-US" altLang="zh-TW" sz="1600" dirty="0">
                <a:solidFill>
                  <a:srgbClr val="C00000"/>
                </a:solidFill>
              </a:rPr>
              <a:t>of the </a:t>
            </a:r>
            <a:r>
              <a:rPr lang="en-US" altLang="zh-TW" sz="1600" b="1" dirty="0">
                <a:solidFill>
                  <a:srgbClr val="C00000"/>
                </a:solidFill>
              </a:rPr>
              <a:t>nearest enclosing </a:t>
            </a:r>
            <a:r>
              <a:rPr lang="en-US" altLang="zh-TW" sz="1600" dirty="0">
                <a:solidFill>
                  <a:srgbClr val="C00000"/>
                </a:solidFill>
              </a:rPr>
              <a:t>element</a:t>
            </a:r>
            <a:r>
              <a:rPr lang="en-US" altLang="zh-TW" sz="1600" dirty="0"/>
              <a:t>:</a:t>
            </a:r>
          </a:p>
          <a:p>
            <a:pPr lvl="4"/>
            <a:r>
              <a:rPr lang="en-US" altLang="zh-TW" sz="1600" dirty="0"/>
              <a:t>whose position </a:t>
            </a:r>
            <a:r>
              <a:rPr lang="en-US" altLang="zh-TW" sz="1600" dirty="0">
                <a:solidFill>
                  <a:srgbClr val="C00000"/>
                </a:solidFill>
              </a:rPr>
              <a:t>property </a:t>
            </a:r>
            <a:r>
              <a:rPr lang="en-US" altLang="zh-TW" sz="1600" b="1" dirty="0">
                <a:solidFill>
                  <a:srgbClr val="C00000"/>
                </a:solidFill>
              </a:rPr>
              <a:t>isn’t static</a:t>
            </a:r>
            <a:r>
              <a:rPr lang="en-US" altLang="zh-TW" sz="1600" dirty="0"/>
              <a:t>,</a:t>
            </a:r>
          </a:p>
          <a:p>
            <a:pPr lvl="4"/>
            <a:r>
              <a:rPr lang="en-US" altLang="zh-TW" sz="1600" dirty="0"/>
              <a:t>or relative to the document</a:t>
            </a:r>
            <a:r>
              <a:rPr lang="en-US" altLang="zh-TW" sz="1600" dirty="0">
                <a:solidFill>
                  <a:srgbClr val="C00000"/>
                </a:solidFill>
              </a:rPr>
              <a:t> if </a:t>
            </a:r>
            <a:r>
              <a:rPr lang="en-US" altLang="zh-TW" sz="1600" b="1" dirty="0">
                <a:solidFill>
                  <a:srgbClr val="C00000"/>
                </a:solidFill>
              </a:rPr>
              <a:t>no</a:t>
            </a:r>
            <a:r>
              <a:rPr lang="en-US" altLang="zh-TW" sz="1600" dirty="0">
                <a:solidFill>
                  <a:srgbClr val="C00000"/>
                </a:solidFill>
              </a:rPr>
              <a:t> such enclosing element exists</a:t>
            </a:r>
            <a:r>
              <a:rPr lang="en-US" altLang="zh-TW" sz="1600" dirty="0"/>
              <a:t>.</a:t>
            </a:r>
          </a:p>
          <a:p>
            <a:endParaRPr lang="en-US" altLang="zh-TW" sz="20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2199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3" y="5277852"/>
            <a:ext cx="2354374" cy="158014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Positioning and animating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&lt;</a:t>
            </a:r>
            <a:r>
              <a:rPr lang="en-US" altLang="zh-TW" sz="2000" dirty="0" err="1"/>
              <a:t>img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C00000"/>
                </a:solidFill>
              </a:rPr>
              <a:t>https://cdn2.ettoday.net/images/771/d771489.jpg</a:t>
            </a:r>
            <a:r>
              <a:rPr lang="en-US" altLang="zh-TW" sz="2000" dirty="0"/>
              <a:t>" style="</a:t>
            </a:r>
            <a:r>
              <a:rPr lang="en-US" altLang="zh-TW" sz="2000" dirty="0">
                <a:solidFill>
                  <a:srgbClr val="C00000"/>
                </a:solidFill>
              </a:rPr>
              <a:t>position</a:t>
            </a:r>
            <a:r>
              <a:rPr lang="en-US" altLang="zh-TW" sz="2000" dirty="0"/>
              <a:t>: </a:t>
            </a:r>
            <a:r>
              <a:rPr lang="en-US" altLang="zh-TW" sz="2000" dirty="0">
                <a:solidFill>
                  <a:srgbClr val="0070C0"/>
                </a:solidFill>
              </a:rPr>
              <a:t>relative</a:t>
            </a:r>
            <a:r>
              <a:rPr lang="en-US" altLang="zh-TW" sz="2000" dirty="0"/>
              <a:t>" height="42"&gt;</a:t>
            </a:r>
          </a:p>
          <a:p>
            <a:endParaRPr lang="en-US" altLang="zh-TW" sz="2000" b="1" dirty="0"/>
          </a:p>
          <a:p>
            <a:r>
              <a:rPr lang="en-US" altLang="zh-TW" sz="2000" b="1" dirty="0"/>
              <a:t>&lt;!-- &lt;button onclick="</a:t>
            </a:r>
            <a:r>
              <a:rPr lang="en-US" altLang="zh-TW" sz="2000" b="1" dirty="0" err="1"/>
              <a:t>TryAnimate</a:t>
            </a:r>
            <a:r>
              <a:rPr lang="en-US" altLang="zh-TW" sz="2000" b="1" dirty="0"/>
              <a:t>()"&gt;Try it&lt;/button&gt; --!&gt;</a:t>
            </a:r>
          </a:p>
          <a:p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let cat = </a:t>
            </a:r>
            <a:r>
              <a:rPr lang="en-US" altLang="zh-TW" sz="2000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sz="2000" dirty="0">
                <a:solidFill>
                  <a:srgbClr val="0070C0"/>
                </a:solidFill>
              </a:rPr>
              <a:t>("</a:t>
            </a:r>
            <a:r>
              <a:rPr lang="en-US" altLang="zh-TW" sz="2000" dirty="0" err="1">
                <a:solidFill>
                  <a:srgbClr val="0070C0"/>
                </a:solidFill>
              </a:rPr>
              <a:t>img</a:t>
            </a:r>
            <a:r>
              <a:rPr lang="en-US" altLang="zh-TW" sz="2000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let angle = </a:t>
            </a:r>
            <a:r>
              <a:rPr lang="en-US" altLang="zh-TW" sz="2000" dirty="0" err="1">
                <a:solidFill>
                  <a:srgbClr val="0070C0"/>
                </a:solidFill>
              </a:rPr>
              <a:t>Math.PI</a:t>
            </a:r>
            <a:r>
              <a:rPr lang="en-US" altLang="zh-TW" sz="2000" dirty="0">
                <a:solidFill>
                  <a:srgbClr val="0070C0"/>
                </a:solidFill>
              </a:rPr>
              <a:t> / 2;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function </a:t>
            </a:r>
            <a:r>
              <a:rPr lang="en-US" altLang="zh-TW" sz="2000" b="1" dirty="0">
                <a:solidFill>
                  <a:srgbClr val="0070C0"/>
                </a:solidFill>
              </a:rPr>
              <a:t>animate</a:t>
            </a:r>
            <a:r>
              <a:rPr lang="en-US" altLang="zh-TW" sz="2000" dirty="0">
                <a:solidFill>
                  <a:srgbClr val="0070C0"/>
                </a:solidFill>
              </a:rPr>
              <a:t>(time, </a:t>
            </a:r>
            <a:r>
              <a:rPr lang="en-US" altLang="zh-TW" sz="2000" dirty="0" err="1">
                <a:solidFill>
                  <a:srgbClr val="0070C0"/>
                </a:solidFill>
              </a:rPr>
              <a:t>lastTime</a:t>
            </a:r>
            <a:r>
              <a:rPr lang="en-US" altLang="zh-TW" sz="2000" dirty="0">
                <a:solidFill>
                  <a:srgbClr val="0070C0"/>
                </a:solidFill>
              </a:rPr>
              <a:t>) {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               if (</a:t>
            </a:r>
            <a:r>
              <a:rPr lang="en-US" altLang="zh-TW" sz="2000" dirty="0" err="1">
                <a:solidFill>
                  <a:srgbClr val="0070C0"/>
                </a:solidFill>
              </a:rPr>
              <a:t>lastTime</a:t>
            </a:r>
            <a:r>
              <a:rPr lang="en-US" altLang="zh-TW" sz="2000" dirty="0">
                <a:solidFill>
                  <a:srgbClr val="0070C0"/>
                </a:solidFill>
              </a:rPr>
              <a:t> != null) { angle += (time - </a:t>
            </a:r>
            <a:r>
              <a:rPr lang="en-US" altLang="zh-TW" sz="2000" dirty="0" err="1">
                <a:solidFill>
                  <a:srgbClr val="0070C0"/>
                </a:solidFill>
              </a:rPr>
              <a:t>lastTime</a:t>
            </a:r>
            <a:r>
              <a:rPr lang="en-US" altLang="zh-TW" sz="2000" dirty="0">
                <a:solidFill>
                  <a:srgbClr val="0070C0"/>
                </a:solidFill>
              </a:rPr>
              <a:t>) * 0.001; }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               </a:t>
            </a:r>
            <a:r>
              <a:rPr lang="en-US" altLang="zh-TW" sz="2000" dirty="0" err="1">
                <a:solidFill>
                  <a:srgbClr val="0070C0"/>
                </a:solidFill>
              </a:rPr>
              <a:t>cat.style.top</a:t>
            </a:r>
            <a:r>
              <a:rPr lang="en-US" altLang="zh-TW" sz="2000" dirty="0">
                <a:solidFill>
                  <a:srgbClr val="0070C0"/>
                </a:solidFill>
              </a:rPr>
              <a:t> = (</a:t>
            </a:r>
            <a:r>
              <a:rPr lang="en-US" altLang="zh-TW" sz="2000" dirty="0" err="1">
                <a:solidFill>
                  <a:srgbClr val="0070C0"/>
                </a:solidFill>
              </a:rPr>
              <a:t>Math.sin</a:t>
            </a:r>
            <a:r>
              <a:rPr lang="en-US" altLang="zh-TW" sz="2000" dirty="0">
                <a:solidFill>
                  <a:srgbClr val="0070C0"/>
                </a:solidFill>
              </a:rPr>
              <a:t>(angle) * 20) + "</a:t>
            </a:r>
            <a:r>
              <a:rPr lang="en-US" altLang="zh-TW" sz="2000" dirty="0" err="1">
                <a:solidFill>
                  <a:srgbClr val="0070C0"/>
                </a:solidFill>
              </a:rPr>
              <a:t>px</a:t>
            </a:r>
            <a:r>
              <a:rPr lang="en-US" altLang="zh-TW" sz="2000" dirty="0">
                <a:solidFill>
                  <a:srgbClr val="0070C0"/>
                </a:solidFill>
              </a:rPr>
              <a:t>";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               </a:t>
            </a:r>
            <a:r>
              <a:rPr lang="en-US" altLang="zh-TW" sz="2000" dirty="0" err="1">
                <a:solidFill>
                  <a:srgbClr val="0070C0"/>
                </a:solidFill>
              </a:rPr>
              <a:t>cat.style.left</a:t>
            </a:r>
            <a:r>
              <a:rPr lang="en-US" altLang="zh-TW" sz="2000" dirty="0">
                <a:solidFill>
                  <a:srgbClr val="0070C0"/>
                </a:solidFill>
              </a:rPr>
              <a:t> = (</a:t>
            </a:r>
            <a:r>
              <a:rPr lang="en-US" altLang="zh-TW" sz="2000" dirty="0" err="1">
                <a:solidFill>
                  <a:srgbClr val="0070C0"/>
                </a:solidFill>
              </a:rPr>
              <a:t>Math.cos</a:t>
            </a:r>
            <a:r>
              <a:rPr lang="en-US" altLang="zh-TW" sz="2000" dirty="0">
                <a:solidFill>
                  <a:srgbClr val="0070C0"/>
                </a:solidFill>
              </a:rPr>
              <a:t>(angle) * 200) + "</a:t>
            </a:r>
            <a:r>
              <a:rPr lang="en-US" altLang="zh-TW" sz="2000" dirty="0" err="1">
                <a:solidFill>
                  <a:srgbClr val="0070C0"/>
                </a:solidFill>
              </a:rPr>
              <a:t>px</a:t>
            </a:r>
            <a:r>
              <a:rPr lang="en-US" altLang="zh-TW" sz="2000" dirty="0">
                <a:solidFill>
                  <a:srgbClr val="0070C0"/>
                </a:solidFill>
              </a:rPr>
              <a:t>";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               </a:t>
            </a:r>
            <a:r>
              <a:rPr lang="en-US" altLang="zh-TW" sz="2000" b="1" dirty="0" err="1">
                <a:solidFill>
                  <a:srgbClr val="0070C0"/>
                </a:solidFill>
              </a:rPr>
              <a:t>requestAnimationFrame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newTime</a:t>
            </a:r>
            <a:r>
              <a:rPr lang="en-US" altLang="zh-TW" sz="2000" dirty="0">
                <a:solidFill>
                  <a:srgbClr val="0070C0"/>
                </a:solidFill>
              </a:rPr>
              <a:t> =&gt; </a:t>
            </a:r>
            <a:r>
              <a:rPr lang="en-US" altLang="zh-TW" sz="2000" b="1" dirty="0">
                <a:solidFill>
                  <a:srgbClr val="0070C0"/>
                </a:solidFill>
              </a:rPr>
              <a:t>animate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newTime</a:t>
            </a:r>
            <a:r>
              <a:rPr lang="en-US" altLang="zh-TW" sz="2000" dirty="0">
                <a:solidFill>
                  <a:srgbClr val="0070C0"/>
                </a:solidFill>
              </a:rPr>
              <a:t>, time));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               }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</a:t>
            </a:r>
            <a:r>
              <a:rPr lang="en-US" altLang="zh-TW" sz="2000" b="1" dirty="0" err="1">
                <a:solidFill>
                  <a:srgbClr val="0070C0"/>
                </a:solidFill>
              </a:rPr>
              <a:t>requestAnimationFrame</a:t>
            </a:r>
            <a:r>
              <a:rPr lang="en-US" altLang="zh-TW" sz="2000" dirty="0">
                <a:solidFill>
                  <a:srgbClr val="0070C0"/>
                </a:solidFill>
              </a:rPr>
              <a:t>(animate); </a:t>
            </a:r>
          </a:p>
          <a:p>
            <a:r>
              <a:rPr lang="en-US" altLang="zh-TW" sz="2000" dirty="0"/>
              <a:t>   //function </a:t>
            </a:r>
            <a:r>
              <a:rPr lang="en-US" altLang="zh-TW" sz="2000" dirty="0" err="1"/>
              <a:t>TryAnimate</a:t>
            </a:r>
            <a:r>
              <a:rPr lang="en-US" altLang="zh-TW" sz="2000" dirty="0"/>
              <a:t>(){ </a:t>
            </a:r>
            <a:r>
              <a:rPr lang="en-US" altLang="zh-TW" sz="2000" dirty="0" err="1"/>
              <a:t>requestAnimationFrame</a:t>
            </a:r>
            <a:r>
              <a:rPr lang="en-US" altLang="zh-TW" sz="2000" dirty="0"/>
              <a:t>(animate); }</a:t>
            </a:r>
          </a:p>
          <a:p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173982"/>
            <a:ext cx="3456384" cy="1543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橢圓 6"/>
          <p:cNvSpPr/>
          <p:nvPr/>
        </p:nvSpPr>
        <p:spPr>
          <a:xfrm>
            <a:off x="5508104" y="2397373"/>
            <a:ext cx="2664296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190784" y="4205100"/>
            <a:ext cx="28584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00000"/>
                </a:solidFill>
                <a:latin typeface="LMRoman12-Regular-Identity-H"/>
              </a:rPr>
              <a:t>append </a:t>
            </a:r>
            <a:r>
              <a:rPr lang="en-US" altLang="zh-TW" sz="1600" dirty="0">
                <a:solidFill>
                  <a:srgbClr val="C00000"/>
                </a:solidFill>
                <a:latin typeface="InconsolataLGC"/>
              </a:rPr>
              <a:t>"</a:t>
            </a:r>
            <a:r>
              <a:rPr lang="en-US" altLang="zh-TW" sz="1600" dirty="0" err="1">
                <a:solidFill>
                  <a:srgbClr val="C00000"/>
                </a:solidFill>
                <a:latin typeface="InconsolataLGC"/>
              </a:rPr>
              <a:t>px</a:t>
            </a:r>
            <a:r>
              <a:rPr lang="en-US" altLang="zh-TW" sz="1600" dirty="0">
                <a:solidFill>
                  <a:srgbClr val="C00000"/>
                </a:solidFill>
                <a:latin typeface="InconsolataLGC"/>
              </a:rPr>
              <a:t>" </a:t>
            </a:r>
            <a:r>
              <a:rPr lang="en-US" altLang="zh-TW" sz="1600" dirty="0">
                <a:solidFill>
                  <a:srgbClr val="C00000"/>
                </a:solidFill>
                <a:latin typeface="LMRoman12-Regular-Identity-H"/>
              </a:rPr>
              <a:t>to tell browser that counting in pixels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03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requestAnimationFrame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/>
          </a:bodyPr>
          <a:lstStyle/>
          <a:p>
            <a:r>
              <a:rPr lang="en-US" altLang="zh-TW" sz="2000" dirty="0"/>
              <a:t>uses </a:t>
            </a:r>
            <a:r>
              <a:rPr lang="en-US" altLang="zh-TW" sz="2000" b="1" dirty="0" err="1"/>
              <a:t>requestAnimationFrame</a:t>
            </a:r>
            <a:r>
              <a:rPr lang="en-US" altLang="zh-TW" sz="2000" dirty="0"/>
              <a:t> to schedule the animate function to run:</a:t>
            </a:r>
          </a:p>
          <a:p>
            <a:pPr lvl="1"/>
            <a:r>
              <a:rPr lang="en-US" altLang="zh-TW" sz="2000" dirty="0"/>
              <a:t>whenever the browser is ready to repaint the screen</a:t>
            </a:r>
          </a:p>
          <a:p>
            <a:pPr lvl="1"/>
            <a:r>
              <a:rPr lang="en-US" altLang="zh-TW" sz="2000" dirty="0">
                <a:solidFill>
                  <a:srgbClr val="C00000"/>
                </a:solidFill>
              </a:rPr>
              <a:t>animate function itself again calls </a:t>
            </a:r>
            <a:r>
              <a:rPr lang="en-US" altLang="zh-TW" sz="2000" dirty="0" err="1">
                <a:solidFill>
                  <a:srgbClr val="C00000"/>
                </a:solidFill>
              </a:rPr>
              <a:t>requestAnimationFrame</a:t>
            </a:r>
            <a:r>
              <a:rPr lang="en-US" altLang="zh-TW" sz="2000" dirty="0">
                <a:solidFill>
                  <a:srgbClr val="C00000"/>
                </a:solidFill>
              </a:rPr>
              <a:t> to schedule next update</a:t>
            </a:r>
          </a:p>
          <a:p>
            <a:pPr lvl="1"/>
            <a:r>
              <a:rPr lang="en-US" altLang="zh-TW" sz="2000" dirty="0"/>
              <a:t>When browser window (or tab) is active:</a:t>
            </a:r>
          </a:p>
          <a:p>
            <a:pPr lvl="2"/>
            <a:r>
              <a:rPr lang="en-US" altLang="zh-TW" sz="2000" dirty="0"/>
              <a:t>will cause updates to happen at </a:t>
            </a:r>
            <a:r>
              <a:rPr lang="en-US" altLang="zh-TW" sz="2000" dirty="0">
                <a:solidFill>
                  <a:srgbClr val="C00000"/>
                </a:solidFill>
              </a:rPr>
              <a:t>a rate of about 60 per second:</a:t>
            </a:r>
          </a:p>
          <a:p>
            <a:pPr lvl="3"/>
            <a:r>
              <a:rPr lang="en-US" altLang="zh-TW" dirty="0"/>
              <a:t>produce a good-looking animation</a:t>
            </a:r>
          </a:p>
          <a:p>
            <a:pPr lvl="1"/>
            <a:r>
              <a:rPr lang="en-US" altLang="zh-TW" sz="2000" b="1" dirty="0"/>
              <a:t>If we just updated the DOM in a loop:</a:t>
            </a:r>
          </a:p>
          <a:p>
            <a:pPr lvl="2"/>
            <a:r>
              <a:rPr lang="en-US" altLang="zh-TW" sz="2000" dirty="0"/>
              <a:t>the page would freeze</a:t>
            </a:r>
          </a:p>
          <a:p>
            <a:pPr lvl="3"/>
            <a:r>
              <a:rPr lang="en-US" altLang="zh-TW" dirty="0"/>
              <a:t>nothing would show up on the screen.</a:t>
            </a:r>
          </a:p>
          <a:p>
            <a:pPr lvl="1"/>
            <a:r>
              <a:rPr lang="en-US" altLang="zh-TW" sz="2000" dirty="0"/>
              <a:t>Browsers do not update their display:</a:t>
            </a:r>
          </a:p>
          <a:p>
            <a:pPr lvl="2"/>
            <a:r>
              <a:rPr lang="en-US" altLang="zh-TW" sz="2000" dirty="0"/>
              <a:t>while a JS program is running,</a:t>
            </a:r>
          </a:p>
          <a:p>
            <a:pPr lvl="3"/>
            <a:r>
              <a:rPr lang="en-US" altLang="zh-TW" dirty="0"/>
              <a:t>nor do they allow any interaction with the page</a:t>
            </a:r>
          </a:p>
          <a:p>
            <a:r>
              <a:rPr lang="en-US" altLang="zh-TW" sz="2000" b="1" dirty="0"/>
              <a:t>This is why we need </a:t>
            </a:r>
            <a:r>
              <a:rPr lang="en-US" altLang="zh-TW" sz="2000" b="1" dirty="0" err="1"/>
              <a:t>requestAnimationFrame</a:t>
            </a:r>
            <a:r>
              <a:rPr lang="en-US" altLang="zh-TW" sz="2000" b="1" dirty="0"/>
              <a:t>:</a:t>
            </a:r>
          </a:p>
          <a:p>
            <a:pPr lvl="1"/>
            <a:r>
              <a:rPr lang="en-US" altLang="zh-TW" sz="2000" dirty="0"/>
              <a:t>it lets the browser know that we are done for now</a:t>
            </a:r>
          </a:p>
          <a:p>
            <a:pPr lvl="1"/>
            <a:r>
              <a:rPr lang="en-US" altLang="zh-TW" sz="2000" dirty="0"/>
              <a:t>it can go ahead and do the things that browsers do:</a:t>
            </a:r>
          </a:p>
          <a:p>
            <a:pPr lvl="2"/>
            <a:r>
              <a:rPr lang="en-US" altLang="zh-TW" sz="2000" dirty="0"/>
              <a:t>Such as </a:t>
            </a:r>
            <a:r>
              <a:rPr lang="en-US" altLang="zh-TW" sz="2000" b="1" dirty="0"/>
              <a:t>updating the screen and responding to user actions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The 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</a:rPr>
              <a:t>animation</a:t>
            </a:r>
            <a:r>
              <a:rPr lang="en-US" altLang="zh-TW" sz="2000" dirty="0">
                <a:solidFill>
                  <a:schemeClr val="accent2">
                    <a:lumMod val="50000"/>
                  </a:schemeClr>
                </a:solidFill>
              </a:rPr>
              <a:t> function </a:t>
            </a:r>
            <a:r>
              <a:rPr lang="en-US" altLang="zh-TW" sz="2000" dirty="0"/>
              <a:t>is </a:t>
            </a:r>
            <a:r>
              <a:rPr lang="en-US" altLang="zh-TW" sz="2000" b="1" dirty="0"/>
              <a:t>passed the current time as an argument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2000" dirty="0"/>
              <a:t>To ensure that the motion of the cat per millisecond is stable</a:t>
            </a:r>
            <a:endParaRPr lang="en-US" altLang="zh-TW" sz="2000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3397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27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2030" y="548680"/>
            <a:ext cx="7772400" cy="1470025"/>
          </a:xfrm>
        </p:spPr>
        <p:txBody>
          <a:bodyPr/>
          <a:lstStyle/>
          <a:p>
            <a:r>
              <a:rPr lang="en-US" altLang="zh-TW" dirty="0"/>
              <a:t>CH 15 (Eloquent)</a:t>
            </a:r>
            <a:br>
              <a:rPr lang="en-US" altLang="zh-TW" dirty="0"/>
            </a:br>
            <a:r>
              <a:rPr lang="en-US" altLang="zh-TW" b="1" dirty="0"/>
              <a:t>Handling Events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108520" y="2924944"/>
            <a:ext cx="9252520" cy="2688704"/>
          </a:xfrm>
        </p:spPr>
        <p:txBody>
          <a:bodyPr>
            <a:noAutofit/>
          </a:bodyPr>
          <a:lstStyle/>
          <a:p>
            <a:r>
              <a:rPr lang="en-US" altLang="zh-TW" sz="2400" dirty="0">
                <a:solidFill>
                  <a:schemeClr val="tx1"/>
                </a:solidFill>
              </a:rPr>
              <a:t>Some programs work with direct user input,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such as mouse and keyboard actions.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045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Event handlers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A better mechanism is for the system to actively notify our code when an event occurs. </a:t>
            </a:r>
          </a:p>
          <a:p>
            <a:r>
              <a:rPr lang="en-US" altLang="zh-TW" dirty="0"/>
              <a:t>Browsers do this by allowing us to register functions as </a:t>
            </a:r>
            <a:r>
              <a:rPr lang="en-US" altLang="zh-TW" i="1" dirty="0">
                <a:solidFill>
                  <a:srgbClr val="C00000"/>
                </a:solidFill>
              </a:rPr>
              <a:t>handlers</a:t>
            </a:r>
            <a:r>
              <a:rPr lang="en-US" altLang="zh-TW" i="1" dirty="0"/>
              <a:t> </a:t>
            </a:r>
            <a:r>
              <a:rPr lang="en-US" altLang="zh-TW" dirty="0"/>
              <a:t>for specific events.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&lt;p&gt;Click this document to activate the handler.&lt;/p&gt;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&lt;script&gt;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dirty="0" err="1">
                <a:solidFill>
                  <a:srgbClr val="C00000"/>
                </a:solidFill>
              </a:rPr>
              <a:t>window.</a:t>
            </a:r>
            <a:r>
              <a:rPr lang="en-US" altLang="zh-TW" dirty="0" err="1">
                <a:solidFill>
                  <a:srgbClr val="C00000"/>
                </a:solidFill>
                <a:hlinkClick r:id="rId2"/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"</a:t>
            </a:r>
            <a:r>
              <a:rPr lang="en-US" altLang="zh-TW" dirty="0">
                <a:solidFill>
                  <a:srgbClr val="C00000"/>
                </a:solidFill>
              </a:rPr>
              <a:t>click</a:t>
            </a:r>
            <a:r>
              <a:rPr lang="en-US" altLang="zh-TW" dirty="0">
                <a:solidFill>
                  <a:srgbClr val="0070C0"/>
                </a:solidFill>
              </a:rPr>
              <a:t>",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</a:t>
            </a:r>
            <a:r>
              <a:rPr lang="en-US" altLang="zh-TW" dirty="0">
                <a:solidFill>
                  <a:srgbClr val="C00000"/>
                </a:solidFill>
              </a:rPr>
              <a:t>() =&gt; </a:t>
            </a:r>
            <a:r>
              <a:rPr lang="en-US" altLang="zh-TW" dirty="0">
                <a:solidFill>
                  <a:srgbClr val="0070C0"/>
                </a:solidFill>
              </a:rPr>
              <a:t>{console.log("You knocked?");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});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&lt;/script&gt;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window</a:t>
            </a:r>
            <a:r>
              <a:rPr lang="en-US" altLang="zh-TW" dirty="0"/>
              <a:t> binding refers to a </a:t>
            </a:r>
            <a:r>
              <a:rPr lang="en-US" altLang="zh-TW" b="1" dirty="0"/>
              <a:t>built-in object </a:t>
            </a:r>
            <a:r>
              <a:rPr lang="en-US" altLang="zh-TW" dirty="0"/>
              <a:t>provided by browser:</a:t>
            </a:r>
          </a:p>
          <a:p>
            <a:pPr lvl="1"/>
            <a:r>
              <a:rPr lang="en-US" altLang="zh-TW" dirty="0"/>
              <a:t>browser window contains the document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Calling its </a:t>
            </a:r>
            <a:r>
              <a:rPr lang="en-US" altLang="zh-TW" b="1" dirty="0" err="1">
                <a:solidFill>
                  <a:srgbClr val="C00000"/>
                </a:solidFill>
              </a:rPr>
              <a:t>addEventListener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registers the </a:t>
            </a:r>
            <a:r>
              <a:rPr lang="en-US" altLang="zh-TW" b="1" dirty="0">
                <a:solidFill>
                  <a:srgbClr val="C00000"/>
                </a:solidFill>
              </a:rPr>
              <a:t>second</a:t>
            </a:r>
            <a:r>
              <a:rPr lang="en-US" altLang="zh-TW" dirty="0">
                <a:solidFill>
                  <a:srgbClr val="C00000"/>
                </a:solidFill>
              </a:rPr>
              <a:t> argument </a:t>
            </a:r>
            <a:r>
              <a:rPr lang="en-US" altLang="zh-TW" dirty="0"/>
              <a:t>to be called:</a:t>
            </a:r>
          </a:p>
          <a:p>
            <a:pPr lvl="3"/>
            <a:r>
              <a:rPr lang="en-US" altLang="zh-TW" dirty="0"/>
              <a:t>whenever the </a:t>
            </a:r>
            <a:r>
              <a:rPr lang="en-US" altLang="zh-TW" dirty="0">
                <a:solidFill>
                  <a:srgbClr val="C00000"/>
                </a:solidFill>
              </a:rPr>
              <a:t>event described by its </a:t>
            </a:r>
            <a:r>
              <a:rPr lang="en-US" altLang="zh-TW" b="1" dirty="0">
                <a:solidFill>
                  <a:srgbClr val="C00000"/>
                </a:solidFill>
              </a:rPr>
              <a:t>first</a:t>
            </a:r>
            <a:r>
              <a:rPr lang="en-US" altLang="zh-TW" dirty="0">
                <a:solidFill>
                  <a:srgbClr val="C00000"/>
                </a:solidFill>
              </a:rPr>
              <a:t> argument occurs</a:t>
            </a:r>
            <a:r>
              <a:rPr lang="en-US" altLang="zh-TW" dirty="0"/>
              <a:t>.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327096"/>
            <a:ext cx="3533775" cy="1219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508104" y="4253272"/>
            <a:ext cx="1584176" cy="35163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89798B-1D7D-43E3-8246-0F927A3376F4}"/>
              </a:ext>
            </a:extLst>
          </p:cNvPr>
          <p:cNvSpPr/>
          <p:nvPr/>
        </p:nvSpPr>
        <p:spPr>
          <a:xfrm>
            <a:off x="4139952" y="2245560"/>
            <a:ext cx="500404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target</a:t>
            </a:r>
            <a:r>
              <a:rPr lang="zh-TW" altLang="en-US" dirty="0">
                <a:solidFill>
                  <a:srgbClr val="FF0000"/>
                </a:solidFill>
              </a:rPr>
              <a:t>.addEventListener</a:t>
            </a:r>
            <a:r>
              <a:rPr lang="zh-TW" altLang="en-US" dirty="0"/>
              <a:t>(</a:t>
            </a:r>
            <a:r>
              <a:rPr lang="zh-TW" altLang="en-US" dirty="0">
                <a:hlinkClick r:id="rId4"/>
              </a:rPr>
              <a:t>type</a:t>
            </a:r>
            <a:r>
              <a:rPr lang="zh-TW" altLang="en-US" dirty="0"/>
              <a:t>, listener[, options]);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97E66D-D5AD-4D66-8F53-B2705A6E00E3}"/>
              </a:ext>
            </a:extLst>
          </p:cNvPr>
          <p:cNvSpPr/>
          <p:nvPr/>
        </p:nvSpPr>
        <p:spPr>
          <a:xfrm>
            <a:off x="4139952" y="2617748"/>
            <a:ext cx="500404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b="1" dirty="0"/>
              <a:t>EventTarget </a:t>
            </a:r>
            <a:r>
              <a:rPr lang="en-US" altLang="zh-TW" sz="1400" b="1" dirty="0"/>
              <a:t>:</a:t>
            </a:r>
            <a:r>
              <a:rPr lang="zh-TW" altLang="en-US" sz="1400" dirty="0"/>
              <a:t>是 Document的 Element 物件、Document物件本身、Window物件，或其它支援事件的物件</a:t>
            </a:r>
            <a:r>
              <a:rPr lang="en-US" altLang="zh-TW" sz="1400" dirty="0"/>
              <a:t>(EX:</a:t>
            </a:r>
            <a:r>
              <a:rPr lang="zh-TW" altLang="en-US" sz="1400" dirty="0"/>
              <a:t> XMLHttpRequest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4726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Events and DOM nodes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Each browser event handler is registered in a </a:t>
            </a:r>
            <a:r>
              <a:rPr lang="en-US" altLang="zh-TW" sz="2800" b="1" dirty="0"/>
              <a:t>context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sz="2000" dirty="0"/>
              <a:t>EX: called </a:t>
            </a:r>
            <a:r>
              <a:rPr lang="en-US" altLang="zh-TW" sz="2000" dirty="0" err="1">
                <a:solidFill>
                  <a:srgbClr val="C00000"/>
                </a:solidFill>
              </a:rPr>
              <a:t>addEventListener</a:t>
            </a:r>
            <a:r>
              <a:rPr lang="en-US" altLang="zh-TW" sz="2000" dirty="0">
                <a:solidFill>
                  <a:srgbClr val="C00000"/>
                </a:solidFill>
              </a:rPr>
              <a:t> </a:t>
            </a:r>
            <a:r>
              <a:rPr lang="en-US" altLang="zh-TW" sz="2000" dirty="0"/>
              <a:t>on the </a:t>
            </a:r>
            <a:r>
              <a:rPr lang="en-US" altLang="zh-TW" sz="2000" dirty="0">
                <a:solidFill>
                  <a:srgbClr val="C00000"/>
                </a:solidFill>
              </a:rPr>
              <a:t>window</a:t>
            </a:r>
            <a:r>
              <a:rPr lang="en-US" altLang="zh-TW" sz="2000" dirty="0"/>
              <a:t> object:</a:t>
            </a:r>
          </a:p>
          <a:p>
            <a:pPr lvl="2"/>
            <a:r>
              <a:rPr lang="en-US" altLang="zh-TW" sz="2000" dirty="0"/>
              <a:t>to register a handler for the </a:t>
            </a:r>
            <a:r>
              <a:rPr lang="en-US" altLang="zh-TW" sz="2000" b="1" dirty="0">
                <a:solidFill>
                  <a:srgbClr val="C00000"/>
                </a:solidFill>
              </a:rPr>
              <a:t>whole window</a:t>
            </a:r>
          </a:p>
          <a:p>
            <a:pPr lvl="1"/>
            <a:r>
              <a:rPr lang="en-US" altLang="zh-TW" sz="2000" dirty="0"/>
              <a:t>It can also be found on DOM elements and some other types of objects.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Event listeners are called only:</a:t>
            </a:r>
          </a:p>
          <a:p>
            <a:pPr lvl="3"/>
            <a:r>
              <a:rPr lang="en-US" altLang="zh-TW" dirty="0"/>
              <a:t>when </a:t>
            </a:r>
            <a:r>
              <a:rPr lang="en-US" altLang="zh-TW" dirty="0">
                <a:solidFill>
                  <a:srgbClr val="C00000"/>
                </a:solidFill>
              </a:rPr>
              <a:t>event happens in the context of the object they are registered on</a:t>
            </a:r>
          </a:p>
          <a:p>
            <a:pPr lvl="2"/>
            <a:r>
              <a:rPr lang="en-US" altLang="zh-TW" sz="1800" dirty="0">
                <a:solidFill>
                  <a:srgbClr val="0070C0"/>
                </a:solidFill>
              </a:rPr>
              <a:t>&lt;button&gt;Click me&lt;/button&gt;</a:t>
            </a:r>
          </a:p>
          <a:p>
            <a:pPr lvl="2"/>
            <a:r>
              <a:rPr lang="en-US" altLang="zh-TW" sz="1800" dirty="0">
                <a:solidFill>
                  <a:srgbClr val="0070C0"/>
                </a:solidFill>
              </a:rPr>
              <a:t>&lt;p&gt;No handler here.&lt;/p&gt;</a:t>
            </a:r>
          </a:p>
          <a:p>
            <a:pPr lvl="2"/>
            <a:r>
              <a:rPr lang="en-US" altLang="zh-TW" sz="1800" dirty="0">
                <a:solidFill>
                  <a:srgbClr val="0070C0"/>
                </a:solidFill>
              </a:rPr>
              <a:t>&lt;script&gt;</a:t>
            </a:r>
          </a:p>
          <a:p>
            <a:pPr lvl="2"/>
            <a:r>
              <a:rPr lang="en-US" altLang="zh-TW" sz="1800" dirty="0">
                <a:solidFill>
                  <a:srgbClr val="0070C0"/>
                </a:solidFill>
              </a:rPr>
              <a:t>   let button = </a:t>
            </a:r>
            <a:r>
              <a:rPr lang="en-US" altLang="zh-TW" sz="1800" dirty="0" err="1">
                <a:solidFill>
                  <a:srgbClr val="C00000"/>
                </a:solidFill>
              </a:rPr>
              <a:t>document.querySelector</a:t>
            </a:r>
            <a:r>
              <a:rPr lang="en-US" altLang="zh-TW" sz="1800" dirty="0">
                <a:solidFill>
                  <a:srgbClr val="0070C0"/>
                </a:solidFill>
              </a:rPr>
              <a:t>("button");</a:t>
            </a:r>
          </a:p>
          <a:p>
            <a:pPr lvl="2"/>
            <a:r>
              <a:rPr lang="en-US" altLang="zh-TW" sz="1800" dirty="0">
                <a:solidFill>
                  <a:srgbClr val="0070C0"/>
                </a:solidFill>
              </a:rPr>
              <a:t>   </a:t>
            </a:r>
            <a:r>
              <a:rPr lang="en-US" altLang="zh-TW" sz="1800" b="1" dirty="0" err="1">
                <a:solidFill>
                  <a:srgbClr val="C00000"/>
                </a:solidFill>
              </a:rPr>
              <a:t>button</a:t>
            </a:r>
            <a:r>
              <a:rPr lang="en-US" altLang="zh-TW" sz="1800" dirty="0" err="1">
                <a:solidFill>
                  <a:srgbClr val="C00000"/>
                </a:solidFill>
              </a:rPr>
              <a:t>.addEventListener</a:t>
            </a:r>
            <a:r>
              <a:rPr lang="en-US" altLang="zh-TW" sz="1800" dirty="0">
                <a:solidFill>
                  <a:srgbClr val="0070C0"/>
                </a:solidFill>
              </a:rPr>
              <a:t>("click", () =&gt; {console.log("Button clicked.");});</a:t>
            </a:r>
          </a:p>
          <a:p>
            <a:pPr lvl="2"/>
            <a:r>
              <a:rPr lang="en-US" altLang="zh-TW" sz="1800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4941168"/>
            <a:ext cx="9134475" cy="19168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向下箭號 5"/>
          <p:cNvSpPr/>
          <p:nvPr/>
        </p:nvSpPr>
        <p:spPr>
          <a:xfrm>
            <a:off x="251520" y="5445224"/>
            <a:ext cx="432048" cy="3600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6525344"/>
            <a:ext cx="1584176" cy="35163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13370" y="5899584"/>
            <a:ext cx="34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LMRoman12-Regular-Identity-H"/>
              </a:rPr>
              <a:t>attaches a </a:t>
            </a:r>
            <a:r>
              <a:rPr lang="en-US" altLang="zh-TW" b="1" u="sng" dirty="0">
                <a:solidFill>
                  <a:srgbClr val="C00000"/>
                </a:solidFill>
                <a:latin typeface="LMRoman12-Regular-Identity-H"/>
              </a:rPr>
              <a:t>handler</a:t>
            </a:r>
            <a:r>
              <a:rPr lang="en-US" altLang="zh-TW" dirty="0">
                <a:solidFill>
                  <a:srgbClr val="C00000"/>
                </a:solidFill>
                <a:latin typeface="LMRoman12-Regular-Identity-H"/>
              </a:rPr>
              <a:t> to the </a:t>
            </a:r>
            <a:r>
              <a:rPr lang="en-US" altLang="zh-TW" b="1" u="sng" dirty="0">
                <a:solidFill>
                  <a:srgbClr val="C00000"/>
                </a:solidFill>
                <a:latin typeface="LMRoman12-Regular-Identity-H"/>
              </a:rPr>
              <a:t>button</a:t>
            </a:r>
            <a:r>
              <a:rPr lang="en-US" altLang="zh-TW" dirty="0">
                <a:solidFill>
                  <a:srgbClr val="C00000"/>
                </a:solidFill>
                <a:latin typeface="LMRoman12-Regular-Identity-H"/>
              </a:rPr>
              <a:t> node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3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16016" y="0"/>
            <a:ext cx="4427984" cy="112474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This page has the data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16016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99992" y="1340768"/>
            <a:ext cx="48034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LMRoman12-Regular-Identity-H"/>
              </a:rPr>
              <a:t>each </a:t>
            </a:r>
            <a:r>
              <a:rPr lang="en-US" altLang="zh-TW" sz="2000" b="1" dirty="0">
                <a:solidFill>
                  <a:srgbClr val="C00000"/>
                </a:solidFill>
                <a:latin typeface="LMRoman12-Regular-Identity-H"/>
              </a:rPr>
              <a:t>box</a:t>
            </a:r>
            <a:r>
              <a:rPr lang="en-US" altLang="zh-TW" sz="2000" b="1" dirty="0">
                <a:latin typeface="LMRoman12-Regular-Identity-H"/>
              </a:rPr>
              <a:t>, there is an </a:t>
            </a:r>
            <a:r>
              <a:rPr lang="en-US" altLang="zh-TW" sz="2000" b="1" dirty="0">
                <a:solidFill>
                  <a:srgbClr val="C00000"/>
                </a:solidFill>
                <a:latin typeface="LMRoman12-Regular-Identity-H"/>
              </a:rPr>
              <a:t>object</a:t>
            </a:r>
            <a:r>
              <a:rPr lang="en-US" altLang="zh-TW" sz="2000" b="1" dirty="0">
                <a:latin typeface="LMRoman12-Regular-Identity-H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LMRoman12-Regular-Identity-H"/>
              </a:rPr>
              <a:t>we can interact with to find out things: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LMRoman12-Regular-Identity-H"/>
              </a:rPr>
              <a:t>what HTML tag it represents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LMRoman12-Regular-Identity-H"/>
              </a:rPr>
              <a:t>which boxes and text it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This representation is called: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C00000"/>
                </a:solidFill>
              </a:rPr>
              <a:t>Document Object Model (DOM)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global binding </a:t>
            </a:r>
            <a:r>
              <a:rPr lang="en-US" altLang="zh-TW" sz="2000" dirty="0">
                <a:solidFill>
                  <a:srgbClr val="C00000"/>
                </a:solidFill>
              </a:rPr>
              <a:t>document</a:t>
            </a:r>
            <a:r>
              <a:rPr lang="en-US" altLang="zh-TW" sz="20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gives us access to these objects.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C00000"/>
                </a:solidFill>
              </a:rPr>
              <a:t>documentElement</a:t>
            </a:r>
            <a:r>
              <a:rPr lang="en-US" altLang="zh-TW" sz="2000" dirty="0">
                <a:solidFill>
                  <a:srgbClr val="C00000"/>
                </a:solidFill>
              </a:rPr>
              <a:t> </a:t>
            </a:r>
            <a:r>
              <a:rPr lang="en-US" altLang="zh-TW" sz="2000" dirty="0"/>
              <a:t>property: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refers to the object representing the &lt;html&gt; tag.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also has </a:t>
            </a:r>
            <a:r>
              <a:rPr lang="en-US" altLang="zh-TW" sz="2000" dirty="0">
                <a:solidFill>
                  <a:srgbClr val="C00000"/>
                </a:solidFill>
              </a:rPr>
              <a:t>head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rgbClr val="C00000"/>
                </a:solidFill>
              </a:rPr>
              <a:t>body</a:t>
            </a:r>
            <a:r>
              <a:rPr lang="en-US" altLang="zh-TW" sz="2000" dirty="0"/>
              <a:t> properties</a:t>
            </a:r>
            <a:endParaRPr lang="en-US" altLang="zh-TW" sz="2000" dirty="0">
              <a:latin typeface="LMRoman12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7669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a node can have </a:t>
            </a:r>
            <a:r>
              <a:rPr lang="en-US" altLang="zh-TW" dirty="0">
                <a:solidFill>
                  <a:srgbClr val="C00000"/>
                </a:solidFill>
              </a:rPr>
              <a:t>only one </a:t>
            </a:r>
            <a:r>
              <a:rPr lang="en-US" altLang="zh-TW" b="1" dirty="0" err="1">
                <a:solidFill>
                  <a:srgbClr val="C00000"/>
                </a:solidFill>
              </a:rPr>
              <a:t>onclick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attribute:</a:t>
            </a:r>
          </a:p>
          <a:p>
            <a:pPr lvl="1"/>
            <a:r>
              <a:rPr lang="en-US" altLang="zh-TW" dirty="0"/>
              <a:t>so you can register </a:t>
            </a:r>
            <a:r>
              <a:rPr lang="en-US" altLang="zh-TW" dirty="0">
                <a:solidFill>
                  <a:srgbClr val="C00000"/>
                </a:solidFill>
              </a:rPr>
              <a:t>only one handler per node</a:t>
            </a:r>
            <a:r>
              <a:rPr lang="en-US" altLang="zh-TW" dirty="0"/>
              <a:t> that way.</a:t>
            </a:r>
          </a:p>
          <a:p>
            <a:r>
              <a:rPr lang="en-US" altLang="zh-TW" b="1" dirty="0"/>
              <a:t>The </a:t>
            </a:r>
            <a:r>
              <a:rPr lang="en-US" altLang="zh-TW" b="1" dirty="0" err="1"/>
              <a:t>addEventListener</a:t>
            </a:r>
            <a:r>
              <a:rPr lang="en-US" altLang="zh-TW" b="1" dirty="0"/>
              <a:t>:</a:t>
            </a:r>
          </a:p>
          <a:p>
            <a:pPr lvl="1"/>
            <a:r>
              <a:rPr lang="en-US" altLang="zh-TW" dirty="0"/>
              <a:t>allows to </a:t>
            </a:r>
            <a:r>
              <a:rPr lang="en-US" altLang="zh-TW" dirty="0">
                <a:solidFill>
                  <a:srgbClr val="C00000"/>
                </a:solidFill>
              </a:rPr>
              <a:t>add </a:t>
            </a:r>
            <a:r>
              <a:rPr lang="en-US" altLang="zh-TW" b="1" dirty="0">
                <a:solidFill>
                  <a:srgbClr val="C00000"/>
                </a:solidFill>
              </a:rPr>
              <a:t>any number </a:t>
            </a:r>
            <a:r>
              <a:rPr lang="en-US" altLang="zh-TW" dirty="0">
                <a:solidFill>
                  <a:srgbClr val="C00000"/>
                </a:solidFill>
              </a:rPr>
              <a:t>of handlers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it is safe to add handlers even if there is already another handler on the element</a:t>
            </a:r>
          </a:p>
          <a:p>
            <a:r>
              <a:rPr lang="en-US" altLang="zh-TW" b="1" dirty="0" err="1">
                <a:solidFill>
                  <a:srgbClr val="FF0000"/>
                </a:solidFill>
              </a:rPr>
              <a:t>removeEventListener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removes a handler </a:t>
            </a:r>
          </a:p>
          <a:p>
            <a:pPr lvl="1"/>
            <a:r>
              <a:rPr lang="en-US" altLang="zh-TW" dirty="0"/>
              <a:t>(arguments similar to </a:t>
            </a:r>
            <a:r>
              <a:rPr lang="en-US" altLang="zh-TW" dirty="0" err="1"/>
              <a:t>addEventListener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&lt;button&gt;Act-once button&lt;/button&gt;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let button = 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dirty="0" err="1">
                <a:solidFill>
                  <a:srgbClr val="C00000"/>
                </a:solidFill>
              </a:rPr>
              <a:t>querySelector</a:t>
            </a:r>
            <a:r>
              <a:rPr lang="en-US" altLang="zh-TW" dirty="0">
                <a:solidFill>
                  <a:srgbClr val="0070C0"/>
                </a:solidFill>
              </a:rPr>
              <a:t>("button");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function </a:t>
            </a:r>
            <a:r>
              <a:rPr lang="en-US" altLang="zh-TW" dirty="0">
                <a:solidFill>
                  <a:srgbClr val="C00000"/>
                </a:solidFill>
              </a:rPr>
              <a:t>once</a:t>
            </a:r>
            <a:r>
              <a:rPr lang="en-US" altLang="zh-TW" dirty="0">
                <a:solidFill>
                  <a:srgbClr val="0070C0"/>
                </a:solidFill>
              </a:rPr>
              <a:t>()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console.log("Done.");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</a:t>
            </a:r>
            <a:r>
              <a:rPr lang="en-US" altLang="zh-TW" dirty="0" err="1">
                <a:solidFill>
                  <a:srgbClr val="0070C0"/>
                </a:solidFill>
              </a:rPr>
              <a:t>button.</a:t>
            </a:r>
            <a:r>
              <a:rPr lang="en-US" altLang="zh-TW" dirty="0" err="1">
                <a:solidFill>
                  <a:srgbClr val="C00000"/>
                </a:solidFill>
              </a:rPr>
              <a:t>removeEventListener</a:t>
            </a:r>
            <a:r>
              <a:rPr lang="en-US" altLang="zh-TW" dirty="0">
                <a:solidFill>
                  <a:srgbClr val="0070C0"/>
                </a:solidFill>
              </a:rPr>
              <a:t>("click", once);}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dirty="0" err="1">
                <a:solidFill>
                  <a:srgbClr val="0070C0"/>
                </a:solidFill>
              </a:rPr>
              <a:t>button.</a:t>
            </a:r>
            <a:r>
              <a:rPr lang="en-US" altLang="zh-TW" b="1" dirty="0" err="1">
                <a:solidFill>
                  <a:schemeClr val="accent2">
                    <a:lumMod val="50000"/>
                  </a:schemeClr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("click", </a:t>
            </a:r>
            <a:r>
              <a:rPr lang="en-US" altLang="zh-TW" dirty="0">
                <a:solidFill>
                  <a:srgbClr val="C00000"/>
                </a:solidFill>
              </a:rPr>
              <a:t>once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2924944"/>
            <a:ext cx="3264024" cy="1285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761112" y="3886071"/>
            <a:ext cx="792088" cy="35163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439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Event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event handler functions are passed an argument: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/>
              <a:t>event object:</a:t>
            </a:r>
          </a:p>
          <a:p>
            <a:pPr lvl="2"/>
            <a:r>
              <a:rPr lang="en-US" altLang="zh-TW" dirty="0"/>
              <a:t>object </a:t>
            </a:r>
            <a:r>
              <a:rPr lang="en-US" altLang="zh-TW" dirty="0">
                <a:solidFill>
                  <a:srgbClr val="C00000"/>
                </a:solidFill>
              </a:rPr>
              <a:t>holds additional information </a:t>
            </a:r>
            <a:r>
              <a:rPr lang="en-US" altLang="zh-TW" dirty="0"/>
              <a:t>about the </a:t>
            </a:r>
            <a:r>
              <a:rPr lang="en-US" altLang="zh-TW" dirty="0">
                <a:solidFill>
                  <a:srgbClr val="C00000"/>
                </a:solidFill>
              </a:rPr>
              <a:t>event</a:t>
            </a:r>
          </a:p>
          <a:p>
            <a:r>
              <a:rPr lang="en-US" altLang="zh-TW" dirty="0"/>
              <a:t>to know </a:t>
            </a:r>
            <a:r>
              <a:rPr lang="en-US" altLang="zh-TW" i="1" dirty="0">
                <a:solidFill>
                  <a:srgbClr val="C00000"/>
                </a:solidFill>
              </a:rPr>
              <a:t>which </a:t>
            </a:r>
            <a:r>
              <a:rPr lang="en-US" altLang="zh-TW" dirty="0">
                <a:solidFill>
                  <a:srgbClr val="C00000"/>
                </a:solidFill>
              </a:rPr>
              <a:t>mouse button was pressed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can look at the </a:t>
            </a:r>
            <a:r>
              <a:rPr lang="en-US" altLang="zh-TW" dirty="0">
                <a:solidFill>
                  <a:srgbClr val="C00000"/>
                </a:solidFill>
              </a:rPr>
              <a:t>event object’s button property</a:t>
            </a:r>
            <a:r>
              <a:rPr lang="en-US" altLang="zh-TW" dirty="0"/>
              <a:t>.</a:t>
            </a: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&lt;button&gt;Click me any way you want&lt;/button&gt;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&lt;script&gt;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let button =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button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//you can try &lt;p&gt;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button.</a:t>
            </a:r>
            <a:r>
              <a:rPr lang="en-US" altLang="zh-TW" dirty="0" err="1">
                <a:solidFill>
                  <a:srgbClr val="C0000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mousedown</a:t>
            </a:r>
            <a:r>
              <a:rPr lang="en-US" altLang="zh-TW" dirty="0">
                <a:solidFill>
                  <a:srgbClr val="0070C0"/>
                </a:solidFill>
              </a:rPr>
              <a:t>",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</a:t>
            </a:r>
            <a:r>
              <a:rPr lang="en-US" altLang="zh-TW" dirty="0">
                <a:solidFill>
                  <a:srgbClr val="C00000"/>
                </a:solidFill>
              </a:rPr>
              <a:t>event</a:t>
            </a:r>
            <a:r>
              <a:rPr lang="en-US" altLang="zh-TW" dirty="0">
                <a:solidFill>
                  <a:srgbClr val="0070C0"/>
                </a:solidFill>
              </a:rPr>
              <a:t> =&gt;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if (</a:t>
            </a:r>
            <a:r>
              <a:rPr lang="en-US" altLang="zh-TW" dirty="0" err="1">
                <a:solidFill>
                  <a:srgbClr val="C00000"/>
                </a:solidFill>
              </a:rPr>
              <a:t>event.button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== 0) {console.log("Left button");}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else if (</a:t>
            </a:r>
            <a:r>
              <a:rPr lang="en-US" altLang="zh-TW" dirty="0" err="1">
                <a:solidFill>
                  <a:srgbClr val="C00000"/>
                </a:solidFill>
              </a:rPr>
              <a:t>event.button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== 1) {console.log("Middle button");}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else if (</a:t>
            </a:r>
            <a:r>
              <a:rPr lang="en-US" altLang="zh-TW" dirty="0" err="1">
                <a:solidFill>
                  <a:srgbClr val="C00000"/>
                </a:solidFill>
              </a:rPr>
              <a:t>event.button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== 2) {console.log("Right button");}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});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&lt;/script&gt;</a:t>
            </a:r>
          </a:p>
          <a:p>
            <a:pPr lvl="2"/>
            <a:r>
              <a:rPr lang="en-US" altLang="zh-TW" sz="2600" dirty="0"/>
              <a:t>information stored in an event object differs per type of event</a:t>
            </a:r>
          </a:p>
          <a:p>
            <a:pPr lvl="2"/>
            <a:r>
              <a:rPr lang="en-US" altLang="zh-TW" sz="2600" b="1" dirty="0"/>
              <a:t>object’s type property </a:t>
            </a:r>
            <a:r>
              <a:rPr lang="en-US" altLang="zh-TW" sz="2600" dirty="0"/>
              <a:t>always holds </a:t>
            </a:r>
            <a:r>
              <a:rPr lang="en-US" altLang="zh-TW" sz="2600" dirty="0">
                <a:solidFill>
                  <a:srgbClr val="C00000"/>
                </a:solidFill>
              </a:rPr>
              <a:t>a string identifying the event</a:t>
            </a:r>
            <a:r>
              <a:rPr lang="en-US" altLang="zh-TW" sz="2600" dirty="0"/>
              <a:t>:</a:t>
            </a:r>
          </a:p>
          <a:p>
            <a:pPr lvl="3"/>
            <a:r>
              <a:rPr lang="en-US" altLang="zh-TW" sz="2600" dirty="0"/>
              <a:t>EX: "click" or "</a:t>
            </a:r>
            <a:r>
              <a:rPr lang="en-US" altLang="zh-TW" sz="2600" dirty="0" err="1"/>
              <a:t>mousedown</a:t>
            </a:r>
            <a:r>
              <a:rPr lang="en-US" altLang="zh-TW" sz="2600" dirty="0"/>
              <a:t>"</a:t>
            </a:r>
            <a:endParaRPr lang="en-US" altLang="zh-TW" sz="26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3703340"/>
            <a:ext cx="1972321" cy="7357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13369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Propagation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For most event types:</a:t>
            </a:r>
          </a:p>
          <a:p>
            <a:pPr lvl="1"/>
            <a:r>
              <a:rPr lang="en-US" altLang="zh-TW" dirty="0"/>
              <a:t>handlers registered on </a:t>
            </a:r>
            <a:r>
              <a:rPr lang="en-US" altLang="zh-TW" dirty="0">
                <a:solidFill>
                  <a:srgbClr val="C00000"/>
                </a:solidFill>
              </a:rPr>
              <a:t>nodes with children :</a:t>
            </a:r>
          </a:p>
          <a:p>
            <a:pPr lvl="2"/>
            <a:r>
              <a:rPr lang="en-US" altLang="zh-TW" dirty="0"/>
              <a:t>will also </a:t>
            </a:r>
            <a:r>
              <a:rPr lang="en-US" altLang="zh-TW" dirty="0">
                <a:solidFill>
                  <a:srgbClr val="C00000"/>
                </a:solidFill>
              </a:rPr>
              <a:t>receive events that </a:t>
            </a:r>
            <a:r>
              <a:rPr lang="en-US" altLang="zh-TW" b="1" dirty="0">
                <a:solidFill>
                  <a:srgbClr val="C00000"/>
                </a:solidFill>
              </a:rPr>
              <a:t>happen in the children</a:t>
            </a:r>
          </a:p>
          <a:p>
            <a:pPr lvl="3"/>
            <a:r>
              <a:rPr lang="en-US" altLang="zh-TW" dirty="0"/>
              <a:t>If </a:t>
            </a:r>
            <a:r>
              <a:rPr lang="en-US" altLang="zh-TW" dirty="0">
                <a:solidFill>
                  <a:srgbClr val="C00000"/>
                </a:solidFill>
              </a:rPr>
              <a:t>a </a:t>
            </a:r>
            <a:r>
              <a:rPr lang="en-US" altLang="zh-TW" b="1" dirty="0">
                <a:solidFill>
                  <a:srgbClr val="C00000"/>
                </a:solidFill>
              </a:rPr>
              <a:t>button</a:t>
            </a:r>
            <a:r>
              <a:rPr lang="en-US" altLang="zh-TW" dirty="0">
                <a:solidFill>
                  <a:srgbClr val="C00000"/>
                </a:solidFill>
              </a:rPr>
              <a:t> inside a </a:t>
            </a:r>
            <a:r>
              <a:rPr lang="en-US" altLang="zh-TW" b="1" dirty="0">
                <a:solidFill>
                  <a:srgbClr val="C00000"/>
                </a:solidFill>
              </a:rPr>
              <a:t>paragraph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is clicked:</a:t>
            </a:r>
          </a:p>
          <a:p>
            <a:pPr lvl="4"/>
            <a:r>
              <a:rPr lang="en-US" altLang="zh-TW" dirty="0"/>
              <a:t>event handlers on the paragraph </a:t>
            </a:r>
            <a:r>
              <a:rPr lang="en-US" altLang="zh-TW" dirty="0">
                <a:solidFill>
                  <a:srgbClr val="C00000"/>
                </a:solidFill>
              </a:rPr>
              <a:t>will also see the click event</a:t>
            </a:r>
          </a:p>
          <a:p>
            <a:pPr lvl="3"/>
            <a:r>
              <a:rPr lang="en-US" altLang="zh-TW" dirty="0"/>
              <a:t>But if </a:t>
            </a:r>
            <a:r>
              <a:rPr lang="en-US" altLang="zh-TW" dirty="0">
                <a:solidFill>
                  <a:srgbClr val="C00000"/>
                </a:solidFill>
              </a:rPr>
              <a:t>both the </a:t>
            </a:r>
            <a:r>
              <a:rPr lang="en-US" altLang="zh-TW" b="1" dirty="0">
                <a:solidFill>
                  <a:srgbClr val="C00000"/>
                </a:solidFill>
              </a:rPr>
              <a:t>paragraph</a:t>
            </a:r>
            <a:r>
              <a:rPr lang="en-US" altLang="zh-TW" dirty="0">
                <a:solidFill>
                  <a:srgbClr val="C00000"/>
                </a:solidFill>
              </a:rPr>
              <a:t> and the </a:t>
            </a:r>
            <a:r>
              <a:rPr lang="en-US" altLang="zh-TW" b="1" dirty="0">
                <a:solidFill>
                  <a:srgbClr val="C00000"/>
                </a:solidFill>
              </a:rPr>
              <a:t>button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have a </a:t>
            </a:r>
            <a:r>
              <a:rPr lang="en-US" altLang="zh-TW" b="1" dirty="0"/>
              <a:t>handler</a:t>
            </a:r>
            <a:r>
              <a:rPr lang="en-US" altLang="zh-TW" dirty="0"/>
              <a:t>:</a:t>
            </a:r>
          </a:p>
          <a:p>
            <a:pPr lvl="4"/>
            <a:r>
              <a:rPr lang="en-US" altLang="zh-TW" dirty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more specific handler—the one on the button—gets to go first</a:t>
            </a:r>
          </a:p>
          <a:p>
            <a:r>
              <a:rPr lang="en-US" altLang="zh-TW" dirty="0"/>
              <a:t>The event is said to </a:t>
            </a:r>
            <a:r>
              <a:rPr lang="en-US" altLang="zh-TW" i="1" dirty="0">
                <a:solidFill>
                  <a:srgbClr val="FF0000"/>
                </a:solidFill>
              </a:rPr>
              <a:t>propagate</a:t>
            </a:r>
            <a:r>
              <a:rPr lang="zh-TW" altLang="en-US" i="1" dirty="0"/>
              <a:t> </a:t>
            </a:r>
            <a:r>
              <a:rPr lang="en-US" altLang="zh-TW" dirty="0"/>
              <a:t>outward:</a:t>
            </a:r>
          </a:p>
          <a:p>
            <a:pPr lvl="1"/>
            <a:r>
              <a:rPr lang="en-US" altLang="zh-TW" dirty="0"/>
              <a:t>from the node where it happened:</a:t>
            </a:r>
          </a:p>
          <a:p>
            <a:pPr lvl="2"/>
            <a:r>
              <a:rPr lang="en-US" altLang="zh-TW" dirty="0"/>
              <a:t>to that </a:t>
            </a:r>
            <a:r>
              <a:rPr lang="en-US" altLang="zh-TW" dirty="0">
                <a:solidFill>
                  <a:srgbClr val="C00000"/>
                </a:solidFill>
              </a:rPr>
              <a:t>node’s </a:t>
            </a:r>
            <a:r>
              <a:rPr lang="en-US" altLang="zh-TW" b="1" dirty="0">
                <a:solidFill>
                  <a:srgbClr val="C00000"/>
                </a:solidFill>
              </a:rPr>
              <a:t>parent</a:t>
            </a:r>
            <a:r>
              <a:rPr lang="en-US" altLang="zh-TW" dirty="0">
                <a:solidFill>
                  <a:srgbClr val="C00000"/>
                </a:solidFill>
              </a:rPr>
              <a:t> node</a:t>
            </a:r>
          </a:p>
          <a:p>
            <a:pPr lvl="2"/>
            <a:r>
              <a:rPr lang="en-US" altLang="zh-TW" dirty="0"/>
              <a:t>and on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to the </a:t>
            </a:r>
            <a:r>
              <a:rPr lang="en-US" altLang="zh-TW" b="1" dirty="0">
                <a:solidFill>
                  <a:srgbClr val="C00000"/>
                </a:solidFill>
              </a:rPr>
              <a:t>root</a:t>
            </a:r>
            <a:r>
              <a:rPr lang="en-US" altLang="zh-TW" dirty="0">
                <a:solidFill>
                  <a:srgbClr val="C00000"/>
                </a:solidFill>
              </a:rPr>
              <a:t> of the document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after all handlers registered on a specific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node have had their turn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handlers registered on the whole window get a chance</a:t>
            </a:r>
            <a:r>
              <a:rPr lang="zh-TW" altLang="en-US" dirty="0"/>
              <a:t> </a:t>
            </a:r>
            <a:r>
              <a:rPr lang="en-US" altLang="zh-TW" dirty="0"/>
              <a:t>to respond to the event</a:t>
            </a:r>
          </a:p>
          <a:p>
            <a:r>
              <a:rPr lang="en-US" altLang="zh-TW" b="1" dirty="0" err="1">
                <a:solidFill>
                  <a:srgbClr val="FF0000"/>
                </a:solidFill>
              </a:rPr>
              <a:t>stopPropagation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an event handler can call</a:t>
            </a:r>
            <a:r>
              <a:rPr lang="zh-TW" altLang="en-US" dirty="0"/>
              <a:t> </a:t>
            </a:r>
            <a:r>
              <a:rPr lang="en-US" altLang="zh-TW" dirty="0"/>
              <a:t>it on the event object to prevent handlers further up from receiving the event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942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Example: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a button inside another clickable element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don’t want clicks on the button to activate the outer element’s click behavior</a:t>
            </a:r>
          </a:p>
          <a:p>
            <a:pPr lvl="1"/>
            <a:r>
              <a:rPr lang="en-US" altLang="zh-TW" dirty="0"/>
              <a:t>registers "</a:t>
            </a:r>
            <a:r>
              <a:rPr lang="en-US" altLang="zh-TW" dirty="0" err="1">
                <a:solidFill>
                  <a:srgbClr val="C00000"/>
                </a:solidFill>
              </a:rPr>
              <a:t>mousedown</a:t>
            </a:r>
            <a:r>
              <a:rPr lang="en-US" altLang="zh-TW" dirty="0"/>
              <a:t>" handlers on both a </a:t>
            </a:r>
            <a:r>
              <a:rPr lang="en-US" altLang="zh-TW" dirty="0">
                <a:solidFill>
                  <a:srgbClr val="C00000"/>
                </a:solidFill>
              </a:rPr>
              <a:t>button</a:t>
            </a:r>
            <a:r>
              <a:rPr lang="en-US" altLang="zh-TW" dirty="0"/>
              <a:t> and the </a:t>
            </a:r>
            <a:r>
              <a:rPr lang="en-US" altLang="zh-TW" dirty="0">
                <a:solidFill>
                  <a:srgbClr val="C00000"/>
                </a:solidFill>
              </a:rPr>
              <a:t>paragraph</a:t>
            </a:r>
            <a:r>
              <a:rPr lang="en-US" altLang="zh-TW" dirty="0"/>
              <a:t> around it</a:t>
            </a:r>
          </a:p>
          <a:p>
            <a:pPr lvl="2"/>
            <a:r>
              <a:rPr lang="en-US" altLang="zh-TW" dirty="0"/>
              <a:t>Button clicked with </a:t>
            </a:r>
            <a:r>
              <a:rPr lang="en-US" altLang="zh-TW" dirty="0">
                <a:solidFill>
                  <a:srgbClr val="C00000"/>
                </a:solidFill>
              </a:rPr>
              <a:t>right mouse 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/>
              <a:t>the handler for the button calls </a:t>
            </a:r>
            <a:r>
              <a:rPr lang="en-US" altLang="zh-TW" sz="1800" b="1" dirty="0" err="1">
                <a:solidFill>
                  <a:srgbClr val="C00000"/>
                </a:solidFill>
              </a:rPr>
              <a:t>stopPropagation</a:t>
            </a:r>
            <a:r>
              <a:rPr lang="en-US" altLang="zh-TW" sz="1800" dirty="0"/>
              <a:t>:</a:t>
            </a:r>
          </a:p>
          <a:p>
            <a:pPr lvl="4"/>
            <a:r>
              <a:rPr lang="en-US" altLang="zh-TW" dirty="0"/>
              <a:t>prevent the handler on the paragraph from running</a:t>
            </a:r>
          </a:p>
          <a:p>
            <a:pPr lvl="2"/>
            <a:r>
              <a:rPr lang="en-US" altLang="zh-TW" dirty="0"/>
              <a:t>Button clicked with another mouse:</a:t>
            </a:r>
          </a:p>
          <a:p>
            <a:pPr lvl="3"/>
            <a:r>
              <a:rPr lang="en-US" altLang="zh-TW" dirty="0"/>
              <a:t>both handlers will run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&lt;p&gt;</a:t>
            </a:r>
            <a:r>
              <a:rPr lang="en-US" altLang="zh-TW" dirty="0">
                <a:solidFill>
                  <a:srgbClr val="0070C0"/>
                </a:solidFill>
              </a:rPr>
              <a:t>A paragraph with a </a:t>
            </a:r>
            <a:r>
              <a:rPr lang="en-US" altLang="zh-TW" dirty="0">
                <a:solidFill>
                  <a:srgbClr val="C00000"/>
                </a:solidFill>
              </a:rPr>
              <a:t>&lt;button&gt;</a:t>
            </a:r>
            <a:r>
              <a:rPr lang="en-US" altLang="zh-TW" b="1" dirty="0">
                <a:solidFill>
                  <a:srgbClr val="0070C0"/>
                </a:solidFill>
              </a:rPr>
              <a:t>button</a:t>
            </a:r>
            <a:r>
              <a:rPr lang="en-US" altLang="zh-TW" dirty="0">
                <a:solidFill>
                  <a:srgbClr val="C00000"/>
                </a:solidFill>
              </a:rPr>
              <a:t>&lt;/button&gt;</a:t>
            </a:r>
            <a:r>
              <a:rPr lang="en-US" altLang="zh-TW" dirty="0">
                <a:solidFill>
                  <a:srgbClr val="0070C0"/>
                </a:solidFill>
              </a:rPr>
              <a:t>.&lt;/p&gt;</a:t>
            </a:r>
          </a:p>
          <a:p>
            <a:pPr lvl="2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let </a:t>
            </a:r>
            <a:r>
              <a:rPr lang="en-US" altLang="zh-TW" b="1" dirty="0">
                <a:solidFill>
                  <a:srgbClr val="0070C0"/>
                </a:solidFill>
              </a:rPr>
              <a:t>para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("p");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let </a:t>
            </a:r>
            <a:r>
              <a:rPr lang="en-US" altLang="zh-TW" b="1" dirty="0">
                <a:solidFill>
                  <a:srgbClr val="0070C0"/>
                </a:solidFill>
              </a:rPr>
              <a:t>button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("button");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para.</a:t>
            </a:r>
            <a:r>
              <a:rPr lang="en-US" altLang="zh-TW" b="1" dirty="0" err="1">
                <a:solidFill>
                  <a:srgbClr val="0070C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mousedown</a:t>
            </a:r>
            <a:r>
              <a:rPr lang="en-US" altLang="zh-TW" dirty="0">
                <a:solidFill>
                  <a:srgbClr val="0070C0"/>
                </a:solidFill>
              </a:rPr>
              <a:t>", ()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console.log("Handler for paragraph.");});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button.</a:t>
            </a:r>
            <a:r>
              <a:rPr lang="en-US" altLang="zh-TW" b="1" dirty="0" err="1">
                <a:solidFill>
                  <a:srgbClr val="0070C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mousedown</a:t>
            </a:r>
            <a:r>
              <a:rPr lang="en-US" altLang="zh-TW" dirty="0">
                <a:solidFill>
                  <a:srgbClr val="0070C0"/>
                </a:solidFill>
              </a:rPr>
              <a:t>", event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console.log("Handler for button.");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if (</a:t>
            </a:r>
            <a:r>
              <a:rPr lang="en-US" altLang="zh-TW" dirty="0" err="1">
                <a:solidFill>
                  <a:srgbClr val="0070C0"/>
                </a:solidFill>
              </a:rPr>
              <a:t>event.button</a:t>
            </a:r>
            <a:r>
              <a:rPr lang="en-US" altLang="zh-TW" dirty="0">
                <a:solidFill>
                  <a:srgbClr val="0070C0"/>
                </a:solidFill>
              </a:rPr>
              <a:t> == 2) </a:t>
            </a:r>
            <a:r>
              <a:rPr lang="en-US" altLang="zh-TW" dirty="0">
                <a:solidFill>
                  <a:srgbClr val="C00000"/>
                </a:solidFill>
              </a:rPr>
              <a:t>{alert('&lt;Right Click on Button&gt;');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                            console.log("&lt;Right Click on Button&gt;");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                            </a:t>
            </a:r>
            <a:r>
              <a:rPr lang="en-US" altLang="zh-TW" dirty="0" err="1">
                <a:solidFill>
                  <a:srgbClr val="C00000"/>
                </a:solidFill>
              </a:rPr>
              <a:t>event.</a:t>
            </a:r>
            <a:r>
              <a:rPr lang="en-US" altLang="zh-TW" b="1" dirty="0" err="1">
                <a:solidFill>
                  <a:srgbClr val="C00000"/>
                </a:solidFill>
              </a:rPr>
              <a:t>stopPropagation</a:t>
            </a:r>
            <a:r>
              <a:rPr lang="en-US" altLang="zh-TW" dirty="0">
                <a:solidFill>
                  <a:srgbClr val="C00000"/>
                </a:solidFill>
              </a:rPr>
              <a:t>();}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              </a:t>
            </a:r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pPr lvl="2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924944"/>
            <a:ext cx="2394173" cy="22322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矩形 5"/>
          <p:cNvSpPr/>
          <p:nvPr/>
        </p:nvSpPr>
        <p:spPr>
          <a:xfrm>
            <a:off x="6675033" y="2924944"/>
            <a:ext cx="2379371" cy="57606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660232" y="4577430"/>
            <a:ext cx="2379371" cy="57606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6066369" y="4865462"/>
            <a:ext cx="737879" cy="2880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1"/>
          </p:cNvCxnSpPr>
          <p:nvPr/>
        </p:nvCxnSpPr>
        <p:spPr>
          <a:xfrm flipV="1">
            <a:off x="6066369" y="3212976"/>
            <a:ext cx="608664" cy="19423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27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Most event objects have a </a:t>
            </a:r>
            <a:r>
              <a:rPr lang="en-US" altLang="zh-TW" dirty="0">
                <a:solidFill>
                  <a:srgbClr val="C00000"/>
                </a:solidFill>
              </a:rPr>
              <a:t>target</a:t>
            </a:r>
            <a:r>
              <a:rPr lang="en-US" altLang="zh-TW" dirty="0"/>
              <a:t> property:</a:t>
            </a:r>
          </a:p>
          <a:p>
            <a:pPr lvl="1"/>
            <a:r>
              <a:rPr lang="en-US" altLang="zh-TW" dirty="0"/>
              <a:t>refers to the node where they originated.</a:t>
            </a:r>
          </a:p>
          <a:p>
            <a:pPr lvl="1"/>
            <a:r>
              <a:rPr lang="en-US" altLang="zh-TW" dirty="0"/>
              <a:t>use it:</a:t>
            </a:r>
          </a:p>
          <a:p>
            <a:pPr lvl="2"/>
            <a:r>
              <a:rPr lang="en-US" altLang="zh-TW" dirty="0"/>
              <a:t> to ensure that you’re not accidentally handling something:</a:t>
            </a:r>
          </a:p>
          <a:p>
            <a:pPr lvl="3"/>
            <a:r>
              <a:rPr lang="en-US" altLang="zh-TW" dirty="0"/>
              <a:t>that propagated up </a:t>
            </a:r>
            <a:r>
              <a:rPr lang="en-US" altLang="zh-TW" dirty="0">
                <a:solidFill>
                  <a:srgbClr val="C00000"/>
                </a:solidFill>
              </a:rPr>
              <a:t>from a node you do not want to handle</a:t>
            </a:r>
          </a:p>
          <a:p>
            <a:pPr lvl="2"/>
            <a:r>
              <a:rPr lang="en-US" altLang="zh-TW" dirty="0"/>
              <a:t>to cast a </a:t>
            </a:r>
            <a:r>
              <a:rPr lang="en-US" altLang="zh-TW" dirty="0">
                <a:solidFill>
                  <a:srgbClr val="C00000"/>
                </a:solidFill>
              </a:rPr>
              <a:t>wide net for a specific type of event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EX: </a:t>
            </a:r>
            <a:r>
              <a:rPr lang="en-US" altLang="zh-TW" dirty="0"/>
              <a:t>a node containing a long list of buttons:</a:t>
            </a:r>
          </a:p>
          <a:p>
            <a:pPr lvl="1"/>
            <a:r>
              <a:rPr lang="en-US" altLang="zh-TW" dirty="0"/>
              <a:t>It’s convenient:</a:t>
            </a:r>
          </a:p>
          <a:p>
            <a:pPr lvl="2"/>
            <a:r>
              <a:rPr lang="en-US" altLang="zh-TW" dirty="0"/>
              <a:t>to register a single click handler on the outer node</a:t>
            </a:r>
          </a:p>
          <a:p>
            <a:pPr lvl="2"/>
            <a:r>
              <a:rPr lang="en-US" altLang="zh-TW" dirty="0"/>
              <a:t>have it use </a:t>
            </a:r>
            <a:r>
              <a:rPr lang="en-US" altLang="zh-TW" dirty="0">
                <a:solidFill>
                  <a:srgbClr val="C00000"/>
                </a:solidFill>
              </a:rPr>
              <a:t>target</a:t>
            </a:r>
            <a:r>
              <a:rPr lang="en-US" altLang="zh-TW" dirty="0"/>
              <a:t> to figure out whether a button was clicked:</a:t>
            </a:r>
          </a:p>
          <a:p>
            <a:pPr lvl="3"/>
            <a:r>
              <a:rPr lang="en-US" altLang="zh-TW" dirty="0"/>
              <a:t>rather than </a:t>
            </a:r>
            <a:r>
              <a:rPr lang="en-US" altLang="zh-TW" dirty="0">
                <a:solidFill>
                  <a:srgbClr val="C00000"/>
                </a:solidFill>
              </a:rPr>
              <a:t>register individual handlers on all of the button</a:t>
            </a:r>
            <a:r>
              <a:rPr lang="en-US" altLang="zh-TW" dirty="0"/>
              <a:t>s.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&lt;button&gt;A&lt;/button&gt;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&lt;button&gt;B&lt;/button&gt;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&lt;button&gt;C&lt;/button&gt;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dirty="0" err="1">
                <a:solidFill>
                  <a:srgbClr val="0070C0"/>
                </a:solidFill>
              </a:rPr>
              <a:t>document.body.</a:t>
            </a:r>
            <a:r>
              <a:rPr lang="en-US" altLang="zh-TW" dirty="0" err="1">
                <a:solidFill>
                  <a:srgbClr val="C0000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click</a:t>
            </a:r>
            <a:r>
              <a:rPr lang="en-US" altLang="zh-TW" dirty="0">
                <a:solidFill>
                  <a:srgbClr val="0070C0"/>
                </a:solidFill>
              </a:rPr>
              <a:t>", </a:t>
            </a:r>
            <a:r>
              <a:rPr lang="en-US" altLang="zh-TW" b="1" dirty="0">
                <a:solidFill>
                  <a:srgbClr val="0070C0"/>
                </a:solidFill>
              </a:rPr>
              <a:t>event</a:t>
            </a:r>
            <a:r>
              <a:rPr lang="en-US" altLang="zh-TW" dirty="0">
                <a:solidFill>
                  <a:srgbClr val="0070C0"/>
                </a:solidFill>
              </a:rPr>
              <a:t> =&gt;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if (</a:t>
            </a:r>
            <a:r>
              <a:rPr lang="en-US" altLang="zh-TW" dirty="0" err="1">
                <a:solidFill>
                  <a:srgbClr val="C00000"/>
                </a:solidFill>
              </a:rPr>
              <a:t>event.</a:t>
            </a:r>
            <a:r>
              <a:rPr lang="en-US" altLang="zh-TW" b="1" dirty="0" err="1">
                <a:solidFill>
                  <a:srgbClr val="C00000"/>
                </a:solidFill>
              </a:rPr>
              <a:t>target</a:t>
            </a:r>
            <a:r>
              <a:rPr lang="en-US" altLang="zh-TW" dirty="0" err="1">
                <a:solidFill>
                  <a:srgbClr val="C00000"/>
                </a:solidFill>
              </a:rPr>
              <a:t>.nodeName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== "BUTTON")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   console.log("Clicked", </a:t>
            </a:r>
            <a:r>
              <a:rPr lang="en-US" altLang="zh-TW" dirty="0" err="1">
                <a:solidFill>
                  <a:srgbClr val="C00000"/>
                </a:solidFill>
              </a:rPr>
              <a:t>event.target.textContent</a:t>
            </a:r>
            <a:r>
              <a:rPr lang="en-US" altLang="zh-TW" dirty="0">
                <a:solidFill>
                  <a:srgbClr val="0070C0"/>
                </a:solidFill>
              </a:rPr>
              <a:t>);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 });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3356992"/>
            <a:ext cx="1469653" cy="116818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489" y="3574372"/>
            <a:ext cx="1171575" cy="733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向右箭號 6"/>
          <p:cNvSpPr/>
          <p:nvPr/>
        </p:nvSpPr>
        <p:spPr>
          <a:xfrm>
            <a:off x="6732240" y="378904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763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Default actions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Many </a:t>
            </a:r>
            <a:r>
              <a:rPr lang="en-US" altLang="zh-TW" sz="2400" dirty="0">
                <a:solidFill>
                  <a:srgbClr val="C00000"/>
                </a:solidFill>
              </a:rPr>
              <a:t>events have a default action</a:t>
            </a:r>
            <a:r>
              <a:rPr lang="en-US" altLang="zh-TW" sz="2400" dirty="0"/>
              <a:t> associated with them:</a:t>
            </a:r>
          </a:p>
          <a:p>
            <a:pPr lvl="1"/>
            <a:r>
              <a:rPr lang="en-US" altLang="zh-TW" sz="2400" b="1" dirty="0"/>
              <a:t>click a link: </a:t>
            </a:r>
            <a:r>
              <a:rPr lang="en-US" altLang="zh-TW" sz="2400" dirty="0"/>
              <a:t>taken to the link’s target</a:t>
            </a:r>
          </a:p>
          <a:p>
            <a:pPr lvl="1"/>
            <a:r>
              <a:rPr lang="en-US" altLang="zh-TW" sz="2400" b="1" dirty="0"/>
              <a:t>press the down arrow: </a:t>
            </a:r>
            <a:r>
              <a:rPr lang="en-US" altLang="zh-TW" sz="2400" dirty="0"/>
              <a:t>browser scrolls the page down</a:t>
            </a:r>
          </a:p>
          <a:p>
            <a:pPr lvl="1"/>
            <a:r>
              <a:rPr lang="en-US" altLang="zh-TW" sz="2400" b="1" dirty="0"/>
              <a:t>right-click:  </a:t>
            </a:r>
            <a:r>
              <a:rPr lang="en-US" altLang="zh-TW" sz="2400" dirty="0"/>
              <a:t>get a context menu.</a:t>
            </a:r>
          </a:p>
          <a:p>
            <a:pPr lvl="2"/>
            <a:r>
              <a:rPr lang="en-US" altLang="zh-TW" sz="2000" dirty="0"/>
              <a:t>JS event handlers are called </a:t>
            </a:r>
            <a:r>
              <a:rPr lang="en-US" altLang="zh-TW" sz="2000" i="1" dirty="0">
                <a:solidFill>
                  <a:srgbClr val="C00000"/>
                </a:solidFill>
              </a:rPr>
              <a:t>before</a:t>
            </a:r>
            <a:r>
              <a:rPr lang="en-US" altLang="zh-TW" sz="2000" i="1" dirty="0"/>
              <a:t> </a:t>
            </a:r>
            <a:r>
              <a:rPr lang="en-US" altLang="zh-TW" sz="2000" i="1" dirty="0">
                <a:solidFill>
                  <a:srgbClr val="C00000"/>
                </a:solidFill>
              </a:rPr>
              <a:t>the </a:t>
            </a:r>
            <a:r>
              <a:rPr lang="en-US" altLang="zh-TW" sz="2000" dirty="0">
                <a:solidFill>
                  <a:srgbClr val="C00000"/>
                </a:solidFill>
              </a:rPr>
              <a:t>default behavior </a:t>
            </a:r>
            <a:r>
              <a:rPr lang="en-US" altLang="zh-TW" sz="2000" dirty="0"/>
              <a:t>takes place</a:t>
            </a:r>
          </a:p>
          <a:p>
            <a:r>
              <a:rPr lang="en-US" altLang="zh-TW" sz="2400" b="1" dirty="0" err="1">
                <a:solidFill>
                  <a:srgbClr val="C00000"/>
                </a:solidFill>
              </a:rPr>
              <a:t>preventDefault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/>
              <a:t>method:</a:t>
            </a:r>
          </a:p>
          <a:p>
            <a:pPr lvl="1"/>
            <a:r>
              <a:rPr lang="en-US" altLang="zh-TW" sz="2400" dirty="0"/>
              <a:t>If the handler </a:t>
            </a:r>
            <a:r>
              <a:rPr lang="en-US" altLang="zh-TW" sz="2400" b="1" dirty="0"/>
              <a:t>doesn’t want </a:t>
            </a:r>
            <a:r>
              <a:rPr lang="en-US" altLang="zh-TW" sz="2400" dirty="0"/>
              <a:t>this normal behavior to happen</a:t>
            </a:r>
          </a:p>
          <a:p>
            <a:pPr lvl="2"/>
            <a:r>
              <a:rPr lang="en-US" altLang="zh-TW" sz="2000" dirty="0"/>
              <a:t>can be used to </a:t>
            </a:r>
            <a:r>
              <a:rPr lang="en-US" altLang="zh-TW" sz="2000" dirty="0">
                <a:solidFill>
                  <a:srgbClr val="C00000"/>
                </a:solidFill>
              </a:rPr>
              <a:t>implement your own</a:t>
            </a:r>
            <a:r>
              <a:rPr lang="en-US" altLang="zh-TW" sz="2000" dirty="0"/>
              <a:t> keyboard shortcuts or context menu</a:t>
            </a:r>
          </a:p>
          <a:p>
            <a:pPr lvl="1"/>
            <a:r>
              <a:rPr lang="en-US" altLang="zh-TW" dirty="0"/>
              <a:t>EX: here is a link that cannot be followed:</a:t>
            </a:r>
          </a:p>
          <a:p>
            <a:pPr lvl="2"/>
            <a:r>
              <a:rPr lang="pt-BR" altLang="zh-TW" dirty="0">
                <a:solidFill>
                  <a:srgbClr val="0070C0"/>
                </a:solidFill>
              </a:rPr>
              <a:t>&lt;</a:t>
            </a:r>
            <a:r>
              <a:rPr lang="pt-BR" altLang="zh-TW" dirty="0">
                <a:solidFill>
                  <a:srgbClr val="C00000"/>
                </a:solidFill>
              </a:rPr>
              <a:t>a</a:t>
            </a:r>
            <a:r>
              <a:rPr lang="pt-BR" altLang="zh-TW" dirty="0">
                <a:solidFill>
                  <a:srgbClr val="0070C0"/>
                </a:solidFill>
              </a:rPr>
              <a:t> href="https://developer.mozilla.org/"&gt;MDN&lt;/a&gt;</a:t>
            </a:r>
          </a:p>
          <a:p>
            <a:pPr lvl="2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link =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a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link.</a:t>
            </a:r>
            <a:r>
              <a:rPr lang="en-US" altLang="zh-TW" b="1" dirty="0" err="1">
                <a:solidFill>
                  <a:srgbClr val="0070C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click</a:t>
            </a:r>
            <a:r>
              <a:rPr lang="en-US" altLang="zh-TW" dirty="0">
                <a:solidFill>
                  <a:srgbClr val="0070C0"/>
                </a:solidFill>
              </a:rPr>
              <a:t>", </a:t>
            </a:r>
            <a:r>
              <a:rPr lang="en-US" altLang="zh-TW" b="1" dirty="0">
                <a:solidFill>
                  <a:srgbClr val="0070C0"/>
                </a:solidFill>
              </a:rPr>
              <a:t>event</a:t>
            </a:r>
            <a:r>
              <a:rPr lang="en-US" altLang="zh-TW" dirty="0">
                <a:solidFill>
                  <a:srgbClr val="0070C0"/>
                </a:solidFill>
              </a:rPr>
              <a:t>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         console.log("Nope.");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         </a:t>
            </a:r>
            <a:r>
              <a:rPr lang="en-US" altLang="zh-TW" dirty="0" err="1">
                <a:solidFill>
                  <a:srgbClr val="C00000"/>
                </a:solidFill>
              </a:rPr>
              <a:t>event.</a:t>
            </a:r>
            <a:r>
              <a:rPr lang="en-US" altLang="zh-TW" b="1" dirty="0" err="1">
                <a:solidFill>
                  <a:srgbClr val="C00000"/>
                </a:solidFill>
              </a:rPr>
              <a:t>preventDefault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        });</a:t>
            </a:r>
          </a:p>
          <a:p>
            <a:pPr lvl="2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5517232"/>
            <a:ext cx="1555373" cy="6480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27301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b="1" dirty="0"/>
              <a:t>Key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When a key on the </a:t>
            </a:r>
            <a:r>
              <a:rPr lang="en-US" altLang="zh-TW" dirty="0">
                <a:solidFill>
                  <a:srgbClr val="C00000"/>
                </a:solidFill>
              </a:rPr>
              <a:t>keyboard is pressed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browser fires a "</a:t>
            </a:r>
            <a:r>
              <a:rPr lang="en-US" altLang="zh-TW" dirty="0" err="1">
                <a:solidFill>
                  <a:srgbClr val="C00000"/>
                </a:solidFill>
              </a:rPr>
              <a:t>keydown</a:t>
            </a:r>
            <a:r>
              <a:rPr lang="en-US" altLang="zh-TW" dirty="0"/>
              <a:t>" event.</a:t>
            </a:r>
          </a:p>
          <a:p>
            <a:r>
              <a:rPr lang="en-US" altLang="zh-TW" dirty="0"/>
              <a:t>When </a:t>
            </a:r>
            <a:r>
              <a:rPr lang="en-US" altLang="zh-TW" dirty="0">
                <a:solidFill>
                  <a:srgbClr val="C00000"/>
                </a:solidFill>
              </a:rPr>
              <a:t>keyboard</a:t>
            </a:r>
            <a:r>
              <a:rPr lang="en-US" altLang="zh-TW" dirty="0"/>
              <a:t> is released:</a:t>
            </a:r>
          </a:p>
          <a:p>
            <a:pPr lvl="1"/>
            <a:r>
              <a:rPr lang="en-US" altLang="zh-TW" dirty="0"/>
              <a:t>you get a "</a:t>
            </a:r>
            <a:r>
              <a:rPr lang="en-US" altLang="zh-TW" dirty="0" err="1">
                <a:solidFill>
                  <a:srgbClr val="C00000"/>
                </a:solidFill>
              </a:rPr>
              <a:t>keyup</a:t>
            </a:r>
            <a:r>
              <a:rPr lang="en-US" altLang="zh-TW" dirty="0"/>
              <a:t>" event</a:t>
            </a:r>
          </a:p>
          <a:p>
            <a:r>
              <a:rPr lang="en-US" altLang="zh-TW" dirty="0"/>
              <a:t>EX: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&lt;p&gt;This page turns violet when you hold the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altLang="zh-TW" dirty="0">
                <a:solidFill>
                  <a:srgbClr val="0070C0"/>
                </a:solidFill>
              </a:rPr>
              <a:t> key.&lt;/p&gt;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&lt;script&gt;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window.</a:t>
            </a:r>
            <a:r>
              <a:rPr lang="en-US" altLang="zh-TW" b="1" dirty="0" err="1">
                <a:solidFill>
                  <a:srgbClr val="0070C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keydown</a:t>
            </a:r>
            <a:r>
              <a:rPr lang="en-US" altLang="zh-TW" dirty="0">
                <a:solidFill>
                  <a:srgbClr val="0070C0"/>
                </a:solidFill>
              </a:rPr>
              <a:t>", event =&gt; {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   </a:t>
            </a:r>
            <a:r>
              <a:rPr lang="en-US" altLang="zh-TW" dirty="0">
                <a:solidFill>
                  <a:srgbClr val="0070C0"/>
                </a:solidFill>
              </a:rPr>
              <a:t>if (</a:t>
            </a:r>
            <a:r>
              <a:rPr lang="en-US" altLang="zh-TW" dirty="0" err="1">
                <a:solidFill>
                  <a:srgbClr val="C00000"/>
                </a:solidFill>
              </a:rPr>
              <a:t>event.key</a:t>
            </a:r>
            <a:r>
              <a:rPr lang="en-US" altLang="zh-TW" dirty="0">
                <a:solidFill>
                  <a:srgbClr val="0070C0"/>
                </a:solidFill>
              </a:rPr>
              <a:t> == "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altLang="zh-TW" dirty="0">
                <a:solidFill>
                  <a:srgbClr val="0070C0"/>
                </a:solidFill>
              </a:rPr>
              <a:t>") {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      </a:t>
            </a:r>
            <a:r>
              <a:rPr lang="en-US" altLang="zh-TW" dirty="0" err="1">
                <a:solidFill>
                  <a:srgbClr val="0070C0"/>
                </a:solidFill>
              </a:rPr>
              <a:t>document.body.</a:t>
            </a:r>
            <a:r>
              <a:rPr lang="en-US" altLang="zh-TW" dirty="0" err="1">
                <a:solidFill>
                  <a:srgbClr val="C00000"/>
                </a:solidFill>
              </a:rPr>
              <a:t>style.</a:t>
            </a:r>
            <a:r>
              <a:rPr lang="en-US" altLang="zh-TW" b="1" dirty="0" err="1">
                <a:solidFill>
                  <a:srgbClr val="C00000"/>
                </a:solidFill>
              </a:rPr>
              <a:t>background</a:t>
            </a:r>
            <a:r>
              <a:rPr lang="en-US" altLang="zh-TW" dirty="0">
                <a:solidFill>
                  <a:srgbClr val="0070C0"/>
                </a:solidFill>
              </a:rPr>
              <a:t> = "</a:t>
            </a:r>
            <a:r>
              <a:rPr lang="en-US" altLang="zh-TW" dirty="0">
                <a:solidFill>
                  <a:srgbClr val="C00000"/>
                </a:solidFill>
              </a:rPr>
              <a:t>violet</a:t>
            </a:r>
            <a:r>
              <a:rPr lang="en-US" altLang="zh-TW" dirty="0">
                <a:solidFill>
                  <a:srgbClr val="0070C0"/>
                </a:solidFill>
              </a:rPr>
              <a:t>";}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 </a:t>
            </a:r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window.</a:t>
            </a:r>
            <a:r>
              <a:rPr lang="en-US" altLang="zh-TW" b="1" dirty="0" err="1">
                <a:solidFill>
                  <a:srgbClr val="0070C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keyup</a:t>
            </a:r>
            <a:r>
              <a:rPr lang="en-US" altLang="zh-TW" dirty="0">
                <a:solidFill>
                  <a:srgbClr val="0070C0"/>
                </a:solidFill>
              </a:rPr>
              <a:t>", event =&gt; {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if (</a:t>
            </a:r>
            <a:r>
              <a:rPr lang="en-US" altLang="zh-TW" dirty="0" err="1">
                <a:solidFill>
                  <a:srgbClr val="C00000"/>
                </a:solidFill>
              </a:rPr>
              <a:t>event.key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== "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altLang="zh-TW" dirty="0">
                <a:solidFill>
                  <a:srgbClr val="0070C0"/>
                </a:solidFill>
              </a:rPr>
              <a:t>") {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     </a:t>
            </a:r>
            <a:r>
              <a:rPr lang="en-US" altLang="zh-TW" dirty="0" err="1">
                <a:solidFill>
                  <a:srgbClr val="0070C0"/>
                </a:solidFill>
              </a:rPr>
              <a:t>document.body.</a:t>
            </a:r>
            <a:r>
              <a:rPr lang="en-US" altLang="zh-TW" dirty="0" err="1">
                <a:solidFill>
                  <a:srgbClr val="C00000"/>
                </a:solidFill>
              </a:rPr>
              <a:t>style.</a:t>
            </a:r>
            <a:r>
              <a:rPr lang="en-US" altLang="zh-TW" b="1" dirty="0" err="1">
                <a:solidFill>
                  <a:srgbClr val="C00000"/>
                </a:solidFill>
              </a:rPr>
              <a:t>background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>
                <a:solidFill>
                  <a:srgbClr val="C00000"/>
                </a:solidFill>
              </a:rPr>
              <a:t>""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  <a:r>
              <a:rPr lang="zh-TW" altLang="en-US" dirty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</a:t>
            </a:r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318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Blink the background color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let BOOL=false;</a:t>
            </a:r>
          </a:p>
          <a:p>
            <a:r>
              <a:rPr lang="en-US" altLang="zh-TW" dirty="0" err="1"/>
              <a:t>window.</a:t>
            </a:r>
            <a:r>
              <a:rPr lang="en-US" altLang="zh-TW" b="1" dirty="0" err="1"/>
              <a:t>addEventListener</a:t>
            </a:r>
            <a:r>
              <a:rPr lang="en-US" altLang="zh-TW" dirty="0"/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mousedown</a:t>
            </a:r>
            <a:r>
              <a:rPr lang="en-US" altLang="zh-TW" dirty="0"/>
              <a:t>", </a:t>
            </a:r>
          </a:p>
          <a:p>
            <a:r>
              <a:rPr lang="en-US" altLang="zh-TW" dirty="0"/>
              <a:t>    event =&gt; {</a:t>
            </a:r>
          </a:p>
          <a:p>
            <a:r>
              <a:rPr lang="en-US" altLang="zh-TW" dirty="0"/>
              <a:t>           </a:t>
            </a:r>
            <a:r>
              <a:rPr lang="en-US" altLang="zh-TW" dirty="0">
                <a:solidFill>
                  <a:srgbClr val="C00000"/>
                </a:solidFill>
              </a:rPr>
              <a:t>BOOL=!BOOL;                    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           if(BOOL)</a:t>
            </a:r>
          </a:p>
          <a:p>
            <a:r>
              <a:rPr lang="en-US" altLang="zh-TW" dirty="0"/>
              <a:t>              </a:t>
            </a:r>
            <a:r>
              <a:rPr lang="en-US" altLang="zh-TW" dirty="0" err="1"/>
              <a:t>document.body.</a:t>
            </a:r>
            <a:r>
              <a:rPr lang="en-US" altLang="zh-TW" dirty="0" err="1">
                <a:solidFill>
                  <a:srgbClr val="C00000"/>
                </a:solidFill>
              </a:rPr>
              <a:t>style.background</a:t>
            </a:r>
            <a:r>
              <a:rPr lang="en-US" altLang="zh-TW" dirty="0"/>
              <a:t> = "violet";</a:t>
            </a:r>
          </a:p>
          <a:p>
            <a:r>
              <a:rPr lang="en-US" altLang="zh-TW" dirty="0"/>
              <a:t>          else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document.body.</a:t>
            </a:r>
            <a:r>
              <a:rPr lang="en-US" altLang="zh-TW" dirty="0" err="1">
                <a:solidFill>
                  <a:srgbClr val="C00000"/>
                </a:solidFill>
              </a:rPr>
              <a:t>style.background</a:t>
            </a:r>
            <a:r>
              <a:rPr lang="en-US" altLang="zh-TW" dirty="0"/>
              <a:t> = "" ; </a:t>
            </a:r>
          </a:p>
          <a:p>
            <a:r>
              <a:rPr lang="en-US" altLang="zh-TW" dirty="0"/>
              <a:t>          } 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310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1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key combinations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find out whether these keys are held down by looking at:</a:t>
            </a:r>
          </a:p>
          <a:p>
            <a:pPr lvl="1"/>
            <a:r>
              <a:rPr lang="en-US" altLang="zh-TW" sz="2400" dirty="0"/>
              <a:t>the </a:t>
            </a:r>
            <a:r>
              <a:rPr lang="en-US" altLang="zh-TW" sz="2400" dirty="0" err="1">
                <a:solidFill>
                  <a:srgbClr val="C00000"/>
                </a:solidFill>
              </a:rPr>
              <a:t>shiftKey</a:t>
            </a:r>
            <a:r>
              <a:rPr lang="en-US" altLang="zh-TW" sz="2400" dirty="0"/>
              <a:t>, </a:t>
            </a:r>
            <a:r>
              <a:rPr lang="en-US" altLang="zh-TW" sz="2400" dirty="0" err="1">
                <a:solidFill>
                  <a:srgbClr val="C00000"/>
                </a:solidFill>
              </a:rPr>
              <a:t>ctrlKey</a:t>
            </a:r>
            <a:r>
              <a:rPr lang="en-US" altLang="zh-TW" sz="2400" dirty="0"/>
              <a:t>, </a:t>
            </a:r>
            <a:r>
              <a:rPr lang="en-US" altLang="zh-TW" sz="2400" dirty="0" err="1">
                <a:solidFill>
                  <a:srgbClr val="C00000"/>
                </a:solidFill>
              </a:rPr>
              <a:t>altKey</a:t>
            </a:r>
            <a:r>
              <a:rPr lang="en-US" altLang="zh-TW" sz="2400" dirty="0"/>
              <a:t>, and </a:t>
            </a:r>
            <a:r>
              <a:rPr lang="en-US" altLang="zh-TW" sz="2400" dirty="0" err="1">
                <a:solidFill>
                  <a:srgbClr val="C00000"/>
                </a:solidFill>
              </a:rPr>
              <a:t>metaKey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properties of </a:t>
            </a:r>
            <a:r>
              <a:rPr lang="en-US" altLang="zh-TW" sz="2400" b="1" dirty="0"/>
              <a:t>keyboard and mouse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events</a:t>
            </a:r>
            <a:r>
              <a:rPr lang="en-US" altLang="zh-TW" sz="2400" dirty="0"/>
              <a:t>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&lt;p&gt;Press Control-Alt to continue.&lt;/p&gt;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window.</a:t>
            </a:r>
            <a:r>
              <a:rPr lang="en-US" altLang="zh-TW" b="1" dirty="0" err="1">
                <a:solidFill>
                  <a:srgbClr val="0070C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keydown</a:t>
            </a:r>
            <a:r>
              <a:rPr lang="en-US" altLang="zh-TW" dirty="0">
                <a:solidFill>
                  <a:srgbClr val="0070C0"/>
                </a:solidFill>
              </a:rPr>
              <a:t>", event =&gt;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if (</a:t>
            </a:r>
            <a:r>
              <a:rPr lang="en-US" altLang="zh-TW" dirty="0" err="1">
                <a:solidFill>
                  <a:srgbClr val="0070C0"/>
                </a:solidFill>
              </a:rPr>
              <a:t>event.</a:t>
            </a:r>
            <a:r>
              <a:rPr lang="en-US" altLang="zh-TW" dirty="0" err="1">
                <a:solidFill>
                  <a:srgbClr val="C00000"/>
                </a:solidFill>
              </a:rPr>
              <a:t>altKey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&amp;&amp;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event.</a:t>
            </a:r>
            <a:r>
              <a:rPr lang="en-US" altLang="zh-TW" dirty="0" err="1">
                <a:solidFill>
                  <a:srgbClr val="C00000"/>
                </a:solidFill>
              </a:rPr>
              <a:t>ctrlKey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console.log("Continuing!");   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</a:p>
          <a:p>
            <a:r>
              <a:rPr lang="en-US" altLang="zh-TW" dirty="0"/>
              <a:t>When nothing in particular has focus:</a:t>
            </a:r>
          </a:p>
          <a:p>
            <a:pPr lvl="1"/>
            <a:r>
              <a:rPr lang="en-US" altLang="zh-TW" dirty="0" err="1"/>
              <a:t>document.body</a:t>
            </a:r>
            <a:r>
              <a:rPr lang="en-US" altLang="zh-TW" dirty="0"/>
              <a:t> acts as </a:t>
            </a:r>
            <a:r>
              <a:rPr lang="en-US" altLang="zh-TW" dirty="0">
                <a:solidFill>
                  <a:srgbClr val="C00000"/>
                </a:solidFill>
              </a:rPr>
              <a:t>the target node of key events</a:t>
            </a:r>
            <a:r>
              <a:rPr lang="en-US" altLang="zh-TW" dirty="0"/>
              <a:t>.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62" y="4005064"/>
            <a:ext cx="2484276" cy="5760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673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851942"/>
            <a:ext cx="4630715" cy="28513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Trees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 err="1"/>
              <a:t>document.documentElement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as the </a:t>
            </a:r>
            <a:r>
              <a:rPr lang="en-US" altLang="zh-TW" dirty="0">
                <a:solidFill>
                  <a:srgbClr val="C00000"/>
                </a:solidFill>
              </a:rPr>
              <a:t>root</a:t>
            </a:r>
            <a:r>
              <a:rPr lang="en-US" altLang="zh-TW" dirty="0"/>
              <a:t> of tree.</a:t>
            </a:r>
          </a:p>
          <a:p>
            <a:r>
              <a:rPr lang="en-US" altLang="zh-TW" dirty="0"/>
              <a:t>Nodes for </a:t>
            </a:r>
            <a:r>
              <a:rPr lang="en-US" altLang="zh-TW" i="1" dirty="0"/>
              <a:t>elements:</a:t>
            </a:r>
          </a:p>
          <a:p>
            <a:pPr lvl="1"/>
            <a:r>
              <a:rPr lang="en-US" altLang="zh-TW" sz="2600" dirty="0"/>
              <a:t>represent HTML tags, </a:t>
            </a:r>
          </a:p>
          <a:p>
            <a:pPr lvl="1"/>
            <a:r>
              <a:rPr lang="en-US" altLang="zh-TW" sz="2600" dirty="0"/>
              <a:t>determine the structure of the document. </a:t>
            </a:r>
          </a:p>
          <a:p>
            <a:pPr lvl="1"/>
            <a:r>
              <a:rPr lang="en-US" altLang="zh-TW" sz="2600" dirty="0"/>
              <a:t>have </a:t>
            </a:r>
            <a:r>
              <a:rPr lang="en-US" altLang="zh-TW" sz="2600" dirty="0">
                <a:solidFill>
                  <a:srgbClr val="C00000"/>
                </a:solidFill>
              </a:rPr>
              <a:t>child</a:t>
            </a:r>
            <a:r>
              <a:rPr lang="en-US" altLang="zh-TW" sz="2600" dirty="0"/>
              <a:t> nodes.</a:t>
            </a:r>
          </a:p>
          <a:p>
            <a:pPr lvl="1"/>
            <a:r>
              <a:rPr lang="en-US" altLang="zh-TW" dirty="0"/>
              <a:t>EX:</a:t>
            </a:r>
          </a:p>
          <a:p>
            <a:pPr lvl="2"/>
            <a:r>
              <a:rPr lang="en-US" altLang="zh-TW" b="1" dirty="0" err="1"/>
              <a:t>document.body</a:t>
            </a:r>
            <a:r>
              <a:rPr lang="en-US" altLang="zh-TW" b="1" dirty="0"/>
              <a:t>:</a:t>
            </a:r>
          </a:p>
          <a:p>
            <a:pPr lvl="4"/>
            <a:r>
              <a:rPr lang="en-US" altLang="zh-TW" dirty="0"/>
              <a:t>Some of these children can be</a:t>
            </a:r>
            <a:r>
              <a:rPr lang="zh-TW" altLang="en-US" dirty="0"/>
              <a:t> </a:t>
            </a:r>
            <a:r>
              <a:rPr lang="en-US" altLang="zh-TW" dirty="0"/>
              <a:t>leaf nodes, </a:t>
            </a:r>
          </a:p>
          <a:p>
            <a:pPr lvl="5"/>
            <a:r>
              <a:rPr lang="en-US" altLang="zh-TW" dirty="0"/>
              <a:t>text or comment nodes.</a:t>
            </a:r>
          </a:p>
          <a:p>
            <a:r>
              <a:rPr lang="en-US" altLang="zh-TW" dirty="0"/>
              <a:t>Each DOM node object has a </a:t>
            </a:r>
            <a:r>
              <a:rPr lang="en-US" altLang="zh-TW" b="1" dirty="0" err="1">
                <a:solidFill>
                  <a:srgbClr val="C00000"/>
                </a:solidFill>
              </a:rPr>
              <a:t>nodeType</a:t>
            </a:r>
            <a:r>
              <a:rPr lang="en-US" altLang="zh-TW" dirty="0"/>
              <a:t> property:</a:t>
            </a:r>
          </a:p>
          <a:p>
            <a:pPr lvl="1"/>
            <a:r>
              <a:rPr lang="en-US" altLang="zh-TW" dirty="0"/>
              <a:t>contains a </a:t>
            </a:r>
            <a:r>
              <a:rPr lang="en-US" altLang="zh-TW" dirty="0">
                <a:solidFill>
                  <a:srgbClr val="C00000"/>
                </a:solidFill>
              </a:rPr>
              <a:t>code</a:t>
            </a:r>
            <a:r>
              <a:rPr lang="zh-TW" altLang="en-US" dirty="0"/>
              <a:t> </a:t>
            </a:r>
            <a:r>
              <a:rPr lang="en-US" altLang="zh-TW" dirty="0"/>
              <a:t>(number):</a:t>
            </a:r>
          </a:p>
          <a:p>
            <a:pPr lvl="2"/>
            <a:r>
              <a:rPr lang="en-US" altLang="zh-TW" dirty="0"/>
              <a:t>identifies the </a:t>
            </a:r>
            <a:r>
              <a:rPr lang="en-US" altLang="zh-TW" b="1" dirty="0"/>
              <a:t>type of node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b="1" dirty="0"/>
              <a:t>constant property</a:t>
            </a:r>
            <a:r>
              <a:rPr lang="en-US" altLang="zh-TW" dirty="0"/>
              <a:t>: </a:t>
            </a:r>
            <a:r>
              <a:rPr lang="en-US" altLang="zh-TW" b="1" dirty="0" err="1"/>
              <a:t>Node.</a:t>
            </a:r>
            <a:r>
              <a:rPr lang="en-US" altLang="zh-TW" b="1" dirty="0" err="1">
                <a:solidFill>
                  <a:srgbClr val="C00000"/>
                </a:solidFill>
              </a:rPr>
              <a:t>ELEMENT_NODE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2"/>
            <a:r>
              <a:rPr lang="en-US" altLang="zh-TW" b="1" dirty="0"/>
              <a:t>Text nodes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b="1" dirty="0" err="1"/>
              <a:t>Node.</a:t>
            </a:r>
            <a:r>
              <a:rPr lang="en-US" altLang="zh-TW" b="1" dirty="0" err="1">
                <a:solidFill>
                  <a:srgbClr val="C00000"/>
                </a:solidFill>
              </a:rPr>
              <a:t>TEXT_NODE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3"/>
            <a:r>
              <a:rPr lang="en-US" altLang="zh-TW" dirty="0"/>
              <a:t>a section of text in the document,</a:t>
            </a:r>
          </a:p>
          <a:p>
            <a:pPr lvl="2"/>
            <a:r>
              <a:rPr lang="en-US" altLang="zh-TW" b="1" dirty="0"/>
              <a:t>Comments</a:t>
            </a:r>
            <a:r>
              <a:rPr lang="zh-TW" altLang="en-US" b="1" dirty="0"/>
              <a:t> </a:t>
            </a:r>
            <a:r>
              <a:rPr lang="en-US" altLang="zh-TW" b="1" dirty="0"/>
              <a:t>node</a:t>
            </a:r>
            <a:r>
              <a:rPr lang="en-US" altLang="zh-TW" dirty="0"/>
              <a:t>: </a:t>
            </a:r>
            <a:r>
              <a:rPr lang="en-US" altLang="zh-TW" b="1" dirty="0" err="1"/>
              <a:t>Node.</a:t>
            </a:r>
            <a:r>
              <a:rPr lang="en-US" altLang="zh-TW" b="1" dirty="0" err="1">
                <a:solidFill>
                  <a:srgbClr val="C00000"/>
                </a:solidFill>
              </a:rPr>
              <a:t>COMMENT_NODE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419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Pointer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/>
              <a:t>mice, touchpads, trackballs, touchscreens</a:t>
            </a:r>
          </a:p>
          <a:p>
            <a:r>
              <a:rPr lang="en-US" altLang="zh-TW" b="1" dirty="0"/>
              <a:t>Mouse clicks:</a:t>
            </a:r>
          </a:p>
          <a:p>
            <a:pPr lvl="1"/>
            <a:r>
              <a:rPr lang="en-US" altLang="zh-TW" sz="2000" b="1" dirty="0"/>
              <a:t>"</a:t>
            </a:r>
            <a:r>
              <a:rPr lang="en-US" altLang="zh-TW" sz="2000" b="1" dirty="0" err="1"/>
              <a:t>mousedown</a:t>
            </a:r>
            <a:r>
              <a:rPr lang="en-US" altLang="zh-TW" sz="2000" b="1" dirty="0"/>
              <a:t>“ &amp; "</a:t>
            </a:r>
            <a:r>
              <a:rPr lang="en-US" altLang="zh-TW" sz="2000" b="1" dirty="0" err="1"/>
              <a:t>mouseup</a:t>
            </a:r>
            <a:r>
              <a:rPr lang="en-US" altLang="zh-TW" sz="2000" b="1" dirty="0"/>
              <a:t>" events:</a:t>
            </a:r>
          </a:p>
          <a:p>
            <a:pPr lvl="2"/>
            <a:r>
              <a:rPr lang="en-US" altLang="zh-TW" sz="2000" dirty="0"/>
              <a:t>similar to "</a:t>
            </a:r>
            <a:r>
              <a:rPr lang="en-US" altLang="zh-TW" sz="2000" b="1" dirty="0" err="1"/>
              <a:t>keydown</a:t>
            </a:r>
            <a:r>
              <a:rPr lang="en-US" altLang="zh-TW" sz="2000" dirty="0"/>
              <a:t>" and "</a:t>
            </a:r>
            <a:r>
              <a:rPr lang="en-US" altLang="zh-TW" sz="2000" b="1" dirty="0" err="1"/>
              <a:t>keyup</a:t>
            </a:r>
            <a:r>
              <a:rPr lang="en-US" altLang="zh-TW" sz="2000" dirty="0"/>
              <a:t>“</a:t>
            </a:r>
          </a:p>
          <a:p>
            <a:r>
              <a:rPr lang="en-US" altLang="zh-TW" sz="2400" dirty="0"/>
              <a:t>After "</a:t>
            </a:r>
            <a:r>
              <a:rPr lang="en-US" altLang="zh-TW" sz="2400" dirty="0" err="1">
                <a:solidFill>
                  <a:srgbClr val="C00000"/>
                </a:solidFill>
              </a:rPr>
              <a:t>mouseup</a:t>
            </a:r>
            <a:r>
              <a:rPr lang="en-US" altLang="zh-TW" sz="2400" dirty="0"/>
              <a:t>" event:</a:t>
            </a:r>
          </a:p>
          <a:p>
            <a:pPr lvl="1"/>
            <a:r>
              <a:rPr lang="en-US" altLang="zh-TW" sz="2400" dirty="0"/>
              <a:t>a "</a:t>
            </a:r>
            <a:r>
              <a:rPr lang="en-US" altLang="zh-TW" sz="2400" b="1" dirty="0"/>
              <a:t>click</a:t>
            </a:r>
            <a:r>
              <a:rPr lang="en-US" altLang="zh-TW" sz="2400" dirty="0"/>
              <a:t>" event fires on the most specific node:</a:t>
            </a:r>
          </a:p>
          <a:p>
            <a:pPr lvl="2"/>
            <a:r>
              <a:rPr lang="en-US" altLang="zh-TW" dirty="0"/>
              <a:t>contained both the </a:t>
            </a:r>
            <a:r>
              <a:rPr lang="en-US" altLang="zh-TW" b="1" dirty="0">
                <a:solidFill>
                  <a:srgbClr val="C00000"/>
                </a:solidFill>
              </a:rPr>
              <a:t>press</a:t>
            </a:r>
            <a:r>
              <a:rPr lang="en-US" altLang="zh-TW" dirty="0">
                <a:solidFill>
                  <a:srgbClr val="C00000"/>
                </a:solidFill>
              </a:rPr>
              <a:t> and the </a:t>
            </a:r>
            <a:r>
              <a:rPr lang="en-US" altLang="zh-TW" b="1" dirty="0">
                <a:solidFill>
                  <a:srgbClr val="C00000"/>
                </a:solidFill>
              </a:rPr>
              <a:t>release</a:t>
            </a:r>
            <a:r>
              <a:rPr lang="en-US" altLang="zh-TW" dirty="0">
                <a:solidFill>
                  <a:srgbClr val="C00000"/>
                </a:solidFill>
              </a:rPr>
              <a:t> of the button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press down </a:t>
            </a:r>
            <a:r>
              <a:rPr lang="en-US" altLang="zh-TW" dirty="0"/>
              <a:t>mouse button on </a:t>
            </a:r>
            <a:r>
              <a:rPr lang="en-US" altLang="zh-TW" b="1" dirty="0"/>
              <a:t>A</a:t>
            </a:r>
            <a:r>
              <a:rPr lang="en-US" altLang="zh-TW" dirty="0"/>
              <a:t> paragraph</a:t>
            </a:r>
          </a:p>
          <a:p>
            <a:pPr lvl="3"/>
            <a:r>
              <a:rPr lang="en-US" altLang="zh-TW" dirty="0"/>
              <a:t>then </a:t>
            </a:r>
            <a:r>
              <a:rPr lang="en-US" altLang="zh-TW" dirty="0">
                <a:solidFill>
                  <a:srgbClr val="C00000"/>
                </a:solidFill>
              </a:rPr>
              <a:t>move to </a:t>
            </a:r>
            <a:r>
              <a:rPr lang="en-US" altLang="zh-TW" b="1" dirty="0">
                <a:solidFill>
                  <a:srgbClr val="C00000"/>
                </a:solidFill>
              </a:rPr>
              <a:t>B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paragraph and </a:t>
            </a:r>
            <a:r>
              <a:rPr lang="en-US" altLang="zh-TW" dirty="0">
                <a:solidFill>
                  <a:srgbClr val="C00000"/>
                </a:solidFill>
              </a:rPr>
              <a:t>release the button</a:t>
            </a:r>
          </a:p>
          <a:p>
            <a:pPr lvl="4"/>
            <a:r>
              <a:rPr lang="en-US" altLang="zh-TW" sz="2400" dirty="0"/>
              <a:t>"</a:t>
            </a: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</a:rPr>
              <a:t>click</a:t>
            </a:r>
            <a:r>
              <a:rPr lang="en-US" altLang="zh-TW" sz="2400" dirty="0"/>
              <a:t>" event will happen on the element:</a:t>
            </a:r>
          </a:p>
          <a:p>
            <a:pPr lvl="5"/>
            <a:r>
              <a:rPr lang="en-US" altLang="zh-TW" sz="2400" dirty="0"/>
              <a:t>contains </a:t>
            </a:r>
            <a:r>
              <a:rPr lang="en-US" altLang="zh-TW" sz="2400" dirty="0">
                <a:solidFill>
                  <a:srgbClr val="C00000"/>
                </a:solidFill>
              </a:rPr>
              <a:t>both A and B paragraphs</a:t>
            </a:r>
            <a:r>
              <a:rPr lang="en-US" altLang="zh-TW" sz="2400" dirty="0"/>
              <a:t>.</a:t>
            </a:r>
          </a:p>
          <a:p>
            <a:r>
              <a:rPr lang="en-US" altLang="zh-TW" sz="2800" dirty="0"/>
              <a:t>"</a:t>
            </a:r>
            <a:r>
              <a:rPr lang="en-US" altLang="zh-TW" sz="2800" dirty="0" err="1">
                <a:solidFill>
                  <a:srgbClr val="C00000"/>
                </a:solidFill>
              </a:rPr>
              <a:t>dblclick</a:t>
            </a:r>
            <a:r>
              <a:rPr lang="en-US" altLang="zh-TW" sz="2800" dirty="0"/>
              <a:t>" (double-click) event</a:t>
            </a:r>
          </a:p>
          <a:p>
            <a:r>
              <a:rPr lang="en-US" altLang="zh-TW" sz="2800" dirty="0" err="1">
                <a:solidFill>
                  <a:srgbClr val="C00000"/>
                </a:solidFill>
              </a:rPr>
              <a:t>clientX</a:t>
            </a:r>
            <a:r>
              <a:rPr lang="en-US" altLang="zh-TW" sz="2800" dirty="0"/>
              <a:t> and </a:t>
            </a:r>
            <a:r>
              <a:rPr lang="en-US" altLang="zh-TW" sz="2800" dirty="0" err="1">
                <a:solidFill>
                  <a:srgbClr val="C00000"/>
                </a:solidFill>
              </a:rPr>
              <a:t>clientY</a:t>
            </a:r>
            <a:r>
              <a:rPr lang="en-US" altLang="zh-TW" sz="2800" dirty="0"/>
              <a:t> properties:</a:t>
            </a:r>
          </a:p>
          <a:p>
            <a:pPr lvl="1"/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C00000"/>
                </a:solidFill>
              </a:rPr>
              <a:t>top-left corner </a:t>
            </a:r>
            <a:r>
              <a:rPr lang="en-US" altLang="zh-TW" sz="2400" dirty="0"/>
              <a:t>of the </a:t>
            </a:r>
            <a:r>
              <a:rPr lang="en-US" altLang="zh-TW" sz="2400" dirty="0">
                <a:solidFill>
                  <a:srgbClr val="C00000"/>
                </a:solidFill>
              </a:rPr>
              <a:t>window</a:t>
            </a:r>
            <a:r>
              <a:rPr lang="en-US" altLang="zh-TW" sz="2400" dirty="0"/>
              <a:t>,</a:t>
            </a:r>
          </a:p>
          <a:p>
            <a:r>
              <a:rPr lang="en-US" altLang="zh-TW" dirty="0" err="1">
                <a:solidFill>
                  <a:srgbClr val="C00000"/>
                </a:solidFill>
              </a:rPr>
              <a:t>pageX</a:t>
            </a:r>
            <a:r>
              <a:rPr lang="en-US" altLang="zh-TW" dirty="0"/>
              <a:t> and </a:t>
            </a:r>
            <a:r>
              <a:rPr lang="en-US" altLang="zh-TW" dirty="0" err="1">
                <a:solidFill>
                  <a:srgbClr val="C00000"/>
                </a:solidFill>
              </a:rPr>
              <a:t>pageY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top-left corner </a:t>
            </a:r>
            <a:r>
              <a:rPr lang="en-US" altLang="zh-TW" dirty="0"/>
              <a:t>of the whole </a:t>
            </a:r>
            <a:r>
              <a:rPr lang="en-US" altLang="zh-TW" dirty="0">
                <a:solidFill>
                  <a:srgbClr val="C00000"/>
                </a:solidFill>
              </a:rPr>
              <a:t>document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may be different </a:t>
            </a:r>
            <a:r>
              <a:rPr lang="en-US" altLang="zh-TW" dirty="0"/>
              <a:t>when the </a:t>
            </a:r>
            <a:r>
              <a:rPr lang="en-US" altLang="zh-TW" b="1" dirty="0">
                <a:solidFill>
                  <a:srgbClr val="C00000"/>
                </a:solidFill>
              </a:rPr>
              <a:t>window</a:t>
            </a:r>
            <a:r>
              <a:rPr lang="en-US" altLang="zh-TW" dirty="0"/>
              <a:t> has been scrolled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164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034" y="0"/>
            <a:ext cx="5875166" cy="3933056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&lt;style&gt;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body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height: 200px;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background: beige;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.dot </a:t>
            </a:r>
            <a:r>
              <a:rPr lang="en-US" altLang="zh-TW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height: 8px; width: 8px;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border-radius: 4px; </a:t>
            </a:r>
            <a:r>
              <a:rPr lang="en-US" altLang="zh-TW" dirty="0"/>
              <a:t>/* rounds corners */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background: blue;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position: absolute;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&lt;/style&gt;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dirty="0" err="1">
                <a:solidFill>
                  <a:srgbClr val="0070C0"/>
                </a:solidFill>
              </a:rPr>
              <a:t>window.</a:t>
            </a:r>
            <a:r>
              <a:rPr lang="en-US" altLang="zh-TW" b="1" dirty="0" err="1">
                <a:solidFill>
                  <a:srgbClr val="0070C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("click", event =&gt;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let dot = 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dirty="0" err="1">
                <a:solidFill>
                  <a:srgbClr val="C00000"/>
                </a:solidFill>
              </a:rPr>
              <a:t>createElement</a:t>
            </a:r>
            <a:r>
              <a:rPr lang="en-US" altLang="zh-TW" dirty="0">
                <a:solidFill>
                  <a:srgbClr val="0070C0"/>
                </a:solidFill>
              </a:rPr>
              <a:t>("div");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</a:t>
            </a:r>
            <a:r>
              <a:rPr lang="en-US" altLang="zh-TW" dirty="0" err="1">
                <a:solidFill>
                  <a:srgbClr val="0070C0"/>
                </a:solidFill>
              </a:rPr>
              <a:t>dot.</a:t>
            </a:r>
            <a:r>
              <a:rPr lang="en-US" altLang="zh-TW" dirty="0" err="1">
                <a:solidFill>
                  <a:srgbClr val="C00000"/>
                </a:solidFill>
              </a:rPr>
              <a:t>className</a:t>
            </a:r>
            <a:r>
              <a:rPr lang="en-US" altLang="zh-TW" dirty="0">
                <a:solidFill>
                  <a:srgbClr val="0070C0"/>
                </a:solidFill>
              </a:rPr>
              <a:t> = "dot";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</a:t>
            </a:r>
            <a:r>
              <a:rPr lang="en-US" altLang="zh-TW" dirty="0" err="1">
                <a:solidFill>
                  <a:srgbClr val="0070C0"/>
                </a:solidFill>
              </a:rPr>
              <a:t>dot.</a:t>
            </a:r>
            <a:r>
              <a:rPr lang="en-US" altLang="zh-TW" dirty="0" err="1">
                <a:solidFill>
                  <a:srgbClr val="C00000"/>
                </a:solidFill>
              </a:rPr>
              <a:t>style.left</a:t>
            </a:r>
            <a:r>
              <a:rPr lang="en-US" altLang="zh-TW" dirty="0">
                <a:solidFill>
                  <a:srgbClr val="0070C0"/>
                </a:solidFill>
              </a:rPr>
              <a:t> = (</a:t>
            </a:r>
            <a:r>
              <a:rPr lang="en-US" altLang="zh-TW" dirty="0" err="1">
                <a:solidFill>
                  <a:srgbClr val="0070C0"/>
                </a:solidFill>
              </a:rPr>
              <a:t>event.</a:t>
            </a:r>
            <a:r>
              <a:rPr lang="en-US" altLang="zh-TW" dirty="0" err="1">
                <a:solidFill>
                  <a:srgbClr val="C00000"/>
                </a:solidFill>
              </a:rPr>
              <a:t>pageX</a:t>
            </a:r>
            <a:r>
              <a:rPr lang="en-US" altLang="zh-TW" dirty="0">
                <a:solidFill>
                  <a:srgbClr val="0070C0"/>
                </a:solidFill>
              </a:rPr>
              <a:t> - 4) + "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";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</a:t>
            </a:r>
            <a:r>
              <a:rPr lang="en-US" altLang="zh-TW" dirty="0" err="1">
                <a:solidFill>
                  <a:srgbClr val="0070C0"/>
                </a:solidFill>
              </a:rPr>
              <a:t>dot.</a:t>
            </a:r>
            <a:r>
              <a:rPr lang="en-US" altLang="zh-TW" dirty="0" err="1">
                <a:solidFill>
                  <a:srgbClr val="C00000"/>
                </a:solidFill>
              </a:rPr>
              <a:t>style.top</a:t>
            </a:r>
            <a:r>
              <a:rPr lang="en-US" altLang="zh-TW" dirty="0">
                <a:solidFill>
                  <a:srgbClr val="0070C0"/>
                </a:solidFill>
              </a:rPr>
              <a:t> = (</a:t>
            </a:r>
            <a:r>
              <a:rPr lang="en-US" altLang="zh-TW" dirty="0" err="1">
                <a:solidFill>
                  <a:srgbClr val="0070C0"/>
                </a:solidFill>
              </a:rPr>
              <a:t>event.</a:t>
            </a:r>
            <a:r>
              <a:rPr lang="en-US" altLang="zh-TW" dirty="0" err="1">
                <a:solidFill>
                  <a:srgbClr val="C00000"/>
                </a:solidFill>
              </a:rPr>
              <a:t>pageY</a:t>
            </a:r>
            <a:r>
              <a:rPr lang="en-US" altLang="zh-TW" dirty="0">
                <a:solidFill>
                  <a:srgbClr val="0070C0"/>
                </a:solidFill>
              </a:rPr>
              <a:t> - 4) + "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";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dirty="0" err="1">
                <a:solidFill>
                  <a:srgbClr val="C00000"/>
                </a:solidFill>
              </a:rPr>
              <a:t>body.</a:t>
            </a:r>
            <a:r>
              <a:rPr lang="en-US" altLang="zh-TW" b="1" dirty="0" err="1">
                <a:solidFill>
                  <a:srgbClr val="C00000"/>
                </a:solidFill>
              </a:rPr>
              <a:t>appendChild</a:t>
            </a:r>
            <a:r>
              <a:rPr lang="en-US" altLang="zh-TW" dirty="0">
                <a:solidFill>
                  <a:srgbClr val="0070C0"/>
                </a:solidFill>
              </a:rPr>
              <a:t>(dot);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});</a:t>
            </a:r>
          </a:p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232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b="1" dirty="0"/>
              <a:t>Mouse motion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sz="3800" dirty="0"/>
              <a:t>a "</a:t>
            </a:r>
            <a:r>
              <a:rPr lang="en-US" altLang="zh-TW" sz="3800" dirty="0" err="1">
                <a:solidFill>
                  <a:srgbClr val="C00000"/>
                </a:solidFill>
              </a:rPr>
              <a:t>mousemove</a:t>
            </a:r>
            <a:r>
              <a:rPr lang="en-US" altLang="zh-TW" sz="3800" dirty="0"/>
              <a:t>" event is fired:</a:t>
            </a:r>
          </a:p>
          <a:p>
            <a:pPr lvl="1"/>
            <a:r>
              <a:rPr lang="en-US" altLang="zh-TW" sz="3800" dirty="0"/>
              <a:t>Every time the mouse pointer moves</a:t>
            </a:r>
          </a:p>
          <a:p>
            <a:pPr lvl="1"/>
            <a:r>
              <a:rPr lang="en-US" altLang="zh-TW" sz="3800" dirty="0"/>
              <a:t>used to track the position of the mouse</a:t>
            </a:r>
          </a:p>
          <a:p>
            <a:pPr lvl="2"/>
            <a:r>
              <a:rPr lang="en-US" altLang="zh-TW" sz="3800" dirty="0"/>
              <a:t>EX: it is useful is for some form of mouse-dragging functionality</a:t>
            </a:r>
          </a:p>
          <a:p>
            <a:r>
              <a:rPr lang="en-US" altLang="zh-TW" sz="3800" dirty="0"/>
              <a:t>displays a bar and sets up event handlers:</a:t>
            </a:r>
          </a:p>
          <a:p>
            <a:pPr lvl="1"/>
            <a:r>
              <a:rPr lang="en-US" altLang="zh-TW" sz="3800" dirty="0"/>
              <a:t>dragging to left or right on this bar makes it narrower or wider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&lt;p&gt;Drag the bar to change its width:&lt;/p&gt;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&lt;div style="background: orange; width: 60px; height: 20px"&gt;&lt;/div&gt;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script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 err="1">
                <a:solidFill>
                  <a:srgbClr val="0070C0"/>
                </a:solidFill>
              </a:rPr>
              <a:t>lastX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/>
              <a:t>// Tracks the last observed mouse X position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let bar =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("div");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bar.</a:t>
            </a:r>
            <a:r>
              <a:rPr lang="en-US" altLang="zh-TW" b="1" dirty="0" err="1">
                <a:solidFill>
                  <a:srgbClr val="0070C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mousedown</a:t>
            </a:r>
            <a:r>
              <a:rPr lang="en-US" altLang="zh-TW" dirty="0">
                <a:solidFill>
                  <a:srgbClr val="0070C0"/>
                </a:solidFill>
              </a:rPr>
              <a:t>", </a:t>
            </a:r>
            <a:r>
              <a:rPr lang="en-US" altLang="zh-TW" b="1" dirty="0">
                <a:solidFill>
                  <a:srgbClr val="0070C0"/>
                </a:solidFill>
              </a:rPr>
              <a:t>event</a:t>
            </a:r>
            <a:r>
              <a:rPr lang="en-US" altLang="zh-TW" dirty="0">
                <a:solidFill>
                  <a:srgbClr val="0070C0"/>
                </a:solidFill>
              </a:rPr>
              <a:t> =&gt;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if (</a:t>
            </a:r>
            <a:r>
              <a:rPr lang="en-US" altLang="zh-TW" b="1" dirty="0" err="1">
                <a:solidFill>
                  <a:srgbClr val="0070C0"/>
                </a:solidFill>
              </a:rPr>
              <a:t>event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b="1" dirty="0" err="1">
                <a:solidFill>
                  <a:srgbClr val="C00000"/>
                </a:solidFill>
              </a:rPr>
              <a:t>button</a:t>
            </a:r>
            <a:r>
              <a:rPr lang="en-US" altLang="zh-TW" dirty="0">
                <a:solidFill>
                  <a:srgbClr val="0070C0"/>
                </a:solidFill>
              </a:rPr>
              <a:t> == 0) { </a:t>
            </a:r>
            <a:r>
              <a:rPr lang="en-US" altLang="zh-TW" dirty="0" err="1">
                <a:solidFill>
                  <a:srgbClr val="0070C0"/>
                </a:solidFill>
              </a:rPr>
              <a:t>lastX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event.clientX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        </a:t>
            </a:r>
            <a:r>
              <a:rPr lang="en-US" altLang="zh-TW" dirty="0" err="1">
                <a:solidFill>
                  <a:srgbClr val="C00000"/>
                </a:solidFill>
              </a:rPr>
              <a:t>window.</a:t>
            </a:r>
            <a:r>
              <a:rPr lang="en-US" altLang="zh-TW" b="1" dirty="0" err="1">
                <a:solidFill>
                  <a:srgbClr val="C0000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mousemove</a:t>
            </a:r>
            <a:r>
              <a:rPr lang="en-US" altLang="zh-TW" dirty="0">
                <a:solidFill>
                  <a:srgbClr val="0070C0"/>
                </a:solidFill>
              </a:rPr>
              <a:t>",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moved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</a:t>
            </a:r>
            <a:r>
              <a:rPr lang="en-US" altLang="zh-TW" dirty="0" err="1">
                <a:solidFill>
                  <a:srgbClr val="C00000"/>
                </a:solidFill>
              </a:rPr>
              <a:t>event.</a:t>
            </a:r>
            <a:r>
              <a:rPr lang="en-US" altLang="zh-TW" b="1" dirty="0" err="1">
                <a:solidFill>
                  <a:srgbClr val="C00000"/>
                </a:solidFill>
              </a:rPr>
              <a:t>preventDefault</a:t>
            </a:r>
            <a:r>
              <a:rPr lang="en-US" altLang="zh-TW" dirty="0">
                <a:solidFill>
                  <a:srgbClr val="C00000"/>
                </a:solidFill>
              </a:rPr>
              <a:t>();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Prevent selection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}   });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moved</a:t>
            </a:r>
            <a:r>
              <a:rPr lang="en-US" altLang="zh-TW" dirty="0">
                <a:solidFill>
                  <a:srgbClr val="0070C0"/>
                </a:solidFill>
              </a:rPr>
              <a:t>(event)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if (</a:t>
            </a:r>
            <a:r>
              <a:rPr lang="en-US" altLang="zh-TW" dirty="0" err="1">
                <a:solidFill>
                  <a:srgbClr val="0070C0"/>
                </a:solidFill>
              </a:rPr>
              <a:t>event.</a:t>
            </a:r>
            <a:r>
              <a:rPr lang="en-US" altLang="zh-TW" b="1" dirty="0" err="1">
                <a:solidFill>
                  <a:srgbClr val="C00000"/>
                </a:solidFill>
              </a:rPr>
              <a:t>buttons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== 0) { </a:t>
            </a:r>
            <a:r>
              <a:rPr lang="en-US" altLang="zh-TW" dirty="0">
                <a:solidFill>
                  <a:srgbClr val="7030A0"/>
                </a:solidFill>
              </a:rPr>
              <a:t>console.log(</a:t>
            </a:r>
            <a:r>
              <a:rPr lang="en-US" altLang="zh-TW" dirty="0" err="1">
                <a:solidFill>
                  <a:srgbClr val="7030A0"/>
                </a:solidFill>
              </a:rPr>
              <a:t>event.buttons</a:t>
            </a:r>
            <a:r>
              <a:rPr lang="en-US" altLang="zh-TW" dirty="0">
                <a:solidFill>
                  <a:srgbClr val="7030A0"/>
                </a:solidFill>
              </a:rPr>
              <a:t>);</a:t>
            </a:r>
            <a:r>
              <a:rPr lang="en-US" altLang="zh-TW" dirty="0" err="1">
                <a:solidFill>
                  <a:srgbClr val="C00000"/>
                </a:solidFill>
              </a:rPr>
              <a:t>window.</a:t>
            </a:r>
            <a:r>
              <a:rPr lang="en-US" altLang="zh-TW" b="1" dirty="0" err="1">
                <a:solidFill>
                  <a:srgbClr val="C00000"/>
                </a:solidFill>
              </a:rPr>
              <a:t>removeEventListener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mousemove</a:t>
            </a:r>
            <a:r>
              <a:rPr lang="en-US" altLang="zh-TW" dirty="0">
                <a:solidFill>
                  <a:srgbClr val="0070C0"/>
                </a:solidFill>
              </a:rPr>
              <a:t>", moved); }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else {</a:t>
            </a:r>
            <a:r>
              <a:rPr lang="en-US" altLang="zh-TW" dirty="0">
                <a:solidFill>
                  <a:srgbClr val="7030A0"/>
                </a:solidFill>
              </a:rPr>
              <a:t>console.log(</a:t>
            </a:r>
            <a:r>
              <a:rPr lang="en-US" altLang="zh-TW" dirty="0" err="1">
                <a:solidFill>
                  <a:srgbClr val="7030A0"/>
                </a:solidFill>
              </a:rPr>
              <a:t>event.buttons</a:t>
            </a:r>
            <a:r>
              <a:rPr lang="en-US" altLang="zh-TW" dirty="0">
                <a:solidFill>
                  <a:srgbClr val="7030A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let </a:t>
            </a:r>
            <a:r>
              <a:rPr lang="en-US" altLang="zh-TW" dirty="0" err="1">
                <a:solidFill>
                  <a:srgbClr val="0070C0"/>
                </a:solidFill>
              </a:rPr>
              <a:t>dist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event.clientX</a:t>
            </a:r>
            <a:r>
              <a:rPr lang="en-US" altLang="zh-TW" dirty="0">
                <a:solidFill>
                  <a:srgbClr val="0070C0"/>
                </a:solidFill>
              </a:rPr>
              <a:t> - </a:t>
            </a:r>
            <a:r>
              <a:rPr lang="en-US" altLang="zh-TW" dirty="0" err="1">
                <a:solidFill>
                  <a:srgbClr val="0070C0"/>
                </a:solidFill>
              </a:rPr>
              <a:t>lastX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let </a:t>
            </a:r>
            <a:r>
              <a:rPr lang="en-US" altLang="zh-TW" dirty="0" err="1">
                <a:solidFill>
                  <a:srgbClr val="0070C0"/>
                </a:solidFill>
              </a:rPr>
              <a:t>newWidth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Math.max</a:t>
            </a:r>
            <a:r>
              <a:rPr lang="en-US" altLang="zh-TW" dirty="0">
                <a:solidFill>
                  <a:srgbClr val="0070C0"/>
                </a:solidFill>
              </a:rPr>
              <a:t>(10, </a:t>
            </a:r>
            <a:r>
              <a:rPr lang="en-US" altLang="zh-TW" dirty="0" err="1">
                <a:solidFill>
                  <a:srgbClr val="0070C0"/>
                </a:solidFill>
              </a:rPr>
              <a:t>bar.offsetWidth</a:t>
            </a:r>
            <a:r>
              <a:rPr lang="en-US" altLang="zh-TW" dirty="0">
                <a:solidFill>
                  <a:srgbClr val="0070C0"/>
                </a:solidFill>
              </a:rPr>
              <a:t> + </a:t>
            </a:r>
            <a:r>
              <a:rPr lang="en-US" altLang="zh-TW" dirty="0" err="1">
                <a:solidFill>
                  <a:srgbClr val="0070C0"/>
                </a:solidFill>
              </a:rPr>
              <a:t>dist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</a:t>
            </a:r>
            <a:r>
              <a:rPr lang="en-US" altLang="zh-TW" dirty="0" err="1">
                <a:solidFill>
                  <a:srgbClr val="0070C0"/>
                </a:solidFill>
              </a:rPr>
              <a:t>bar.style.width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newWidth</a:t>
            </a:r>
            <a:r>
              <a:rPr lang="en-US" altLang="zh-TW" dirty="0">
                <a:solidFill>
                  <a:srgbClr val="0070C0"/>
                </a:solidFill>
              </a:rPr>
              <a:t> + "</a:t>
            </a:r>
            <a:r>
              <a:rPr lang="en-US" altLang="zh-TW" dirty="0" err="1">
                <a:solidFill>
                  <a:srgbClr val="0070C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";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</a:t>
            </a:r>
            <a:r>
              <a:rPr lang="en-US" altLang="zh-TW" dirty="0" err="1">
                <a:solidFill>
                  <a:srgbClr val="0070C0"/>
                </a:solidFill>
              </a:rPr>
              <a:t>lastX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event.clientX</a:t>
            </a:r>
            <a:r>
              <a:rPr lang="en-US" altLang="zh-TW" dirty="0">
                <a:solidFill>
                  <a:srgbClr val="0070C0"/>
                </a:solidFill>
              </a:rPr>
              <a:t>; }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73" y="3140968"/>
            <a:ext cx="4336827" cy="1619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矩形 5"/>
          <p:cNvSpPr/>
          <p:nvPr/>
        </p:nvSpPr>
        <p:spPr>
          <a:xfrm>
            <a:off x="4807173" y="23581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LMRoman12-Regular-Identity-H"/>
              </a:rPr>
              <a:t>Note that the </a:t>
            </a:r>
            <a:r>
              <a:rPr lang="en-US" altLang="zh-TW" dirty="0">
                <a:latin typeface="InconsolataLGC"/>
              </a:rPr>
              <a:t>"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  <a:latin typeface="InconsolataLGC"/>
              </a:rPr>
              <a:t>mousemove</a:t>
            </a:r>
            <a:r>
              <a:rPr lang="en-US" altLang="zh-TW" dirty="0">
                <a:latin typeface="InconsolataLGC"/>
              </a:rPr>
              <a:t>" </a:t>
            </a:r>
            <a:r>
              <a:rPr lang="en-US" altLang="zh-TW" dirty="0">
                <a:latin typeface="LMRoman12-Regular-Identity-H"/>
              </a:rPr>
              <a:t>handler is registered on the whole window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23928" y="5928406"/>
            <a:ext cx="5220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event.</a:t>
            </a:r>
            <a:r>
              <a:rPr lang="en-US" altLang="zh-TW" b="1" dirty="0" err="1">
                <a:solidFill>
                  <a:srgbClr val="C00000"/>
                </a:solidFill>
              </a:rPr>
              <a:t>buttons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(</a:t>
            </a:r>
            <a:r>
              <a:rPr lang="en-US" altLang="zh-TW" dirty="0"/>
              <a:t>button</a:t>
            </a:r>
            <a:r>
              <a:rPr lang="en-US" altLang="zh-TW" b="1" dirty="0">
                <a:solidFill>
                  <a:srgbClr val="C00000"/>
                </a:solidFill>
              </a:rPr>
              <a:t>s </a:t>
            </a:r>
            <a:r>
              <a:rPr lang="en-US" altLang="zh-TW" dirty="0"/>
              <a:t>property):</a:t>
            </a:r>
          </a:p>
          <a:p>
            <a:r>
              <a:rPr lang="en-US" altLang="zh-TW" dirty="0"/>
              <a:t>about the</a:t>
            </a:r>
            <a:r>
              <a:rPr lang="zh-TW" altLang="en-US" dirty="0"/>
              <a:t> </a:t>
            </a:r>
            <a:r>
              <a:rPr lang="en-US" altLang="zh-TW" dirty="0"/>
              <a:t>buttons that are currently held down.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Zero: </a:t>
            </a:r>
            <a:r>
              <a:rPr lang="en-US" altLang="zh-TW" dirty="0"/>
              <a:t>no buttons are down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3E429E3-F784-4DB9-9F1C-53C84218584B}"/>
              </a:ext>
            </a:extLst>
          </p:cNvPr>
          <p:cNvCxnSpPr/>
          <p:nvPr/>
        </p:nvCxnSpPr>
        <p:spPr>
          <a:xfrm flipH="1">
            <a:off x="1547664" y="3933056"/>
            <a:ext cx="2808312" cy="720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14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Touch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A touchscreen works differently from a</a:t>
            </a:r>
            <a:r>
              <a:rPr lang="zh-TW" altLang="en-US" dirty="0"/>
              <a:t> </a:t>
            </a:r>
            <a:r>
              <a:rPr lang="en-US" altLang="zh-TW" dirty="0"/>
              <a:t>mouse</a:t>
            </a:r>
          </a:p>
          <a:p>
            <a:r>
              <a:rPr lang="en-US" altLang="zh-TW" dirty="0"/>
              <a:t>"</a:t>
            </a:r>
            <a:r>
              <a:rPr lang="en-US" altLang="zh-TW" b="1" dirty="0" err="1"/>
              <a:t>touchstart</a:t>
            </a:r>
            <a:r>
              <a:rPr lang="en-US" altLang="zh-TW" dirty="0"/>
              <a:t>" event :</a:t>
            </a:r>
          </a:p>
          <a:p>
            <a:pPr lvl="1"/>
            <a:r>
              <a:rPr lang="en-US" altLang="zh-TW" dirty="0"/>
              <a:t>When a finger starts</a:t>
            </a:r>
            <a:r>
              <a:rPr lang="zh-TW" altLang="en-US" dirty="0"/>
              <a:t> </a:t>
            </a:r>
            <a:r>
              <a:rPr lang="en-US" altLang="zh-TW" dirty="0"/>
              <a:t>touching the screen,</a:t>
            </a:r>
          </a:p>
          <a:p>
            <a:r>
              <a:rPr lang="en-US" altLang="zh-TW" dirty="0"/>
              <a:t>"</a:t>
            </a:r>
            <a:r>
              <a:rPr lang="en-US" altLang="zh-TW" b="1" dirty="0" err="1"/>
              <a:t>touchmove</a:t>
            </a:r>
            <a:r>
              <a:rPr lang="en-US" altLang="zh-TW" dirty="0"/>
              <a:t>" events :</a:t>
            </a:r>
          </a:p>
          <a:p>
            <a:pPr lvl="1"/>
            <a:r>
              <a:rPr lang="en-US" altLang="zh-TW" dirty="0"/>
              <a:t>When it is moved while</a:t>
            </a:r>
            <a:r>
              <a:rPr lang="zh-TW" altLang="en-US" dirty="0"/>
              <a:t> </a:t>
            </a:r>
            <a:r>
              <a:rPr lang="en-US" altLang="zh-TW" dirty="0"/>
              <a:t>touching</a:t>
            </a:r>
          </a:p>
          <a:p>
            <a:r>
              <a:rPr lang="en-US" altLang="zh-TW" dirty="0"/>
              <a:t>"</a:t>
            </a:r>
            <a:r>
              <a:rPr lang="en-US" altLang="zh-TW" b="1" dirty="0" err="1"/>
              <a:t>touchend</a:t>
            </a:r>
            <a:r>
              <a:rPr lang="en-US" altLang="zh-TW" dirty="0"/>
              <a:t>" event:</a:t>
            </a:r>
          </a:p>
          <a:p>
            <a:pPr lvl="1"/>
            <a:r>
              <a:rPr lang="en-US" altLang="zh-TW" dirty="0"/>
              <a:t>when it stops touching the screen</a:t>
            </a:r>
          </a:p>
          <a:p>
            <a:r>
              <a:rPr lang="en-US" altLang="zh-TW" dirty="0"/>
              <a:t>event objects have a touches property:</a:t>
            </a:r>
          </a:p>
          <a:p>
            <a:pPr lvl="1"/>
            <a:r>
              <a:rPr lang="en-US" altLang="zh-TW" dirty="0"/>
              <a:t>holds an 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array-like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object</a:t>
            </a:r>
            <a:r>
              <a:rPr lang="en-US" altLang="zh-TW" b="1" dirty="0"/>
              <a:t> of</a:t>
            </a:r>
            <a:r>
              <a:rPr lang="zh-TW" altLang="en-US" b="1" dirty="0"/>
              <a:t> </a:t>
            </a:r>
            <a:r>
              <a:rPr lang="en-US" altLang="zh-TW" b="1" dirty="0"/>
              <a:t>points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has its own </a:t>
            </a:r>
            <a:r>
              <a:rPr lang="en-US" altLang="zh-TW" dirty="0" err="1">
                <a:solidFill>
                  <a:srgbClr val="C00000"/>
                </a:solidFill>
              </a:rPr>
              <a:t>clientX</a:t>
            </a:r>
            <a:r>
              <a:rPr lang="en-US" altLang="zh-TW" dirty="0">
                <a:solidFill>
                  <a:srgbClr val="C00000"/>
                </a:solidFill>
              </a:rPr>
              <a:t>, </a:t>
            </a:r>
            <a:r>
              <a:rPr lang="en-US" altLang="zh-TW" dirty="0" err="1">
                <a:solidFill>
                  <a:srgbClr val="C00000"/>
                </a:solidFill>
              </a:rPr>
              <a:t>clientY</a:t>
            </a:r>
            <a:r>
              <a:rPr lang="en-US" altLang="zh-TW" dirty="0">
                <a:solidFill>
                  <a:srgbClr val="C00000"/>
                </a:solidFill>
              </a:rPr>
              <a:t>, </a:t>
            </a:r>
            <a:r>
              <a:rPr lang="en-US" altLang="zh-TW" dirty="0" err="1">
                <a:solidFill>
                  <a:srgbClr val="C00000"/>
                </a:solidFill>
              </a:rPr>
              <a:t>pageX</a:t>
            </a:r>
            <a:r>
              <a:rPr lang="en-US" altLang="zh-TW" dirty="0">
                <a:solidFill>
                  <a:srgbClr val="C00000"/>
                </a:solidFill>
              </a:rPr>
              <a:t>,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pageY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properties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407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03" y="556815"/>
            <a:ext cx="2823393" cy="26784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show red circles around every touching finger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&lt;style&gt;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dot</a:t>
            </a:r>
            <a:r>
              <a:rPr lang="en-US" altLang="zh-TW" dirty="0">
                <a:solidFill>
                  <a:srgbClr val="0070C0"/>
                </a:solidFill>
              </a:rPr>
              <a:t> { position: absolute; display: block;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border: 2px solid red; border-radius: 50px;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height: 100px; width: 100px; }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&lt;/style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&lt;p&gt;Touch this page&lt;/p&gt;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dirty="0">
                <a:solidFill>
                  <a:srgbClr val="C00000"/>
                </a:solidFill>
              </a:rPr>
              <a:t>update</a:t>
            </a:r>
            <a:r>
              <a:rPr lang="en-US" altLang="zh-TW" dirty="0">
                <a:solidFill>
                  <a:srgbClr val="0070C0"/>
                </a:solidFill>
              </a:rPr>
              <a:t>(event) {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for (let dot; dot = 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querySelector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b="1" dirty="0">
                <a:solidFill>
                  <a:srgbClr val="0070C0"/>
                </a:solidFill>
              </a:rPr>
              <a:t>dot</a:t>
            </a:r>
            <a:r>
              <a:rPr lang="en-US" altLang="zh-TW" dirty="0">
                <a:solidFill>
                  <a:srgbClr val="0070C0"/>
                </a:solidFill>
              </a:rPr>
              <a:t>");) { </a:t>
            </a:r>
            <a:r>
              <a:rPr lang="en-US" altLang="zh-TW" dirty="0" err="1">
                <a:solidFill>
                  <a:srgbClr val="0070C0"/>
                </a:solidFill>
              </a:rPr>
              <a:t>dot.remove</a:t>
            </a:r>
            <a:r>
              <a:rPr lang="en-US" altLang="zh-TW" dirty="0">
                <a:solidFill>
                  <a:srgbClr val="0070C0"/>
                </a:solidFill>
              </a:rPr>
              <a:t>();}</a:t>
            </a:r>
          </a:p>
          <a:p>
            <a:r>
              <a:rPr lang="nn-NO" altLang="zh-TW" dirty="0">
                <a:solidFill>
                  <a:srgbClr val="0070C0"/>
                </a:solidFill>
              </a:rPr>
              <a:t>    for (let i = 0; i &lt; event.</a:t>
            </a:r>
            <a:r>
              <a:rPr lang="nn-NO" altLang="zh-TW" b="1" i="1" dirty="0">
                <a:solidFill>
                  <a:srgbClr val="C00000"/>
                </a:solidFill>
              </a:rPr>
              <a:t>touches</a:t>
            </a:r>
            <a:r>
              <a:rPr lang="nn-NO" altLang="zh-TW" dirty="0">
                <a:solidFill>
                  <a:srgbClr val="C00000"/>
                </a:solidFill>
              </a:rPr>
              <a:t>.length</a:t>
            </a:r>
            <a:r>
              <a:rPr lang="nn-NO" altLang="zh-TW" dirty="0">
                <a:solidFill>
                  <a:srgbClr val="0070C0"/>
                </a:solidFill>
              </a:rPr>
              <a:t>; i++)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let </a:t>
            </a:r>
            <a:r>
              <a:rPr lang="en-US" altLang="zh-TW" dirty="0">
                <a:solidFill>
                  <a:srgbClr val="C00000"/>
                </a:solidFill>
              </a:rPr>
              <a:t>{</a:t>
            </a:r>
            <a:r>
              <a:rPr lang="en-US" altLang="zh-TW" dirty="0" err="1">
                <a:solidFill>
                  <a:srgbClr val="C00000"/>
                </a:solidFill>
              </a:rPr>
              <a:t>pageX</a:t>
            </a:r>
            <a:r>
              <a:rPr lang="en-US" altLang="zh-TW" dirty="0">
                <a:solidFill>
                  <a:srgbClr val="C00000"/>
                </a:solidFill>
              </a:rPr>
              <a:t>, </a:t>
            </a:r>
            <a:r>
              <a:rPr lang="en-US" altLang="zh-TW" dirty="0" err="1">
                <a:solidFill>
                  <a:srgbClr val="C00000"/>
                </a:solidFill>
              </a:rPr>
              <a:t>pageY</a:t>
            </a:r>
            <a:r>
              <a:rPr lang="en-US" altLang="zh-TW" dirty="0">
                <a:solidFill>
                  <a:srgbClr val="C00000"/>
                </a:solidFill>
              </a:rPr>
              <a:t>} = </a:t>
            </a:r>
            <a:r>
              <a:rPr lang="en-US" altLang="zh-TW" dirty="0" err="1">
                <a:solidFill>
                  <a:srgbClr val="C00000"/>
                </a:solidFill>
              </a:rPr>
              <a:t>event.touches</a:t>
            </a:r>
            <a:r>
              <a:rPr lang="en-US" altLang="zh-TW" dirty="0">
                <a:solidFill>
                  <a:srgbClr val="C00000"/>
                </a:solidFill>
              </a:rPr>
              <a:t>[i];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let dot = </a:t>
            </a:r>
            <a:r>
              <a:rPr lang="en-US" altLang="zh-TW" dirty="0" err="1">
                <a:solidFill>
                  <a:srgbClr val="C00000"/>
                </a:solidFill>
              </a:rPr>
              <a:t>document.createElement</a:t>
            </a:r>
            <a:r>
              <a:rPr lang="en-US" altLang="zh-TW" dirty="0">
                <a:solidFill>
                  <a:srgbClr val="C00000"/>
                </a:solidFill>
              </a:rPr>
              <a:t>("dot");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</a:t>
            </a:r>
            <a:r>
              <a:rPr lang="en-US" altLang="zh-TW" dirty="0" err="1">
                <a:solidFill>
                  <a:srgbClr val="0070C0"/>
                </a:solidFill>
              </a:rPr>
              <a:t>dot.style.left</a:t>
            </a:r>
            <a:r>
              <a:rPr lang="en-US" altLang="zh-TW" dirty="0">
                <a:solidFill>
                  <a:srgbClr val="0070C0"/>
                </a:solidFill>
              </a:rPr>
              <a:t> = (</a:t>
            </a:r>
            <a:r>
              <a:rPr lang="en-US" altLang="zh-TW" dirty="0" err="1">
                <a:solidFill>
                  <a:srgbClr val="0070C0"/>
                </a:solidFill>
              </a:rPr>
              <a:t>pageX</a:t>
            </a:r>
            <a:r>
              <a:rPr lang="en-US" altLang="zh-TW" dirty="0">
                <a:solidFill>
                  <a:srgbClr val="0070C0"/>
                </a:solidFill>
              </a:rPr>
              <a:t> - 50) + "</a:t>
            </a:r>
            <a:r>
              <a:rPr lang="en-US" altLang="zh-TW" dirty="0" err="1">
                <a:solidFill>
                  <a:srgbClr val="0070C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";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</a:t>
            </a:r>
            <a:r>
              <a:rPr lang="en-US" altLang="zh-TW" dirty="0" err="1">
                <a:solidFill>
                  <a:srgbClr val="0070C0"/>
                </a:solidFill>
              </a:rPr>
              <a:t>dot.style.top</a:t>
            </a:r>
            <a:r>
              <a:rPr lang="en-US" altLang="zh-TW" dirty="0">
                <a:solidFill>
                  <a:srgbClr val="0070C0"/>
                </a:solidFill>
              </a:rPr>
              <a:t> = (</a:t>
            </a:r>
            <a:r>
              <a:rPr lang="en-US" altLang="zh-TW" dirty="0" err="1">
                <a:solidFill>
                  <a:srgbClr val="0070C0"/>
                </a:solidFill>
              </a:rPr>
              <a:t>pageY</a:t>
            </a:r>
            <a:r>
              <a:rPr lang="en-US" altLang="zh-TW" dirty="0">
                <a:solidFill>
                  <a:srgbClr val="0070C0"/>
                </a:solidFill>
              </a:rPr>
              <a:t> - 50) + "</a:t>
            </a:r>
            <a:r>
              <a:rPr lang="en-US" altLang="zh-TW" dirty="0" err="1">
                <a:solidFill>
                  <a:srgbClr val="0070C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";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</a:t>
            </a:r>
            <a:r>
              <a:rPr lang="en-US" altLang="zh-TW" dirty="0" err="1">
                <a:solidFill>
                  <a:srgbClr val="C00000"/>
                </a:solidFill>
              </a:rPr>
              <a:t>document.body.</a:t>
            </a:r>
            <a:r>
              <a:rPr lang="en-US" altLang="zh-TW" b="1" dirty="0" err="1">
                <a:solidFill>
                  <a:srgbClr val="C00000"/>
                </a:solidFill>
              </a:rPr>
              <a:t>appendChild</a:t>
            </a:r>
            <a:r>
              <a:rPr lang="en-US" altLang="zh-TW" dirty="0">
                <a:solidFill>
                  <a:srgbClr val="C00000"/>
                </a:solidFill>
              </a:rPr>
              <a:t>(dot);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}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window.addEventListener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touchstart</a:t>
            </a:r>
            <a:r>
              <a:rPr lang="en-US" altLang="zh-TW" dirty="0">
                <a:solidFill>
                  <a:srgbClr val="0070C0"/>
                </a:solidFill>
              </a:rPr>
              <a:t>", update);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window.addEventListener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touchmove</a:t>
            </a:r>
            <a:r>
              <a:rPr lang="en-US" altLang="zh-TW" dirty="0">
                <a:solidFill>
                  <a:srgbClr val="0070C0"/>
                </a:solidFill>
              </a:rPr>
              <a:t>", update);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window.addEventListener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touchend</a:t>
            </a:r>
            <a:r>
              <a:rPr lang="en-US" altLang="zh-TW" dirty="0">
                <a:solidFill>
                  <a:srgbClr val="0070C0"/>
                </a:solidFill>
              </a:rPr>
              <a:t>", update);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54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228184" y="1556792"/>
            <a:ext cx="1008112" cy="10081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F5D552-DF73-4377-A9A0-DF9FAE0267CC}"/>
              </a:ext>
            </a:extLst>
          </p:cNvPr>
          <p:cNvSpPr txBox="1"/>
          <p:nvPr/>
        </p:nvSpPr>
        <p:spPr>
          <a:xfrm>
            <a:off x="5141503" y="64058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行動模式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A8FD26E-0062-476B-8825-65669FFD0649}"/>
              </a:ext>
            </a:extLst>
          </p:cNvPr>
          <p:cNvCxnSpPr>
            <a:cxnSpLocks/>
          </p:cNvCxnSpPr>
          <p:nvPr/>
        </p:nvCxnSpPr>
        <p:spPr>
          <a:xfrm flipH="1" flipV="1">
            <a:off x="1835696" y="3235270"/>
            <a:ext cx="2520280" cy="228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981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b="1" dirty="0"/>
              <a:t>Scroll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"</a:t>
            </a:r>
            <a:r>
              <a:rPr lang="en-US" altLang="zh-TW" b="1" dirty="0"/>
              <a:t>scroll</a:t>
            </a:r>
            <a:r>
              <a:rPr lang="en-US" altLang="zh-TW" dirty="0"/>
              <a:t>" event:</a:t>
            </a:r>
          </a:p>
          <a:p>
            <a:pPr lvl="1"/>
            <a:r>
              <a:rPr lang="en-US" altLang="zh-TW" dirty="0"/>
              <a:t>Whenever an element is scrolled</a:t>
            </a:r>
          </a:p>
          <a:p>
            <a:r>
              <a:rPr lang="en-US" altLang="zh-TW" dirty="0"/>
              <a:t>EX: draws a </a:t>
            </a:r>
            <a:r>
              <a:rPr lang="en-US" altLang="zh-TW" b="1" dirty="0"/>
              <a:t>progress bar </a:t>
            </a:r>
            <a:r>
              <a:rPr lang="en-US" altLang="zh-TW" dirty="0"/>
              <a:t>above the document and updates it to fill up as you scroll down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&lt;style&gt;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#progress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border-bottom: 2px solid blue;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width: 0;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position: fixed;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top: 0; left: 0; }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&lt;/style&gt;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&lt;div </a:t>
            </a:r>
            <a:r>
              <a:rPr lang="en-US" altLang="zh-TW" b="1" dirty="0">
                <a:solidFill>
                  <a:srgbClr val="0070C0"/>
                </a:solidFill>
              </a:rPr>
              <a:t>id</a:t>
            </a:r>
            <a:r>
              <a:rPr lang="en-US" altLang="zh-TW" dirty="0">
                <a:solidFill>
                  <a:srgbClr val="0070C0"/>
                </a:solidFill>
              </a:rPr>
              <a:t>="</a:t>
            </a:r>
            <a:r>
              <a:rPr lang="en-US" altLang="zh-TW" dirty="0">
                <a:solidFill>
                  <a:srgbClr val="C00000"/>
                </a:solidFill>
              </a:rPr>
              <a:t>progress</a:t>
            </a:r>
            <a:r>
              <a:rPr lang="en-US" altLang="zh-TW" dirty="0">
                <a:solidFill>
                  <a:srgbClr val="0070C0"/>
                </a:solidFill>
              </a:rPr>
              <a:t>"&gt;&lt;/div&gt;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pPr lvl="1"/>
            <a:r>
              <a:rPr lang="en-US" altLang="zh-TW" dirty="0"/>
              <a:t>// Create some content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document.body.</a:t>
            </a:r>
            <a:r>
              <a:rPr lang="en-US" altLang="zh-TW" dirty="0" err="1">
                <a:solidFill>
                  <a:srgbClr val="C00000"/>
                </a:solidFill>
              </a:rPr>
              <a:t>appendChild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b="1" dirty="0" err="1">
                <a:solidFill>
                  <a:srgbClr val="0070C0"/>
                </a:solidFill>
              </a:rPr>
              <a:t>createTextNode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</a:t>
            </a:r>
            <a:r>
              <a:rPr lang="en-US" altLang="zh-TW" dirty="0"/>
              <a:t>supercalifragilisticexpialidocious</a:t>
            </a:r>
            <a:r>
              <a:rPr lang="en-US" altLang="zh-TW" dirty="0">
                <a:solidFill>
                  <a:srgbClr val="0070C0"/>
                </a:solidFill>
              </a:rPr>
              <a:t> ".</a:t>
            </a:r>
            <a:r>
              <a:rPr lang="en-US" altLang="zh-TW" b="1" dirty="0">
                <a:solidFill>
                  <a:srgbClr val="0070C0"/>
                </a:solidFill>
              </a:rPr>
              <a:t>repeat</a:t>
            </a:r>
            <a:r>
              <a:rPr lang="en-US" altLang="zh-TW" dirty="0">
                <a:solidFill>
                  <a:srgbClr val="0070C0"/>
                </a:solidFill>
              </a:rPr>
              <a:t>(1000)));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>
                <a:solidFill>
                  <a:srgbClr val="C00000"/>
                </a:solidFill>
              </a:rPr>
              <a:t>bar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b="1" dirty="0" err="1">
                <a:solidFill>
                  <a:srgbClr val="0070C0"/>
                </a:solidFill>
              </a:rPr>
              <a:t>querySelector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#progress</a:t>
            </a:r>
            <a:r>
              <a:rPr lang="en-US" altLang="zh-TW" dirty="0">
                <a:solidFill>
                  <a:srgbClr val="0070C0"/>
                </a:solidFill>
              </a:rPr>
              <a:t>"); </a:t>
            </a:r>
            <a:r>
              <a:rPr lang="en-US" altLang="zh-TW" dirty="0">
                <a:solidFill>
                  <a:srgbClr val="002060"/>
                </a:solidFill>
              </a:rPr>
              <a:t>//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#</a:t>
            </a:r>
            <a:r>
              <a:rPr lang="zh-TW" altLang="en-US" dirty="0">
                <a:solidFill>
                  <a:srgbClr val="00206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find value 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window.</a:t>
            </a:r>
            <a:r>
              <a:rPr lang="en-US" altLang="zh-TW" dirty="0" err="1">
                <a:solidFill>
                  <a:srgbClr val="C0000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scroll</a:t>
            </a:r>
            <a:r>
              <a:rPr lang="en-US" altLang="zh-TW" dirty="0">
                <a:solidFill>
                  <a:srgbClr val="0070C0"/>
                </a:solidFill>
              </a:rPr>
              <a:t>", () =&gt;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>
                <a:solidFill>
                  <a:srgbClr val="C00000"/>
                </a:solidFill>
              </a:rPr>
              <a:t>max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document.body.</a:t>
            </a:r>
            <a:r>
              <a:rPr lang="en-US" altLang="zh-TW" dirty="0" err="1">
                <a:solidFill>
                  <a:srgbClr val="C00000"/>
                </a:solidFill>
              </a:rPr>
              <a:t>scrollHeight</a:t>
            </a:r>
            <a:r>
              <a:rPr lang="en-US" altLang="zh-TW" dirty="0">
                <a:solidFill>
                  <a:srgbClr val="C00000"/>
                </a:solidFill>
              </a:rPr>
              <a:t> - </a:t>
            </a:r>
            <a:r>
              <a:rPr lang="en-US" altLang="zh-TW" dirty="0" err="1">
                <a:solidFill>
                  <a:srgbClr val="C00000"/>
                </a:solidFill>
              </a:rPr>
              <a:t>innerHeight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bar.style.</a:t>
            </a:r>
            <a:r>
              <a:rPr lang="en-US" altLang="zh-TW" b="1" dirty="0" err="1">
                <a:solidFill>
                  <a:srgbClr val="0070C0"/>
                </a:solidFill>
              </a:rPr>
              <a:t>width</a:t>
            </a:r>
            <a:r>
              <a:rPr lang="en-US" altLang="zh-TW" dirty="0">
                <a:solidFill>
                  <a:srgbClr val="0070C0"/>
                </a:solidFill>
              </a:rPr>
              <a:t> = `</a:t>
            </a:r>
            <a:r>
              <a:rPr lang="en-US" altLang="zh-TW" dirty="0">
                <a:solidFill>
                  <a:srgbClr val="C00000"/>
                </a:solidFill>
              </a:rPr>
              <a:t>${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pageYOffset</a:t>
            </a:r>
            <a:r>
              <a:rPr lang="en-US" altLang="zh-TW" dirty="0">
                <a:solidFill>
                  <a:srgbClr val="0070C0"/>
                </a:solidFill>
              </a:rPr>
              <a:t> / </a:t>
            </a:r>
            <a:r>
              <a:rPr lang="en-US" altLang="zh-TW" dirty="0">
                <a:solidFill>
                  <a:srgbClr val="C00000"/>
                </a:solidFill>
              </a:rPr>
              <a:t>max</a:t>
            </a:r>
            <a:r>
              <a:rPr lang="en-US" altLang="zh-TW" dirty="0">
                <a:solidFill>
                  <a:srgbClr val="0070C0"/>
                </a:solidFill>
              </a:rPr>
              <a:t>) * 100</a:t>
            </a:r>
            <a:r>
              <a:rPr lang="en-US" altLang="zh-TW" dirty="0">
                <a:solidFill>
                  <a:srgbClr val="C00000"/>
                </a:solidFill>
              </a:rPr>
              <a:t>}%</a:t>
            </a:r>
            <a:r>
              <a:rPr lang="en-US" altLang="zh-TW" dirty="0">
                <a:solidFill>
                  <a:srgbClr val="0070C0"/>
                </a:solidFill>
              </a:rPr>
              <a:t>`; });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13" y="1165538"/>
            <a:ext cx="3396166" cy="7898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12" y="2060848"/>
            <a:ext cx="4364375" cy="24482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矩形 6"/>
          <p:cNvSpPr/>
          <p:nvPr/>
        </p:nvSpPr>
        <p:spPr>
          <a:xfrm>
            <a:off x="5659616" y="5696449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//browser </a:t>
            </a:r>
            <a:r>
              <a:rPr lang="zh-TW" altLang="en-US" dirty="0">
                <a:latin typeface="Arial" panose="020B0604020202020204" pitchFamily="34" charset="0"/>
              </a:rPr>
              <a:t>視窗內的網頁內容高度。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39752" y="6249357"/>
            <a:ext cx="6804248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LMRoman12-Regular-Identity-H"/>
              </a:rPr>
              <a:t>use </a:t>
            </a:r>
            <a:r>
              <a:rPr lang="en-US" altLang="zh-TW" sz="1600" dirty="0">
                <a:solidFill>
                  <a:srgbClr val="C00000"/>
                </a:solidFill>
                <a:latin typeface="InconsolataLGC"/>
              </a:rPr>
              <a:t>%</a:t>
            </a:r>
            <a:r>
              <a:rPr lang="en-US" altLang="zh-TW" sz="1600" dirty="0">
                <a:latin typeface="LMRoman12-Regular-Identity-H"/>
              </a:rPr>
              <a:t>, rather than </a:t>
            </a:r>
            <a:r>
              <a:rPr lang="en-US" altLang="zh-TW" sz="1600" dirty="0" err="1">
                <a:solidFill>
                  <a:srgbClr val="C00000"/>
                </a:solidFill>
                <a:latin typeface="InconsolataLGC"/>
              </a:rPr>
              <a:t>px</a:t>
            </a:r>
            <a:r>
              <a:rPr lang="en-US" altLang="zh-TW" sz="1600" dirty="0">
                <a:latin typeface="LMRoman12-Regular-Identity-H"/>
              </a:rPr>
              <a:t>, as a unit </a:t>
            </a:r>
          </a:p>
          <a:p>
            <a:r>
              <a:rPr lang="en-US" altLang="zh-TW" sz="1600" dirty="0">
                <a:latin typeface="LMRoman12-Regular-Identity-H"/>
              </a:rPr>
              <a:t>when setting the width so that the element is sized </a:t>
            </a:r>
            <a:r>
              <a:rPr lang="en-US" altLang="zh-TW" sz="1600" dirty="0">
                <a:solidFill>
                  <a:srgbClr val="C00000"/>
                </a:solidFill>
                <a:latin typeface="LMRoman12-Regular-Identity-H"/>
              </a:rPr>
              <a:t>relative to the page width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592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b="1" dirty="0"/>
              <a:t>Focus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"</a:t>
            </a:r>
            <a:r>
              <a:rPr lang="en-US" altLang="zh-TW" b="1" dirty="0"/>
              <a:t>focus</a:t>
            </a:r>
            <a:r>
              <a:rPr lang="en-US" altLang="zh-TW" dirty="0"/>
              <a:t>" event:</a:t>
            </a:r>
          </a:p>
          <a:p>
            <a:pPr lvl="1"/>
            <a:r>
              <a:rPr lang="en-US" altLang="zh-TW" dirty="0"/>
              <a:t>When an element </a:t>
            </a:r>
            <a:r>
              <a:rPr lang="en-US" altLang="zh-TW" dirty="0">
                <a:solidFill>
                  <a:srgbClr val="C00000"/>
                </a:solidFill>
              </a:rPr>
              <a:t>gains</a:t>
            </a:r>
            <a:r>
              <a:rPr lang="en-US" altLang="zh-TW" dirty="0"/>
              <a:t> focus</a:t>
            </a:r>
          </a:p>
          <a:p>
            <a:r>
              <a:rPr lang="en-US" altLang="zh-TW" dirty="0"/>
              <a:t>"</a:t>
            </a:r>
            <a:r>
              <a:rPr lang="en-US" altLang="zh-TW" b="1" dirty="0"/>
              <a:t>blur</a:t>
            </a:r>
            <a:r>
              <a:rPr lang="en-US" altLang="zh-TW" dirty="0"/>
              <a:t>" event:</a:t>
            </a:r>
          </a:p>
          <a:p>
            <a:pPr lvl="1"/>
            <a:r>
              <a:rPr lang="en-US" altLang="zh-TW" dirty="0"/>
              <a:t>When an element </a:t>
            </a:r>
            <a:r>
              <a:rPr lang="en-US" altLang="zh-TW" dirty="0">
                <a:solidFill>
                  <a:srgbClr val="C00000"/>
                </a:solidFill>
              </a:rPr>
              <a:t>loses</a:t>
            </a:r>
            <a:r>
              <a:rPr lang="en-US" altLang="zh-TW" dirty="0"/>
              <a:t> focus,</a:t>
            </a:r>
          </a:p>
          <a:p>
            <a:r>
              <a:rPr lang="en-US" altLang="zh-TW" dirty="0"/>
              <a:t>these two events </a:t>
            </a:r>
            <a:r>
              <a:rPr lang="en-US" altLang="zh-TW" dirty="0">
                <a:solidFill>
                  <a:srgbClr val="C00000"/>
                </a:solidFill>
              </a:rPr>
              <a:t>do not propagate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EX: displays help text for text field that currently has focus: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&lt;p&gt;Name: &lt;</a:t>
            </a:r>
            <a:r>
              <a:rPr lang="en-US" altLang="zh-TW" dirty="0">
                <a:solidFill>
                  <a:srgbClr val="C00000"/>
                </a:solidFill>
              </a:rPr>
              <a:t>input</a:t>
            </a:r>
            <a:r>
              <a:rPr lang="en-US" altLang="zh-TW" dirty="0">
                <a:solidFill>
                  <a:srgbClr val="0070C0"/>
                </a:solidFill>
              </a:rPr>
              <a:t> type="text" </a:t>
            </a:r>
            <a:r>
              <a:rPr lang="en-US" altLang="zh-TW" dirty="0">
                <a:solidFill>
                  <a:srgbClr val="C00000"/>
                </a:solidFill>
              </a:rPr>
              <a:t>data-help</a:t>
            </a:r>
            <a:r>
              <a:rPr lang="en-US" altLang="zh-TW" dirty="0">
                <a:solidFill>
                  <a:srgbClr val="0070C0"/>
                </a:solidFill>
              </a:rPr>
              <a:t>="Your full name"&gt;&lt;/p&gt;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&lt;p&gt;Age: &lt;</a:t>
            </a:r>
            <a:r>
              <a:rPr lang="en-US" altLang="zh-TW" dirty="0">
                <a:solidFill>
                  <a:srgbClr val="C00000"/>
                </a:solidFill>
              </a:rPr>
              <a:t>input</a:t>
            </a:r>
            <a:r>
              <a:rPr lang="en-US" altLang="zh-TW" dirty="0">
                <a:solidFill>
                  <a:srgbClr val="0070C0"/>
                </a:solidFill>
              </a:rPr>
              <a:t> type="text" </a:t>
            </a:r>
            <a:r>
              <a:rPr lang="en-US" altLang="zh-TW" dirty="0">
                <a:solidFill>
                  <a:srgbClr val="C00000"/>
                </a:solidFill>
              </a:rPr>
              <a:t>data-help</a:t>
            </a:r>
            <a:r>
              <a:rPr lang="en-US" altLang="zh-TW" dirty="0">
                <a:solidFill>
                  <a:srgbClr val="0070C0"/>
                </a:solidFill>
              </a:rPr>
              <a:t>="Your age in years"&gt;&lt;/p&gt;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&lt;p id="</a:t>
            </a:r>
            <a:r>
              <a:rPr lang="en-US" altLang="zh-TW" dirty="0">
                <a:solidFill>
                  <a:srgbClr val="C00000"/>
                </a:solidFill>
              </a:rPr>
              <a:t>help</a:t>
            </a:r>
            <a:r>
              <a:rPr lang="en-US" altLang="zh-TW" dirty="0">
                <a:solidFill>
                  <a:srgbClr val="0070C0"/>
                </a:solidFill>
              </a:rPr>
              <a:t>"&gt;&lt;/p&gt;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help = 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b="1" dirty="0" err="1">
                <a:solidFill>
                  <a:srgbClr val="0070C0"/>
                </a:solidFill>
              </a:rPr>
              <a:t>querySelector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“#help”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>
                <a:solidFill>
                  <a:srgbClr val="002060"/>
                </a:solidFill>
              </a:rPr>
              <a:t>//#</a:t>
            </a:r>
            <a:r>
              <a:rPr lang="zh-TW" altLang="en-US" dirty="0">
                <a:solidFill>
                  <a:srgbClr val="00206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find value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b="1" i="1" dirty="0">
                <a:solidFill>
                  <a:srgbClr val="0070C0"/>
                </a:solidFill>
              </a:rPr>
              <a:t>fields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b="1" dirty="0" err="1">
                <a:solidFill>
                  <a:srgbClr val="0070C0"/>
                </a:solidFill>
              </a:rPr>
              <a:t>querySelector</a:t>
            </a:r>
            <a:r>
              <a:rPr lang="en-US" altLang="zh-TW" b="1" dirty="0" err="1">
                <a:solidFill>
                  <a:srgbClr val="C00000"/>
                </a:solidFill>
              </a:rPr>
              <a:t>All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0070C0"/>
                </a:solidFill>
              </a:rPr>
              <a:t>"input"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for</a:t>
            </a:r>
            <a:r>
              <a:rPr lang="en-US" altLang="zh-TW" dirty="0">
                <a:solidFill>
                  <a:srgbClr val="0070C0"/>
                </a:solidFill>
              </a:rPr>
              <a:t> (let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field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of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</a:rPr>
              <a:t>Array.from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i="1" dirty="0">
                <a:solidFill>
                  <a:srgbClr val="0070C0"/>
                </a:solidFill>
              </a:rPr>
              <a:t>fields</a:t>
            </a:r>
            <a:r>
              <a:rPr lang="en-US" altLang="zh-TW" dirty="0">
                <a:solidFill>
                  <a:srgbClr val="0070C0"/>
                </a:solidFill>
              </a:rPr>
              <a:t>))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</a:t>
            </a:r>
            <a:r>
              <a:rPr lang="en-US" altLang="zh-TW" dirty="0" err="1">
                <a:solidFill>
                  <a:srgbClr val="0070C0"/>
                </a:solidFill>
              </a:rPr>
              <a:t>field.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"focus"</a:t>
            </a:r>
            <a:r>
              <a:rPr lang="en-US" altLang="zh-TW" dirty="0">
                <a:solidFill>
                  <a:srgbClr val="0070C0"/>
                </a:solidFill>
              </a:rPr>
              <a:t>, event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let </a:t>
            </a:r>
            <a:r>
              <a:rPr lang="en-US" altLang="zh-TW" b="1" dirty="0">
                <a:solidFill>
                  <a:srgbClr val="0070C0"/>
                </a:solidFill>
              </a:rPr>
              <a:t>text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event</a:t>
            </a:r>
            <a:r>
              <a:rPr lang="en-US" altLang="zh-TW" dirty="0" err="1">
                <a:solidFill>
                  <a:srgbClr val="C00000"/>
                </a:solidFill>
              </a:rPr>
              <a:t>.target.getAttribute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data-help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</a:t>
            </a:r>
            <a:r>
              <a:rPr lang="en-US" altLang="zh-TW" dirty="0" err="1">
                <a:solidFill>
                  <a:srgbClr val="0070C0"/>
                </a:solidFill>
              </a:rPr>
              <a:t>help.</a:t>
            </a:r>
            <a:r>
              <a:rPr lang="en-US" altLang="zh-TW" b="1" dirty="0" err="1">
                <a:solidFill>
                  <a:srgbClr val="0070C0"/>
                </a:solidFill>
              </a:rPr>
              <a:t>textContent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b="1" dirty="0">
                <a:solidFill>
                  <a:srgbClr val="0070C0"/>
                </a:solidFill>
              </a:rPr>
              <a:t>text</a:t>
            </a:r>
            <a:r>
              <a:rPr lang="en-US" altLang="zh-TW" dirty="0">
                <a:solidFill>
                  <a:srgbClr val="0070C0"/>
                </a:solidFill>
              </a:rPr>
              <a:t>; } 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</a:t>
            </a:r>
            <a:r>
              <a:rPr lang="en-US" altLang="zh-TW" dirty="0" err="1">
                <a:solidFill>
                  <a:srgbClr val="0070C0"/>
                </a:solidFill>
              </a:rPr>
              <a:t>field.addEventListener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"blur"</a:t>
            </a:r>
            <a:r>
              <a:rPr lang="en-US" altLang="zh-TW" dirty="0">
                <a:solidFill>
                  <a:srgbClr val="0070C0"/>
                </a:solidFill>
              </a:rPr>
              <a:t>, event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70C0"/>
                </a:solidFill>
              </a:rPr>
              <a:t>help.textContent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b="1" dirty="0">
                <a:solidFill>
                  <a:srgbClr val="0070C0"/>
                </a:solidFill>
              </a:rPr>
              <a:t>""</a:t>
            </a:r>
            <a:r>
              <a:rPr lang="en-US" altLang="zh-TW" dirty="0">
                <a:solidFill>
                  <a:srgbClr val="0070C0"/>
                </a:solidFill>
              </a:rPr>
              <a:t>; });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00" y="5209475"/>
            <a:ext cx="3139500" cy="1512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64658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Load 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"</a:t>
            </a:r>
            <a:r>
              <a:rPr lang="en-US" altLang="zh-TW" sz="2400" dirty="0">
                <a:solidFill>
                  <a:srgbClr val="C00000"/>
                </a:solidFill>
              </a:rPr>
              <a:t>load</a:t>
            </a:r>
            <a:r>
              <a:rPr lang="en-US" altLang="zh-TW" sz="2400" dirty="0"/>
              <a:t>" event fires on the </a:t>
            </a:r>
            <a:r>
              <a:rPr lang="en-US" altLang="zh-TW" sz="2400" b="1" dirty="0"/>
              <a:t>window and the document body </a:t>
            </a:r>
            <a:r>
              <a:rPr lang="en-US" altLang="zh-TW" sz="2400" dirty="0"/>
              <a:t>objects:</a:t>
            </a:r>
          </a:p>
          <a:p>
            <a:pPr lvl="1"/>
            <a:r>
              <a:rPr lang="en-US" altLang="zh-TW" sz="2400" dirty="0"/>
              <a:t>When a page </a:t>
            </a:r>
            <a:r>
              <a:rPr lang="en-US" altLang="zh-TW" sz="2400" b="1" dirty="0"/>
              <a:t>finishes loading</a:t>
            </a:r>
          </a:p>
          <a:p>
            <a:pPr lvl="1"/>
            <a:r>
              <a:rPr lang="en-US" altLang="zh-TW" sz="2400" dirty="0"/>
              <a:t>This is often used to schedule initialization actions:</a:t>
            </a:r>
          </a:p>
          <a:p>
            <a:pPr lvl="2"/>
            <a:r>
              <a:rPr lang="en-US" altLang="zh-TW" dirty="0"/>
              <a:t>That require the whole document to have been built</a:t>
            </a:r>
          </a:p>
          <a:p>
            <a:r>
              <a:rPr lang="en-US" altLang="zh-TW" sz="2400" dirty="0"/>
              <a:t>content of </a:t>
            </a:r>
            <a:r>
              <a:rPr lang="en-US" altLang="zh-TW" sz="2400" b="1" dirty="0"/>
              <a:t>&lt;script&gt; </a:t>
            </a:r>
            <a:r>
              <a:rPr lang="en-US" altLang="zh-TW" sz="2400" dirty="0"/>
              <a:t>tags is </a:t>
            </a:r>
            <a:r>
              <a:rPr lang="en-US" altLang="zh-TW" sz="2400" b="1" dirty="0"/>
              <a:t>run immediately </a:t>
            </a:r>
            <a:r>
              <a:rPr lang="en-US" altLang="zh-TW" sz="2400" dirty="0"/>
              <a:t>when the tag is encountered</a:t>
            </a:r>
          </a:p>
          <a:p>
            <a:r>
              <a:rPr lang="en-US" altLang="zh-TW" sz="2400" dirty="0"/>
              <a:t>Elements such as images and script tags that load an external file:</a:t>
            </a:r>
          </a:p>
          <a:p>
            <a:pPr lvl="1"/>
            <a:r>
              <a:rPr lang="en-US" altLang="zh-TW" sz="2400" dirty="0"/>
              <a:t>also have a "</a:t>
            </a:r>
            <a:r>
              <a:rPr lang="en-US" altLang="zh-TW" sz="2400" b="1" dirty="0"/>
              <a:t>load</a:t>
            </a:r>
            <a:r>
              <a:rPr lang="en-US" altLang="zh-TW" sz="2400" dirty="0"/>
              <a:t>" event:</a:t>
            </a:r>
          </a:p>
          <a:p>
            <a:pPr lvl="2"/>
            <a:r>
              <a:rPr lang="en-US" altLang="zh-TW" dirty="0"/>
              <a:t>indicates the files they reference were loaded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loading events do not propagate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"</a:t>
            </a:r>
            <a:r>
              <a:rPr lang="en-US" altLang="zh-TW" sz="2400" dirty="0" err="1">
                <a:solidFill>
                  <a:srgbClr val="C00000"/>
                </a:solidFill>
              </a:rPr>
              <a:t>beforeunload</a:t>
            </a:r>
            <a:r>
              <a:rPr lang="en-US" altLang="zh-TW" sz="2400" dirty="0"/>
              <a:t>" event:</a:t>
            </a:r>
          </a:p>
          <a:p>
            <a:pPr lvl="1"/>
            <a:r>
              <a:rPr lang="en-US" altLang="zh-TW" sz="2400" dirty="0"/>
              <a:t>When a page is closed or navigated away from (following a link)</a:t>
            </a:r>
          </a:p>
          <a:p>
            <a:pPr lvl="2"/>
            <a:r>
              <a:rPr lang="en-US" altLang="zh-TW" dirty="0"/>
              <a:t>It is to prevent</a:t>
            </a:r>
            <a:r>
              <a:rPr lang="zh-TW" altLang="en-US" dirty="0"/>
              <a:t> </a:t>
            </a:r>
            <a:r>
              <a:rPr lang="en-US" altLang="zh-TW" dirty="0"/>
              <a:t>the user from accidentally losing work by closing a document:</a:t>
            </a:r>
            <a:endParaRPr lang="en-US" altLang="zh-TW" sz="2200" dirty="0"/>
          </a:p>
          <a:p>
            <a:pPr lvl="3"/>
            <a:r>
              <a:rPr lang="en-US" altLang="zh-TW" sz="2200" dirty="0"/>
              <a:t>show the user a dialog asking </a:t>
            </a:r>
            <a:r>
              <a:rPr lang="en-US" altLang="zh-TW" sz="2200" b="1" dirty="0"/>
              <a:t>“EXIT or NOT”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3907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Events and the event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For cases where you </a:t>
            </a:r>
            <a:r>
              <a:rPr lang="en-US" altLang="zh-TW" sz="2400" i="1" dirty="0"/>
              <a:t>really </a:t>
            </a:r>
            <a:r>
              <a:rPr lang="en-US" altLang="zh-TW" sz="2400" dirty="0"/>
              <a:t>do want to do some time-consuming thing </a:t>
            </a:r>
            <a:r>
              <a:rPr lang="en-US" altLang="zh-TW" sz="2400" b="1" dirty="0"/>
              <a:t>in the background without freezing the page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400" dirty="0"/>
              <a:t>browsers provide something called </a:t>
            </a:r>
            <a:r>
              <a:rPr lang="en-US" altLang="zh-TW" sz="2400" i="1" dirty="0">
                <a:solidFill>
                  <a:srgbClr val="C00000"/>
                </a:solidFill>
                <a:hlinkClick r:id="rId2"/>
              </a:rPr>
              <a:t>web workers</a:t>
            </a:r>
            <a:r>
              <a:rPr lang="en-US" altLang="zh-TW" sz="2400" dirty="0"/>
              <a:t>.</a:t>
            </a:r>
          </a:p>
          <a:p>
            <a:pPr lvl="2"/>
            <a:r>
              <a:rPr lang="en-US" altLang="zh-TW" dirty="0"/>
              <a:t>A worker is a JS process:</a:t>
            </a:r>
          </a:p>
          <a:p>
            <a:pPr lvl="3"/>
            <a:r>
              <a:rPr lang="en-US" altLang="zh-TW" dirty="0"/>
              <a:t>runs alongside the main script, on its own timeline.</a:t>
            </a:r>
          </a:p>
          <a:p>
            <a:pPr lvl="2"/>
            <a:r>
              <a:rPr lang="en-US" altLang="zh-TW" sz="2000" dirty="0"/>
              <a:t>a file called </a:t>
            </a:r>
            <a:r>
              <a:rPr lang="en-US" altLang="zh-TW" sz="2000" dirty="0">
                <a:solidFill>
                  <a:srgbClr val="C00000"/>
                </a:solidFill>
              </a:rPr>
              <a:t>code/squareworker.js</a:t>
            </a:r>
            <a:r>
              <a:rPr lang="en-US" altLang="zh-TW" sz="2000" dirty="0"/>
              <a:t> :</a:t>
            </a:r>
          </a:p>
          <a:p>
            <a:pPr lvl="3"/>
            <a:r>
              <a:rPr lang="en-US" altLang="zh-TW" sz="1600" dirty="0"/>
              <a:t>responds to messages by computing a square and sending </a:t>
            </a:r>
            <a:r>
              <a:rPr lang="en-US" altLang="zh-TW" sz="2000" dirty="0"/>
              <a:t>a message back.</a:t>
            </a:r>
          </a:p>
          <a:p>
            <a:pPr lvl="4"/>
            <a:r>
              <a:rPr lang="en-US" altLang="zh-TW" dirty="0" err="1">
                <a:solidFill>
                  <a:srgbClr val="0070C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message</a:t>
            </a:r>
            <a:r>
              <a:rPr lang="en-US" altLang="zh-TW" dirty="0">
                <a:solidFill>
                  <a:srgbClr val="0070C0"/>
                </a:solidFill>
              </a:rPr>
              <a:t>", event =&gt; {</a:t>
            </a:r>
          </a:p>
          <a:p>
            <a:pPr lvl="4"/>
            <a:r>
              <a:rPr lang="zh-TW" altLang="en-US" dirty="0">
                <a:solidFill>
                  <a:srgbClr val="C00000"/>
                </a:solidFill>
              </a:rPr>
              <a:t>                             </a:t>
            </a:r>
            <a:r>
              <a:rPr lang="en-US" altLang="zh-TW" dirty="0" err="1">
                <a:solidFill>
                  <a:srgbClr val="C00000"/>
                </a:solidFill>
              </a:rPr>
              <a:t>postMessage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event.data</a:t>
            </a:r>
            <a:r>
              <a:rPr lang="en-US" altLang="zh-TW" dirty="0">
                <a:solidFill>
                  <a:srgbClr val="0070C0"/>
                </a:solidFill>
              </a:rPr>
              <a:t> * </a:t>
            </a:r>
            <a:r>
              <a:rPr lang="en-US" altLang="zh-TW" dirty="0" err="1">
                <a:solidFill>
                  <a:srgbClr val="0070C0"/>
                </a:solidFill>
              </a:rPr>
              <a:t>event.data</a:t>
            </a:r>
            <a:r>
              <a:rPr lang="en-US" altLang="zh-TW" dirty="0">
                <a:solidFill>
                  <a:srgbClr val="0070C0"/>
                </a:solidFill>
              </a:rPr>
              <a:t>); });</a:t>
            </a:r>
          </a:p>
          <a:p>
            <a:r>
              <a:rPr lang="en-US" altLang="zh-TW" sz="2600" dirty="0"/>
              <a:t>code spawns a worker running that script, sends it a few messages, and outputs the responses:</a:t>
            </a:r>
            <a:r>
              <a:rPr lang="zh-TW" altLang="en-US" sz="2600" dirty="0"/>
              <a:t> </a:t>
            </a:r>
            <a:r>
              <a:rPr lang="en-US" altLang="zh-TW" sz="2600" dirty="0"/>
              <a:t>(</a:t>
            </a:r>
            <a:r>
              <a:rPr lang="en-US" altLang="zh-TW" sz="2600" dirty="0">
                <a:hlinkClick r:id="rId3"/>
              </a:rPr>
              <a:t>a web example</a:t>
            </a:r>
            <a:r>
              <a:rPr lang="en-US" altLang="zh-TW" sz="2600" dirty="0"/>
              <a:t>)</a:t>
            </a:r>
            <a:endParaRPr lang="en-US" altLang="zh-TW" sz="2600" b="1" dirty="0"/>
          </a:p>
          <a:p>
            <a:pPr lvl="4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 err="1">
                <a:solidFill>
                  <a:srgbClr val="0070C0"/>
                </a:solidFill>
              </a:rPr>
              <a:t>squareWorker</a:t>
            </a:r>
            <a:r>
              <a:rPr lang="en-US" altLang="zh-TW" dirty="0">
                <a:solidFill>
                  <a:srgbClr val="0070C0"/>
                </a:solidFill>
              </a:rPr>
              <a:t> = new </a:t>
            </a:r>
            <a:r>
              <a:rPr lang="en-US" altLang="zh-TW" b="1" dirty="0">
                <a:solidFill>
                  <a:srgbClr val="C00000"/>
                </a:solidFill>
              </a:rPr>
              <a:t>Worker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/>
              <a:t>code/squareworker.js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4"/>
            <a:r>
              <a:rPr lang="en-US" altLang="zh-TW" b="1" dirty="0" err="1">
                <a:solidFill>
                  <a:srgbClr val="0070C0"/>
                </a:solidFill>
              </a:rPr>
              <a:t>squareWorker</a:t>
            </a:r>
            <a:r>
              <a:rPr lang="en-US" altLang="zh-TW" dirty="0" err="1">
                <a:solidFill>
                  <a:srgbClr val="0070C0"/>
                </a:solidFill>
              </a:rPr>
              <a:t>.addEventListener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message</a:t>
            </a:r>
            <a:r>
              <a:rPr lang="en-US" altLang="zh-TW" dirty="0">
                <a:solidFill>
                  <a:srgbClr val="0070C0"/>
                </a:solidFill>
              </a:rPr>
              <a:t>", event =&gt; {</a:t>
            </a:r>
          </a:p>
          <a:p>
            <a:pPr lvl="4"/>
            <a:r>
              <a:rPr lang="zh-TW" altLang="en-US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console.log(“The worker responded:”, </a:t>
            </a:r>
            <a:r>
              <a:rPr lang="en-US" altLang="zh-TW" dirty="0" err="1">
                <a:solidFill>
                  <a:srgbClr val="0070C0"/>
                </a:solidFill>
              </a:rPr>
              <a:t>event.data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pPr lvl="4"/>
            <a:r>
              <a:rPr lang="en-US" altLang="zh-TW" dirty="0" err="1">
                <a:solidFill>
                  <a:srgbClr val="0070C0"/>
                </a:solidFill>
              </a:rPr>
              <a:t>squareWorker.</a:t>
            </a:r>
            <a:r>
              <a:rPr lang="en-US" altLang="zh-TW" dirty="0" err="1">
                <a:solidFill>
                  <a:srgbClr val="C00000"/>
                </a:solidFill>
              </a:rPr>
              <a:t>postMessage</a:t>
            </a:r>
            <a:r>
              <a:rPr lang="en-US" altLang="zh-TW" dirty="0">
                <a:solidFill>
                  <a:srgbClr val="0070C0"/>
                </a:solidFill>
              </a:rPr>
              <a:t>(10);</a:t>
            </a:r>
          </a:p>
          <a:p>
            <a:pPr lvl="4"/>
            <a:r>
              <a:rPr lang="en-US" altLang="zh-TW" dirty="0" err="1">
                <a:solidFill>
                  <a:srgbClr val="0070C0"/>
                </a:solidFill>
              </a:rPr>
              <a:t>squareWorker.</a:t>
            </a:r>
            <a:r>
              <a:rPr lang="en-US" altLang="zh-TW" dirty="0" err="1">
                <a:solidFill>
                  <a:srgbClr val="C00000"/>
                </a:solidFill>
              </a:rPr>
              <a:t>postMessage</a:t>
            </a:r>
            <a:r>
              <a:rPr lang="en-US" altLang="zh-TW" dirty="0">
                <a:solidFill>
                  <a:srgbClr val="0070C0"/>
                </a:solidFill>
              </a:rPr>
              <a:t>(24);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5505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Timer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to cancel a function you have scheduled:</a:t>
            </a:r>
          </a:p>
          <a:p>
            <a:pPr lvl="1"/>
            <a:r>
              <a:rPr lang="en-US" altLang="zh-TW" sz="2000" dirty="0"/>
              <a:t>by storing the value returned by </a:t>
            </a:r>
            <a:r>
              <a:rPr lang="en-US" altLang="zh-TW" sz="2000" b="1" dirty="0" err="1">
                <a:solidFill>
                  <a:srgbClr val="C00000"/>
                </a:solidFill>
              </a:rPr>
              <a:t>setTimeout</a:t>
            </a:r>
            <a:r>
              <a:rPr lang="en-US" altLang="zh-TW" sz="2000" b="1" dirty="0">
                <a:solidFill>
                  <a:srgbClr val="C00000"/>
                </a:solidFill>
              </a:rPr>
              <a:t>()</a:t>
            </a:r>
            <a:r>
              <a:rPr lang="en-US" altLang="zh-TW" sz="2000" dirty="0"/>
              <a:t> and calling </a:t>
            </a:r>
            <a:r>
              <a:rPr lang="en-US" altLang="zh-TW" sz="2000" b="1" dirty="0" err="1">
                <a:solidFill>
                  <a:srgbClr val="C00000"/>
                </a:solidFill>
              </a:rPr>
              <a:t>clearTimeout</a:t>
            </a:r>
            <a:r>
              <a:rPr lang="en-US" altLang="zh-TW" sz="2000" b="1" dirty="0">
                <a:solidFill>
                  <a:srgbClr val="C00000"/>
                </a:solidFill>
              </a:rPr>
              <a:t>()</a:t>
            </a:r>
            <a:r>
              <a:rPr lang="en-US" altLang="zh-TW" sz="2000" dirty="0"/>
              <a:t> on it.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b="1" dirty="0" err="1">
                <a:solidFill>
                  <a:srgbClr val="0070C0"/>
                </a:solidFill>
              </a:rPr>
              <a:t>bombTimer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C00000"/>
                </a:solidFill>
              </a:rPr>
              <a:t>setTimeout</a:t>
            </a:r>
            <a:r>
              <a:rPr lang="en-US" altLang="zh-TW" dirty="0">
                <a:solidFill>
                  <a:srgbClr val="0070C0"/>
                </a:solidFill>
              </a:rPr>
              <a:t>( </a:t>
            </a:r>
            <a:r>
              <a:rPr lang="en-US" altLang="zh-TW" dirty="0">
                <a:solidFill>
                  <a:srgbClr val="7030A0"/>
                </a:solidFill>
              </a:rPr>
              <a:t>() =&gt; {</a:t>
            </a:r>
          </a:p>
          <a:p>
            <a:pPr lvl="2"/>
            <a:r>
              <a:rPr lang="en-US" altLang="zh-TW" dirty="0">
                <a:solidFill>
                  <a:srgbClr val="7030A0"/>
                </a:solidFill>
              </a:rPr>
              <a:t>            console.log("BOOM!");}</a:t>
            </a:r>
            <a:r>
              <a:rPr lang="en-US" altLang="zh-TW" dirty="0">
                <a:solidFill>
                  <a:srgbClr val="0070C0"/>
                </a:solidFill>
              </a:rPr>
              <a:t>, 500);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</a:t>
            </a:r>
            <a:r>
              <a:rPr lang="en-US" altLang="zh-TW" b="1" dirty="0" err="1">
                <a:solidFill>
                  <a:srgbClr val="0070C0"/>
                </a:solidFill>
              </a:rPr>
              <a:t>Math</a:t>
            </a:r>
            <a:r>
              <a:rPr lang="en-US" altLang="zh-TW" dirty="0" err="1">
                <a:solidFill>
                  <a:srgbClr val="0070C0"/>
                </a:solidFill>
              </a:rPr>
              <a:t>.random</a:t>
            </a:r>
            <a:r>
              <a:rPr lang="en-US" altLang="zh-TW" dirty="0">
                <a:solidFill>
                  <a:srgbClr val="0070C0"/>
                </a:solidFill>
              </a:rPr>
              <a:t>() &lt; 0.5) { </a:t>
            </a:r>
            <a:r>
              <a:rPr lang="en-US" altLang="zh-TW" dirty="0"/>
              <a:t>// 50% chance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console.log("Defused.");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C00000"/>
                </a:solidFill>
              </a:rPr>
              <a:t>clearTimeout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</a:rPr>
              <a:t>bombTimer</a:t>
            </a:r>
            <a:r>
              <a:rPr lang="en-US" altLang="zh-TW" dirty="0">
                <a:solidFill>
                  <a:srgbClr val="0070C0"/>
                </a:solidFill>
              </a:rPr>
              <a:t>); }</a:t>
            </a:r>
          </a:p>
          <a:p>
            <a:r>
              <a:rPr lang="en-US" altLang="zh-TW" dirty="0" err="1">
                <a:solidFill>
                  <a:srgbClr val="C00000"/>
                </a:solidFill>
              </a:rPr>
              <a:t>cancelAnimationFrame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function: </a:t>
            </a:r>
            <a:r>
              <a:rPr lang="en-US" altLang="zh-TW" sz="1800" dirty="0"/>
              <a:t>as </a:t>
            </a:r>
            <a:r>
              <a:rPr lang="en-US" altLang="zh-TW" sz="1800" b="1" dirty="0" err="1"/>
              <a:t>clearTimeout</a:t>
            </a:r>
            <a:r>
              <a:rPr lang="en-US" altLang="zh-TW" sz="1800" b="1" dirty="0"/>
              <a:t>()</a:t>
            </a:r>
          </a:p>
          <a:p>
            <a:pPr lvl="1"/>
            <a:r>
              <a:rPr lang="en-US" altLang="zh-TW" sz="1800" dirty="0"/>
              <a:t>calling it on a value returned by </a:t>
            </a:r>
            <a:r>
              <a:rPr lang="en-US" altLang="zh-TW" sz="1800" b="1" dirty="0" err="1"/>
              <a:t>requestAnimationFrame</a:t>
            </a:r>
            <a:r>
              <a:rPr lang="en-US" altLang="zh-TW" sz="1800" b="1" dirty="0"/>
              <a:t>()</a:t>
            </a:r>
            <a:r>
              <a:rPr lang="en-US" altLang="zh-TW" sz="1800" dirty="0"/>
              <a:t> will cancel that frame</a:t>
            </a:r>
          </a:p>
          <a:p>
            <a:r>
              <a:rPr lang="en-US" altLang="zh-TW" sz="2400" dirty="0" err="1">
                <a:solidFill>
                  <a:srgbClr val="C00000"/>
                </a:solidFill>
              </a:rPr>
              <a:t>setInterval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&amp; </a:t>
            </a:r>
            <a:r>
              <a:rPr lang="en-US" altLang="zh-TW" sz="2400" dirty="0" err="1">
                <a:solidFill>
                  <a:srgbClr val="C00000"/>
                </a:solidFill>
              </a:rPr>
              <a:t>clearInterval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000" dirty="0"/>
              <a:t>used to </a:t>
            </a:r>
            <a:r>
              <a:rPr lang="en-US" altLang="zh-TW" sz="2000" dirty="0">
                <a:solidFill>
                  <a:srgbClr val="C00000"/>
                </a:solidFill>
              </a:rPr>
              <a:t>set </a:t>
            </a:r>
            <a:r>
              <a:rPr lang="en-US" altLang="zh-TW" sz="2400" dirty="0">
                <a:solidFill>
                  <a:srgbClr val="C00000"/>
                </a:solidFill>
              </a:rPr>
              <a:t>timers </a:t>
            </a:r>
            <a:r>
              <a:rPr lang="en-US" altLang="zh-TW" sz="2400" dirty="0"/>
              <a:t>that should </a:t>
            </a:r>
            <a:r>
              <a:rPr lang="en-US" altLang="zh-TW" sz="2400" i="1" dirty="0">
                <a:solidFill>
                  <a:srgbClr val="C00000"/>
                </a:solidFill>
              </a:rPr>
              <a:t>repeat </a:t>
            </a:r>
            <a:r>
              <a:rPr lang="en-US" altLang="zh-TW" sz="2400" dirty="0">
                <a:solidFill>
                  <a:srgbClr val="C00000"/>
                </a:solidFill>
              </a:rPr>
              <a:t>every </a:t>
            </a:r>
            <a:r>
              <a:rPr lang="en-US" altLang="zh-TW" sz="2400" i="1" dirty="0">
                <a:solidFill>
                  <a:srgbClr val="C00000"/>
                </a:solidFill>
              </a:rPr>
              <a:t>X </a:t>
            </a:r>
            <a:r>
              <a:rPr lang="en-US" altLang="zh-TW" sz="2400" dirty="0">
                <a:solidFill>
                  <a:srgbClr val="C00000"/>
                </a:solidFill>
              </a:rPr>
              <a:t>milliseconds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ticks = 0;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clock = </a:t>
            </a:r>
            <a:r>
              <a:rPr lang="en-US" altLang="zh-TW" b="1" dirty="0" err="1">
                <a:solidFill>
                  <a:srgbClr val="0070C0"/>
                </a:solidFill>
              </a:rPr>
              <a:t>setInterval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7030A0"/>
                </a:solidFill>
              </a:rPr>
              <a:t>() =&gt; { console.log("tick", ticks++);</a:t>
            </a:r>
          </a:p>
          <a:p>
            <a:pPr lvl="2"/>
            <a:r>
              <a:rPr lang="en-US" altLang="zh-TW" dirty="0">
                <a:solidFill>
                  <a:srgbClr val="7030A0"/>
                </a:solidFill>
              </a:rPr>
              <a:t>         if (ticks == 10) {</a:t>
            </a:r>
          </a:p>
          <a:p>
            <a:pPr lvl="2"/>
            <a:r>
              <a:rPr lang="en-US" altLang="zh-TW" dirty="0">
                <a:solidFill>
                  <a:srgbClr val="7030A0"/>
                </a:solidFill>
              </a:rPr>
              <a:t>               </a:t>
            </a:r>
            <a:r>
              <a:rPr lang="en-US" altLang="zh-TW" b="1" dirty="0" err="1">
                <a:solidFill>
                  <a:srgbClr val="0070C0"/>
                </a:solidFill>
              </a:rPr>
              <a:t>clearInterval</a:t>
            </a:r>
            <a:r>
              <a:rPr lang="en-US" altLang="zh-TW" dirty="0">
                <a:solidFill>
                  <a:srgbClr val="7030A0"/>
                </a:solidFill>
              </a:rPr>
              <a:t>(clock);</a:t>
            </a:r>
          </a:p>
          <a:p>
            <a:pPr lvl="2"/>
            <a:r>
              <a:rPr lang="en-US" altLang="zh-TW" dirty="0">
                <a:solidFill>
                  <a:srgbClr val="7030A0"/>
                </a:solidFill>
              </a:rPr>
              <a:t>               console.log("stop.");}    }</a:t>
            </a:r>
            <a:r>
              <a:rPr lang="en-US" altLang="zh-TW" dirty="0">
                <a:solidFill>
                  <a:srgbClr val="0070C0"/>
                </a:solidFill>
              </a:rPr>
              <a:t>, 200);</a:t>
            </a:r>
            <a:endParaRPr lang="en-US" altLang="zh-TW" sz="52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535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Moving through the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DOM nodes contain a wealth of links to other nearby nodes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403702"/>
            <a:ext cx="5652120" cy="5286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8" y="1628800"/>
            <a:ext cx="3201000" cy="2851398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899592" y="1988840"/>
            <a:ext cx="3672408" cy="28803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51920" y="105111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LMRoman12-Regular-Identity-H"/>
              </a:rPr>
              <a:t>An </a:t>
            </a:r>
            <a:r>
              <a:rPr lang="en-US" altLang="zh-TW" dirty="0">
                <a:solidFill>
                  <a:srgbClr val="C00000"/>
                </a:solidFill>
                <a:latin typeface="LMRoman12-Regular-Identity-H"/>
              </a:rPr>
              <a:t>array-like</a:t>
            </a:r>
            <a:r>
              <a:rPr lang="en-US" altLang="zh-TW" dirty="0">
                <a:latin typeface="LMRoman12-Regular-Identity-H"/>
              </a:rPr>
              <a:t> object holding its children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4716016" y="1700808"/>
            <a:ext cx="1080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843348" y="4581128"/>
            <a:ext cx="1080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581239" y="2132856"/>
            <a:ext cx="16853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LMRoman12-Regular-Identity-H"/>
              </a:rPr>
              <a:t>every node has a </a:t>
            </a:r>
            <a:r>
              <a:rPr lang="en-US" altLang="zh-TW" b="1" dirty="0" err="1">
                <a:solidFill>
                  <a:srgbClr val="C00000"/>
                </a:solidFill>
                <a:latin typeface="InconsolataLGC"/>
              </a:rPr>
              <a:t>parentNode</a:t>
            </a:r>
            <a:r>
              <a:rPr lang="en-US" altLang="zh-TW" dirty="0">
                <a:latin typeface="InconsolataLGC"/>
              </a:rPr>
              <a:t> </a:t>
            </a:r>
            <a:r>
              <a:rPr lang="en-US" altLang="zh-TW" dirty="0">
                <a:latin typeface="LMRoman12-Regular-Identity-H"/>
              </a:rPr>
              <a:t>property: </a:t>
            </a:r>
          </a:p>
          <a:p>
            <a:pPr algn="ctr"/>
            <a:r>
              <a:rPr lang="en-US" altLang="zh-TW" dirty="0">
                <a:latin typeface="LMRoman12-Regular-Identity-H"/>
              </a:rPr>
              <a:t>points to </a:t>
            </a:r>
            <a:r>
              <a:rPr lang="en-US" altLang="zh-TW" dirty="0">
                <a:solidFill>
                  <a:srgbClr val="C00000"/>
                </a:solidFill>
                <a:latin typeface="LMRoman12-Regular-Identity-H"/>
              </a:rPr>
              <a:t>the node it is part of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8423920" y="3813157"/>
            <a:ext cx="0" cy="4079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940152" y="1364886"/>
            <a:ext cx="0" cy="26391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57163" y="5720303"/>
            <a:ext cx="4014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  <a:latin typeface="LMRoman12-Regular-Identity-H"/>
              </a:rPr>
              <a:t>value </a:t>
            </a:r>
            <a:r>
              <a:rPr lang="en-US" altLang="zh-TW" sz="2000" dirty="0">
                <a:solidFill>
                  <a:srgbClr val="C00000"/>
                </a:solidFill>
                <a:latin typeface="InconsolataLGC"/>
              </a:rPr>
              <a:t>null </a:t>
            </a:r>
            <a:r>
              <a:rPr lang="en-US" altLang="zh-TW" sz="2000" dirty="0">
                <a:latin typeface="LMRoman12-Regular-Identity-H"/>
              </a:rPr>
              <a:t>for nodes </a:t>
            </a:r>
            <a:r>
              <a:rPr lang="en-US" altLang="zh-TW" sz="2000" dirty="0">
                <a:solidFill>
                  <a:srgbClr val="C00000"/>
                </a:solidFill>
                <a:latin typeface="LMRoman12-Regular-Identity-H"/>
              </a:rPr>
              <a:t>without children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4016" y="5100536"/>
            <a:ext cx="3707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LMRoman12-Regular-Identity-H"/>
              </a:rPr>
              <a:t>a </a:t>
            </a:r>
            <a:r>
              <a:rPr lang="en-US" altLang="zh-TW" dirty="0">
                <a:solidFill>
                  <a:srgbClr val="C00000"/>
                </a:solidFill>
                <a:latin typeface="LMRoman12-Regular-Identity-H"/>
              </a:rPr>
              <a:t>first</a:t>
            </a:r>
            <a:r>
              <a:rPr lang="en-US" altLang="zh-TW" dirty="0">
                <a:latin typeface="LMRoman12-Regular-Identity-H"/>
              </a:rPr>
              <a:t> child, </a:t>
            </a:r>
            <a:r>
              <a:rPr lang="en-US" altLang="zh-TW" dirty="0" err="1">
                <a:solidFill>
                  <a:srgbClr val="C00000"/>
                </a:solidFill>
                <a:latin typeface="InconsolataLGC"/>
              </a:rPr>
              <a:t>previousSibling</a:t>
            </a:r>
            <a:r>
              <a:rPr lang="en-US" altLang="zh-TW" dirty="0">
                <a:latin typeface="InconsolataLGC"/>
              </a:rPr>
              <a:t> </a:t>
            </a:r>
            <a:r>
              <a:rPr lang="en-US" altLang="zh-TW" b="1" dirty="0">
                <a:latin typeface="LMRoman12-Regular-Identity-H"/>
              </a:rPr>
              <a:t>= null </a:t>
            </a:r>
          </a:p>
          <a:p>
            <a:r>
              <a:rPr lang="en-US" altLang="zh-TW" dirty="0">
                <a:latin typeface="LMRoman12-Regular-Identity-H"/>
              </a:rPr>
              <a:t>a </a:t>
            </a:r>
            <a:r>
              <a:rPr lang="en-US" altLang="zh-TW" dirty="0">
                <a:solidFill>
                  <a:srgbClr val="C00000"/>
                </a:solidFill>
                <a:latin typeface="LMRoman12-Regular-Identity-H"/>
              </a:rPr>
              <a:t>last</a:t>
            </a:r>
            <a:r>
              <a:rPr lang="en-US" altLang="zh-TW" dirty="0">
                <a:latin typeface="LMRoman12-Regular-Identity-H"/>
              </a:rPr>
              <a:t> child, </a:t>
            </a:r>
            <a:r>
              <a:rPr lang="en-US" altLang="zh-TW" dirty="0" err="1">
                <a:solidFill>
                  <a:srgbClr val="C00000"/>
                </a:solidFill>
                <a:latin typeface="InconsolataLGC"/>
              </a:rPr>
              <a:t>nextSibling</a:t>
            </a:r>
            <a:r>
              <a:rPr lang="en-US" altLang="zh-TW" dirty="0">
                <a:latin typeface="InconsolataLGC"/>
              </a:rPr>
              <a:t> </a:t>
            </a:r>
            <a:r>
              <a:rPr lang="en-US" altLang="zh-TW" b="1" dirty="0">
                <a:latin typeface="LMRoman12-Regular-Identity-H"/>
              </a:rPr>
              <a:t>= null</a:t>
            </a:r>
            <a:r>
              <a:rPr lang="en-US" altLang="zh-TW" dirty="0">
                <a:latin typeface="LMRoman12-Regular-Identity-H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5366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Debouncing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to react when the user has typed something:</a:t>
            </a:r>
          </a:p>
          <a:p>
            <a:pPr lvl="1"/>
            <a:r>
              <a:rPr lang="en-US" altLang="zh-TW" sz="2400" dirty="0"/>
              <a:t>But we don’t want to do it immediately for every input event.</a:t>
            </a:r>
          </a:p>
          <a:p>
            <a:pPr lvl="2"/>
            <a:r>
              <a:rPr lang="en-US" altLang="zh-TW" sz="2000" dirty="0"/>
              <a:t>To avoid the </a:t>
            </a:r>
            <a:r>
              <a:rPr lang="en-US" altLang="zh-TW" sz="2000" b="1" dirty="0"/>
              <a:t>slow</a:t>
            </a:r>
            <a:r>
              <a:rPr lang="en-US" altLang="zh-TW" sz="2000" dirty="0"/>
              <a:t> interaction:</a:t>
            </a:r>
          </a:p>
          <a:p>
            <a:pPr lvl="3"/>
            <a:r>
              <a:rPr lang="en-US" altLang="zh-TW" dirty="0"/>
              <a:t>Use </a:t>
            </a:r>
            <a:r>
              <a:rPr lang="en-US" altLang="zh-TW" b="1" dirty="0" err="1"/>
              <a:t>setTimeout</a:t>
            </a:r>
            <a:r>
              <a:rPr lang="en-US" altLang="zh-TW" dirty="0"/>
              <a:t> to make sure you are not doing it too often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&lt;</a:t>
            </a:r>
            <a:r>
              <a:rPr lang="en-US" altLang="zh-TW" sz="2000" b="1" dirty="0" err="1">
                <a:solidFill>
                  <a:srgbClr val="0070C0"/>
                </a:solidFill>
              </a:rPr>
              <a:t>textarea</a:t>
            </a:r>
            <a:r>
              <a:rPr lang="en-US" altLang="zh-TW" sz="2000" dirty="0">
                <a:solidFill>
                  <a:srgbClr val="0070C0"/>
                </a:solidFill>
              </a:rPr>
              <a:t>&gt;Type something here...&lt;/</a:t>
            </a:r>
            <a:r>
              <a:rPr lang="en-US" altLang="zh-TW" sz="2000" dirty="0" err="1">
                <a:solidFill>
                  <a:srgbClr val="0070C0"/>
                </a:solidFill>
              </a:rPr>
              <a:t>textarea</a:t>
            </a:r>
            <a:r>
              <a:rPr lang="en-US" altLang="zh-TW" sz="2000" dirty="0">
                <a:solidFill>
                  <a:srgbClr val="0070C0"/>
                </a:solidFill>
              </a:rPr>
              <a:t>&gt;</a:t>
            </a:r>
          </a:p>
          <a:p>
            <a:pPr lvl="2"/>
            <a:endParaRPr lang="en-US" altLang="zh-TW" sz="2000" dirty="0">
              <a:solidFill>
                <a:srgbClr val="0070C0"/>
              </a:solidFill>
            </a:endParaRP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&lt;script&gt;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let </a:t>
            </a:r>
            <a:r>
              <a:rPr lang="en-US" altLang="zh-TW" sz="2000" dirty="0" err="1">
                <a:solidFill>
                  <a:srgbClr val="0070C0"/>
                </a:solidFill>
              </a:rPr>
              <a:t>textarea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sz="2000" dirty="0">
                <a:solidFill>
                  <a:srgbClr val="0070C0"/>
                </a:solidFill>
              </a:rPr>
              <a:t>("</a:t>
            </a:r>
            <a:r>
              <a:rPr lang="en-US" altLang="zh-TW" sz="2000" b="1" dirty="0" err="1">
                <a:solidFill>
                  <a:srgbClr val="0070C0"/>
                </a:solidFill>
              </a:rPr>
              <a:t>textarea</a:t>
            </a:r>
            <a:r>
              <a:rPr lang="en-US" altLang="zh-TW" sz="2000" dirty="0">
                <a:solidFill>
                  <a:srgbClr val="0070C0"/>
                </a:solidFill>
              </a:rPr>
              <a:t>");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let </a:t>
            </a:r>
            <a:r>
              <a:rPr lang="en-US" altLang="zh-TW" sz="2000" dirty="0">
                <a:solidFill>
                  <a:srgbClr val="C00000"/>
                </a:solidFill>
              </a:rPr>
              <a:t>timeout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textarea.addEventListener</a:t>
            </a:r>
            <a:r>
              <a:rPr lang="en-US" altLang="zh-TW" sz="2000" dirty="0">
                <a:solidFill>
                  <a:srgbClr val="0070C0"/>
                </a:solidFill>
              </a:rPr>
              <a:t>("</a:t>
            </a:r>
            <a:r>
              <a:rPr lang="en-US" altLang="zh-TW" sz="2000" dirty="0">
                <a:solidFill>
                  <a:srgbClr val="C00000"/>
                </a:solidFill>
              </a:rPr>
              <a:t>input</a:t>
            </a:r>
            <a:r>
              <a:rPr lang="en-US" altLang="zh-TW" sz="2000" dirty="0">
                <a:solidFill>
                  <a:srgbClr val="0070C0"/>
                </a:solidFill>
              </a:rPr>
              <a:t>", </a:t>
            </a:r>
            <a:r>
              <a:rPr lang="en-US" altLang="zh-TW" sz="2000" dirty="0">
                <a:solidFill>
                  <a:srgbClr val="7030A0"/>
                </a:solidFill>
              </a:rPr>
              <a:t>() =&gt; {</a:t>
            </a:r>
          </a:p>
          <a:p>
            <a:pPr lvl="2"/>
            <a:r>
              <a:rPr lang="en-US" altLang="zh-TW" sz="2000" dirty="0">
                <a:solidFill>
                  <a:srgbClr val="7030A0"/>
                </a:solidFill>
              </a:rPr>
              <a:t>              </a:t>
            </a:r>
            <a:r>
              <a:rPr lang="en-US" altLang="zh-TW" sz="2000" dirty="0" err="1">
                <a:solidFill>
                  <a:srgbClr val="C00000"/>
                </a:solidFill>
              </a:rPr>
              <a:t>clearTimeout</a:t>
            </a:r>
            <a:r>
              <a:rPr lang="en-US" altLang="zh-TW" sz="2000" dirty="0">
                <a:solidFill>
                  <a:srgbClr val="7030A0"/>
                </a:solidFill>
              </a:rPr>
              <a:t>(timeout);</a:t>
            </a:r>
          </a:p>
          <a:p>
            <a:pPr lvl="2"/>
            <a:r>
              <a:rPr lang="en-US" altLang="zh-TW" sz="2000" dirty="0">
                <a:solidFill>
                  <a:srgbClr val="7030A0"/>
                </a:solidFill>
              </a:rPr>
              <a:t>              timeout = </a:t>
            </a:r>
            <a:r>
              <a:rPr lang="en-US" altLang="zh-TW" sz="2000" dirty="0" err="1">
                <a:solidFill>
                  <a:srgbClr val="C00000"/>
                </a:solidFill>
              </a:rPr>
              <a:t>setTimeout</a:t>
            </a:r>
            <a:r>
              <a:rPr lang="en-US" altLang="zh-TW" sz="2000" dirty="0">
                <a:solidFill>
                  <a:srgbClr val="7030A0"/>
                </a:solidFill>
              </a:rPr>
              <a:t>( </a:t>
            </a:r>
            <a:r>
              <a:rPr lang="en-US" altLang="zh-TW" sz="2000" dirty="0">
                <a:solidFill>
                  <a:srgbClr val="0070C0"/>
                </a:solidFill>
              </a:rPr>
              <a:t>() =&gt; console.log("Typed!")</a:t>
            </a:r>
            <a:r>
              <a:rPr lang="en-US" altLang="zh-TW" sz="2000" dirty="0">
                <a:solidFill>
                  <a:srgbClr val="7030A0"/>
                </a:solidFill>
              </a:rPr>
              <a:t>, 500); }  </a:t>
            </a:r>
            <a:r>
              <a:rPr lang="en-US" altLang="zh-TW" sz="2000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5797364"/>
            <a:ext cx="1792015" cy="8391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764485"/>
            <a:ext cx="3057525" cy="90487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618856" y="6085396"/>
            <a:ext cx="3131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329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To respond to "</a:t>
            </a:r>
            <a:r>
              <a:rPr lang="en-US" altLang="zh-TW" b="1" dirty="0" err="1"/>
              <a:t>mousemove</a:t>
            </a:r>
            <a:r>
              <a:rPr lang="en-US" altLang="zh-TW" dirty="0"/>
              <a:t>" events:</a:t>
            </a:r>
          </a:p>
          <a:p>
            <a:pPr lvl="1"/>
            <a:r>
              <a:rPr lang="en-US" altLang="zh-TW" dirty="0"/>
              <a:t>by showing the </a:t>
            </a:r>
            <a:r>
              <a:rPr lang="en-US" altLang="zh-TW" b="1" dirty="0"/>
              <a:t>current coordinates </a:t>
            </a:r>
            <a:r>
              <a:rPr lang="en-US" altLang="zh-TW" dirty="0"/>
              <a:t>of the mouse:</a:t>
            </a:r>
          </a:p>
          <a:p>
            <a:pPr lvl="2"/>
            <a:r>
              <a:rPr lang="en-US" altLang="zh-TW" dirty="0"/>
              <a:t>but only every </a:t>
            </a:r>
            <a:r>
              <a:rPr lang="en-US" altLang="zh-TW" b="1" dirty="0"/>
              <a:t>250</a:t>
            </a:r>
            <a:r>
              <a:rPr lang="en-US" altLang="zh-TW" dirty="0"/>
              <a:t> milliseconds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&lt;script&gt;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scheduled = null;</a:t>
            </a:r>
          </a:p>
          <a:p>
            <a:pPr lvl="2"/>
            <a:r>
              <a:rPr lang="en-US" altLang="zh-TW" dirty="0" err="1">
                <a:solidFill>
                  <a:srgbClr val="C00000"/>
                </a:solidFill>
              </a:rPr>
              <a:t>window</a:t>
            </a:r>
            <a:r>
              <a:rPr lang="en-US" altLang="zh-TW" dirty="0" err="1">
                <a:solidFill>
                  <a:srgbClr val="0070C0"/>
                </a:solidFill>
              </a:rPr>
              <a:t>.addEventListener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mousemove</a:t>
            </a:r>
            <a:r>
              <a:rPr lang="en-US" altLang="zh-TW" dirty="0">
                <a:solidFill>
                  <a:srgbClr val="0070C0"/>
                </a:solidFill>
              </a:rPr>
              <a:t>", event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if (!scheduled)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</a:t>
            </a:r>
            <a:r>
              <a:rPr lang="en-US" altLang="zh-TW" dirty="0" err="1">
                <a:solidFill>
                  <a:srgbClr val="C00000"/>
                </a:solidFill>
              </a:rPr>
              <a:t>setTimeout</a:t>
            </a:r>
            <a:r>
              <a:rPr lang="en-US" altLang="zh-TW" dirty="0">
                <a:solidFill>
                  <a:srgbClr val="0070C0"/>
                </a:solidFill>
              </a:rPr>
              <a:t>(() =&gt; </a:t>
            </a:r>
            <a:r>
              <a:rPr lang="en-US" altLang="zh-TW" dirty="0">
                <a:solidFill>
                  <a:srgbClr val="C00000"/>
                </a:solidFill>
              </a:rPr>
              <a:t>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</a:t>
            </a:r>
            <a:r>
              <a:rPr lang="en-US" altLang="zh-TW" dirty="0" err="1">
                <a:solidFill>
                  <a:srgbClr val="C00000"/>
                </a:solidFill>
              </a:rPr>
              <a:t>document.body.textContent</a:t>
            </a:r>
            <a:r>
              <a:rPr lang="en-US" altLang="zh-TW" dirty="0">
                <a:solidFill>
                  <a:srgbClr val="0070C0"/>
                </a:solidFill>
              </a:rPr>
              <a:t> =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`Mouse at </a:t>
            </a:r>
            <a:r>
              <a:rPr lang="en-US" altLang="zh-TW" dirty="0">
                <a:solidFill>
                  <a:srgbClr val="C00000"/>
                </a:solidFill>
              </a:rPr>
              <a:t>${</a:t>
            </a:r>
            <a:r>
              <a:rPr lang="en-US" altLang="zh-TW" dirty="0" err="1">
                <a:solidFill>
                  <a:srgbClr val="0070C0"/>
                </a:solidFill>
              </a:rPr>
              <a:t>scheduled.pageX</a:t>
            </a:r>
            <a:r>
              <a:rPr lang="en-US" altLang="zh-TW" dirty="0">
                <a:solidFill>
                  <a:srgbClr val="C0000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${</a:t>
            </a:r>
            <a:r>
              <a:rPr lang="en-US" altLang="zh-TW" dirty="0" err="1">
                <a:solidFill>
                  <a:srgbClr val="0070C0"/>
                </a:solidFill>
              </a:rPr>
              <a:t>scheduled.pageY</a:t>
            </a:r>
            <a:r>
              <a:rPr lang="en-US" altLang="zh-TW" dirty="0">
                <a:solidFill>
                  <a:srgbClr val="C0000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`;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scheduled = null; </a:t>
            </a:r>
            <a:r>
              <a:rPr lang="en-US" altLang="zh-TW" dirty="0">
                <a:solidFill>
                  <a:srgbClr val="C0000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250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scheduled = event;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});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5460173"/>
            <a:ext cx="2603531" cy="8839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0918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30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9600" b="1" dirty="0"/>
              <a:t>THE END</a:t>
            </a:r>
            <a:endParaRPr lang="zh-TW" altLang="en-US" sz="96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9600" b="1" dirty="0"/>
              <a:t>Q&amp;A</a:t>
            </a:r>
            <a:endParaRPr lang="zh-TW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41249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dealing with a </a:t>
            </a:r>
            <a:r>
              <a:rPr lang="en-US" altLang="zh-TW" dirty="0">
                <a:solidFill>
                  <a:srgbClr val="C00000"/>
                </a:solidFill>
              </a:rPr>
              <a:t>nested </a:t>
            </a:r>
            <a:r>
              <a:rPr lang="en-US" altLang="zh-TW" dirty="0"/>
              <a:t>data structure: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recursive functions </a:t>
            </a:r>
            <a:r>
              <a:rPr lang="en-US" altLang="zh-TW" dirty="0"/>
              <a:t>are often useful</a:t>
            </a:r>
          </a:p>
          <a:p>
            <a:r>
              <a:rPr lang="en-US" altLang="zh-TW" dirty="0"/>
              <a:t>EX: scans a document for text nodes containing a given string and returns true when it has found one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dirty="0" err="1">
                <a:solidFill>
                  <a:srgbClr val="C00000"/>
                </a:solidFill>
              </a:rPr>
              <a:t>talksAbout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7030A0"/>
                </a:solidFill>
              </a:rPr>
              <a:t>node</a:t>
            </a:r>
            <a:r>
              <a:rPr lang="en-US" altLang="zh-TW" dirty="0">
                <a:solidFill>
                  <a:srgbClr val="0070C0"/>
                </a:solidFill>
              </a:rPr>
              <a:t>, string)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if (</a:t>
            </a:r>
            <a:r>
              <a:rPr lang="en-US" altLang="zh-TW" dirty="0" err="1">
                <a:solidFill>
                  <a:srgbClr val="0070C0"/>
                </a:solidFill>
              </a:rPr>
              <a:t>node.</a:t>
            </a:r>
            <a:r>
              <a:rPr lang="en-US" altLang="zh-TW" dirty="0" err="1">
                <a:solidFill>
                  <a:srgbClr val="7030A0"/>
                </a:solidFill>
              </a:rPr>
              <a:t>nodeType</a:t>
            </a:r>
            <a:r>
              <a:rPr lang="en-US" altLang="zh-TW" dirty="0">
                <a:solidFill>
                  <a:srgbClr val="0070C0"/>
                </a:solidFill>
              </a:rPr>
              <a:t> == </a:t>
            </a:r>
            <a:r>
              <a:rPr lang="en-US" altLang="zh-TW" dirty="0" err="1">
                <a:solidFill>
                  <a:srgbClr val="0070C0"/>
                </a:solidFill>
              </a:rPr>
              <a:t>Node.</a:t>
            </a:r>
            <a:r>
              <a:rPr lang="en-US" altLang="zh-TW" dirty="0" err="1">
                <a:solidFill>
                  <a:srgbClr val="7030A0"/>
                </a:solidFill>
              </a:rPr>
              <a:t>ELEMENT_NODE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nn-NO" altLang="zh-TW" dirty="0">
                <a:solidFill>
                  <a:srgbClr val="0070C0"/>
                </a:solidFill>
              </a:rPr>
              <a:t>          for (let i = 0; i &lt; node.</a:t>
            </a:r>
            <a:r>
              <a:rPr lang="nn-NO" altLang="zh-TW" dirty="0">
                <a:solidFill>
                  <a:srgbClr val="7030A0"/>
                </a:solidFill>
              </a:rPr>
              <a:t>childNodes</a:t>
            </a:r>
            <a:r>
              <a:rPr lang="nn-NO" altLang="zh-TW" dirty="0">
                <a:solidFill>
                  <a:srgbClr val="0070C0"/>
                </a:solidFill>
              </a:rPr>
              <a:t>.length; i++)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</a:t>
            </a:r>
            <a:r>
              <a:rPr lang="en-US" altLang="zh-TW" dirty="0">
                <a:solidFill>
                  <a:srgbClr val="C00000"/>
                </a:solidFill>
              </a:rPr>
              <a:t>// traverse the DOM tree using recursive function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if (</a:t>
            </a:r>
            <a:r>
              <a:rPr lang="en-US" altLang="zh-TW" dirty="0" err="1">
                <a:solidFill>
                  <a:srgbClr val="C00000"/>
                </a:solidFill>
              </a:rPr>
              <a:t>talksAbout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node.</a:t>
            </a:r>
            <a:r>
              <a:rPr lang="en-US" altLang="zh-TW" dirty="0" err="1">
                <a:solidFill>
                  <a:srgbClr val="7030A0"/>
                </a:solidFill>
              </a:rPr>
              <a:t>childNodes</a:t>
            </a:r>
            <a:r>
              <a:rPr lang="en-US" altLang="zh-TW" dirty="0">
                <a:solidFill>
                  <a:srgbClr val="0070C0"/>
                </a:solidFill>
              </a:rPr>
              <a:t>[i], string))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 return </a:t>
            </a:r>
            <a:r>
              <a:rPr lang="en-US" altLang="zh-TW" dirty="0">
                <a:solidFill>
                  <a:srgbClr val="C00000"/>
                </a:solidFill>
              </a:rPr>
              <a:t>true</a:t>
            </a:r>
            <a:r>
              <a:rPr lang="en-US" altLang="zh-TW" dirty="0">
                <a:solidFill>
                  <a:srgbClr val="0070C0"/>
                </a:solidFill>
              </a:rPr>
              <a:t>;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return </a:t>
            </a:r>
            <a:r>
              <a:rPr lang="en-US" altLang="zh-TW" b="1" dirty="0">
                <a:solidFill>
                  <a:srgbClr val="0070C0"/>
                </a:solidFill>
              </a:rPr>
              <a:t>false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} else if (</a:t>
            </a:r>
            <a:r>
              <a:rPr lang="en-US" altLang="zh-TW" dirty="0" err="1">
                <a:solidFill>
                  <a:srgbClr val="0070C0"/>
                </a:solidFill>
              </a:rPr>
              <a:t>node.</a:t>
            </a:r>
            <a:r>
              <a:rPr lang="en-US" altLang="zh-TW" dirty="0" err="1">
                <a:solidFill>
                  <a:srgbClr val="7030A0"/>
                </a:solidFill>
              </a:rPr>
              <a:t>nodeType</a:t>
            </a:r>
            <a:r>
              <a:rPr lang="en-US" altLang="zh-TW" dirty="0">
                <a:solidFill>
                  <a:srgbClr val="0070C0"/>
                </a:solidFill>
              </a:rPr>
              <a:t> == </a:t>
            </a:r>
            <a:r>
              <a:rPr lang="en-US" altLang="zh-TW" dirty="0" err="1">
                <a:solidFill>
                  <a:srgbClr val="0070C0"/>
                </a:solidFill>
              </a:rPr>
              <a:t>Node.</a:t>
            </a:r>
            <a:r>
              <a:rPr lang="en-US" altLang="zh-TW" dirty="0" err="1">
                <a:solidFill>
                  <a:srgbClr val="C00000"/>
                </a:solidFill>
              </a:rPr>
              <a:t>TEXT_NODE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//</a:t>
            </a:r>
            <a:r>
              <a:rPr lang="en-US" altLang="zh-TW" dirty="0" err="1"/>
              <a:t>nodeValue</a:t>
            </a:r>
            <a:r>
              <a:rPr lang="en-US" altLang="zh-TW" dirty="0"/>
              <a:t> property holds the string of text that it represents.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return </a:t>
            </a:r>
            <a:r>
              <a:rPr lang="en-US" altLang="zh-TW" dirty="0" err="1">
                <a:solidFill>
                  <a:srgbClr val="0070C0"/>
                </a:solidFill>
              </a:rPr>
              <a:t>node.</a:t>
            </a:r>
            <a:r>
              <a:rPr lang="en-US" altLang="zh-TW" dirty="0" err="1">
                <a:solidFill>
                  <a:srgbClr val="7030A0"/>
                </a:solidFill>
              </a:rPr>
              <a:t>nodeValue</a:t>
            </a:r>
            <a:r>
              <a:rPr lang="en-US" altLang="zh-TW" dirty="0" err="1">
                <a:solidFill>
                  <a:srgbClr val="0070C0"/>
                </a:solidFill>
              </a:rPr>
              <a:t>.indexOf</a:t>
            </a:r>
            <a:r>
              <a:rPr lang="en-US" altLang="zh-TW" dirty="0">
                <a:solidFill>
                  <a:srgbClr val="0070C0"/>
                </a:solidFill>
              </a:rPr>
              <a:t>(string) </a:t>
            </a:r>
            <a:r>
              <a:rPr lang="en-US" altLang="zh-TW" dirty="0">
                <a:solidFill>
                  <a:srgbClr val="C00000"/>
                </a:solidFill>
              </a:rPr>
              <a:t>&gt; -1</a:t>
            </a:r>
            <a:r>
              <a:rPr lang="en-US" altLang="zh-TW" dirty="0">
                <a:solidFill>
                  <a:srgbClr val="0070C0"/>
                </a:solidFill>
              </a:rPr>
              <a:t>;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 err="1">
                <a:solidFill>
                  <a:srgbClr val="C00000"/>
                </a:solidFill>
              </a:rPr>
              <a:t>talksAbout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</a:rPr>
              <a:t>document.body</a:t>
            </a:r>
            <a:r>
              <a:rPr lang="en-US" altLang="zh-TW" dirty="0">
                <a:solidFill>
                  <a:srgbClr val="0070C0"/>
                </a:solidFill>
              </a:rPr>
              <a:t>, "</a:t>
            </a:r>
            <a:r>
              <a:rPr lang="en-US" altLang="zh-TW" u="sng" dirty="0">
                <a:solidFill>
                  <a:srgbClr val="C00000"/>
                </a:solidFill>
              </a:rPr>
              <a:t>book"</a:t>
            </a:r>
            <a:r>
              <a:rPr lang="en-US" altLang="zh-TW" dirty="0">
                <a:solidFill>
                  <a:srgbClr val="0070C0"/>
                </a:solidFill>
              </a:rPr>
              <a:t>));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//book</a:t>
            </a:r>
            <a:r>
              <a:rPr lang="zh-TW" altLang="en-US" dirty="0">
                <a:solidFill>
                  <a:srgbClr val="C00000"/>
                </a:solidFill>
              </a:rPr>
              <a:t>字串改為網頁中有的 </a:t>
            </a:r>
            <a:r>
              <a:rPr lang="en-US" altLang="zh-TW" dirty="0">
                <a:solidFill>
                  <a:srgbClr val="C00000"/>
                </a:solidFill>
              </a:rPr>
              <a:t>text (</a:t>
            </a:r>
            <a:r>
              <a:rPr lang="zh-TW" altLang="en-US" dirty="0">
                <a:solidFill>
                  <a:srgbClr val="C00000"/>
                </a:solidFill>
              </a:rPr>
              <a:t>嘗試如何傳回</a:t>
            </a:r>
            <a:r>
              <a:rPr lang="en-US" altLang="zh-TW" dirty="0">
                <a:solidFill>
                  <a:srgbClr val="C00000"/>
                </a:solidFill>
              </a:rPr>
              <a:t>true)</a:t>
            </a:r>
          </a:p>
          <a:p>
            <a:pPr lvl="1"/>
            <a:r>
              <a:rPr lang="en-US" altLang="zh-TW" dirty="0"/>
              <a:t>// → true / false (</a:t>
            </a:r>
            <a:r>
              <a:rPr lang="zh-TW" altLang="en-US" dirty="0"/>
              <a:t>無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EF9CEBD-3699-4EE6-9CBA-B289B7A4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852936"/>
            <a:ext cx="2590800" cy="144016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67C52BE-9193-4D20-A607-DDDD5591EECC}"/>
              </a:ext>
            </a:extLst>
          </p:cNvPr>
          <p:cNvCxnSpPr/>
          <p:nvPr/>
        </p:nvCxnSpPr>
        <p:spPr>
          <a:xfrm flipV="1">
            <a:off x="4932040" y="2996952"/>
            <a:ext cx="1656184" cy="252028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6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Finding elements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800" dirty="0"/>
              <a:t>to get the </a:t>
            </a:r>
            <a:r>
              <a:rPr lang="en-US" altLang="zh-TW" sz="2800" dirty="0" err="1">
                <a:solidFill>
                  <a:srgbClr val="C00000"/>
                </a:solidFill>
              </a:rPr>
              <a:t>href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  <a:r>
              <a:rPr lang="en-US" altLang="zh-TW" sz="2800" dirty="0"/>
              <a:t>attribute of the link in that document: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let link = </a:t>
            </a:r>
            <a:r>
              <a:rPr lang="en-US" altLang="zh-TW" sz="2400" dirty="0" err="1">
                <a:solidFill>
                  <a:srgbClr val="0070C0"/>
                </a:solidFill>
              </a:rPr>
              <a:t>document.body.</a:t>
            </a:r>
            <a:r>
              <a:rPr lang="en-US" altLang="zh-TW" sz="2400" dirty="0" err="1">
                <a:solidFill>
                  <a:srgbClr val="C00000"/>
                </a:solidFill>
              </a:rPr>
              <a:t>getElementsByTag</a:t>
            </a:r>
            <a:r>
              <a:rPr lang="en-US" altLang="zh-TW" sz="2400" b="1" u="sng" dirty="0" err="1">
                <a:solidFill>
                  <a:srgbClr val="C00000"/>
                </a:solidFill>
              </a:rPr>
              <a:t>Name</a:t>
            </a:r>
            <a:r>
              <a:rPr lang="en-US" altLang="zh-TW" sz="2400" dirty="0">
                <a:solidFill>
                  <a:srgbClr val="0070C0"/>
                </a:solidFill>
              </a:rPr>
              <a:t>("</a:t>
            </a:r>
            <a:r>
              <a:rPr lang="en-US" altLang="zh-TW" sz="2400" dirty="0">
                <a:solidFill>
                  <a:srgbClr val="C00000"/>
                </a:solidFill>
              </a:rPr>
              <a:t>a</a:t>
            </a:r>
            <a:r>
              <a:rPr lang="en-US" altLang="zh-TW" sz="2400" dirty="0">
                <a:solidFill>
                  <a:srgbClr val="0070C0"/>
                </a:solidFill>
              </a:rPr>
              <a:t>")[0];</a:t>
            </a:r>
          </a:p>
          <a:p>
            <a:pPr lvl="1"/>
            <a:r>
              <a:rPr lang="en-US" altLang="zh-TW" sz="2400" dirty="0"/>
              <a:t>//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/>
              <a:t>&lt;</a:t>
            </a:r>
            <a:r>
              <a:rPr lang="en-US" altLang="zh-TW" sz="2400" dirty="0">
                <a:solidFill>
                  <a:srgbClr val="C00000"/>
                </a:solidFill>
              </a:rPr>
              <a:t>a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/>
              <a:t>href</a:t>
            </a:r>
            <a:r>
              <a:rPr lang="en-US" altLang="zh-TW" sz="2400" dirty="0"/>
              <a:t>=“ </a:t>
            </a:r>
            <a:r>
              <a:rPr lang="en-US" altLang="zh-TW" sz="2400" dirty="0" err="1">
                <a:solidFill>
                  <a:srgbClr val="C00000"/>
                </a:solidFill>
              </a:rPr>
              <a:t>xxxxx</a:t>
            </a:r>
            <a:r>
              <a:rPr lang="en-US" altLang="zh-TW" sz="2400" dirty="0"/>
              <a:t>”&gt; &lt;/a&gt;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console.log(</a:t>
            </a:r>
            <a:r>
              <a:rPr lang="en-US" altLang="zh-TW" sz="2400" dirty="0" err="1">
                <a:solidFill>
                  <a:srgbClr val="C00000"/>
                </a:solidFill>
              </a:rPr>
              <a:t>link</a:t>
            </a:r>
            <a:r>
              <a:rPr lang="en-US" altLang="zh-TW" sz="2400" dirty="0" err="1">
                <a:solidFill>
                  <a:srgbClr val="0070C0"/>
                </a:solidFill>
              </a:rPr>
              <a:t>.</a:t>
            </a:r>
            <a:r>
              <a:rPr lang="en-US" altLang="zh-TW" sz="2400" b="1" dirty="0" err="1">
                <a:solidFill>
                  <a:srgbClr val="0070C0"/>
                </a:solidFill>
              </a:rPr>
              <a:t>href</a:t>
            </a:r>
            <a:r>
              <a:rPr lang="en-US" altLang="zh-TW" sz="24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3000" b="1" dirty="0"/>
              <a:t>All element nodes</a:t>
            </a:r>
            <a:r>
              <a:rPr lang="en-US" altLang="zh-TW" sz="3000" dirty="0"/>
              <a:t> have a </a:t>
            </a:r>
            <a:r>
              <a:rPr lang="en-US" altLang="zh-TW" sz="3000" dirty="0" err="1">
                <a:solidFill>
                  <a:srgbClr val="C00000"/>
                </a:solidFill>
              </a:rPr>
              <a:t>getElementsByTagName</a:t>
            </a:r>
            <a:r>
              <a:rPr lang="en-US" altLang="zh-TW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/>
              <a:t>method:</a:t>
            </a:r>
          </a:p>
          <a:p>
            <a:pPr lvl="1"/>
            <a:r>
              <a:rPr lang="en-US" altLang="zh-TW" dirty="0"/>
              <a:t>collects all elements with the given tag name:</a:t>
            </a:r>
          </a:p>
          <a:p>
            <a:pPr lvl="2"/>
            <a:r>
              <a:rPr lang="en-US" altLang="zh-TW" dirty="0"/>
              <a:t>are descendants (direct or indirect children) of that node</a:t>
            </a:r>
          </a:p>
          <a:p>
            <a:pPr lvl="2"/>
            <a:r>
              <a:rPr lang="en-US" altLang="zh-TW" dirty="0"/>
              <a:t>returns them as an </a:t>
            </a:r>
            <a:r>
              <a:rPr lang="en-US" altLang="zh-TW" b="1" dirty="0">
                <a:solidFill>
                  <a:srgbClr val="C00000"/>
                </a:solidFill>
              </a:rPr>
              <a:t>array-like</a:t>
            </a:r>
            <a:r>
              <a:rPr lang="en-US" altLang="zh-TW" dirty="0">
                <a:solidFill>
                  <a:srgbClr val="C00000"/>
                </a:solidFill>
              </a:rPr>
              <a:t> object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To find a </a:t>
            </a:r>
            <a:r>
              <a:rPr lang="en-US" altLang="zh-TW" dirty="0">
                <a:solidFill>
                  <a:srgbClr val="C00000"/>
                </a:solidFill>
              </a:rPr>
              <a:t>specific </a:t>
            </a:r>
            <a:r>
              <a:rPr lang="en-US" altLang="zh-TW" i="1" dirty="0">
                <a:solidFill>
                  <a:srgbClr val="C00000"/>
                </a:solidFill>
              </a:rPr>
              <a:t>single </a:t>
            </a:r>
            <a:r>
              <a:rPr lang="en-US" altLang="zh-TW" dirty="0"/>
              <a:t>node:</a:t>
            </a:r>
          </a:p>
          <a:p>
            <a:pPr lvl="1"/>
            <a:r>
              <a:rPr lang="en-US" altLang="zh-TW" sz="2400" dirty="0"/>
              <a:t>give it an </a:t>
            </a:r>
            <a:r>
              <a:rPr lang="en-US" altLang="zh-TW" sz="2400" dirty="0">
                <a:solidFill>
                  <a:srgbClr val="C00000"/>
                </a:solidFill>
              </a:rPr>
              <a:t>id</a:t>
            </a:r>
            <a:r>
              <a:rPr lang="en-US" altLang="zh-TW" sz="2400" dirty="0"/>
              <a:t> attribute and use </a:t>
            </a:r>
            <a:r>
              <a:rPr lang="en-US" altLang="zh-TW" sz="2400" dirty="0" err="1">
                <a:solidFill>
                  <a:srgbClr val="C00000"/>
                </a:solidFill>
              </a:rPr>
              <a:t>document.getElementBy</a:t>
            </a:r>
            <a:r>
              <a:rPr lang="en-US" altLang="zh-TW" sz="2400" b="1" u="sng" dirty="0" err="1">
                <a:solidFill>
                  <a:srgbClr val="C00000"/>
                </a:solidFill>
              </a:rPr>
              <a:t>Id</a:t>
            </a:r>
            <a:endParaRPr lang="en-US" altLang="zh-TW" sz="2400" b="1" u="sng" dirty="0">
              <a:solidFill>
                <a:srgbClr val="C0000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&lt;p&gt;My ostrich Gertrude:&lt;/p&gt;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&lt;p&gt;&lt;</a:t>
            </a:r>
            <a:r>
              <a:rPr lang="en-US" altLang="zh-TW" dirty="0" err="1">
                <a:solidFill>
                  <a:srgbClr val="0070C0"/>
                </a:solidFill>
              </a:rPr>
              <a:t>img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id</a:t>
            </a:r>
            <a:r>
              <a:rPr lang="en-US" altLang="zh-TW" dirty="0">
                <a:solidFill>
                  <a:srgbClr val="0070C0"/>
                </a:solidFill>
              </a:rPr>
              <a:t>="</a:t>
            </a:r>
            <a:r>
              <a:rPr lang="en-US" altLang="zh-TW" dirty="0" err="1">
                <a:solidFill>
                  <a:srgbClr val="C00000"/>
                </a:solidFill>
              </a:rPr>
              <a:t>gertrude</a:t>
            </a:r>
            <a:r>
              <a:rPr lang="en-US" altLang="zh-TW" dirty="0">
                <a:solidFill>
                  <a:srgbClr val="0070C0"/>
                </a:solidFill>
              </a:rPr>
              <a:t>" </a:t>
            </a:r>
            <a:r>
              <a:rPr lang="en-US" altLang="zh-TW" dirty="0" err="1">
                <a:solidFill>
                  <a:srgbClr val="0070C0"/>
                </a:solidFill>
              </a:rPr>
              <a:t>src</a:t>
            </a:r>
            <a:r>
              <a:rPr lang="en-US" altLang="zh-TW" dirty="0">
                <a:solidFill>
                  <a:srgbClr val="0070C0"/>
                </a:solidFill>
              </a:rPr>
              <a:t>="</a:t>
            </a:r>
            <a:r>
              <a:rPr lang="en-US" altLang="zh-TW" dirty="0" err="1">
                <a:solidFill>
                  <a:srgbClr val="0070C0"/>
                </a:solidFill>
              </a:rPr>
              <a:t>img</a:t>
            </a:r>
            <a:r>
              <a:rPr lang="en-US" altLang="zh-TW" dirty="0">
                <a:solidFill>
                  <a:srgbClr val="0070C0"/>
                </a:solidFill>
              </a:rPr>
              <a:t>/ostrich.png"&gt;&lt;/p&gt;</a:t>
            </a:r>
          </a:p>
          <a:p>
            <a:pPr lvl="2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ostrich = </a:t>
            </a:r>
            <a:r>
              <a:rPr lang="en-US" altLang="zh-TW" b="1" dirty="0" err="1">
                <a:solidFill>
                  <a:srgbClr val="0070C0"/>
                </a:solidFill>
              </a:rPr>
              <a:t>document.</a:t>
            </a:r>
            <a:r>
              <a:rPr lang="en-US" altLang="zh-TW" dirty="0" err="1">
                <a:solidFill>
                  <a:srgbClr val="C00000"/>
                </a:solidFill>
              </a:rPr>
              <a:t>getElementById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gertrude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console.log(</a:t>
            </a:r>
            <a:r>
              <a:rPr lang="en-US" altLang="zh-TW" dirty="0" err="1">
                <a:solidFill>
                  <a:srgbClr val="0070C0"/>
                </a:solidFill>
              </a:rPr>
              <a:t>ostrich.src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</a:p>
          <a:p>
            <a:r>
              <a:rPr lang="en-US" altLang="zh-TW" sz="3300" b="1" dirty="0" err="1"/>
              <a:t>getElementsBy</a:t>
            </a:r>
            <a:r>
              <a:rPr lang="en-US" altLang="zh-TW" sz="3300" b="1" dirty="0" err="1">
                <a:solidFill>
                  <a:srgbClr val="C00000"/>
                </a:solidFill>
              </a:rPr>
              <a:t>ClassName</a:t>
            </a:r>
            <a:r>
              <a:rPr lang="en-US" altLang="zh-TW" sz="3300" dirty="0"/>
              <a:t>:</a:t>
            </a:r>
          </a:p>
          <a:p>
            <a:pPr lvl="1"/>
            <a:r>
              <a:rPr lang="en-US" altLang="zh-TW" sz="3000" dirty="0"/>
              <a:t>like </a:t>
            </a:r>
            <a:r>
              <a:rPr lang="en-US" altLang="zh-TW" sz="3000" b="1" dirty="0" err="1">
                <a:solidFill>
                  <a:srgbClr val="C00000"/>
                </a:solidFill>
              </a:rPr>
              <a:t>getElementsByTagName</a:t>
            </a:r>
            <a:endParaRPr lang="en-US" altLang="zh-TW" sz="3000" b="1" dirty="0">
              <a:solidFill>
                <a:srgbClr val="C00000"/>
              </a:solidFill>
            </a:endParaRPr>
          </a:p>
          <a:p>
            <a:pPr lvl="1"/>
            <a:r>
              <a:rPr lang="en-US" altLang="zh-TW" sz="2900" dirty="0"/>
              <a:t>searches through the contents of an element node and retrieves all elements:</a:t>
            </a:r>
          </a:p>
          <a:p>
            <a:pPr lvl="2"/>
            <a:r>
              <a:rPr lang="en-US" altLang="zh-TW" sz="2600" dirty="0"/>
              <a:t> have the given string in their </a:t>
            </a:r>
            <a:r>
              <a:rPr lang="en-US" altLang="zh-TW" sz="2600" dirty="0">
                <a:solidFill>
                  <a:srgbClr val="C00000"/>
                </a:solidFill>
              </a:rPr>
              <a:t>class attribute</a:t>
            </a:r>
            <a:r>
              <a:rPr lang="en-US" altLang="zh-TW" sz="2600" dirty="0"/>
              <a:t>.</a:t>
            </a:r>
            <a:endParaRPr lang="en-US" altLang="zh-TW" sz="26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B82647A-F276-4AFD-B4B1-1D4B6D9F75E9}"/>
              </a:ext>
            </a:extLst>
          </p:cNvPr>
          <p:cNvCxnSpPr/>
          <p:nvPr/>
        </p:nvCxnSpPr>
        <p:spPr>
          <a:xfrm flipH="1" flipV="1">
            <a:off x="1187624" y="1340768"/>
            <a:ext cx="792088" cy="720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B48DFFFF-0A8B-4110-B6E5-6C9BDAFA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541185"/>
            <a:ext cx="3168352" cy="9892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FCDF3E7-DFC1-4704-B8E9-E953636C5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785" y="2558064"/>
            <a:ext cx="3240720" cy="12506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82F263-B100-47CE-9350-9FE43CB2F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4533245"/>
            <a:ext cx="4819650" cy="800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465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Autofit/>
          </a:bodyPr>
          <a:lstStyle/>
          <a:p>
            <a:pPr algn="r"/>
            <a:r>
              <a:rPr lang="en-US" altLang="zh-TW" sz="3600" b="1" dirty="0"/>
              <a:t>Changing the document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1600" dirty="0"/>
              <a:t>DOM data structure can be changed</a:t>
            </a:r>
            <a:endParaRPr lang="en-US" altLang="zh-TW" sz="1500" dirty="0"/>
          </a:p>
          <a:p>
            <a:r>
              <a:rPr lang="en-US" altLang="zh-TW" sz="1800" b="1" dirty="0"/>
              <a:t>remove:</a:t>
            </a:r>
          </a:p>
          <a:p>
            <a:pPr lvl="1"/>
            <a:r>
              <a:rPr lang="en-US" altLang="zh-TW" sz="1800" dirty="0"/>
              <a:t>remove nodes from their current parent node</a:t>
            </a:r>
          </a:p>
          <a:p>
            <a:r>
              <a:rPr lang="en-US" altLang="zh-TW" sz="1800" b="1" dirty="0" err="1"/>
              <a:t>appendChild</a:t>
            </a:r>
            <a:r>
              <a:rPr lang="en-US" altLang="zh-TW" sz="1800" b="1" dirty="0"/>
              <a:t>:</a:t>
            </a:r>
          </a:p>
          <a:p>
            <a:pPr lvl="1"/>
            <a:r>
              <a:rPr lang="en-US" altLang="zh-TW" sz="1800" dirty="0"/>
              <a:t>add a child node to an element node: puts it </a:t>
            </a:r>
            <a:r>
              <a:rPr lang="en-US" altLang="zh-TW" sz="1800" b="1" dirty="0">
                <a:solidFill>
                  <a:srgbClr val="C00000"/>
                </a:solidFill>
              </a:rPr>
              <a:t>at the end </a:t>
            </a:r>
            <a:r>
              <a:rPr lang="en-US" altLang="zh-TW" sz="1800" dirty="0"/>
              <a:t>of the list of children</a:t>
            </a:r>
          </a:p>
          <a:p>
            <a:r>
              <a:rPr lang="en-US" altLang="zh-TW" sz="1800" b="1" dirty="0" err="1"/>
              <a:t>insertBefore</a:t>
            </a:r>
            <a:r>
              <a:rPr lang="en-US" altLang="zh-TW" sz="1800" b="1" dirty="0"/>
              <a:t>:</a:t>
            </a:r>
          </a:p>
          <a:p>
            <a:pPr lvl="1"/>
            <a:r>
              <a:rPr lang="en-US" altLang="zh-TW" sz="1600" dirty="0">
                <a:solidFill>
                  <a:srgbClr val="C00000"/>
                </a:solidFill>
              </a:rPr>
              <a:t>(inserts the node given, before the node given)</a:t>
            </a:r>
          </a:p>
          <a:p>
            <a:pPr lvl="2"/>
            <a:r>
              <a:rPr lang="en-US" altLang="zh-TW" sz="1400" dirty="0">
                <a:solidFill>
                  <a:srgbClr val="0070C0"/>
                </a:solidFill>
              </a:rPr>
              <a:t>&lt;!DOCTYPE html&gt;</a:t>
            </a:r>
          </a:p>
          <a:p>
            <a:pPr lvl="2"/>
            <a:r>
              <a:rPr lang="en-US" altLang="zh-TW" sz="1400" dirty="0">
                <a:solidFill>
                  <a:srgbClr val="0070C0"/>
                </a:solidFill>
              </a:rPr>
              <a:t>&lt;html&gt;</a:t>
            </a:r>
          </a:p>
          <a:p>
            <a:pPr lvl="2"/>
            <a:r>
              <a:rPr lang="en-US" altLang="zh-TW" sz="1400" dirty="0">
                <a:solidFill>
                  <a:srgbClr val="0070C0"/>
                </a:solidFill>
              </a:rPr>
              <a:t>&lt;head&gt;</a:t>
            </a:r>
          </a:p>
          <a:p>
            <a:pPr lvl="2"/>
            <a:r>
              <a:rPr lang="en-US" altLang="zh-TW" sz="1400" dirty="0">
                <a:solidFill>
                  <a:srgbClr val="0070C0"/>
                </a:solidFill>
              </a:rPr>
              <a:t>&lt;meta charset="utf-8"&gt;</a:t>
            </a:r>
          </a:p>
          <a:p>
            <a:pPr lvl="2"/>
            <a:r>
              <a:rPr lang="en-US" altLang="zh-TW" sz="1400" dirty="0">
                <a:solidFill>
                  <a:srgbClr val="0070C0"/>
                </a:solidFill>
              </a:rPr>
              <a:t>&lt;meta name="viewport" content="width=device-width"&gt;</a:t>
            </a:r>
          </a:p>
          <a:p>
            <a:pPr lvl="2"/>
            <a:r>
              <a:rPr lang="en-US" altLang="zh-TW" sz="1400" dirty="0">
                <a:solidFill>
                  <a:srgbClr val="0070C0"/>
                </a:solidFill>
              </a:rPr>
              <a:t>&lt;title&gt;DOM01&lt;/title&gt;</a:t>
            </a:r>
          </a:p>
          <a:p>
            <a:pPr lvl="2"/>
            <a:r>
              <a:rPr lang="en-US" altLang="zh-TW" sz="1400" dirty="0">
                <a:solidFill>
                  <a:srgbClr val="0070C0"/>
                </a:solidFill>
              </a:rPr>
              <a:t>&lt;/head&gt;</a:t>
            </a:r>
          </a:p>
          <a:p>
            <a:pPr lvl="2"/>
            <a:r>
              <a:rPr lang="en-US" altLang="zh-TW" sz="1400" dirty="0">
                <a:solidFill>
                  <a:srgbClr val="0070C0"/>
                </a:solidFill>
              </a:rPr>
              <a:t>&lt;body&gt;</a:t>
            </a:r>
          </a:p>
          <a:p>
            <a:pPr lvl="2"/>
            <a:r>
              <a:rPr lang="en-US" altLang="zh-TW" sz="1400" dirty="0">
                <a:solidFill>
                  <a:srgbClr val="0070C0"/>
                </a:solidFill>
              </a:rPr>
              <a:t>&lt;h1&gt; hello </a:t>
            </a:r>
            <a:r>
              <a:rPr lang="en-US" altLang="zh-TW" sz="1400" dirty="0" err="1">
                <a:solidFill>
                  <a:srgbClr val="0070C0"/>
                </a:solidFill>
              </a:rPr>
              <a:t>js</a:t>
            </a:r>
            <a:r>
              <a:rPr lang="en-US" altLang="zh-TW" sz="1400" dirty="0">
                <a:solidFill>
                  <a:srgbClr val="0070C0"/>
                </a:solidFill>
              </a:rPr>
              <a:t> &lt;/h1&gt;</a:t>
            </a:r>
          </a:p>
          <a:p>
            <a:pPr lvl="2"/>
            <a:r>
              <a:rPr lang="en-US" altLang="zh-TW" sz="1400" dirty="0">
                <a:solidFill>
                  <a:srgbClr val="7030A0"/>
                </a:solidFill>
              </a:rPr>
              <a:t>&lt;p&gt;One&lt;/p&gt;</a:t>
            </a:r>
          </a:p>
          <a:p>
            <a:pPr lvl="2"/>
            <a:r>
              <a:rPr lang="en-US" altLang="zh-TW" sz="1400" dirty="0">
                <a:solidFill>
                  <a:srgbClr val="7030A0"/>
                </a:solidFill>
              </a:rPr>
              <a:t>&lt;p&gt;Two&lt;/p&gt;</a:t>
            </a:r>
          </a:p>
          <a:p>
            <a:pPr lvl="2"/>
            <a:r>
              <a:rPr lang="en-US" altLang="zh-TW" sz="1400" dirty="0">
                <a:solidFill>
                  <a:srgbClr val="7030A0"/>
                </a:solidFill>
              </a:rPr>
              <a:t>&lt;p&gt;Three&lt;/p&gt;</a:t>
            </a:r>
          </a:p>
          <a:p>
            <a:pPr lvl="2"/>
            <a:r>
              <a:rPr lang="en-US" altLang="zh-TW" sz="1400" dirty="0">
                <a:solidFill>
                  <a:srgbClr val="7030A0"/>
                </a:solidFill>
              </a:rPr>
              <a:t>&lt;script&gt;</a:t>
            </a:r>
          </a:p>
          <a:p>
            <a:pPr lvl="2"/>
            <a:r>
              <a:rPr lang="en-US" altLang="zh-TW" sz="1400" dirty="0">
                <a:solidFill>
                  <a:srgbClr val="7030A0"/>
                </a:solidFill>
              </a:rPr>
              <a:t>let paragraphs =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b="1" dirty="0" err="1">
                <a:solidFill>
                  <a:srgbClr val="0070C0"/>
                </a:solidFill>
              </a:rPr>
              <a:t>document.body.</a:t>
            </a:r>
            <a:r>
              <a:rPr lang="en-US" altLang="zh-TW" sz="1400" dirty="0" err="1">
                <a:solidFill>
                  <a:srgbClr val="C00000"/>
                </a:solidFill>
              </a:rPr>
              <a:t>getElementsByTagName</a:t>
            </a:r>
            <a:r>
              <a:rPr lang="en-US" altLang="zh-TW" sz="1400" dirty="0">
                <a:solidFill>
                  <a:srgbClr val="0070C0"/>
                </a:solidFill>
              </a:rPr>
              <a:t>("p");</a:t>
            </a:r>
          </a:p>
          <a:p>
            <a:pPr lvl="2"/>
            <a:r>
              <a:rPr lang="en-US" altLang="zh-TW" sz="1400" b="1" dirty="0" err="1">
                <a:solidFill>
                  <a:srgbClr val="0070C0"/>
                </a:solidFill>
              </a:rPr>
              <a:t>document.body.</a:t>
            </a:r>
            <a:r>
              <a:rPr lang="en-US" altLang="zh-TW" sz="1400" b="1" dirty="0" err="1">
                <a:solidFill>
                  <a:srgbClr val="C00000"/>
                </a:solidFill>
              </a:rPr>
              <a:t>insertBefore</a:t>
            </a:r>
            <a:r>
              <a:rPr lang="en-US" altLang="zh-TW" sz="1400" dirty="0">
                <a:solidFill>
                  <a:srgbClr val="7030A0"/>
                </a:solidFill>
              </a:rPr>
              <a:t>(paragraphs[2], paragraphs[0]);</a:t>
            </a:r>
          </a:p>
          <a:p>
            <a:pPr lvl="2"/>
            <a:r>
              <a:rPr lang="en-US" altLang="zh-TW" sz="1400" dirty="0">
                <a:solidFill>
                  <a:srgbClr val="7030A0"/>
                </a:solidFill>
              </a:rPr>
              <a:t>&lt;/script&gt;</a:t>
            </a:r>
          </a:p>
          <a:p>
            <a:pPr lvl="2"/>
            <a:r>
              <a:rPr lang="en-US" altLang="zh-TW" sz="1400" dirty="0">
                <a:solidFill>
                  <a:srgbClr val="0070C0"/>
                </a:solidFill>
              </a:rPr>
              <a:t>&lt;/body&gt;</a:t>
            </a:r>
          </a:p>
          <a:p>
            <a:pPr lvl="2"/>
            <a:r>
              <a:rPr lang="en-US" altLang="zh-TW" sz="1400" dirty="0">
                <a:solidFill>
                  <a:srgbClr val="0070C0"/>
                </a:solidFill>
              </a:rPr>
              <a:t>&lt;/html&gt;</a:t>
            </a:r>
          </a:p>
          <a:p>
            <a:endParaRPr lang="en-US" altLang="zh-TW" sz="1500" dirty="0">
              <a:solidFill>
                <a:srgbClr val="C00000"/>
              </a:solidFill>
            </a:endParaRPr>
          </a:p>
          <a:p>
            <a:pPr lvl="1"/>
            <a:endParaRPr lang="en-US" altLang="zh-TW" sz="1500" dirty="0">
              <a:solidFill>
                <a:srgbClr val="7030A0"/>
              </a:solidFill>
            </a:endParaRPr>
          </a:p>
          <a:p>
            <a:pPr lvl="1"/>
            <a:endParaRPr lang="en-US" altLang="zh-TW" sz="15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55776" y="3645024"/>
            <a:ext cx="65882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node can exist in the document in 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place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paragraph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front of paragraph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remove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from the end of the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insert it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front, resulting in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effect: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it to be removed from its current position (if it has one).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58502F-0581-43B0-A660-D5748991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5426443"/>
            <a:ext cx="3124200" cy="1381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95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21720</TotalTime>
  <Words>7284</Words>
  <Application>Microsoft Office PowerPoint</Application>
  <PresentationFormat>如螢幕大小 (4:3)</PresentationFormat>
  <Paragraphs>944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2" baseType="lpstr">
      <vt:lpstr>InconsolataLGC</vt:lpstr>
      <vt:lpstr>LMRoman12-Regular-Identity-H</vt:lpstr>
      <vt:lpstr>標楷體</vt:lpstr>
      <vt:lpstr>Arial</vt:lpstr>
      <vt:lpstr>Calibri</vt:lpstr>
      <vt:lpstr>Consolas</vt:lpstr>
      <vt:lpstr>Segoe UI</vt:lpstr>
      <vt:lpstr>Times New Roman</vt:lpstr>
      <vt:lpstr>Office 佈景主題</vt:lpstr>
      <vt:lpstr>JavaScript程式設計 (JavaScript Programming)</vt:lpstr>
      <vt:lpstr>CH 14 (Eloquent) Document Object Model (DOM)</vt:lpstr>
      <vt:lpstr>Document structure</vt:lpstr>
      <vt:lpstr>This page has the data structure</vt:lpstr>
      <vt:lpstr>Trees</vt:lpstr>
      <vt:lpstr>Moving through the tree</vt:lpstr>
      <vt:lpstr>PowerPoint 簡報</vt:lpstr>
      <vt:lpstr>Finding elements</vt:lpstr>
      <vt:lpstr>Changing the document</vt:lpstr>
      <vt:lpstr>Use Element to check &amp; modify HTML</vt:lpstr>
      <vt:lpstr>PowerPoint 簡報</vt:lpstr>
      <vt:lpstr>PowerPoint 簡報</vt:lpstr>
      <vt:lpstr>Creating nodes</vt:lpstr>
      <vt:lpstr>PowerPoint 簡報</vt:lpstr>
      <vt:lpstr>PowerPoint 簡報</vt:lpstr>
      <vt:lpstr>練習時間</vt:lpstr>
      <vt:lpstr>Note</vt:lpstr>
      <vt:lpstr>create element nodes</vt:lpstr>
      <vt:lpstr>HTML Text Formatting</vt:lpstr>
      <vt:lpstr>PowerPoint 簡報</vt:lpstr>
      <vt:lpstr>PowerPoint 簡報</vt:lpstr>
      <vt:lpstr>Attributes</vt:lpstr>
      <vt:lpstr>Layout</vt:lpstr>
      <vt:lpstr>HTML Table</vt:lpstr>
      <vt:lpstr>圖解clientLeft, clientTop, clientWidth和clientHeight</vt:lpstr>
      <vt:lpstr>PowerPoint 簡報</vt:lpstr>
      <vt:lpstr>HTML span 標籤用法</vt:lpstr>
      <vt:lpstr>The performance of Layout computations</vt:lpstr>
      <vt:lpstr>Styling</vt:lpstr>
      <vt:lpstr>PowerPoint 簡報</vt:lpstr>
      <vt:lpstr>Cascading styles (a Brief)</vt:lpstr>
      <vt:lpstr>Query selectors</vt:lpstr>
      <vt:lpstr>Positioning and animating</vt:lpstr>
      <vt:lpstr>Positioning and animating</vt:lpstr>
      <vt:lpstr>requestAnimationFrame()</vt:lpstr>
      <vt:lpstr>練習時間</vt:lpstr>
      <vt:lpstr>CH 15 (Eloquent) Handling Events</vt:lpstr>
      <vt:lpstr>Event handlers</vt:lpstr>
      <vt:lpstr>Events and DOM nodes</vt:lpstr>
      <vt:lpstr>PowerPoint 簡報</vt:lpstr>
      <vt:lpstr>Event objects</vt:lpstr>
      <vt:lpstr>Propagation</vt:lpstr>
      <vt:lpstr>PowerPoint 簡報</vt:lpstr>
      <vt:lpstr>PowerPoint 簡報</vt:lpstr>
      <vt:lpstr>Default actions</vt:lpstr>
      <vt:lpstr>Key events</vt:lpstr>
      <vt:lpstr>Blink the background color</vt:lpstr>
      <vt:lpstr>練習時間</vt:lpstr>
      <vt:lpstr>key combinations</vt:lpstr>
      <vt:lpstr>Pointer events</vt:lpstr>
      <vt:lpstr>PowerPoint 簡報</vt:lpstr>
      <vt:lpstr>Mouse motion</vt:lpstr>
      <vt:lpstr>Touch events</vt:lpstr>
      <vt:lpstr>show red circles around every touching finger</vt:lpstr>
      <vt:lpstr>Scroll events</vt:lpstr>
      <vt:lpstr>Focus events</vt:lpstr>
      <vt:lpstr>Load event</vt:lpstr>
      <vt:lpstr>Events and the event loop</vt:lpstr>
      <vt:lpstr>Timer</vt:lpstr>
      <vt:lpstr>Debouncing</vt:lpstr>
      <vt:lpstr>PowerPoint 簡報</vt:lpstr>
      <vt:lpstr>練習時間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電腦模擬與遊戲設計 (Design of Computer Simulations and Games)</dc:title>
  <dc:creator>jmsu</dc:creator>
  <cp:lastModifiedBy>User</cp:lastModifiedBy>
  <cp:revision>656</cp:revision>
  <dcterms:created xsi:type="dcterms:W3CDTF">2011-02-22T09:06:58Z</dcterms:created>
  <dcterms:modified xsi:type="dcterms:W3CDTF">2020-11-13T05:47:15Z</dcterms:modified>
</cp:coreProperties>
</file>