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483" r:id="rId2"/>
    <p:sldId id="415" r:id="rId3"/>
    <p:sldId id="417" r:id="rId4"/>
    <p:sldId id="416" r:id="rId5"/>
    <p:sldId id="419" r:id="rId6"/>
    <p:sldId id="454" r:id="rId7"/>
    <p:sldId id="418" r:id="rId8"/>
    <p:sldId id="420" r:id="rId9"/>
    <p:sldId id="421" r:id="rId10"/>
    <p:sldId id="422" r:id="rId11"/>
    <p:sldId id="484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74" r:id="rId22"/>
    <p:sldId id="432" r:id="rId23"/>
    <p:sldId id="433" r:id="rId24"/>
    <p:sldId id="434" r:id="rId25"/>
    <p:sldId id="435" r:id="rId26"/>
    <p:sldId id="436" r:id="rId27"/>
    <p:sldId id="476" r:id="rId28"/>
    <p:sldId id="437" r:id="rId29"/>
    <p:sldId id="438" r:id="rId30"/>
    <p:sldId id="475" r:id="rId31"/>
    <p:sldId id="455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447" r:id="rId41"/>
    <p:sldId id="448" r:id="rId42"/>
    <p:sldId id="449" r:id="rId43"/>
    <p:sldId id="450" r:id="rId44"/>
    <p:sldId id="451" r:id="rId45"/>
    <p:sldId id="452" r:id="rId46"/>
    <p:sldId id="453" r:id="rId47"/>
    <p:sldId id="363" r:id="rId48"/>
    <p:sldId id="457" r:id="rId49"/>
    <p:sldId id="458" r:id="rId50"/>
    <p:sldId id="456" r:id="rId51"/>
    <p:sldId id="459" r:id="rId52"/>
    <p:sldId id="460" r:id="rId53"/>
    <p:sldId id="461" r:id="rId54"/>
    <p:sldId id="462" r:id="rId55"/>
    <p:sldId id="463" r:id="rId56"/>
    <p:sldId id="464" r:id="rId57"/>
    <p:sldId id="465" r:id="rId58"/>
    <p:sldId id="466" r:id="rId59"/>
    <p:sldId id="472" r:id="rId60"/>
    <p:sldId id="311" r:id="rId6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24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71F93-2149-4EC4-85E4-E2301F451352}" type="datetimeFigureOut">
              <a:rPr lang="zh-TW" altLang="en-US" smtClean="0"/>
              <a:pPr/>
              <a:t>2020/11/26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D1DF5-41F2-42D8-AE49-7D8AA220FE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259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81F3-20D4-4C71-811D-D0D566A2DBC0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B433-B02E-49DE-B28F-2504AC00D4A9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2B00-8F2D-48AB-9F75-38A662F5403E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A30D-7613-43E9-9DC9-F8D27120A026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A97B-5514-4B7D-8F3F-627678FAE3F6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AD2C-45D5-46A6-A8D5-F29011628671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F5E4-9DED-4BC8-8002-13B80E1AFADF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6B78-6710-4C7F-90E6-4B0EAD0A3E50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7F00-069A-426A-9A0F-9A32B93D76AD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C0E3-9F9E-429E-9D2F-6F7F2DF87875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1A12-DF99-4ED1-B74D-7B5A7C003046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4EDB5-C03A-49C4-B0EE-7E003B6198ED}" type="datetime1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lessmilk.com/games/1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268760"/>
            <a:ext cx="9144000" cy="1728192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JavaScript</a:t>
            </a: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程式設計</a:t>
            </a:r>
            <a:b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4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(JavaScript Programming)</a:t>
            </a:r>
            <a:endParaRPr lang="zh-TW" altLang="en-US" sz="4000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4916760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數位學習科技學系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國立台南大學</a:t>
            </a:r>
            <a:endParaRPr lang="en-US" altLang="zh-TW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2020</a:t>
            </a:r>
            <a:endParaRPr lang="zh-TW" altLang="en-US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1760" y="116632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109 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學年度 第 </a:t>
            </a:r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1 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學期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99592" y="3068960"/>
            <a:ext cx="77724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蘇俊銘</a:t>
            </a: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(Jun-Ming Su)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4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jmsu@mail.nutn.edu.tw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Reading a level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The following class </a:t>
            </a:r>
            <a:r>
              <a:rPr lang="en-US" altLang="zh-TW" dirty="0">
                <a:solidFill>
                  <a:srgbClr val="C00000"/>
                </a:solidFill>
              </a:rPr>
              <a:t>stores a level object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Its </a:t>
            </a:r>
            <a:r>
              <a:rPr lang="en-US" altLang="zh-TW" dirty="0">
                <a:solidFill>
                  <a:srgbClr val="C00000"/>
                </a:solidFill>
              </a:rPr>
              <a:t>argument should be the string </a:t>
            </a:r>
            <a:r>
              <a:rPr lang="en-US" altLang="zh-TW" dirty="0"/>
              <a:t>that defines the level.</a:t>
            </a:r>
          </a:p>
          <a:p>
            <a:pPr lvl="1"/>
            <a:r>
              <a:rPr lang="en-US" altLang="zh-TW" b="1" dirty="0">
                <a:solidFill>
                  <a:srgbClr val="0070C0"/>
                </a:solidFill>
              </a:rPr>
              <a:t>class Level </a:t>
            </a:r>
            <a:r>
              <a:rPr lang="en-US" altLang="zh-TW" dirty="0">
                <a:solidFill>
                  <a:srgbClr val="0070C0"/>
                </a:solidFill>
              </a:rPr>
              <a:t>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b="1" dirty="0">
                <a:solidFill>
                  <a:srgbClr val="0070C0"/>
                </a:solidFill>
              </a:rPr>
              <a:t>constructor</a:t>
            </a:r>
            <a:r>
              <a:rPr lang="en-US" altLang="zh-TW" dirty="0">
                <a:solidFill>
                  <a:srgbClr val="0070C0"/>
                </a:solidFill>
              </a:rPr>
              <a:t>(plan)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let </a:t>
            </a:r>
            <a:r>
              <a:rPr lang="en-US" altLang="zh-TW" b="1" dirty="0">
                <a:solidFill>
                  <a:srgbClr val="C00000"/>
                </a:solidFill>
              </a:rPr>
              <a:t>rows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plan.</a:t>
            </a:r>
            <a:r>
              <a:rPr lang="en-US" altLang="zh-TW" b="1" dirty="0" err="1">
                <a:solidFill>
                  <a:srgbClr val="0070C0"/>
                </a:solidFill>
              </a:rPr>
              <a:t>trim</a:t>
            </a:r>
            <a:r>
              <a:rPr lang="en-US" altLang="zh-TW" dirty="0">
                <a:solidFill>
                  <a:srgbClr val="0070C0"/>
                </a:solidFill>
              </a:rPr>
              <a:t>().</a:t>
            </a:r>
            <a:r>
              <a:rPr lang="en-US" altLang="zh-TW" b="1" dirty="0">
                <a:solidFill>
                  <a:srgbClr val="0070C0"/>
                </a:solidFill>
              </a:rPr>
              <a:t>split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>
                <a:solidFill>
                  <a:srgbClr val="C00000"/>
                </a:solidFill>
              </a:rPr>
              <a:t>\n</a:t>
            </a:r>
            <a:r>
              <a:rPr lang="en-US" altLang="zh-TW" dirty="0">
                <a:solidFill>
                  <a:srgbClr val="0070C0"/>
                </a:solidFill>
              </a:rPr>
              <a:t>").map(l =&gt; [</a:t>
            </a:r>
            <a:r>
              <a:rPr lang="en-US" altLang="zh-TW" dirty="0">
                <a:solidFill>
                  <a:srgbClr val="C00000"/>
                </a:solidFill>
              </a:rPr>
              <a:t>...l</a:t>
            </a:r>
            <a:r>
              <a:rPr lang="en-US" altLang="zh-TW" dirty="0">
                <a:solidFill>
                  <a:srgbClr val="0070C0"/>
                </a:solidFill>
              </a:rPr>
              <a:t>]);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this.height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rows.length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this.width</a:t>
            </a:r>
            <a:r>
              <a:rPr lang="en-US" altLang="zh-TW" dirty="0">
                <a:solidFill>
                  <a:srgbClr val="0070C0"/>
                </a:solidFill>
              </a:rPr>
              <a:t> = rows[0].length;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this.</a:t>
            </a:r>
            <a:r>
              <a:rPr lang="en-US" altLang="zh-TW" b="1" dirty="0" err="1">
                <a:solidFill>
                  <a:srgbClr val="0070C0"/>
                </a:solidFill>
              </a:rPr>
              <a:t>startActors</a:t>
            </a:r>
            <a:r>
              <a:rPr lang="en-US" altLang="zh-TW" dirty="0">
                <a:solidFill>
                  <a:srgbClr val="0070C0"/>
                </a:solidFill>
              </a:rPr>
              <a:t> = [];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this.</a:t>
            </a:r>
            <a:r>
              <a:rPr lang="en-US" altLang="zh-TW" b="1" dirty="0" err="1">
                <a:solidFill>
                  <a:srgbClr val="0070C0"/>
                </a:solidFill>
              </a:rPr>
              <a:t>rows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rows.</a:t>
            </a:r>
            <a:r>
              <a:rPr lang="en-US" altLang="zh-TW" b="1" dirty="0" err="1">
                <a:solidFill>
                  <a:srgbClr val="C00000"/>
                </a:solidFill>
              </a:rPr>
              <a:t>map</a:t>
            </a:r>
            <a:r>
              <a:rPr lang="en-US" altLang="zh-TW" b="1" dirty="0">
                <a:solidFill>
                  <a:srgbClr val="7030A0"/>
                </a:solidFill>
              </a:rPr>
              <a:t>(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(row, </a:t>
            </a:r>
            <a:r>
              <a:rPr lang="en-US" altLang="zh-TW" b="1" dirty="0">
                <a:solidFill>
                  <a:schemeClr val="accent5">
                    <a:lumMod val="50000"/>
                  </a:schemeClr>
                </a:solidFill>
              </a:rPr>
              <a:t>y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) =&gt; </a:t>
            </a:r>
            <a:r>
              <a:rPr lang="en-US" altLang="zh-TW" b="1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      return </a:t>
            </a:r>
            <a:r>
              <a:rPr lang="en-US" altLang="zh-TW" b="1" dirty="0" err="1">
                <a:solidFill>
                  <a:schemeClr val="accent5">
                    <a:lumMod val="50000"/>
                  </a:schemeClr>
                </a:solidFill>
              </a:rPr>
              <a:t>row.map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</a:rPr>
              <a:t>ch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) =&gt; {</a:t>
            </a:r>
          </a:p>
          <a:p>
            <a:pPr lvl="1"/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        let type = </a:t>
            </a:r>
            <a:r>
              <a:rPr lang="en-US" altLang="zh-TW" b="1" dirty="0" err="1">
                <a:solidFill>
                  <a:schemeClr val="accent2">
                    <a:lumMod val="50000"/>
                  </a:schemeClr>
                </a:solidFill>
              </a:rPr>
              <a:t>levelChars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[</a:t>
            </a: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</a:rPr>
              <a:t>ch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];</a:t>
            </a:r>
          </a:p>
          <a:p>
            <a:pPr lvl="1"/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        if (</a:t>
            </a:r>
            <a:r>
              <a:rPr lang="en-US" altLang="zh-TW" b="1" dirty="0" err="1">
                <a:solidFill>
                  <a:schemeClr val="accent2">
                    <a:lumMod val="50000"/>
                  </a:schemeClr>
                </a:solidFill>
              </a:rPr>
              <a:t>typeof</a:t>
            </a: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type == "string") return type;</a:t>
            </a:r>
          </a:p>
          <a:p>
            <a:pPr lvl="1"/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</a:rPr>
              <a:t>this.</a:t>
            </a:r>
            <a:r>
              <a:rPr lang="en-US" altLang="zh-TW" b="1" dirty="0" err="1">
                <a:solidFill>
                  <a:schemeClr val="accent2">
                    <a:lumMod val="50000"/>
                  </a:schemeClr>
                </a:solidFill>
              </a:rPr>
              <a:t>startActors</a:t>
            </a: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</a:rPr>
              <a:t>.push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(</a:t>
            </a:r>
          </a:p>
          <a:p>
            <a:pPr lvl="1"/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          </a:t>
            </a: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</a:rPr>
              <a:t>type.</a:t>
            </a:r>
            <a:r>
              <a:rPr lang="en-US" altLang="zh-TW" b="1" dirty="0" err="1">
                <a:solidFill>
                  <a:schemeClr val="accent2">
                    <a:lumMod val="50000"/>
                  </a:schemeClr>
                </a:solidFill>
              </a:rPr>
              <a:t>create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(new </a:t>
            </a:r>
            <a:r>
              <a:rPr lang="en-US" altLang="zh-TW" b="1" dirty="0" err="1">
                <a:solidFill>
                  <a:schemeClr val="accent2">
                    <a:lumMod val="50000"/>
                  </a:schemeClr>
                </a:solidFill>
              </a:rPr>
              <a:t>Vec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(x, y), </a:t>
            </a: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</a:rPr>
              <a:t>ch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));</a:t>
            </a:r>
          </a:p>
          <a:p>
            <a:pPr lvl="1"/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        return "empty";</a:t>
            </a:r>
          </a:p>
          <a:p>
            <a:pPr lvl="1"/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      }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pPr lvl="1"/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    }</a:t>
            </a:r>
            <a:r>
              <a:rPr lang="en-US" altLang="zh-TW" b="1" dirty="0">
                <a:solidFill>
                  <a:srgbClr val="7030A0"/>
                </a:solidFill>
              </a:rPr>
              <a:t>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CE3B99-0F14-4DFF-A0BE-CB14EA9A8397}"/>
              </a:ext>
            </a:extLst>
          </p:cNvPr>
          <p:cNvSpPr/>
          <p:nvPr/>
        </p:nvSpPr>
        <p:spPr>
          <a:xfrm>
            <a:off x="4267200" y="1124744"/>
            <a:ext cx="484130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trim</a:t>
            </a:r>
            <a:r>
              <a:rPr lang="zh-TW" altLang="en-US" dirty="0"/>
              <a:t> is used to remove </a:t>
            </a:r>
            <a:r>
              <a:rPr lang="zh-TW" altLang="en-US" b="1" dirty="0"/>
              <a:t>whitespace</a:t>
            </a:r>
            <a:r>
              <a:rPr lang="zh-TW" altLang="en-US" dirty="0"/>
              <a:t> at the start and end of the plan string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6673DD-A892-4449-B4D5-2419F9795BF2}"/>
              </a:ext>
            </a:extLst>
          </p:cNvPr>
          <p:cNvSpPr/>
          <p:nvPr/>
        </p:nvSpPr>
        <p:spPr>
          <a:xfrm>
            <a:off x="4248944" y="2136372"/>
            <a:ext cx="485956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rows</a:t>
            </a:r>
            <a:r>
              <a:rPr lang="zh-TW" altLang="en-US" dirty="0"/>
              <a:t> holds an </a:t>
            </a:r>
            <a:r>
              <a:rPr lang="zh-TW" altLang="en-US" b="1" dirty="0"/>
              <a:t>array of arrays of characters, </a:t>
            </a:r>
            <a:endParaRPr lang="en-US" altLang="zh-TW" b="1" dirty="0"/>
          </a:p>
          <a:p>
            <a:r>
              <a:rPr lang="en-US" altLang="zh-TW" b="1" dirty="0"/>
              <a:t>=&gt; </a:t>
            </a:r>
            <a:r>
              <a:rPr lang="zh-TW" altLang="en-US" dirty="0"/>
              <a:t>the rows of the plan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23572-E696-4203-960E-4BE2BA0890DE}"/>
              </a:ext>
            </a:extLst>
          </p:cNvPr>
          <p:cNvSpPr/>
          <p:nvPr/>
        </p:nvSpPr>
        <p:spPr>
          <a:xfrm>
            <a:off x="4608512" y="2815768"/>
            <a:ext cx="4572000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call moving elements </a:t>
            </a:r>
            <a:r>
              <a:rPr lang="zh-TW" altLang="en-US" b="1" dirty="0"/>
              <a:t>actors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zh-TW" altLang="en-US" dirty="0"/>
              <a:t>stored in an array of objects. </a:t>
            </a:r>
            <a:endParaRPr lang="en-US" altLang="zh-TW" dirty="0"/>
          </a:p>
          <a:p>
            <a:r>
              <a:rPr lang="zh-TW" altLang="en-US" b="1" dirty="0"/>
              <a:t>background</a:t>
            </a:r>
            <a:r>
              <a:rPr lang="zh-TW" altLang="en-US" dirty="0"/>
              <a:t> will be an array of arrays of strings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holding field types such as </a:t>
            </a:r>
            <a:r>
              <a:rPr lang="zh-TW" altLang="en-US" b="1" dirty="0"/>
              <a:t>"empty", "wall", or "lava".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D4FF82-8442-4EEB-84C6-D38C57904446}"/>
              </a:ext>
            </a:extLst>
          </p:cNvPr>
          <p:cNvSpPr/>
          <p:nvPr/>
        </p:nvSpPr>
        <p:spPr>
          <a:xfrm>
            <a:off x="4716016" y="4532927"/>
            <a:ext cx="4427984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map</a:t>
            </a:r>
            <a:r>
              <a:rPr lang="zh-TW" altLang="en-US" dirty="0"/>
              <a:t> passes the </a:t>
            </a:r>
            <a:r>
              <a:rPr lang="zh-TW" altLang="en-US" b="1" dirty="0"/>
              <a:t>array index as a second argument</a:t>
            </a:r>
            <a:r>
              <a:rPr lang="zh-TW" altLang="en-US" dirty="0"/>
              <a:t> to the </a:t>
            </a:r>
            <a:r>
              <a:rPr lang="zh-TW" altLang="en-US" b="1" dirty="0"/>
              <a:t>mapping function</a:t>
            </a:r>
            <a:r>
              <a:rPr lang="en-US" altLang="zh-TW" dirty="0"/>
              <a:t>:</a:t>
            </a:r>
            <a:r>
              <a:rPr lang="zh-TW" altLang="en-US" dirty="0"/>
              <a:t> tells us the </a:t>
            </a:r>
            <a:r>
              <a:rPr lang="zh-TW" altLang="en-US" b="1" dirty="0"/>
              <a:t>x- and y-coordinates of a given character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1DD5A6-19D0-4B40-BCAF-388BB9C0758E}"/>
              </a:ext>
            </a:extLst>
          </p:cNvPr>
          <p:cNvSpPr/>
          <p:nvPr/>
        </p:nvSpPr>
        <p:spPr>
          <a:xfrm>
            <a:off x="1502460" y="5521146"/>
            <a:ext cx="4653715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type</a:t>
            </a:r>
            <a:r>
              <a:rPr lang="zh-TW" altLang="en-US" dirty="0"/>
              <a:t> is an </a:t>
            </a:r>
            <a:r>
              <a:rPr lang="zh-TW" altLang="en-US" b="1" dirty="0"/>
              <a:t>actor class</a:t>
            </a:r>
            <a:r>
              <a:rPr lang="zh-TW" altLang="en-US" dirty="0"/>
              <a:t>, its </a:t>
            </a:r>
            <a:r>
              <a:rPr lang="zh-TW" altLang="en-US" b="1" dirty="0"/>
              <a:t>static create </a:t>
            </a:r>
            <a:r>
              <a:rPr lang="zh-TW" altLang="en-US" dirty="0"/>
              <a:t>method is used to </a:t>
            </a:r>
            <a:r>
              <a:rPr lang="zh-TW" altLang="en-US" b="1" dirty="0"/>
              <a:t>create an object</a:t>
            </a:r>
            <a:r>
              <a:rPr lang="en-US" altLang="zh-TW" dirty="0"/>
              <a:t>:</a:t>
            </a:r>
            <a:r>
              <a:rPr lang="zh-TW" altLang="en-US" dirty="0"/>
              <a:t> added to </a:t>
            </a:r>
            <a:r>
              <a:rPr lang="zh-TW" altLang="en-US" b="1" dirty="0"/>
              <a:t>startActors,</a:t>
            </a:r>
            <a:r>
              <a:rPr lang="zh-TW" altLang="en-US" dirty="0"/>
              <a:t> and the mapping function returns </a:t>
            </a:r>
            <a:r>
              <a:rPr lang="zh-TW" altLang="en-US" b="1" dirty="0"/>
              <a:t>"empty" for this background square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AC0B55-9523-42F9-A008-5E5CA3362174}"/>
              </a:ext>
            </a:extLst>
          </p:cNvPr>
          <p:cNvSpPr/>
          <p:nvPr/>
        </p:nvSpPr>
        <p:spPr>
          <a:xfrm>
            <a:off x="6221152" y="5541842"/>
            <a:ext cx="2903707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b="1" dirty="0"/>
              <a:t>Actor </a:t>
            </a:r>
            <a:r>
              <a:rPr lang="zh-TW" altLang="en-US" b="1" dirty="0"/>
              <a:t>position </a:t>
            </a:r>
            <a:r>
              <a:rPr lang="zh-TW" altLang="en-US" dirty="0"/>
              <a:t>is stored as a </a:t>
            </a:r>
            <a:r>
              <a:rPr lang="zh-TW" altLang="en-US" b="1" dirty="0"/>
              <a:t>Vec</a:t>
            </a:r>
            <a:r>
              <a:rPr lang="zh-TW" altLang="en-US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551293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ADB5D-08EB-4335-9573-FD2F6157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58739"/>
            <a:ext cx="8229600" cy="595311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var </a:t>
            </a:r>
            <a:r>
              <a:rPr lang="en-US" altLang="zh-TW" sz="3200" dirty="0" err="1"/>
              <a:t>simpleLevel</a:t>
            </a:r>
            <a:r>
              <a:rPr lang="en-US" altLang="zh-TW" sz="3200" dirty="0"/>
              <a:t> = new Level(</a:t>
            </a:r>
            <a:r>
              <a:rPr lang="en-US" altLang="zh-TW" sz="3200" dirty="0" err="1"/>
              <a:t>simpleLevelPlan</a:t>
            </a:r>
            <a:r>
              <a:rPr lang="en-US" altLang="zh-TW" sz="3200" dirty="0"/>
              <a:t>);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91BBF9-BC7C-457C-8ECB-22CBCC813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28BC76-F526-4E26-9579-744E164C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FB6BC6A-7272-44E6-AA90-2C5C3B01D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731836"/>
            <a:ext cx="821055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6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 </a:t>
            </a:r>
            <a:r>
              <a:rPr lang="en-US" altLang="zh-TW" b="1" dirty="0">
                <a:solidFill>
                  <a:srgbClr val="C00000"/>
                </a:solidFill>
              </a:rPr>
              <a:t>State</a:t>
            </a:r>
            <a:r>
              <a:rPr lang="en-US" altLang="zh-TW" dirty="0"/>
              <a:t> class to track the </a:t>
            </a:r>
            <a:r>
              <a:rPr lang="en-US" altLang="zh-TW" dirty="0">
                <a:solidFill>
                  <a:srgbClr val="C00000"/>
                </a:solidFill>
              </a:rPr>
              <a:t>state of a running game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sz="2400" b="1" dirty="0">
                <a:solidFill>
                  <a:srgbClr val="0070C0"/>
                </a:solidFill>
              </a:rPr>
              <a:t>class State {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constructor(level, actors, </a:t>
            </a:r>
            <a:r>
              <a:rPr lang="en-US" altLang="zh-TW" sz="2400" b="1" dirty="0">
                <a:solidFill>
                  <a:srgbClr val="0070C0"/>
                </a:solidFill>
              </a:rPr>
              <a:t>status</a:t>
            </a:r>
            <a:r>
              <a:rPr lang="en-US" altLang="zh-TW" sz="2400" dirty="0">
                <a:solidFill>
                  <a:srgbClr val="0070C0"/>
                </a:solidFill>
              </a:rPr>
              <a:t>) {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</a:t>
            </a:r>
            <a:r>
              <a:rPr lang="en-US" altLang="zh-TW" sz="2400" dirty="0" err="1">
                <a:solidFill>
                  <a:srgbClr val="0070C0"/>
                </a:solidFill>
              </a:rPr>
              <a:t>this.level</a:t>
            </a:r>
            <a:r>
              <a:rPr lang="en-US" altLang="zh-TW" sz="2400" dirty="0">
                <a:solidFill>
                  <a:srgbClr val="0070C0"/>
                </a:solidFill>
              </a:rPr>
              <a:t> = level;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</a:t>
            </a:r>
            <a:r>
              <a:rPr lang="en-US" altLang="zh-TW" sz="2400" dirty="0" err="1">
                <a:solidFill>
                  <a:srgbClr val="0070C0"/>
                </a:solidFill>
              </a:rPr>
              <a:t>this.actors</a:t>
            </a:r>
            <a:r>
              <a:rPr lang="en-US" altLang="zh-TW" sz="2400" dirty="0">
                <a:solidFill>
                  <a:srgbClr val="0070C0"/>
                </a:solidFill>
              </a:rPr>
              <a:t> = actors;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</a:t>
            </a:r>
            <a:r>
              <a:rPr lang="en-US" altLang="zh-TW" sz="2400" dirty="0" err="1">
                <a:solidFill>
                  <a:srgbClr val="0070C0"/>
                </a:solidFill>
              </a:rPr>
              <a:t>this.</a:t>
            </a:r>
            <a:r>
              <a:rPr lang="en-US" altLang="zh-TW" sz="2400" b="1" dirty="0" err="1">
                <a:solidFill>
                  <a:srgbClr val="0070C0"/>
                </a:solidFill>
              </a:rPr>
              <a:t>status</a:t>
            </a:r>
            <a:r>
              <a:rPr lang="en-US" altLang="zh-TW" sz="2400" dirty="0">
                <a:solidFill>
                  <a:srgbClr val="0070C0"/>
                </a:solidFill>
              </a:rPr>
              <a:t> = </a:t>
            </a:r>
            <a:r>
              <a:rPr lang="en-US" altLang="zh-TW" sz="2400" b="1" dirty="0">
                <a:solidFill>
                  <a:srgbClr val="0070C0"/>
                </a:solidFill>
              </a:rPr>
              <a:t>status</a:t>
            </a:r>
            <a:r>
              <a:rPr lang="en-US" altLang="zh-TW" sz="2400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</a:t>
            </a:r>
            <a:r>
              <a:rPr lang="en-US" altLang="zh-TW" sz="2400" b="1" dirty="0">
                <a:solidFill>
                  <a:srgbClr val="0070C0"/>
                </a:solidFill>
              </a:rPr>
              <a:t>}</a:t>
            </a:r>
          </a:p>
          <a:p>
            <a:pPr lvl="1"/>
            <a:endParaRPr lang="en-US" altLang="zh-TW" sz="2400" dirty="0">
              <a:solidFill>
                <a:srgbClr val="0070C0"/>
              </a:solidFill>
            </a:endParaRP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</a:t>
            </a:r>
            <a:r>
              <a:rPr lang="en-US" altLang="zh-TW" sz="2400" b="1" dirty="0">
                <a:solidFill>
                  <a:srgbClr val="0070C0"/>
                </a:solidFill>
              </a:rPr>
              <a:t>static start(level) {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return new State(level, </a:t>
            </a:r>
            <a:r>
              <a:rPr lang="en-US" altLang="zh-TW" sz="2400" dirty="0" err="1">
                <a:solidFill>
                  <a:srgbClr val="0070C0"/>
                </a:solidFill>
              </a:rPr>
              <a:t>level.</a:t>
            </a:r>
            <a:r>
              <a:rPr lang="en-US" altLang="zh-TW" sz="2400" b="1" dirty="0" err="1">
                <a:solidFill>
                  <a:srgbClr val="0070C0"/>
                </a:solidFill>
              </a:rPr>
              <a:t>startActors</a:t>
            </a:r>
            <a:r>
              <a:rPr lang="en-US" altLang="zh-TW" sz="2400" dirty="0">
                <a:solidFill>
                  <a:srgbClr val="0070C0"/>
                </a:solidFill>
              </a:rPr>
              <a:t>, "</a:t>
            </a:r>
            <a:r>
              <a:rPr lang="en-US" altLang="zh-TW" sz="2400" dirty="0">
                <a:solidFill>
                  <a:srgbClr val="C00000"/>
                </a:solidFill>
              </a:rPr>
              <a:t>playing</a:t>
            </a:r>
            <a:r>
              <a:rPr lang="en-US" altLang="zh-TW" sz="2400" dirty="0">
                <a:solidFill>
                  <a:srgbClr val="0070C0"/>
                </a:solidFill>
              </a:rPr>
              <a:t>");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</a:t>
            </a:r>
            <a:r>
              <a:rPr lang="en-US" altLang="zh-TW" sz="2400" b="1" dirty="0">
                <a:solidFill>
                  <a:srgbClr val="0070C0"/>
                </a:solidFill>
              </a:rPr>
              <a:t>}</a:t>
            </a:r>
          </a:p>
          <a:p>
            <a:pPr lvl="1"/>
            <a:endParaRPr lang="en-US" altLang="zh-TW" sz="2400" dirty="0">
              <a:solidFill>
                <a:srgbClr val="0070C0"/>
              </a:solidFill>
            </a:endParaRP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</a:t>
            </a:r>
            <a:r>
              <a:rPr lang="en-US" altLang="zh-TW" sz="2400" b="1" dirty="0">
                <a:solidFill>
                  <a:srgbClr val="0070C0"/>
                </a:solidFill>
              </a:rPr>
              <a:t>get player() {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return </a:t>
            </a:r>
            <a:r>
              <a:rPr lang="en-US" altLang="zh-TW" sz="2400" dirty="0" err="1">
                <a:solidFill>
                  <a:srgbClr val="0070C0"/>
                </a:solidFill>
              </a:rPr>
              <a:t>this.actors.find</a:t>
            </a:r>
            <a:r>
              <a:rPr lang="en-US" altLang="zh-TW" sz="2400" dirty="0">
                <a:solidFill>
                  <a:srgbClr val="0070C0"/>
                </a:solidFill>
              </a:rPr>
              <a:t>(a =&gt; </a:t>
            </a:r>
            <a:r>
              <a:rPr lang="en-US" altLang="zh-TW" sz="2400" dirty="0" err="1">
                <a:solidFill>
                  <a:srgbClr val="0070C0"/>
                </a:solidFill>
              </a:rPr>
              <a:t>a.</a:t>
            </a:r>
            <a:r>
              <a:rPr lang="en-US" altLang="zh-TW" sz="2400" b="1" dirty="0" err="1">
                <a:solidFill>
                  <a:srgbClr val="0070C0"/>
                </a:solidFill>
              </a:rPr>
              <a:t>type</a:t>
            </a:r>
            <a:r>
              <a:rPr lang="en-US" altLang="zh-TW" sz="2400" dirty="0">
                <a:solidFill>
                  <a:srgbClr val="0070C0"/>
                </a:solidFill>
              </a:rPr>
              <a:t> == "</a:t>
            </a:r>
            <a:r>
              <a:rPr lang="en-US" altLang="zh-TW" sz="2400" dirty="0">
                <a:solidFill>
                  <a:srgbClr val="C00000"/>
                </a:solidFill>
              </a:rPr>
              <a:t>player</a:t>
            </a:r>
            <a:r>
              <a:rPr lang="en-US" altLang="zh-TW" sz="2400" dirty="0">
                <a:solidFill>
                  <a:srgbClr val="0070C0"/>
                </a:solidFill>
              </a:rPr>
              <a:t>");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}</a:t>
            </a:r>
          </a:p>
          <a:p>
            <a:pPr lvl="1"/>
            <a:r>
              <a:rPr lang="en-US" altLang="zh-TW" sz="24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FC8FFC-05DD-4583-9FD0-F96B69632169}"/>
              </a:ext>
            </a:extLst>
          </p:cNvPr>
          <p:cNvSpPr/>
          <p:nvPr/>
        </p:nvSpPr>
        <p:spPr>
          <a:xfrm>
            <a:off x="3954878" y="548680"/>
            <a:ext cx="5153543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 </a:t>
            </a:r>
            <a:r>
              <a:rPr lang="zh-TW" altLang="en-US" b="1" dirty="0"/>
              <a:t>status</a:t>
            </a:r>
            <a:r>
              <a:rPr lang="zh-TW" altLang="en-US" dirty="0"/>
              <a:t> property will switch to "lost" or "won"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0AE163-30EA-4E4C-8344-4ED90358A86F}"/>
              </a:ext>
            </a:extLst>
          </p:cNvPr>
          <p:cNvSpPr/>
          <p:nvPr/>
        </p:nvSpPr>
        <p:spPr>
          <a:xfrm>
            <a:off x="3938193" y="1466692"/>
            <a:ext cx="5170228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a persistent data structure</a:t>
            </a:r>
            <a:r>
              <a:rPr lang="zh-TW" altLang="en-US" dirty="0"/>
              <a:t>—updating the game state creates a new state and leaves the old one intact</a:t>
            </a:r>
          </a:p>
        </p:txBody>
      </p:sp>
    </p:spTree>
    <p:extLst>
      <p:ext uri="{BB962C8B-B14F-4D97-AF65-F5344CB8AC3E}">
        <p14:creationId xmlns:p14="http://schemas.microsoft.com/office/powerpoint/2010/main" val="295585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Actors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b="1" dirty="0" err="1"/>
              <a:t>Vec</a:t>
            </a:r>
            <a:r>
              <a:rPr lang="en-US" altLang="zh-TW" dirty="0"/>
              <a:t> class:</a:t>
            </a:r>
          </a:p>
          <a:p>
            <a:pPr lvl="1"/>
            <a:r>
              <a:rPr lang="en-US" altLang="zh-TW" dirty="0"/>
              <a:t>use for 2D values, EX: </a:t>
            </a:r>
            <a:r>
              <a:rPr lang="en-US" altLang="zh-TW" b="1" dirty="0"/>
              <a:t>position</a:t>
            </a:r>
            <a:r>
              <a:rPr lang="en-US" altLang="zh-TW" dirty="0"/>
              <a:t> and </a:t>
            </a:r>
            <a:r>
              <a:rPr lang="en-US" altLang="zh-TW" b="1" dirty="0"/>
              <a:t>size</a:t>
            </a:r>
            <a:r>
              <a:rPr lang="en-US" altLang="zh-TW" dirty="0"/>
              <a:t> of actors.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class </a:t>
            </a:r>
            <a:r>
              <a:rPr lang="en-US" altLang="zh-TW" b="1" dirty="0" err="1">
                <a:solidFill>
                  <a:srgbClr val="0070C0"/>
                </a:solidFill>
              </a:rPr>
              <a:t>Vec</a:t>
            </a:r>
            <a:r>
              <a:rPr lang="en-US" altLang="zh-TW" dirty="0">
                <a:solidFill>
                  <a:srgbClr val="0070C0"/>
                </a:solidFill>
              </a:rPr>
              <a:t>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constructor(x, y)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this.x</a:t>
            </a:r>
            <a:r>
              <a:rPr lang="en-US" altLang="zh-TW" dirty="0">
                <a:solidFill>
                  <a:srgbClr val="0070C0"/>
                </a:solidFill>
              </a:rPr>
              <a:t> = x; </a:t>
            </a:r>
            <a:r>
              <a:rPr lang="en-US" altLang="zh-TW" dirty="0" err="1">
                <a:solidFill>
                  <a:srgbClr val="0070C0"/>
                </a:solidFill>
              </a:rPr>
              <a:t>this.y</a:t>
            </a:r>
            <a:r>
              <a:rPr lang="en-US" altLang="zh-TW" dirty="0">
                <a:solidFill>
                  <a:srgbClr val="0070C0"/>
                </a:solidFill>
              </a:rPr>
              <a:t> = y;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b="1" dirty="0">
                <a:solidFill>
                  <a:srgbClr val="0070C0"/>
                </a:solidFill>
              </a:rPr>
              <a:t>plus</a:t>
            </a:r>
            <a:r>
              <a:rPr lang="en-US" altLang="zh-TW" dirty="0">
                <a:solidFill>
                  <a:srgbClr val="0070C0"/>
                </a:solidFill>
              </a:rPr>
              <a:t>(other)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return new </a:t>
            </a:r>
            <a:r>
              <a:rPr lang="en-US" altLang="zh-TW" dirty="0" err="1">
                <a:solidFill>
                  <a:srgbClr val="0070C0"/>
                </a:solidFill>
              </a:rPr>
              <a:t>Vec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this.x</a:t>
            </a:r>
            <a:r>
              <a:rPr lang="en-US" altLang="zh-TW" dirty="0">
                <a:solidFill>
                  <a:srgbClr val="0070C0"/>
                </a:solidFill>
              </a:rPr>
              <a:t> + </a:t>
            </a:r>
            <a:r>
              <a:rPr lang="en-US" altLang="zh-TW" b="1" dirty="0" err="1">
                <a:solidFill>
                  <a:srgbClr val="0070C0"/>
                </a:solidFill>
              </a:rPr>
              <a:t>other</a:t>
            </a:r>
            <a:r>
              <a:rPr lang="en-US" altLang="zh-TW" dirty="0" err="1">
                <a:solidFill>
                  <a:srgbClr val="0070C0"/>
                </a:solidFill>
              </a:rPr>
              <a:t>.x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 err="1">
                <a:solidFill>
                  <a:srgbClr val="0070C0"/>
                </a:solidFill>
              </a:rPr>
              <a:t>this.y</a:t>
            </a:r>
            <a:r>
              <a:rPr lang="en-US" altLang="zh-TW" dirty="0">
                <a:solidFill>
                  <a:srgbClr val="0070C0"/>
                </a:solidFill>
              </a:rPr>
              <a:t> + </a:t>
            </a:r>
            <a:r>
              <a:rPr lang="en-US" altLang="zh-TW" b="1" dirty="0" err="1">
                <a:solidFill>
                  <a:srgbClr val="0070C0"/>
                </a:solidFill>
              </a:rPr>
              <a:t>other</a:t>
            </a:r>
            <a:r>
              <a:rPr lang="en-US" altLang="zh-TW" dirty="0" err="1">
                <a:solidFill>
                  <a:srgbClr val="0070C0"/>
                </a:solidFill>
              </a:rPr>
              <a:t>.y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b="1" dirty="0">
                <a:solidFill>
                  <a:srgbClr val="0070C0"/>
                </a:solidFill>
              </a:rPr>
              <a:t>times</a:t>
            </a:r>
            <a:r>
              <a:rPr lang="en-US" altLang="zh-TW" dirty="0">
                <a:solidFill>
                  <a:srgbClr val="0070C0"/>
                </a:solidFill>
              </a:rPr>
              <a:t>(factor)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return new </a:t>
            </a:r>
            <a:r>
              <a:rPr lang="en-US" altLang="zh-TW" dirty="0" err="1">
                <a:solidFill>
                  <a:srgbClr val="0070C0"/>
                </a:solidFill>
              </a:rPr>
              <a:t>Vec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this.x</a:t>
            </a:r>
            <a:r>
              <a:rPr lang="en-US" altLang="zh-TW" dirty="0">
                <a:solidFill>
                  <a:srgbClr val="0070C0"/>
                </a:solidFill>
              </a:rPr>
              <a:t> * </a:t>
            </a:r>
            <a:r>
              <a:rPr lang="en-US" altLang="zh-TW" b="1" dirty="0">
                <a:solidFill>
                  <a:srgbClr val="0070C0"/>
                </a:solidFill>
              </a:rPr>
              <a:t>factor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 err="1">
                <a:solidFill>
                  <a:srgbClr val="0070C0"/>
                </a:solidFill>
              </a:rPr>
              <a:t>this.y</a:t>
            </a:r>
            <a:r>
              <a:rPr lang="en-US" altLang="zh-TW" dirty="0">
                <a:solidFill>
                  <a:srgbClr val="0070C0"/>
                </a:solidFill>
              </a:rPr>
              <a:t> * </a:t>
            </a:r>
            <a:r>
              <a:rPr lang="en-US" altLang="zh-TW" b="1" dirty="0">
                <a:solidFill>
                  <a:srgbClr val="0070C0"/>
                </a:solidFill>
              </a:rPr>
              <a:t>factor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E69FA6-0C44-4F53-8609-87E67391B001}"/>
              </a:ext>
            </a:extLst>
          </p:cNvPr>
          <p:cNvSpPr/>
          <p:nvPr/>
        </p:nvSpPr>
        <p:spPr>
          <a:xfrm>
            <a:off x="1763688" y="5615582"/>
            <a:ext cx="6336704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times</a:t>
            </a:r>
            <a:r>
              <a:rPr lang="zh-TW" altLang="en-US" dirty="0"/>
              <a:t> method scales a vector by a given number</a:t>
            </a:r>
            <a:r>
              <a:rPr lang="en-US" altLang="zh-TW" dirty="0"/>
              <a:t>: </a:t>
            </a:r>
            <a:r>
              <a:rPr lang="zh-TW" altLang="en-US" dirty="0"/>
              <a:t>It </a:t>
            </a:r>
            <a:r>
              <a:rPr lang="en-US" altLang="zh-TW" dirty="0"/>
              <a:t>is</a:t>
            </a:r>
            <a:r>
              <a:rPr lang="zh-TW" altLang="en-US" dirty="0"/>
              <a:t> useful to </a:t>
            </a:r>
            <a:r>
              <a:rPr lang="zh-TW" altLang="en-US" b="1" dirty="0"/>
              <a:t>multiply </a:t>
            </a:r>
            <a:r>
              <a:rPr lang="zh-TW" altLang="en-US" b="1" dirty="0">
                <a:solidFill>
                  <a:srgbClr val="C00000"/>
                </a:solidFill>
              </a:rPr>
              <a:t>a speed vector by a time interval </a:t>
            </a:r>
            <a:r>
              <a:rPr lang="zh-TW" altLang="en-US" dirty="0"/>
              <a:t>to get the distance traveled during that time.</a:t>
            </a:r>
          </a:p>
        </p:txBody>
      </p:sp>
    </p:spTree>
    <p:extLst>
      <p:ext uri="{BB962C8B-B14F-4D97-AF65-F5344CB8AC3E}">
        <p14:creationId xmlns:p14="http://schemas.microsoft.com/office/powerpoint/2010/main" val="12224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b="1" dirty="0"/>
              <a:t>player</a:t>
            </a:r>
            <a:r>
              <a:rPr lang="en-US" altLang="zh-TW" dirty="0"/>
              <a:t> class has a property </a:t>
            </a:r>
            <a:r>
              <a:rPr lang="en-US" altLang="zh-TW" b="1" dirty="0"/>
              <a:t>speed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stores its current speed to simulate momentum and gravity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class </a:t>
            </a:r>
            <a:r>
              <a:rPr lang="en-US" altLang="zh-TW" b="1" dirty="0">
                <a:solidFill>
                  <a:srgbClr val="0070C0"/>
                </a:solidFill>
              </a:rPr>
              <a:t>Player</a:t>
            </a:r>
            <a:r>
              <a:rPr lang="en-US" altLang="zh-TW" dirty="0">
                <a:solidFill>
                  <a:srgbClr val="0070C0"/>
                </a:solidFill>
              </a:rPr>
              <a:t>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constructor(pos, speed)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this.pos</a:t>
            </a:r>
            <a:r>
              <a:rPr lang="en-US" altLang="zh-TW" dirty="0">
                <a:solidFill>
                  <a:srgbClr val="0070C0"/>
                </a:solidFill>
              </a:rPr>
              <a:t> = pos;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this.</a:t>
            </a:r>
            <a:r>
              <a:rPr lang="en-US" altLang="zh-TW" b="1" dirty="0" err="1">
                <a:solidFill>
                  <a:srgbClr val="0070C0"/>
                </a:solidFill>
              </a:rPr>
              <a:t>speed</a:t>
            </a:r>
            <a:r>
              <a:rPr lang="en-US" altLang="zh-TW" dirty="0">
                <a:solidFill>
                  <a:srgbClr val="0070C0"/>
                </a:solidFill>
              </a:rPr>
              <a:t> = speed;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 get </a:t>
            </a:r>
            <a:r>
              <a:rPr lang="en-US" altLang="zh-TW" dirty="0">
                <a:solidFill>
                  <a:srgbClr val="0070C0"/>
                </a:solidFill>
              </a:rPr>
              <a:t>type() { return "</a:t>
            </a:r>
            <a:r>
              <a:rPr lang="en-US" altLang="zh-TW" dirty="0">
                <a:solidFill>
                  <a:srgbClr val="C00000"/>
                </a:solidFill>
              </a:rPr>
              <a:t>player</a:t>
            </a:r>
            <a:r>
              <a:rPr lang="en-US" altLang="zh-TW" dirty="0">
                <a:solidFill>
                  <a:srgbClr val="0070C0"/>
                </a:solidFill>
              </a:rPr>
              <a:t>"; }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static </a:t>
            </a:r>
            <a:r>
              <a:rPr lang="en-US" altLang="zh-TW" b="1" dirty="0">
                <a:solidFill>
                  <a:srgbClr val="0070C0"/>
                </a:solidFill>
              </a:rPr>
              <a:t>create</a:t>
            </a:r>
            <a:r>
              <a:rPr lang="en-US" altLang="zh-TW" dirty="0">
                <a:solidFill>
                  <a:srgbClr val="0070C0"/>
                </a:solidFill>
              </a:rPr>
              <a:t>(pos)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return new </a:t>
            </a:r>
            <a:r>
              <a:rPr lang="en-US" altLang="zh-TW" b="1" dirty="0">
                <a:solidFill>
                  <a:srgbClr val="0070C0"/>
                </a:solidFill>
              </a:rPr>
              <a:t>Player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pos.</a:t>
            </a:r>
            <a:r>
              <a:rPr lang="en-US" altLang="zh-TW" b="1" dirty="0" err="1">
                <a:solidFill>
                  <a:srgbClr val="0070C0"/>
                </a:solidFill>
              </a:rPr>
              <a:t>plus</a:t>
            </a:r>
            <a:r>
              <a:rPr lang="en-US" altLang="zh-TW" dirty="0">
                <a:solidFill>
                  <a:srgbClr val="0070C0"/>
                </a:solidFill>
              </a:rPr>
              <a:t>(new </a:t>
            </a:r>
            <a:r>
              <a:rPr lang="en-US" altLang="zh-TW" dirty="0" err="1">
                <a:solidFill>
                  <a:srgbClr val="0070C0"/>
                </a:solidFill>
              </a:rPr>
              <a:t>Vec</a:t>
            </a:r>
            <a:r>
              <a:rPr lang="en-US" altLang="zh-TW" dirty="0">
                <a:solidFill>
                  <a:srgbClr val="0070C0"/>
                </a:solidFill>
              </a:rPr>
              <a:t>(0, -0.5)),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           new </a:t>
            </a:r>
            <a:r>
              <a:rPr lang="en-US" altLang="zh-TW" dirty="0" err="1">
                <a:solidFill>
                  <a:srgbClr val="0070C0"/>
                </a:solidFill>
              </a:rPr>
              <a:t>Vec</a:t>
            </a:r>
            <a:r>
              <a:rPr lang="en-US" altLang="zh-TW" dirty="0">
                <a:solidFill>
                  <a:srgbClr val="0070C0"/>
                </a:solidFill>
              </a:rPr>
              <a:t>(0, 0));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Player.prototype.</a:t>
            </a:r>
            <a:r>
              <a:rPr lang="en-US" altLang="zh-TW" b="1" dirty="0" err="1">
                <a:solidFill>
                  <a:srgbClr val="0070C0"/>
                </a:solidFill>
              </a:rPr>
              <a:t>size</a:t>
            </a:r>
            <a:r>
              <a:rPr lang="en-US" altLang="zh-TW" dirty="0">
                <a:solidFill>
                  <a:srgbClr val="0070C0"/>
                </a:solidFill>
              </a:rPr>
              <a:t> = new </a:t>
            </a:r>
            <a:r>
              <a:rPr lang="en-US" altLang="zh-TW" b="1" dirty="0" err="1">
                <a:solidFill>
                  <a:srgbClr val="0070C0"/>
                </a:solidFill>
              </a:rPr>
              <a:t>Vec</a:t>
            </a:r>
            <a:r>
              <a:rPr lang="en-US" altLang="zh-TW" dirty="0">
                <a:solidFill>
                  <a:srgbClr val="0070C0"/>
                </a:solidFill>
              </a:rPr>
              <a:t>(0.8, 1.5);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EFFCA7-B2FD-4D42-A235-60BFD8244DD1}"/>
              </a:ext>
            </a:extLst>
          </p:cNvPr>
          <p:cNvSpPr/>
          <p:nvPr/>
        </p:nvSpPr>
        <p:spPr>
          <a:xfrm>
            <a:off x="3059832" y="5661248"/>
            <a:ext cx="516632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size property is the same for all instances of Player</a:t>
            </a:r>
          </a:p>
        </p:txBody>
      </p:sp>
    </p:spTree>
    <p:extLst>
      <p:ext uri="{BB962C8B-B14F-4D97-AF65-F5344CB8AC3E}">
        <p14:creationId xmlns:p14="http://schemas.microsoft.com/office/powerpoint/2010/main" val="276718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a </a:t>
            </a:r>
            <a:r>
              <a:rPr lang="en-US" altLang="zh-TW" b="1" dirty="0"/>
              <a:t>Lava</a:t>
            </a:r>
            <a:r>
              <a:rPr lang="en-US" altLang="zh-TW" dirty="0"/>
              <a:t> actor:</a:t>
            </a:r>
          </a:p>
          <a:p>
            <a:pPr lvl="1"/>
            <a:r>
              <a:rPr lang="en-US" altLang="zh-TW" dirty="0"/>
              <a:t>need to initialize the object </a:t>
            </a:r>
            <a:r>
              <a:rPr lang="en-US" altLang="zh-TW" b="1" dirty="0"/>
              <a:t>differently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b="1" dirty="0"/>
              <a:t>depending on the character </a:t>
            </a:r>
            <a:r>
              <a:rPr lang="en-US" altLang="zh-TW" dirty="0"/>
              <a:t>it is based on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class </a:t>
            </a:r>
            <a:r>
              <a:rPr lang="en-US" altLang="zh-TW" b="1" dirty="0">
                <a:solidFill>
                  <a:srgbClr val="0070C0"/>
                </a:solidFill>
              </a:rPr>
              <a:t>Lava</a:t>
            </a:r>
            <a:r>
              <a:rPr lang="en-US" altLang="zh-TW" dirty="0">
                <a:solidFill>
                  <a:srgbClr val="0070C0"/>
                </a:solidFill>
              </a:rPr>
              <a:t>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constructor(pos, speed, reset)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this.pos</a:t>
            </a:r>
            <a:r>
              <a:rPr lang="en-US" altLang="zh-TW" dirty="0">
                <a:solidFill>
                  <a:srgbClr val="0070C0"/>
                </a:solidFill>
              </a:rPr>
              <a:t> = pos;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this.speed</a:t>
            </a:r>
            <a:r>
              <a:rPr lang="en-US" altLang="zh-TW" dirty="0">
                <a:solidFill>
                  <a:srgbClr val="0070C0"/>
                </a:solidFill>
              </a:rPr>
              <a:t> = speed;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this.reset</a:t>
            </a:r>
            <a:r>
              <a:rPr lang="en-US" altLang="zh-TW" dirty="0">
                <a:solidFill>
                  <a:srgbClr val="0070C0"/>
                </a:solidFill>
              </a:rPr>
              <a:t> = reset;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b="1" dirty="0">
                <a:solidFill>
                  <a:srgbClr val="0070C0"/>
                </a:solidFill>
              </a:rPr>
              <a:t>  get </a:t>
            </a:r>
            <a:r>
              <a:rPr lang="en-US" altLang="zh-TW" dirty="0">
                <a:solidFill>
                  <a:srgbClr val="0070C0"/>
                </a:solidFill>
              </a:rPr>
              <a:t>type() { return "lava"; }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static </a:t>
            </a:r>
            <a:r>
              <a:rPr lang="en-US" altLang="zh-TW" b="1" dirty="0">
                <a:solidFill>
                  <a:srgbClr val="0070C0"/>
                </a:solidFill>
              </a:rPr>
              <a:t>create</a:t>
            </a:r>
            <a:r>
              <a:rPr lang="en-US" altLang="zh-TW" dirty="0">
                <a:solidFill>
                  <a:srgbClr val="0070C0"/>
                </a:solidFill>
              </a:rPr>
              <a:t>(pos, </a:t>
            </a:r>
            <a:r>
              <a:rPr lang="en-US" altLang="zh-TW" dirty="0" err="1">
                <a:solidFill>
                  <a:srgbClr val="0070C0"/>
                </a:solidFill>
              </a:rPr>
              <a:t>ch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if (</a:t>
            </a:r>
            <a:r>
              <a:rPr lang="en-US" altLang="zh-TW" dirty="0" err="1">
                <a:solidFill>
                  <a:srgbClr val="0070C0"/>
                </a:solidFill>
              </a:rPr>
              <a:t>ch</a:t>
            </a:r>
            <a:r>
              <a:rPr lang="en-US" altLang="zh-TW" dirty="0">
                <a:solidFill>
                  <a:srgbClr val="0070C0"/>
                </a:solidFill>
              </a:rPr>
              <a:t> == </a:t>
            </a:r>
            <a:r>
              <a:rPr lang="en-US" altLang="zh-TW" dirty="0">
                <a:solidFill>
                  <a:srgbClr val="C00000"/>
                </a:solidFill>
              </a:rPr>
              <a:t>"="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return new </a:t>
            </a:r>
            <a:r>
              <a:rPr lang="en-US" altLang="zh-TW" b="1" dirty="0">
                <a:solidFill>
                  <a:srgbClr val="0070C0"/>
                </a:solidFill>
              </a:rPr>
              <a:t>Lava</a:t>
            </a:r>
            <a:r>
              <a:rPr lang="en-US" altLang="zh-TW" dirty="0">
                <a:solidFill>
                  <a:srgbClr val="0070C0"/>
                </a:solidFill>
              </a:rPr>
              <a:t>(pos, new </a:t>
            </a:r>
            <a:r>
              <a:rPr lang="en-US" altLang="zh-TW" dirty="0" err="1">
                <a:solidFill>
                  <a:srgbClr val="0070C0"/>
                </a:solidFill>
              </a:rPr>
              <a:t>Vec</a:t>
            </a:r>
            <a:r>
              <a:rPr lang="en-US" altLang="zh-TW" dirty="0">
                <a:solidFill>
                  <a:srgbClr val="0070C0"/>
                </a:solidFill>
              </a:rPr>
              <a:t>(2, 0));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} else if (</a:t>
            </a:r>
            <a:r>
              <a:rPr lang="en-US" altLang="zh-TW" dirty="0" err="1">
                <a:solidFill>
                  <a:srgbClr val="0070C0"/>
                </a:solidFill>
              </a:rPr>
              <a:t>ch</a:t>
            </a:r>
            <a:r>
              <a:rPr lang="en-US" altLang="zh-TW" dirty="0">
                <a:solidFill>
                  <a:srgbClr val="0070C0"/>
                </a:solidFill>
              </a:rPr>
              <a:t> == </a:t>
            </a:r>
            <a:r>
              <a:rPr lang="en-US" altLang="zh-TW" dirty="0">
                <a:solidFill>
                  <a:srgbClr val="C00000"/>
                </a:solidFill>
              </a:rPr>
              <a:t>"|"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return new </a:t>
            </a:r>
            <a:r>
              <a:rPr lang="en-US" altLang="zh-TW" b="1" dirty="0">
                <a:solidFill>
                  <a:srgbClr val="0070C0"/>
                </a:solidFill>
              </a:rPr>
              <a:t>Lava</a:t>
            </a:r>
            <a:r>
              <a:rPr lang="en-US" altLang="zh-TW" dirty="0">
                <a:solidFill>
                  <a:srgbClr val="0070C0"/>
                </a:solidFill>
              </a:rPr>
              <a:t>(pos, new </a:t>
            </a:r>
            <a:r>
              <a:rPr lang="en-US" altLang="zh-TW" dirty="0" err="1">
                <a:solidFill>
                  <a:srgbClr val="0070C0"/>
                </a:solidFill>
              </a:rPr>
              <a:t>Vec</a:t>
            </a:r>
            <a:r>
              <a:rPr lang="en-US" altLang="zh-TW" dirty="0">
                <a:solidFill>
                  <a:srgbClr val="0070C0"/>
                </a:solidFill>
              </a:rPr>
              <a:t>(0, 2));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} else if (</a:t>
            </a:r>
            <a:r>
              <a:rPr lang="en-US" altLang="zh-TW" dirty="0" err="1">
                <a:solidFill>
                  <a:srgbClr val="0070C0"/>
                </a:solidFill>
              </a:rPr>
              <a:t>ch</a:t>
            </a:r>
            <a:r>
              <a:rPr lang="en-US" altLang="zh-TW" dirty="0">
                <a:solidFill>
                  <a:srgbClr val="0070C0"/>
                </a:solidFill>
              </a:rPr>
              <a:t> == </a:t>
            </a:r>
            <a:r>
              <a:rPr lang="en-US" altLang="zh-TW" dirty="0">
                <a:solidFill>
                  <a:srgbClr val="C00000"/>
                </a:solidFill>
              </a:rPr>
              <a:t>"v"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return new </a:t>
            </a:r>
            <a:r>
              <a:rPr lang="en-US" altLang="zh-TW" b="1" dirty="0">
                <a:solidFill>
                  <a:srgbClr val="0070C0"/>
                </a:solidFill>
              </a:rPr>
              <a:t>Lava</a:t>
            </a:r>
            <a:r>
              <a:rPr lang="en-US" altLang="zh-TW" dirty="0">
                <a:solidFill>
                  <a:srgbClr val="0070C0"/>
                </a:solidFill>
              </a:rPr>
              <a:t>(pos, new </a:t>
            </a:r>
            <a:r>
              <a:rPr lang="en-US" altLang="zh-TW" dirty="0" err="1">
                <a:solidFill>
                  <a:srgbClr val="0070C0"/>
                </a:solidFill>
              </a:rPr>
              <a:t>Vec</a:t>
            </a:r>
            <a:r>
              <a:rPr lang="en-US" altLang="zh-TW" dirty="0">
                <a:solidFill>
                  <a:srgbClr val="0070C0"/>
                </a:solidFill>
              </a:rPr>
              <a:t>(0, 3), pos);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}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Lava.prototype.</a:t>
            </a:r>
            <a:r>
              <a:rPr lang="en-US" altLang="zh-TW" b="1" dirty="0" err="1">
                <a:solidFill>
                  <a:srgbClr val="0070C0"/>
                </a:solidFill>
              </a:rPr>
              <a:t>size</a:t>
            </a:r>
            <a:r>
              <a:rPr lang="en-US" altLang="zh-TW" dirty="0">
                <a:solidFill>
                  <a:srgbClr val="0070C0"/>
                </a:solidFill>
              </a:rPr>
              <a:t> = new </a:t>
            </a:r>
            <a:r>
              <a:rPr lang="en-US" altLang="zh-TW" dirty="0" err="1">
                <a:solidFill>
                  <a:srgbClr val="0070C0"/>
                </a:solidFill>
              </a:rPr>
              <a:t>Vec</a:t>
            </a:r>
            <a:r>
              <a:rPr lang="en-US" altLang="zh-TW" dirty="0">
                <a:solidFill>
                  <a:srgbClr val="0070C0"/>
                </a:solidFill>
              </a:rPr>
              <a:t>(1, 1);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F94CF3-BB3D-40A2-97FD-1AFEE87CB8CA}"/>
              </a:ext>
            </a:extLst>
          </p:cNvPr>
          <p:cNvSpPr/>
          <p:nvPr/>
        </p:nvSpPr>
        <p:spPr>
          <a:xfrm>
            <a:off x="3419872" y="3044860"/>
            <a:ext cx="5796136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create</a:t>
            </a:r>
            <a:r>
              <a:rPr lang="zh-TW" altLang="en-US" dirty="0"/>
              <a:t> method looks at the character that the Level constructor passes and creates the appropriate lava actor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07062E-7A7A-4FA4-A89A-5C94C8EC2F5D}"/>
              </a:ext>
            </a:extLst>
          </p:cNvPr>
          <p:cNvSpPr/>
          <p:nvPr/>
        </p:nvSpPr>
        <p:spPr>
          <a:xfrm>
            <a:off x="3995936" y="806850"/>
            <a:ext cx="5148064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Dynamic lava </a:t>
            </a:r>
            <a:r>
              <a:rPr lang="zh-TW" altLang="en-US" dirty="0"/>
              <a:t>moves along at its current speed until it hits an obstacle</a:t>
            </a:r>
            <a:r>
              <a:rPr lang="en-US" altLang="zh-TW" dirty="0"/>
              <a:t>:</a:t>
            </a:r>
            <a:endParaRPr lang="zh-TW" altLang="en-US" dirty="0"/>
          </a:p>
          <a:p>
            <a:r>
              <a:rPr lang="zh-TW" altLang="en-US" dirty="0"/>
              <a:t>it has a </a:t>
            </a:r>
            <a:r>
              <a:rPr lang="zh-TW" altLang="en-US" b="1" dirty="0"/>
              <a:t>reset</a:t>
            </a:r>
            <a:r>
              <a:rPr lang="zh-TW" altLang="en-US" dirty="0"/>
              <a:t> property: jump back to its start position (dripping).</a:t>
            </a:r>
          </a:p>
          <a:p>
            <a:r>
              <a:rPr lang="zh-TW" altLang="en-US" dirty="0"/>
              <a:t>If it does not, </a:t>
            </a:r>
            <a:r>
              <a:rPr lang="zh-TW" altLang="en-US" b="1" dirty="0"/>
              <a:t>(no reset property): </a:t>
            </a:r>
            <a:r>
              <a:rPr lang="zh-TW" altLang="en-US" dirty="0"/>
              <a:t>invert its speed and continue in the other direction (bouncing)</a:t>
            </a:r>
          </a:p>
        </p:txBody>
      </p:sp>
    </p:spTree>
    <p:extLst>
      <p:ext uri="{BB962C8B-B14F-4D97-AF65-F5344CB8AC3E}">
        <p14:creationId xmlns:p14="http://schemas.microsoft.com/office/powerpoint/2010/main" val="2003540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b="1" dirty="0"/>
              <a:t>Coin</a:t>
            </a:r>
            <a:r>
              <a:rPr lang="en-US" altLang="zh-TW" dirty="0"/>
              <a:t> actors are relatively simple.</a:t>
            </a:r>
          </a:p>
          <a:p>
            <a:pPr lvl="1"/>
            <a:r>
              <a:rPr lang="en-US" altLang="zh-TW" dirty="0"/>
              <a:t>mostly just sit in their place. </a:t>
            </a:r>
          </a:p>
          <a:p>
            <a:pPr lvl="1"/>
            <a:r>
              <a:rPr lang="en-US" altLang="zh-TW" dirty="0"/>
              <a:t>But to liven up the game a little:</a:t>
            </a:r>
          </a:p>
          <a:p>
            <a:pPr lvl="2"/>
            <a:r>
              <a:rPr lang="en-US" altLang="zh-TW" dirty="0"/>
              <a:t>are given a “wobble”, a slight vertical </a:t>
            </a:r>
            <a:r>
              <a:rPr lang="en-US" altLang="zh-TW" b="1" dirty="0"/>
              <a:t>back-and-forth</a:t>
            </a:r>
            <a:r>
              <a:rPr lang="en-US" altLang="zh-TW" dirty="0"/>
              <a:t> motion.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class </a:t>
            </a:r>
            <a:r>
              <a:rPr lang="en-US" altLang="zh-TW" b="1" dirty="0">
                <a:solidFill>
                  <a:srgbClr val="0070C0"/>
                </a:solidFill>
              </a:rPr>
              <a:t>Coin</a:t>
            </a:r>
            <a:r>
              <a:rPr lang="en-US" altLang="zh-TW" dirty="0">
                <a:solidFill>
                  <a:srgbClr val="0070C0"/>
                </a:solidFill>
              </a:rPr>
              <a:t>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constructor(pos, </a:t>
            </a:r>
            <a:r>
              <a:rPr lang="en-US" altLang="zh-TW" dirty="0" err="1">
                <a:solidFill>
                  <a:srgbClr val="0070C0"/>
                </a:solidFill>
              </a:rPr>
              <a:t>basePos</a:t>
            </a:r>
            <a:r>
              <a:rPr lang="en-US" altLang="zh-TW" dirty="0">
                <a:solidFill>
                  <a:srgbClr val="0070C0"/>
                </a:solidFill>
              </a:rPr>
              <a:t>, wobble)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this.pos</a:t>
            </a:r>
            <a:r>
              <a:rPr lang="en-US" altLang="zh-TW" dirty="0">
                <a:solidFill>
                  <a:srgbClr val="0070C0"/>
                </a:solidFill>
              </a:rPr>
              <a:t> = pos;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this.basePos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basePos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this.</a:t>
            </a:r>
            <a:r>
              <a:rPr lang="en-US" altLang="zh-TW" b="1" dirty="0" err="1">
                <a:solidFill>
                  <a:srgbClr val="0070C0"/>
                </a:solidFill>
              </a:rPr>
              <a:t>wobble</a:t>
            </a:r>
            <a:r>
              <a:rPr lang="en-US" altLang="zh-TW" dirty="0">
                <a:solidFill>
                  <a:srgbClr val="0070C0"/>
                </a:solidFill>
              </a:rPr>
              <a:t> = wobble;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b="1" dirty="0">
                <a:solidFill>
                  <a:srgbClr val="0070C0"/>
                </a:solidFill>
              </a:rPr>
              <a:t>get</a:t>
            </a:r>
            <a:r>
              <a:rPr lang="en-US" altLang="zh-TW" dirty="0">
                <a:solidFill>
                  <a:srgbClr val="0070C0"/>
                </a:solidFill>
              </a:rPr>
              <a:t> type() { return "coin"; }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static </a:t>
            </a:r>
            <a:r>
              <a:rPr lang="en-US" altLang="zh-TW" b="1" dirty="0">
                <a:solidFill>
                  <a:srgbClr val="0070C0"/>
                </a:solidFill>
              </a:rPr>
              <a:t>create</a:t>
            </a:r>
            <a:r>
              <a:rPr lang="en-US" altLang="zh-TW" dirty="0">
                <a:solidFill>
                  <a:srgbClr val="0070C0"/>
                </a:solidFill>
              </a:rPr>
              <a:t>(pos)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let </a:t>
            </a:r>
            <a:r>
              <a:rPr lang="en-US" altLang="zh-TW" dirty="0" err="1">
                <a:solidFill>
                  <a:srgbClr val="0070C0"/>
                </a:solidFill>
              </a:rPr>
              <a:t>basePos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pos.</a:t>
            </a:r>
            <a:r>
              <a:rPr lang="en-US" altLang="zh-TW" b="1" dirty="0" err="1">
                <a:solidFill>
                  <a:srgbClr val="0070C0"/>
                </a:solidFill>
              </a:rPr>
              <a:t>plus</a:t>
            </a:r>
            <a:r>
              <a:rPr lang="en-US" altLang="zh-TW" dirty="0">
                <a:solidFill>
                  <a:srgbClr val="0070C0"/>
                </a:solidFill>
              </a:rPr>
              <a:t>(new </a:t>
            </a:r>
            <a:r>
              <a:rPr lang="en-US" altLang="zh-TW" dirty="0" err="1">
                <a:solidFill>
                  <a:srgbClr val="0070C0"/>
                </a:solidFill>
              </a:rPr>
              <a:t>Vec</a:t>
            </a:r>
            <a:r>
              <a:rPr lang="en-US" altLang="zh-TW" dirty="0">
                <a:solidFill>
                  <a:srgbClr val="0070C0"/>
                </a:solidFill>
              </a:rPr>
              <a:t>(0.2, 0.1));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return new </a:t>
            </a:r>
            <a:r>
              <a:rPr lang="en-US" altLang="zh-TW" b="1" dirty="0">
                <a:solidFill>
                  <a:srgbClr val="0070C0"/>
                </a:solidFill>
              </a:rPr>
              <a:t>Coin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basePos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 err="1">
                <a:solidFill>
                  <a:srgbClr val="0070C0"/>
                </a:solidFill>
              </a:rPr>
              <a:t>basePos</a:t>
            </a:r>
            <a:r>
              <a:rPr lang="en-US" altLang="zh-TW" dirty="0">
                <a:solidFill>
                  <a:srgbClr val="0070C0"/>
                </a:solidFill>
              </a:rPr>
              <a:t>,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         </a:t>
            </a:r>
            <a:r>
              <a:rPr lang="en-US" altLang="zh-TW" b="1" dirty="0" err="1">
                <a:solidFill>
                  <a:srgbClr val="0070C0"/>
                </a:solidFill>
              </a:rPr>
              <a:t>Math.random</a:t>
            </a:r>
            <a:r>
              <a:rPr lang="en-US" altLang="zh-TW" dirty="0">
                <a:solidFill>
                  <a:srgbClr val="0070C0"/>
                </a:solidFill>
              </a:rPr>
              <a:t>() * </a:t>
            </a:r>
            <a:r>
              <a:rPr lang="en-US" altLang="zh-TW" dirty="0" err="1">
                <a:solidFill>
                  <a:srgbClr val="0070C0"/>
                </a:solidFill>
              </a:rPr>
              <a:t>Math.PI</a:t>
            </a:r>
            <a:r>
              <a:rPr lang="en-US" altLang="zh-TW" dirty="0">
                <a:solidFill>
                  <a:srgbClr val="0070C0"/>
                </a:solidFill>
              </a:rPr>
              <a:t> * 2);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Coin.prototype.</a:t>
            </a:r>
            <a:r>
              <a:rPr lang="en-US" altLang="zh-TW" b="1" dirty="0" err="1">
                <a:solidFill>
                  <a:srgbClr val="0070C0"/>
                </a:solidFill>
              </a:rPr>
              <a:t>size</a:t>
            </a:r>
            <a:r>
              <a:rPr lang="en-US" altLang="zh-TW" dirty="0">
                <a:solidFill>
                  <a:srgbClr val="0070C0"/>
                </a:solidFill>
              </a:rPr>
              <a:t> = new </a:t>
            </a:r>
            <a:r>
              <a:rPr lang="en-US" altLang="zh-TW" dirty="0" err="1">
                <a:solidFill>
                  <a:srgbClr val="0070C0"/>
                </a:solidFill>
              </a:rPr>
              <a:t>Vec</a:t>
            </a:r>
            <a:r>
              <a:rPr lang="en-US" altLang="zh-TW" dirty="0">
                <a:solidFill>
                  <a:srgbClr val="0070C0"/>
                </a:solidFill>
              </a:rPr>
              <a:t>(0.6, 0.6);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8837D6-301B-4F00-AB1B-13A94140319E}"/>
              </a:ext>
            </a:extLst>
          </p:cNvPr>
          <p:cNvSpPr/>
          <p:nvPr/>
        </p:nvSpPr>
        <p:spPr>
          <a:xfrm>
            <a:off x="2267744" y="5445224"/>
            <a:ext cx="648072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Georgia" panose="02040502050405020303" pitchFamily="18" charset="0"/>
              </a:rPr>
              <a:t>makes the sine function useful for modeling a wavy motion</a:t>
            </a:r>
            <a:endParaRPr lang="zh-TW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3D62244-2DAD-445C-B94A-F6E5DF6F3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864" y="3861048"/>
            <a:ext cx="5796136" cy="6463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PT Mono"/>
              </a:rPr>
              <a:t>Math.random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by that number to give the coin a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random starting position on the wave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728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dirty="0"/>
              <a:t>the </a:t>
            </a:r>
            <a:r>
              <a:rPr lang="en-US" altLang="zh-TW" dirty="0" err="1">
                <a:solidFill>
                  <a:srgbClr val="0070C0"/>
                </a:solidFill>
              </a:rPr>
              <a:t>levelChars</a:t>
            </a:r>
            <a:r>
              <a:rPr lang="en-US" altLang="zh-TW" dirty="0"/>
              <a:t> object:</a:t>
            </a:r>
          </a:p>
          <a:p>
            <a:pPr lvl="1"/>
            <a:r>
              <a:rPr lang="en-US" altLang="zh-TW" dirty="0"/>
              <a:t>maps plan characters to either </a:t>
            </a:r>
            <a:r>
              <a:rPr lang="en-US" altLang="zh-TW" dirty="0">
                <a:solidFill>
                  <a:srgbClr val="0070C0"/>
                </a:solidFill>
              </a:rPr>
              <a:t>background grid </a:t>
            </a:r>
            <a:r>
              <a:rPr lang="en-US" altLang="zh-TW" dirty="0"/>
              <a:t>types or </a:t>
            </a:r>
            <a:r>
              <a:rPr lang="en-US" altLang="zh-TW" dirty="0">
                <a:solidFill>
                  <a:srgbClr val="0070C0"/>
                </a:solidFill>
              </a:rPr>
              <a:t>actor classes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const </a:t>
            </a:r>
            <a:r>
              <a:rPr lang="en-US" altLang="zh-TW" b="1" dirty="0" err="1">
                <a:solidFill>
                  <a:srgbClr val="0070C0"/>
                </a:solidFill>
              </a:rPr>
              <a:t>levelChars</a:t>
            </a:r>
            <a:r>
              <a:rPr lang="en-US" altLang="zh-TW" dirty="0">
                <a:solidFill>
                  <a:srgbClr val="0070C0"/>
                </a:solidFill>
              </a:rPr>
              <a:t> =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".": "empty", "#": "wall", "+": "lava",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"@": Player, "o": Coin,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"=": Lava, "|": Lava, "v": Lava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};</a:t>
            </a:r>
          </a:p>
          <a:p>
            <a:pPr lvl="1"/>
            <a:r>
              <a:rPr lang="en-US" altLang="zh-TW" dirty="0"/>
              <a:t> gives us all the parts needed to </a:t>
            </a:r>
            <a:r>
              <a:rPr lang="en-US" altLang="zh-TW" dirty="0">
                <a:solidFill>
                  <a:srgbClr val="C00000"/>
                </a:solidFill>
              </a:rPr>
              <a:t>create a Level instance</a:t>
            </a:r>
            <a:r>
              <a:rPr lang="en-US" altLang="zh-TW" dirty="0"/>
              <a:t>.</a:t>
            </a:r>
          </a:p>
          <a:p>
            <a:pPr lvl="1"/>
            <a:endParaRPr lang="en-US" altLang="zh-TW" sz="2400" dirty="0">
              <a:solidFill>
                <a:srgbClr val="0070C0"/>
              </a:solidFill>
            </a:endParaRP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let </a:t>
            </a:r>
            <a:r>
              <a:rPr lang="en-US" altLang="zh-TW" sz="2400" dirty="0" err="1">
                <a:solidFill>
                  <a:srgbClr val="0070C0"/>
                </a:solidFill>
              </a:rPr>
              <a:t>simpleLevel</a:t>
            </a:r>
            <a:r>
              <a:rPr lang="en-US" altLang="zh-TW" sz="2400" dirty="0">
                <a:solidFill>
                  <a:srgbClr val="0070C0"/>
                </a:solidFill>
              </a:rPr>
              <a:t> = new Level(</a:t>
            </a:r>
            <a:r>
              <a:rPr lang="en-US" altLang="zh-TW" sz="2400" dirty="0" err="1">
                <a:solidFill>
                  <a:srgbClr val="0070C0"/>
                </a:solidFill>
              </a:rPr>
              <a:t>simpleLevelPlan</a:t>
            </a:r>
            <a:r>
              <a:rPr lang="en-US" altLang="zh-TW" sz="2400" dirty="0">
                <a:solidFill>
                  <a:srgbClr val="0070C0"/>
                </a:solidFill>
              </a:rPr>
              <a:t>);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console.log(`${</a:t>
            </a:r>
            <a:r>
              <a:rPr lang="en-US" altLang="zh-TW" sz="2400" dirty="0" err="1">
                <a:solidFill>
                  <a:srgbClr val="0070C0"/>
                </a:solidFill>
              </a:rPr>
              <a:t>simpleLevel.width</a:t>
            </a:r>
            <a:r>
              <a:rPr lang="en-US" altLang="zh-TW" sz="2400" dirty="0">
                <a:solidFill>
                  <a:srgbClr val="0070C0"/>
                </a:solidFill>
              </a:rPr>
              <a:t>} by ${</a:t>
            </a:r>
            <a:r>
              <a:rPr lang="en-US" altLang="zh-TW" sz="2400" dirty="0" err="1">
                <a:solidFill>
                  <a:srgbClr val="0070C0"/>
                </a:solidFill>
              </a:rPr>
              <a:t>simpleLevel.height</a:t>
            </a:r>
            <a:r>
              <a:rPr lang="en-US" altLang="zh-TW" sz="2400" dirty="0">
                <a:solidFill>
                  <a:srgbClr val="0070C0"/>
                </a:solidFill>
              </a:rPr>
              <a:t>}`);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// → 22 by 9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4393251-CDB1-4978-8A08-9C83A90F5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6111875"/>
            <a:ext cx="5848350" cy="542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77769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Drawing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The encapsulation of the drawing code is done by defining a </a:t>
            </a:r>
            <a:r>
              <a:rPr lang="en-US" altLang="zh-TW" dirty="0">
                <a:solidFill>
                  <a:srgbClr val="C00000"/>
                </a:solidFill>
              </a:rPr>
              <a:t>display object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displays a given level and state.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>
                <a:solidFill>
                  <a:srgbClr val="C00000"/>
                </a:solidFill>
              </a:rPr>
              <a:t>display type </a:t>
            </a:r>
            <a:r>
              <a:rPr lang="en-US" altLang="zh-TW" dirty="0"/>
              <a:t>is called </a:t>
            </a:r>
            <a:r>
              <a:rPr lang="en-US" altLang="zh-TW" dirty="0" err="1">
                <a:solidFill>
                  <a:srgbClr val="C00000"/>
                </a:solidFill>
              </a:rPr>
              <a:t>DOMDisplay</a:t>
            </a:r>
            <a:r>
              <a:rPr lang="en-US" altLang="zh-TW" dirty="0"/>
              <a:t> :</a:t>
            </a:r>
          </a:p>
          <a:p>
            <a:pPr lvl="2"/>
            <a:r>
              <a:rPr lang="en-US" altLang="zh-TW" dirty="0"/>
              <a:t>because it uses </a:t>
            </a:r>
            <a:r>
              <a:rPr lang="en-US" altLang="zh-TW" dirty="0">
                <a:solidFill>
                  <a:srgbClr val="C00000"/>
                </a:solidFill>
              </a:rPr>
              <a:t>DOM elements to show the level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using a </a:t>
            </a:r>
            <a:r>
              <a:rPr lang="en-US" altLang="zh-TW" dirty="0">
                <a:solidFill>
                  <a:srgbClr val="C00000"/>
                </a:solidFill>
              </a:rPr>
              <a:t>style sheet </a:t>
            </a:r>
            <a:r>
              <a:rPr lang="en-US" altLang="zh-TW" dirty="0"/>
              <a:t>to set the </a:t>
            </a:r>
            <a:r>
              <a:rPr lang="en-US" altLang="zh-TW" b="1" dirty="0"/>
              <a:t>actual colors </a:t>
            </a:r>
            <a:r>
              <a:rPr lang="en-US" altLang="zh-TW" dirty="0"/>
              <a:t>and other </a:t>
            </a:r>
            <a:r>
              <a:rPr lang="en-US" altLang="zh-TW" b="1" dirty="0"/>
              <a:t>fixed properties </a:t>
            </a:r>
            <a:r>
              <a:rPr lang="en-US" altLang="zh-TW" dirty="0"/>
              <a:t>of the elements that make up the game</a:t>
            </a:r>
          </a:p>
          <a:p>
            <a:r>
              <a:rPr lang="en-US" altLang="zh-TW" dirty="0"/>
              <a:t>a succinct way to create an element and give it some attributes and child nodes: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0070C0"/>
                </a:solidFill>
              </a:rPr>
              <a:t>elt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b="1" dirty="0">
                <a:solidFill>
                  <a:srgbClr val="C00000"/>
                </a:solidFill>
              </a:rPr>
              <a:t>name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 err="1">
                <a:solidFill>
                  <a:srgbClr val="C00000"/>
                </a:solidFill>
              </a:rPr>
              <a:t>attrs</a:t>
            </a:r>
            <a:r>
              <a:rPr lang="en-US" altLang="zh-TW" dirty="0">
                <a:solidFill>
                  <a:srgbClr val="0070C0"/>
                </a:solidFill>
              </a:rPr>
              <a:t>, ...</a:t>
            </a:r>
            <a:r>
              <a:rPr lang="en-US" altLang="zh-TW" dirty="0">
                <a:solidFill>
                  <a:srgbClr val="C00000"/>
                </a:solidFill>
              </a:rPr>
              <a:t>children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let </a:t>
            </a:r>
            <a:r>
              <a:rPr lang="en-US" altLang="zh-TW" dirty="0" err="1">
                <a:solidFill>
                  <a:srgbClr val="0070C0"/>
                </a:solidFill>
              </a:rPr>
              <a:t>dom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document.</a:t>
            </a:r>
            <a:r>
              <a:rPr lang="en-US" altLang="zh-TW" b="1" dirty="0" err="1">
                <a:solidFill>
                  <a:srgbClr val="0070C0"/>
                </a:solidFill>
              </a:rPr>
              <a:t>createElement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name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>
                <a:solidFill>
                  <a:srgbClr val="7030A0"/>
                </a:solidFill>
              </a:rPr>
              <a:t>for (let </a:t>
            </a:r>
            <a:r>
              <a:rPr lang="en-US" altLang="zh-TW" dirty="0" err="1">
                <a:solidFill>
                  <a:srgbClr val="7030A0"/>
                </a:solidFill>
              </a:rPr>
              <a:t>attr</a:t>
            </a:r>
            <a:r>
              <a:rPr lang="en-US" altLang="zh-TW" dirty="0">
                <a:solidFill>
                  <a:srgbClr val="7030A0"/>
                </a:solidFill>
              </a:rPr>
              <a:t> of </a:t>
            </a:r>
            <a:r>
              <a:rPr lang="en-US" altLang="zh-TW" dirty="0" err="1">
                <a:solidFill>
                  <a:srgbClr val="7030A0"/>
                </a:solidFill>
              </a:rPr>
              <a:t>Object.keys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en-US" altLang="zh-TW" dirty="0" err="1">
                <a:solidFill>
                  <a:srgbClr val="C00000"/>
                </a:solidFill>
              </a:rPr>
              <a:t>attrs</a:t>
            </a:r>
            <a:r>
              <a:rPr lang="en-US" altLang="zh-TW" dirty="0">
                <a:solidFill>
                  <a:srgbClr val="7030A0"/>
                </a:solidFill>
              </a:rPr>
              <a:t>)) {</a:t>
            </a:r>
          </a:p>
          <a:p>
            <a:pPr lvl="2"/>
            <a:r>
              <a:rPr lang="en-US" altLang="zh-TW" dirty="0">
                <a:solidFill>
                  <a:srgbClr val="7030A0"/>
                </a:solidFill>
              </a:rPr>
              <a:t>    </a:t>
            </a:r>
            <a:r>
              <a:rPr lang="en-US" altLang="zh-TW" dirty="0" err="1">
                <a:solidFill>
                  <a:srgbClr val="7030A0"/>
                </a:solidFill>
              </a:rPr>
              <a:t>dom.</a:t>
            </a:r>
            <a:r>
              <a:rPr lang="en-US" altLang="zh-TW" b="1" dirty="0" err="1">
                <a:solidFill>
                  <a:srgbClr val="7030A0"/>
                </a:solidFill>
              </a:rPr>
              <a:t>setAttribute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en-US" altLang="zh-TW" dirty="0" err="1">
                <a:solidFill>
                  <a:srgbClr val="7030A0"/>
                </a:solidFill>
              </a:rPr>
              <a:t>attr</a:t>
            </a:r>
            <a:r>
              <a:rPr lang="en-US" altLang="zh-TW" dirty="0">
                <a:solidFill>
                  <a:srgbClr val="7030A0"/>
                </a:solidFill>
              </a:rPr>
              <a:t>, </a:t>
            </a:r>
            <a:r>
              <a:rPr lang="en-US" altLang="zh-TW" dirty="0" err="1">
                <a:solidFill>
                  <a:srgbClr val="7030A0"/>
                </a:solidFill>
              </a:rPr>
              <a:t>attrs</a:t>
            </a:r>
            <a:r>
              <a:rPr lang="en-US" altLang="zh-TW" dirty="0">
                <a:solidFill>
                  <a:srgbClr val="7030A0"/>
                </a:solidFill>
              </a:rPr>
              <a:t>[</a:t>
            </a:r>
            <a:r>
              <a:rPr lang="en-US" altLang="zh-TW" dirty="0" err="1">
                <a:solidFill>
                  <a:srgbClr val="7030A0"/>
                </a:solidFill>
              </a:rPr>
              <a:t>attr</a:t>
            </a:r>
            <a:r>
              <a:rPr lang="en-US" altLang="zh-TW" dirty="0">
                <a:solidFill>
                  <a:srgbClr val="7030A0"/>
                </a:solidFill>
              </a:rPr>
              <a:t>]);</a:t>
            </a:r>
          </a:p>
          <a:p>
            <a:pPr lvl="2"/>
            <a:r>
              <a:rPr lang="en-US" altLang="zh-TW" dirty="0">
                <a:solidFill>
                  <a:srgbClr val="7030A0"/>
                </a:solidFill>
              </a:rPr>
              <a:t>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for (let child of </a:t>
            </a:r>
            <a:r>
              <a:rPr lang="en-US" altLang="zh-TW" b="1" dirty="0">
                <a:solidFill>
                  <a:srgbClr val="C00000"/>
                </a:solidFill>
              </a:rPr>
              <a:t>children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dom.</a:t>
            </a:r>
            <a:r>
              <a:rPr lang="en-US" altLang="zh-TW" b="1" dirty="0" err="1">
                <a:solidFill>
                  <a:srgbClr val="0070C0"/>
                </a:solidFill>
              </a:rPr>
              <a:t>appendChild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b="1" dirty="0">
                <a:solidFill>
                  <a:srgbClr val="0070C0"/>
                </a:solidFill>
              </a:rPr>
              <a:t>child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return </a:t>
            </a:r>
            <a:r>
              <a:rPr lang="en-US" altLang="zh-TW" b="1" dirty="0" err="1">
                <a:solidFill>
                  <a:srgbClr val="0070C0"/>
                </a:solidFill>
              </a:rPr>
              <a:t>dom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3EE2C8-6F9D-43EB-BAB3-387FE167FC45}"/>
              </a:ext>
            </a:extLst>
          </p:cNvPr>
          <p:cNvSpPr/>
          <p:nvPr/>
        </p:nvSpPr>
        <p:spPr>
          <a:xfrm>
            <a:off x="4211960" y="5124512"/>
            <a:ext cx="4932040" cy="13849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</a:rPr>
              <a:t>function </a:t>
            </a:r>
            <a:r>
              <a:rPr lang="en-US" altLang="zh-TW" sz="1400" dirty="0" err="1">
                <a:solidFill>
                  <a:srgbClr val="C00000"/>
                </a:solidFill>
              </a:rPr>
              <a:t>elt</a:t>
            </a:r>
            <a:r>
              <a:rPr lang="en-US" altLang="zh-TW" sz="1400" dirty="0">
                <a:solidFill>
                  <a:srgbClr val="0070C0"/>
                </a:solidFill>
              </a:rPr>
              <a:t>(type, </a:t>
            </a:r>
            <a:r>
              <a:rPr lang="en-US" altLang="zh-TW" sz="1400" dirty="0">
                <a:solidFill>
                  <a:srgbClr val="C00000"/>
                </a:solidFill>
              </a:rPr>
              <a:t>...children</a:t>
            </a:r>
            <a:r>
              <a:rPr lang="en-US" altLang="zh-TW" sz="1400" dirty="0">
                <a:solidFill>
                  <a:srgbClr val="0070C0"/>
                </a:solidFill>
              </a:rPr>
              <a:t>) {</a:t>
            </a:r>
          </a:p>
          <a:p>
            <a:r>
              <a:rPr lang="zh-TW" altLang="en-US" sz="1400" dirty="0">
                <a:solidFill>
                  <a:srgbClr val="0070C0"/>
                </a:solidFill>
              </a:rPr>
              <a:t>     </a:t>
            </a:r>
            <a:r>
              <a:rPr lang="en-US" altLang="zh-TW" sz="1400" dirty="0">
                <a:solidFill>
                  <a:srgbClr val="0070C0"/>
                </a:solidFill>
              </a:rPr>
              <a:t>let </a:t>
            </a:r>
            <a:r>
              <a:rPr lang="en-US" altLang="zh-TW" sz="1400" dirty="0">
                <a:solidFill>
                  <a:srgbClr val="C00000"/>
                </a:solidFill>
              </a:rPr>
              <a:t>node</a:t>
            </a:r>
            <a:r>
              <a:rPr lang="en-US" altLang="zh-TW" sz="1400" dirty="0">
                <a:solidFill>
                  <a:srgbClr val="0070C0"/>
                </a:solidFill>
              </a:rPr>
              <a:t> = </a:t>
            </a:r>
            <a:r>
              <a:rPr lang="en-US" altLang="zh-TW" sz="1400" dirty="0" err="1">
                <a:solidFill>
                  <a:srgbClr val="0070C0"/>
                </a:solidFill>
              </a:rPr>
              <a:t>document.</a:t>
            </a:r>
            <a:r>
              <a:rPr lang="en-US" altLang="zh-TW" sz="1400" b="1" dirty="0" err="1">
                <a:solidFill>
                  <a:srgbClr val="C00000"/>
                </a:solidFill>
              </a:rPr>
              <a:t>createElement</a:t>
            </a:r>
            <a:r>
              <a:rPr lang="en-US" altLang="zh-TW" sz="1400" dirty="0">
                <a:solidFill>
                  <a:srgbClr val="0070C0"/>
                </a:solidFill>
              </a:rPr>
              <a:t>(type);</a:t>
            </a:r>
          </a:p>
          <a:p>
            <a:r>
              <a:rPr lang="zh-TW" altLang="en-US" sz="1400" dirty="0">
                <a:solidFill>
                  <a:srgbClr val="0070C0"/>
                </a:solidFill>
              </a:rPr>
              <a:t>     </a:t>
            </a:r>
            <a:r>
              <a:rPr lang="en-US" altLang="zh-TW" sz="1400" dirty="0">
                <a:solidFill>
                  <a:srgbClr val="0070C0"/>
                </a:solidFill>
              </a:rPr>
              <a:t>for (let </a:t>
            </a:r>
            <a:r>
              <a:rPr lang="en-US" altLang="zh-TW" sz="1400" dirty="0">
                <a:solidFill>
                  <a:srgbClr val="C00000"/>
                </a:solidFill>
              </a:rPr>
              <a:t>child</a:t>
            </a:r>
            <a:r>
              <a:rPr lang="en-US" altLang="zh-TW" sz="1400" dirty="0">
                <a:solidFill>
                  <a:srgbClr val="0070C0"/>
                </a:solidFill>
              </a:rPr>
              <a:t> of </a:t>
            </a:r>
            <a:r>
              <a:rPr lang="en-US" altLang="zh-TW" sz="1400" dirty="0">
                <a:solidFill>
                  <a:srgbClr val="C00000"/>
                </a:solidFill>
              </a:rPr>
              <a:t>children</a:t>
            </a:r>
            <a:r>
              <a:rPr lang="en-US" altLang="zh-TW" sz="1400" dirty="0">
                <a:solidFill>
                  <a:srgbClr val="0070C0"/>
                </a:solidFill>
              </a:rPr>
              <a:t>) {</a:t>
            </a:r>
          </a:p>
          <a:p>
            <a:r>
              <a:rPr lang="zh-TW" altLang="en-US" sz="1400" dirty="0">
                <a:solidFill>
                  <a:srgbClr val="0070C0"/>
                </a:solidFill>
              </a:rPr>
              <a:t>           </a:t>
            </a:r>
            <a:r>
              <a:rPr lang="en-US" altLang="zh-TW" sz="1400" dirty="0">
                <a:solidFill>
                  <a:srgbClr val="0070C0"/>
                </a:solidFill>
              </a:rPr>
              <a:t>if (</a:t>
            </a:r>
            <a:r>
              <a:rPr lang="en-US" altLang="zh-TW" sz="1400" dirty="0" err="1">
                <a:solidFill>
                  <a:srgbClr val="C00000"/>
                </a:solidFill>
              </a:rPr>
              <a:t>typeof</a:t>
            </a:r>
            <a:r>
              <a:rPr lang="en-US" altLang="zh-TW" sz="1400" dirty="0">
                <a:solidFill>
                  <a:srgbClr val="C00000"/>
                </a:solidFill>
              </a:rPr>
              <a:t> </a:t>
            </a:r>
            <a:r>
              <a:rPr lang="en-US" altLang="zh-TW" sz="1400" dirty="0">
                <a:solidFill>
                  <a:srgbClr val="0070C0"/>
                </a:solidFill>
              </a:rPr>
              <a:t>child </a:t>
            </a:r>
            <a:r>
              <a:rPr lang="en-US" altLang="zh-TW" sz="1400" dirty="0">
                <a:solidFill>
                  <a:srgbClr val="C00000"/>
                </a:solidFill>
              </a:rPr>
              <a:t>!=</a:t>
            </a:r>
            <a:r>
              <a:rPr lang="en-US" altLang="zh-TW" sz="1400" dirty="0">
                <a:solidFill>
                  <a:srgbClr val="0070C0"/>
                </a:solidFill>
              </a:rPr>
              <a:t> "</a:t>
            </a:r>
            <a:r>
              <a:rPr lang="en-US" altLang="zh-TW" sz="1400" dirty="0">
                <a:solidFill>
                  <a:srgbClr val="C00000"/>
                </a:solidFill>
              </a:rPr>
              <a:t>string</a:t>
            </a:r>
            <a:r>
              <a:rPr lang="en-US" altLang="zh-TW" sz="1400" dirty="0">
                <a:solidFill>
                  <a:srgbClr val="0070C0"/>
                </a:solidFill>
              </a:rPr>
              <a:t>") </a:t>
            </a:r>
            <a:r>
              <a:rPr lang="en-US" altLang="zh-TW" sz="1400" dirty="0" err="1">
                <a:solidFill>
                  <a:srgbClr val="0070C0"/>
                </a:solidFill>
              </a:rPr>
              <a:t>node.</a:t>
            </a:r>
            <a:r>
              <a:rPr lang="en-US" altLang="zh-TW" sz="1400" b="1" dirty="0" err="1">
                <a:solidFill>
                  <a:srgbClr val="C00000"/>
                </a:solidFill>
              </a:rPr>
              <a:t>appendChild</a:t>
            </a:r>
            <a:r>
              <a:rPr lang="en-US" altLang="zh-TW" sz="1400" dirty="0">
                <a:solidFill>
                  <a:srgbClr val="0070C0"/>
                </a:solidFill>
              </a:rPr>
              <a:t>(child);</a:t>
            </a:r>
          </a:p>
          <a:p>
            <a:r>
              <a:rPr lang="zh-TW" altLang="en-US" sz="1400" dirty="0">
                <a:solidFill>
                  <a:srgbClr val="0070C0"/>
                </a:solidFill>
              </a:rPr>
              <a:t>           </a:t>
            </a:r>
            <a:r>
              <a:rPr lang="en-US" altLang="zh-TW" sz="1400" dirty="0">
                <a:solidFill>
                  <a:srgbClr val="0070C0"/>
                </a:solidFill>
              </a:rPr>
              <a:t>else </a:t>
            </a:r>
            <a:r>
              <a:rPr lang="en-US" altLang="zh-TW" sz="1400" dirty="0" err="1">
                <a:solidFill>
                  <a:srgbClr val="0070C0"/>
                </a:solidFill>
              </a:rPr>
              <a:t>node.appendChild</a:t>
            </a:r>
            <a:r>
              <a:rPr lang="en-US" altLang="zh-TW" sz="1400" dirty="0">
                <a:solidFill>
                  <a:srgbClr val="0070C0"/>
                </a:solidFill>
              </a:rPr>
              <a:t>(</a:t>
            </a:r>
            <a:r>
              <a:rPr lang="en-US" altLang="zh-TW" sz="1400" dirty="0" err="1">
                <a:solidFill>
                  <a:srgbClr val="0070C0"/>
                </a:solidFill>
              </a:rPr>
              <a:t>document.</a:t>
            </a:r>
            <a:r>
              <a:rPr lang="en-US" altLang="zh-TW" sz="1400" b="1" dirty="0" err="1">
                <a:solidFill>
                  <a:srgbClr val="C00000"/>
                </a:solidFill>
              </a:rPr>
              <a:t>createTextNode</a:t>
            </a:r>
            <a:r>
              <a:rPr lang="en-US" altLang="zh-TW" sz="1400" dirty="0">
                <a:solidFill>
                  <a:srgbClr val="0070C0"/>
                </a:solidFill>
              </a:rPr>
              <a:t>(child));}</a:t>
            </a:r>
          </a:p>
          <a:p>
            <a:r>
              <a:rPr lang="zh-TW" altLang="en-US" sz="1400" dirty="0">
                <a:solidFill>
                  <a:srgbClr val="0070C0"/>
                </a:solidFill>
              </a:rPr>
              <a:t>     </a:t>
            </a:r>
            <a:r>
              <a:rPr lang="en-US" altLang="zh-TW" sz="1400" dirty="0">
                <a:solidFill>
                  <a:srgbClr val="0070C0"/>
                </a:solidFill>
              </a:rPr>
              <a:t>return node;</a:t>
            </a:r>
            <a:r>
              <a:rPr lang="zh-TW" altLang="en-US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7C9D62-8D3A-4329-A762-1CB11C9A0EE9}"/>
              </a:ext>
            </a:extLst>
          </p:cNvPr>
          <p:cNvSpPr/>
          <p:nvPr/>
        </p:nvSpPr>
        <p:spPr>
          <a:xfrm>
            <a:off x="6228184" y="4806796"/>
            <a:ext cx="168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CH</a:t>
            </a:r>
            <a:r>
              <a:rPr lang="zh-TW" altLang="en-US" b="1" dirty="0"/>
              <a:t> </a:t>
            </a:r>
            <a:r>
              <a:rPr lang="en-US" altLang="zh-TW" b="1" dirty="0"/>
              <a:t>14-15 (</a:t>
            </a:r>
            <a:r>
              <a:rPr lang="en-US" altLang="zh-TW" b="1" dirty="0" err="1"/>
              <a:t>elt</a:t>
            </a:r>
            <a:r>
              <a:rPr lang="en-US" altLang="zh-TW" b="1" dirty="0"/>
              <a:t>())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5720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2312"/>
            <a:ext cx="9144000" cy="6813376"/>
          </a:xfrm>
        </p:spPr>
        <p:txBody>
          <a:bodyPr>
            <a:normAutofit/>
          </a:bodyPr>
          <a:lstStyle/>
          <a:p>
            <a:r>
              <a:rPr lang="en-US" altLang="zh-TW" b="1" dirty="0"/>
              <a:t>A display is created:</a:t>
            </a:r>
          </a:p>
          <a:p>
            <a:pPr lvl="1"/>
            <a:r>
              <a:rPr lang="en-US" altLang="zh-TW" dirty="0"/>
              <a:t>by giving it a parent element to which it should append itself and a level object.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class </a:t>
            </a:r>
            <a:r>
              <a:rPr lang="en-US" altLang="zh-TW" b="1" dirty="0" err="1">
                <a:solidFill>
                  <a:srgbClr val="0070C0"/>
                </a:solidFill>
              </a:rPr>
              <a:t>DOMDisplay</a:t>
            </a:r>
            <a:r>
              <a:rPr lang="en-US" altLang="zh-TW" dirty="0">
                <a:solidFill>
                  <a:srgbClr val="0070C0"/>
                </a:solidFill>
              </a:rPr>
              <a:t>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constructor(parent, level)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this.dom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b="1" dirty="0" err="1">
                <a:solidFill>
                  <a:srgbClr val="0070C0"/>
                </a:solidFill>
              </a:rPr>
              <a:t>elt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>
                <a:solidFill>
                  <a:srgbClr val="C00000"/>
                </a:solidFill>
              </a:rPr>
              <a:t>div</a:t>
            </a:r>
            <a:r>
              <a:rPr lang="en-US" altLang="zh-TW" dirty="0">
                <a:solidFill>
                  <a:srgbClr val="0070C0"/>
                </a:solidFill>
              </a:rPr>
              <a:t>", {</a:t>
            </a:r>
            <a:r>
              <a:rPr lang="en-US" altLang="zh-TW" b="1" dirty="0">
                <a:solidFill>
                  <a:srgbClr val="C00000"/>
                </a:solidFill>
              </a:rPr>
              <a:t>class:</a:t>
            </a:r>
            <a:r>
              <a:rPr lang="en-US" altLang="zh-TW" dirty="0">
                <a:solidFill>
                  <a:srgbClr val="C00000"/>
                </a:solidFill>
              </a:rPr>
              <a:t> "game"</a:t>
            </a:r>
            <a:r>
              <a:rPr lang="en-US" altLang="zh-TW" dirty="0">
                <a:solidFill>
                  <a:srgbClr val="0070C0"/>
                </a:solidFill>
              </a:rPr>
              <a:t>}, </a:t>
            </a:r>
            <a:r>
              <a:rPr lang="en-US" altLang="zh-TW" b="1" dirty="0" err="1">
                <a:solidFill>
                  <a:srgbClr val="0070C0"/>
                </a:solidFill>
              </a:rPr>
              <a:t>drawGrid</a:t>
            </a:r>
            <a:r>
              <a:rPr lang="en-US" altLang="zh-TW" dirty="0">
                <a:solidFill>
                  <a:srgbClr val="0070C0"/>
                </a:solidFill>
              </a:rPr>
              <a:t>(level));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this.</a:t>
            </a:r>
            <a:r>
              <a:rPr lang="en-US" altLang="zh-TW" b="1" dirty="0" err="1">
                <a:solidFill>
                  <a:srgbClr val="0070C0"/>
                </a:solidFill>
              </a:rPr>
              <a:t>actorLayer</a:t>
            </a:r>
            <a:r>
              <a:rPr lang="en-US" altLang="zh-TW" dirty="0">
                <a:solidFill>
                  <a:srgbClr val="0070C0"/>
                </a:solidFill>
              </a:rPr>
              <a:t> = null;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parent.</a:t>
            </a:r>
            <a:r>
              <a:rPr lang="en-US" altLang="zh-TW" b="1" dirty="0" err="1">
                <a:solidFill>
                  <a:srgbClr val="0070C0"/>
                </a:solidFill>
              </a:rPr>
              <a:t>appendChild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this.</a:t>
            </a:r>
            <a:r>
              <a:rPr lang="en-US" altLang="zh-TW" b="1" dirty="0" err="1">
                <a:solidFill>
                  <a:srgbClr val="0070C0"/>
                </a:solidFill>
              </a:rPr>
              <a:t>dom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clear() { </a:t>
            </a:r>
            <a:r>
              <a:rPr lang="en-US" altLang="zh-TW" dirty="0" err="1">
                <a:solidFill>
                  <a:srgbClr val="0070C0"/>
                </a:solidFill>
              </a:rPr>
              <a:t>this.dom.</a:t>
            </a:r>
            <a:r>
              <a:rPr lang="en-US" altLang="zh-TW" b="1" dirty="0" err="1">
                <a:solidFill>
                  <a:srgbClr val="0070C0"/>
                </a:solidFill>
              </a:rPr>
              <a:t>remove</a:t>
            </a:r>
            <a:r>
              <a:rPr lang="en-US" altLang="zh-TW" dirty="0">
                <a:solidFill>
                  <a:srgbClr val="0070C0"/>
                </a:solidFill>
              </a:rPr>
              <a:t>();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B32554-8AD6-4917-B60D-A1E6F49E1A47}"/>
              </a:ext>
            </a:extLst>
          </p:cNvPr>
          <p:cNvSpPr/>
          <p:nvPr/>
        </p:nvSpPr>
        <p:spPr>
          <a:xfrm>
            <a:off x="3275856" y="3789040"/>
            <a:ext cx="586814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L</a:t>
            </a:r>
            <a:r>
              <a:rPr lang="zh-TW" altLang="en-US" dirty="0"/>
              <a:t>evel</a:t>
            </a:r>
            <a:r>
              <a:rPr lang="en-US" altLang="zh-TW" dirty="0"/>
              <a:t>’s</a:t>
            </a:r>
            <a:r>
              <a:rPr lang="zh-TW" altLang="en-US" dirty="0"/>
              <a:t> background grid, which never changes, is drawn once.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7C938F-E6EC-458B-96DE-4DF84127354F}"/>
              </a:ext>
            </a:extLst>
          </p:cNvPr>
          <p:cNvSpPr/>
          <p:nvPr/>
        </p:nvSpPr>
        <p:spPr>
          <a:xfrm>
            <a:off x="2303240" y="4211796"/>
            <a:ext cx="684076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Actors are redrawn every time the display is updated with a given state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B475AD-10BD-4083-88EF-6A931A99A462}"/>
              </a:ext>
            </a:extLst>
          </p:cNvPr>
          <p:cNvSpPr/>
          <p:nvPr/>
        </p:nvSpPr>
        <p:spPr>
          <a:xfrm>
            <a:off x="4788024" y="1444011"/>
            <a:ext cx="4301244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actorLayer</a:t>
            </a:r>
            <a:r>
              <a:rPr lang="zh-TW" altLang="en-US" dirty="0"/>
              <a:t> property will be used to track the element</a:t>
            </a:r>
            <a:r>
              <a:rPr lang="en-US" altLang="zh-TW" dirty="0"/>
              <a:t>: </a:t>
            </a:r>
            <a:r>
              <a:rPr lang="zh-TW" altLang="en-US" dirty="0"/>
              <a:t>holds the actors so that they can be easily removed and replaced.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189849E1-CBAC-4EBC-A90F-1E5DA17F438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635896" y="1905676"/>
            <a:ext cx="1152128" cy="1091276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1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CH 16 (Eloquent)</a:t>
            </a:r>
            <a:br>
              <a:rPr lang="en-US" altLang="zh-TW" dirty="0"/>
            </a:br>
            <a:r>
              <a:rPr lang="en-US" altLang="zh-TW" b="1" dirty="0"/>
              <a:t>Project: A Platform Game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3861048"/>
            <a:ext cx="7753664" cy="1752600"/>
          </a:xfrm>
        </p:spPr>
        <p:txBody>
          <a:bodyPr>
            <a:normAutofit/>
          </a:bodyPr>
          <a:lstStyle/>
          <a:p>
            <a:r>
              <a:rPr lang="en-US" altLang="zh-TW" dirty="0"/>
              <a:t>All reality is a game</a:t>
            </a:r>
          </a:p>
          <a:p>
            <a:r>
              <a:rPr lang="en-US" altLang="zh-TW" dirty="0"/>
              <a:t>-Iain Banks, </a:t>
            </a:r>
            <a:r>
              <a:rPr lang="en-US" altLang="zh-TW" i="1" dirty="0"/>
              <a:t>The Player of Games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37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dirty="0"/>
              <a:t>a size or distance of </a:t>
            </a:r>
            <a:r>
              <a:rPr lang="en-US" altLang="zh-TW" dirty="0">
                <a:solidFill>
                  <a:srgbClr val="C00000"/>
                </a:solidFill>
              </a:rPr>
              <a:t>1</a:t>
            </a:r>
            <a:r>
              <a:rPr lang="en-US" altLang="zh-TW" dirty="0"/>
              <a:t> means </a:t>
            </a:r>
            <a:r>
              <a:rPr lang="en-US" altLang="zh-TW" dirty="0">
                <a:solidFill>
                  <a:srgbClr val="C00000"/>
                </a:solidFill>
              </a:rPr>
              <a:t>one grid block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scale</a:t>
            </a:r>
            <a:r>
              <a:rPr lang="en-US" altLang="zh-TW" dirty="0"/>
              <a:t> constant gives </a:t>
            </a:r>
            <a:r>
              <a:rPr lang="en-US" altLang="zh-TW" dirty="0">
                <a:solidFill>
                  <a:srgbClr val="C00000"/>
                </a:solidFill>
              </a:rPr>
              <a:t>the number of pixels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a single unit takes up on the screen.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const scale = 20;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C00000"/>
                </a:solidFill>
              </a:rPr>
              <a:t>drawGrid</a:t>
            </a:r>
            <a:r>
              <a:rPr lang="en-US" altLang="zh-TW" dirty="0">
                <a:solidFill>
                  <a:srgbClr val="0070C0"/>
                </a:solidFill>
              </a:rPr>
              <a:t>(level)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return </a:t>
            </a:r>
            <a:r>
              <a:rPr lang="en-US" altLang="zh-TW" b="1" dirty="0" err="1">
                <a:solidFill>
                  <a:srgbClr val="7030A0"/>
                </a:solidFill>
              </a:rPr>
              <a:t>elt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>
                <a:solidFill>
                  <a:srgbClr val="C00000"/>
                </a:solidFill>
              </a:rPr>
              <a:t>table</a:t>
            </a:r>
            <a:r>
              <a:rPr lang="en-US" altLang="zh-TW" dirty="0">
                <a:solidFill>
                  <a:srgbClr val="0070C0"/>
                </a:solidFill>
              </a:rPr>
              <a:t>",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b="1" dirty="0">
                <a:solidFill>
                  <a:srgbClr val="0070C0"/>
                </a:solidFill>
              </a:rPr>
              <a:t>class: "background",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b="1" dirty="0">
                <a:solidFill>
                  <a:srgbClr val="0070C0"/>
                </a:solidFill>
              </a:rPr>
              <a:t>style:</a:t>
            </a:r>
            <a:r>
              <a:rPr lang="en-US" altLang="zh-TW" dirty="0">
                <a:solidFill>
                  <a:srgbClr val="0070C0"/>
                </a:solidFill>
              </a:rPr>
              <a:t> `width: ${</a:t>
            </a:r>
            <a:r>
              <a:rPr lang="en-US" altLang="zh-TW" dirty="0" err="1">
                <a:solidFill>
                  <a:srgbClr val="0070C0"/>
                </a:solidFill>
              </a:rPr>
              <a:t>level.width</a:t>
            </a:r>
            <a:r>
              <a:rPr lang="en-US" altLang="zh-TW" dirty="0">
                <a:solidFill>
                  <a:srgbClr val="0070C0"/>
                </a:solidFill>
              </a:rPr>
              <a:t> * scale}px`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}, ...</a:t>
            </a:r>
            <a:r>
              <a:rPr lang="en-US" altLang="zh-TW" dirty="0" err="1">
                <a:solidFill>
                  <a:srgbClr val="0070C0"/>
                </a:solidFill>
              </a:rPr>
              <a:t>level.rows.</a:t>
            </a:r>
            <a:r>
              <a:rPr lang="en-US" altLang="zh-TW" b="1" dirty="0" err="1">
                <a:solidFill>
                  <a:srgbClr val="0070C0"/>
                </a:solidFill>
              </a:rPr>
              <a:t>map</a:t>
            </a:r>
            <a:r>
              <a:rPr lang="en-US" altLang="zh-TW" dirty="0">
                <a:solidFill>
                  <a:srgbClr val="0070C0"/>
                </a:solidFill>
              </a:rPr>
              <a:t>(row =&gt;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b="1" dirty="0" err="1">
                <a:solidFill>
                  <a:srgbClr val="7030A0"/>
                </a:solidFill>
              </a:rPr>
              <a:t>elt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>
                <a:solidFill>
                  <a:srgbClr val="C00000"/>
                </a:solidFill>
              </a:rPr>
              <a:t>tr</a:t>
            </a:r>
            <a:r>
              <a:rPr lang="en-US" altLang="zh-TW" dirty="0">
                <a:solidFill>
                  <a:srgbClr val="0070C0"/>
                </a:solidFill>
              </a:rPr>
              <a:t>", {style: `height: ${scale}px`},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...</a:t>
            </a:r>
            <a:r>
              <a:rPr lang="en-US" altLang="zh-TW" dirty="0" err="1">
                <a:solidFill>
                  <a:srgbClr val="0070C0"/>
                </a:solidFill>
              </a:rPr>
              <a:t>row.</a:t>
            </a:r>
            <a:r>
              <a:rPr lang="en-US" altLang="zh-TW" b="1" dirty="0" err="1">
                <a:solidFill>
                  <a:srgbClr val="0070C0"/>
                </a:solidFill>
              </a:rPr>
              <a:t>map</a:t>
            </a:r>
            <a:r>
              <a:rPr lang="en-US" altLang="zh-TW" dirty="0">
                <a:solidFill>
                  <a:srgbClr val="0070C0"/>
                </a:solidFill>
              </a:rPr>
              <a:t>(type =&gt; </a:t>
            </a:r>
            <a:r>
              <a:rPr lang="en-US" altLang="zh-TW" b="1" dirty="0" err="1">
                <a:solidFill>
                  <a:srgbClr val="7030A0"/>
                </a:solidFill>
              </a:rPr>
              <a:t>elt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>
                <a:solidFill>
                  <a:srgbClr val="C00000"/>
                </a:solidFill>
              </a:rPr>
              <a:t>td</a:t>
            </a:r>
            <a:r>
              <a:rPr lang="en-US" altLang="zh-TW" dirty="0">
                <a:solidFill>
                  <a:srgbClr val="0070C0"/>
                </a:solidFill>
              </a:rPr>
              <a:t>", {class: type})))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));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4446D3-E03A-42C2-8B7F-486B2A55B6BC}"/>
              </a:ext>
            </a:extLst>
          </p:cNvPr>
          <p:cNvSpPr/>
          <p:nvPr/>
        </p:nvSpPr>
        <p:spPr>
          <a:xfrm>
            <a:off x="4572000" y="1628800"/>
            <a:ext cx="4572000" cy="1200329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zh-TW" altLang="en-US" dirty="0"/>
              <a:t> </a:t>
            </a:r>
            <a:r>
              <a:rPr lang="zh-TW" altLang="en-US" b="1" dirty="0"/>
              <a:t>background</a:t>
            </a:r>
            <a:r>
              <a:rPr lang="zh-TW" altLang="en-US" dirty="0"/>
              <a:t> is drawn as a </a:t>
            </a:r>
            <a:r>
              <a:rPr lang="zh-TW" altLang="en-US" b="1" dirty="0"/>
              <a:t>&lt;table&gt;</a:t>
            </a:r>
            <a:r>
              <a:rPr lang="zh-TW" altLang="en-US" dirty="0"/>
              <a:t> element. This nicely corresponds to the </a:t>
            </a:r>
            <a:r>
              <a:rPr lang="zh-TW" altLang="en-US" b="1" dirty="0"/>
              <a:t>structure of the rows property of the level</a:t>
            </a:r>
            <a:r>
              <a:rPr lang="zh-TW" altLang="en-US" dirty="0"/>
              <a:t>—</a:t>
            </a:r>
            <a:r>
              <a:rPr lang="zh-TW" altLang="en-US" b="1" dirty="0"/>
              <a:t>each row of the grid</a:t>
            </a:r>
            <a:r>
              <a:rPr lang="zh-TW" altLang="en-US" dirty="0"/>
              <a:t> is turned into a </a:t>
            </a:r>
            <a:r>
              <a:rPr lang="zh-TW" altLang="en-US" b="1" dirty="0"/>
              <a:t>table row (&lt;tr&gt; element)</a:t>
            </a:r>
            <a:r>
              <a:rPr lang="zh-TW" altLang="en-US" dirty="0"/>
              <a:t>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A92EA1-0168-487A-9EEF-1934FB04E1A5}"/>
              </a:ext>
            </a:extLst>
          </p:cNvPr>
          <p:cNvSpPr/>
          <p:nvPr/>
        </p:nvSpPr>
        <p:spPr>
          <a:xfrm>
            <a:off x="4561821" y="2924944"/>
            <a:ext cx="4572000" cy="646331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zh-TW" altLang="en-US" b="1" dirty="0"/>
              <a:t>The strings in the grid </a:t>
            </a:r>
            <a:r>
              <a:rPr lang="zh-TW" altLang="en-US" dirty="0"/>
              <a:t>are used as </a:t>
            </a:r>
            <a:r>
              <a:rPr lang="zh-TW" altLang="en-US" b="1" dirty="0">
                <a:solidFill>
                  <a:srgbClr val="C00000"/>
                </a:solidFill>
              </a:rPr>
              <a:t>class</a:t>
            </a:r>
            <a:r>
              <a:rPr lang="zh-TW" altLang="en-US" dirty="0"/>
              <a:t> names for the </a:t>
            </a:r>
            <a:r>
              <a:rPr lang="zh-TW" altLang="en-US" b="1" dirty="0"/>
              <a:t>table cell (&lt;td&gt;) </a:t>
            </a:r>
            <a:r>
              <a:rPr lang="zh-TW" altLang="en-US" dirty="0"/>
              <a:t>elements.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B68936-D710-47B1-8BFD-FA64D34CC204}"/>
              </a:ext>
            </a:extLst>
          </p:cNvPr>
          <p:cNvSpPr/>
          <p:nvPr/>
        </p:nvSpPr>
        <p:spPr>
          <a:xfrm>
            <a:off x="4225445" y="5710019"/>
            <a:ext cx="4908376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spread (triple dot) </a:t>
            </a:r>
            <a:r>
              <a:rPr lang="zh-TW" altLang="en-US" dirty="0"/>
              <a:t>operator is used to </a:t>
            </a:r>
            <a:r>
              <a:rPr lang="zh-TW" altLang="en-US" b="1" dirty="0"/>
              <a:t>pass arrays of child nodes </a:t>
            </a:r>
            <a:r>
              <a:rPr lang="zh-TW" altLang="en-US" dirty="0"/>
              <a:t>to </a:t>
            </a:r>
            <a:r>
              <a:rPr lang="zh-TW" altLang="en-US" b="1" dirty="0">
                <a:solidFill>
                  <a:srgbClr val="C00000"/>
                </a:solidFill>
              </a:rPr>
              <a:t>elt</a:t>
            </a:r>
            <a:r>
              <a:rPr lang="zh-TW" altLang="en-US" dirty="0"/>
              <a:t> as </a:t>
            </a:r>
            <a:r>
              <a:rPr lang="zh-TW" altLang="en-US" b="1" dirty="0"/>
              <a:t>separate arguments</a:t>
            </a:r>
          </a:p>
        </p:txBody>
      </p:sp>
    </p:spTree>
    <p:extLst>
      <p:ext uri="{BB962C8B-B14F-4D97-AF65-F5344CB8AC3E}">
        <p14:creationId xmlns:p14="http://schemas.microsoft.com/office/powerpoint/2010/main" val="2295586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053912-35B5-42D0-B777-1F4BFE77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428537-526D-4217-B385-A176EAE07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D5CABB-8AEB-4180-A535-6C10B217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5097A2-C88D-4372-91C9-E48C6E065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" y="3143284"/>
            <a:ext cx="5010150" cy="36576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36F480A-FB85-45D6-80E0-70D1696E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2" y="40911"/>
            <a:ext cx="3623864" cy="214459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C46A6D5-527A-44DD-8ED5-99F3266A9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2380" y="150036"/>
            <a:ext cx="5127359" cy="579391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10CFDB14-B437-4754-891E-B9DB8C01AC4D}"/>
              </a:ext>
            </a:extLst>
          </p:cNvPr>
          <p:cNvCxnSpPr>
            <a:cxnSpLocks/>
          </p:cNvCxnSpPr>
          <p:nvPr/>
        </p:nvCxnSpPr>
        <p:spPr>
          <a:xfrm flipV="1">
            <a:off x="2597668" y="274638"/>
            <a:ext cx="1542284" cy="1456507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65086EE-78D7-49E3-BFF8-E84A565D1981}"/>
              </a:ext>
            </a:extLst>
          </p:cNvPr>
          <p:cNvCxnSpPr>
            <a:cxnSpLocks/>
          </p:cNvCxnSpPr>
          <p:nvPr/>
        </p:nvCxnSpPr>
        <p:spPr>
          <a:xfrm flipH="1">
            <a:off x="2987824" y="620688"/>
            <a:ext cx="1440160" cy="309634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E031E85-FB34-476C-A301-6F328C82986E}"/>
              </a:ext>
            </a:extLst>
          </p:cNvPr>
          <p:cNvSpPr/>
          <p:nvPr/>
        </p:nvSpPr>
        <p:spPr>
          <a:xfrm>
            <a:off x="945273" y="-17696"/>
            <a:ext cx="1216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Index.html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09AF781-9C48-493B-BE76-F54376CE4257}"/>
              </a:ext>
            </a:extLst>
          </p:cNvPr>
          <p:cNvSpPr/>
          <p:nvPr/>
        </p:nvSpPr>
        <p:spPr>
          <a:xfrm>
            <a:off x="4114800" y="2293145"/>
            <a:ext cx="4572000" cy="25853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altLang="zh-TW" dirty="0"/>
              <a:t>function </a:t>
            </a:r>
            <a:r>
              <a:rPr lang="en-US" altLang="zh-TW" b="1" dirty="0" err="1"/>
              <a:t>drawGrid</a:t>
            </a:r>
            <a:r>
              <a:rPr lang="en-US" altLang="zh-TW" dirty="0"/>
              <a:t>(level) {</a:t>
            </a:r>
          </a:p>
          <a:p>
            <a:r>
              <a:rPr lang="en-US" altLang="zh-TW" dirty="0"/>
              <a:t>  return </a:t>
            </a:r>
            <a:r>
              <a:rPr lang="en-US" altLang="zh-TW" dirty="0" err="1"/>
              <a:t>elt</a:t>
            </a:r>
            <a:r>
              <a:rPr lang="en-US" altLang="zh-TW" dirty="0"/>
              <a:t>("</a:t>
            </a:r>
            <a:r>
              <a:rPr lang="en-US" altLang="zh-TW" dirty="0">
                <a:solidFill>
                  <a:srgbClr val="C00000"/>
                </a:solidFill>
              </a:rPr>
              <a:t>table</a:t>
            </a:r>
            <a:r>
              <a:rPr lang="en-US" altLang="zh-TW" dirty="0"/>
              <a:t>", </a:t>
            </a:r>
            <a:r>
              <a:rPr lang="en-US" altLang="zh-TW" dirty="0">
                <a:solidFill>
                  <a:srgbClr val="0070C0"/>
                </a:solidFill>
              </a:rPr>
              <a:t>{</a:t>
            </a:r>
          </a:p>
          <a:p>
            <a:r>
              <a:rPr lang="en-US" altLang="zh-TW" dirty="0"/>
              <a:t>    </a:t>
            </a:r>
            <a:r>
              <a:rPr lang="en-US" altLang="zh-TW" b="1" dirty="0">
                <a:solidFill>
                  <a:srgbClr val="7030A0"/>
                </a:solidFill>
              </a:rPr>
              <a:t>class</a:t>
            </a:r>
            <a:r>
              <a:rPr lang="en-US" altLang="zh-TW" dirty="0">
                <a:solidFill>
                  <a:srgbClr val="0070C0"/>
                </a:solidFill>
              </a:rPr>
              <a:t>: "</a:t>
            </a:r>
            <a:r>
              <a:rPr lang="en-US" altLang="zh-TW" dirty="0">
                <a:solidFill>
                  <a:srgbClr val="7030A0"/>
                </a:solidFill>
              </a:rPr>
              <a:t>background</a:t>
            </a:r>
            <a:r>
              <a:rPr lang="en-US" altLang="zh-TW" dirty="0">
                <a:solidFill>
                  <a:srgbClr val="0070C0"/>
                </a:solidFill>
              </a:rPr>
              <a:t>",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b="1" dirty="0">
                <a:solidFill>
                  <a:srgbClr val="0070C0"/>
                </a:solidFill>
              </a:rPr>
              <a:t>style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`width: ${</a:t>
            </a:r>
            <a:r>
              <a:rPr lang="en-US" altLang="zh-TW" dirty="0" err="1">
                <a:solidFill>
                  <a:srgbClr val="C00000"/>
                </a:solidFill>
              </a:rPr>
              <a:t>level.width</a:t>
            </a:r>
            <a:r>
              <a:rPr lang="en-US" altLang="zh-TW" dirty="0">
                <a:solidFill>
                  <a:srgbClr val="C00000"/>
                </a:solidFill>
              </a:rPr>
              <a:t> * scale}px</a:t>
            </a:r>
            <a:r>
              <a:rPr lang="en-US" altLang="zh-TW" dirty="0"/>
              <a:t>`</a:t>
            </a:r>
          </a:p>
          <a:p>
            <a:r>
              <a:rPr lang="en-US" altLang="zh-TW" dirty="0"/>
              <a:t>  }, ...</a:t>
            </a:r>
            <a:r>
              <a:rPr lang="en-US" altLang="zh-TW" dirty="0" err="1"/>
              <a:t>level.rows.map</a:t>
            </a:r>
            <a:r>
              <a:rPr lang="en-US" altLang="zh-TW" dirty="0"/>
              <a:t>(row =&gt;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elt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0070C0"/>
                </a:solidFill>
              </a:rPr>
              <a:t>"</a:t>
            </a:r>
            <a:r>
              <a:rPr lang="en-US" altLang="zh-TW" dirty="0">
                <a:solidFill>
                  <a:srgbClr val="C00000"/>
                </a:solidFill>
              </a:rPr>
              <a:t>tr</a:t>
            </a:r>
            <a:r>
              <a:rPr lang="en-US" altLang="zh-TW" dirty="0">
                <a:solidFill>
                  <a:srgbClr val="0070C0"/>
                </a:solidFill>
              </a:rPr>
              <a:t>", {</a:t>
            </a:r>
            <a:r>
              <a:rPr lang="en-US" altLang="zh-TW" b="1" dirty="0">
                <a:solidFill>
                  <a:srgbClr val="0070C0"/>
                </a:solidFill>
              </a:rPr>
              <a:t>style</a:t>
            </a:r>
            <a:r>
              <a:rPr lang="en-US" altLang="zh-TW" dirty="0">
                <a:solidFill>
                  <a:srgbClr val="0070C0"/>
                </a:solidFill>
              </a:rPr>
              <a:t>: `height: ${scale}px`}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      ...</a:t>
            </a:r>
            <a:r>
              <a:rPr lang="en-US" altLang="zh-TW" dirty="0" err="1"/>
              <a:t>row.map</a:t>
            </a:r>
            <a:r>
              <a:rPr lang="en-US" altLang="zh-TW" dirty="0"/>
              <a:t>(type =&gt; </a:t>
            </a:r>
            <a:r>
              <a:rPr lang="en-US" altLang="zh-TW" dirty="0" err="1"/>
              <a:t>elt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0070C0"/>
                </a:solidFill>
              </a:rPr>
              <a:t>"</a:t>
            </a:r>
            <a:r>
              <a:rPr lang="en-US" altLang="zh-TW" dirty="0">
                <a:solidFill>
                  <a:srgbClr val="C00000"/>
                </a:solidFill>
              </a:rPr>
              <a:t>td</a:t>
            </a:r>
            <a:r>
              <a:rPr lang="en-US" altLang="zh-TW" dirty="0">
                <a:solidFill>
                  <a:srgbClr val="0070C0"/>
                </a:solidFill>
              </a:rPr>
              <a:t>", {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class</a:t>
            </a:r>
            <a:r>
              <a:rPr lang="en-US" altLang="zh-TW" dirty="0">
                <a:solidFill>
                  <a:srgbClr val="0070C0"/>
                </a:solidFill>
              </a:rPr>
              <a:t>: 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type</a:t>
            </a:r>
            <a:r>
              <a:rPr lang="en-US" altLang="zh-TW" dirty="0">
                <a:solidFill>
                  <a:srgbClr val="0070C0"/>
                </a:solidFill>
              </a:rPr>
              <a:t>}</a:t>
            </a:r>
            <a:r>
              <a:rPr lang="en-US" altLang="zh-TW" dirty="0"/>
              <a:t>)))</a:t>
            </a:r>
          </a:p>
          <a:p>
            <a:r>
              <a:rPr lang="en-US" altLang="zh-TW" dirty="0"/>
              <a:t>  ));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4D0D22C-9224-4A7B-A4D6-B4B871F2E50D}"/>
              </a:ext>
            </a:extLst>
          </p:cNvPr>
          <p:cNvCxnSpPr>
            <a:cxnSpLocks/>
          </p:cNvCxnSpPr>
          <p:nvPr/>
        </p:nvCxnSpPr>
        <p:spPr>
          <a:xfrm flipV="1">
            <a:off x="7380312" y="548680"/>
            <a:ext cx="360040" cy="2707119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2039AA2-5F8B-474F-869C-36DDF20E2057}"/>
              </a:ext>
            </a:extLst>
          </p:cNvPr>
          <p:cNvCxnSpPr>
            <a:cxnSpLocks/>
          </p:cNvCxnSpPr>
          <p:nvPr/>
        </p:nvCxnSpPr>
        <p:spPr>
          <a:xfrm flipH="1" flipV="1">
            <a:off x="4700389" y="863893"/>
            <a:ext cx="181549" cy="290758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410554E-66B9-429B-B17F-963206CAB727}"/>
              </a:ext>
            </a:extLst>
          </p:cNvPr>
          <p:cNvCxnSpPr>
            <a:cxnSpLocks/>
          </p:cNvCxnSpPr>
          <p:nvPr/>
        </p:nvCxnSpPr>
        <p:spPr>
          <a:xfrm flipH="1">
            <a:off x="2987824" y="4149081"/>
            <a:ext cx="3888432" cy="50405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65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dirty="0"/>
              <a:t>CSS makes the table look like the background </a:t>
            </a:r>
          </a:p>
          <a:p>
            <a:pPr lvl="1"/>
            <a:r>
              <a:rPr lang="en-US" altLang="zh-TW" b="1" dirty="0">
                <a:solidFill>
                  <a:srgbClr val="0070C0"/>
                </a:solidFill>
              </a:rPr>
              <a:t>.background    </a:t>
            </a:r>
            <a:r>
              <a:rPr lang="en-US" altLang="zh-TW" dirty="0">
                <a:solidFill>
                  <a:srgbClr val="0070C0"/>
                </a:solidFill>
              </a:rPr>
              <a:t>{ background: </a:t>
            </a:r>
            <a:r>
              <a:rPr lang="en-US" altLang="zh-TW" dirty="0" err="1">
                <a:solidFill>
                  <a:srgbClr val="0070C0"/>
                </a:solidFill>
              </a:rPr>
              <a:t>rgb</a:t>
            </a:r>
            <a:r>
              <a:rPr lang="en-US" altLang="zh-TW" dirty="0">
                <a:solidFill>
                  <a:srgbClr val="0070C0"/>
                </a:solidFill>
              </a:rPr>
              <a:t>(52, 166, 251);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       table-layout: fixed;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       border-spacing: 0;              }</a:t>
            </a:r>
          </a:p>
          <a:p>
            <a:pPr lvl="1"/>
            <a:r>
              <a:rPr lang="en-US" altLang="zh-TW" b="1" dirty="0">
                <a:solidFill>
                  <a:srgbClr val="0070C0"/>
                </a:solidFill>
              </a:rPr>
              <a:t>.background td </a:t>
            </a:r>
            <a:r>
              <a:rPr lang="en-US" altLang="zh-TW" dirty="0">
                <a:solidFill>
                  <a:srgbClr val="0070C0"/>
                </a:solidFill>
              </a:rPr>
              <a:t>{ padding: 0;                     }</a:t>
            </a:r>
          </a:p>
          <a:p>
            <a:pPr lvl="1"/>
            <a:r>
              <a:rPr lang="en-US" altLang="zh-TW" b="1" dirty="0">
                <a:solidFill>
                  <a:srgbClr val="0070C0"/>
                </a:solidFill>
              </a:rPr>
              <a:t>.lava          </a:t>
            </a:r>
            <a:r>
              <a:rPr lang="en-US" altLang="zh-TW" dirty="0">
                <a:solidFill>
                  <a:srgbClr val="0070C0"/>
                </a:solidFill>
              </a:rPr>
              <a:t>{ background: </a:t>
            </a:r>
            <a:r>
              <a:rPr lang="en-US" altLang="zh-TW" dirty="0" err="1">
                <a:solidFill>
                  <a:srgbClr val="0070C0"/>
                </a:solidFill>
              </a:rPr>
              <a:t>rgb</a:t>
            </a:r>
            <a:r>
              <a:rPr lang="en-US" altLang="zh-TW" dirty="0">
                <a:solidFill>
                  <a:srgbClr val="0070C0"/>
                </a:solidFill>
              </a:rPr>
              <a:t>(255, 100, 100); }</a:t>
            </a:r>
          </a:p>
          <a:p>
            <a:pPr lvl="1"/>
            <a:r>
              <a:rPr lang="en-US" altLang="zh-TW" b="1" dirty="0">
                <a:solidFill>
                  <a:srgbClr val="0070C0"/>
                </a:solidFill>
              </a:rPr>
              <a:t>.wall          </a:t>
            </a:r>
            <a:r>
              <a:rPr lang="en-US" altLang="zh-TW" dirty="0">
                <a:solidFill>
                  <a:srgbClr val="0070C0"/>
                </a:solidFill>
              </a:rPr>
              <a:t>{ background: white;              }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/>
              <a:t>Some of these (</a:t>
            </a:r>
            <a:r>
              <a:rPr lang="en-US" altLang="zh-TW" dirty="0">
                <a:solidFill>
                  <a:srgbClr val="C00000"/>
                </a:solidFill>
              </a:rPr>
              <a:t>table-layout, border-spacing, and padding</a:t>
            </a:r>
            <a:r>
              <a:rPr lang="en-US" altLang="zh-TW" dirty="0"/>
              <a:t>) are used to suppress unwanted default behavior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8931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dirty="0"/>
              <a:t>draw each actor </a:t>
            </a:r>
            <a:r>
              <a:rPr lang="en-US" altLang="zh-TW" b="1" dirty="0"/>
              <a:t>by creating a DOM element </a:t>
            </a:r>
            <a:r>
              <a:rPr lang="en-US" altLang="zh-TW" dirty="0"/>
              <a:t>for it:</a:t>
            </a:r>
          </a:p>
          <a:p>
            <a:pPr lvl="1"/>
            <a:r>
              <a:rPr lang="en-US" altLang="zh-TW" dirty="0"/>
              <a:t>setting that element’s </a:t>
            </a:r>
            <a:r>
              <a:rPr lang="en-US" altLang="zh-TW" b="1" dirty="0"/>
              <a:t>position</a:t>
            </a:r>
            <a:r>
              <a:rPr lang="en-US" altLang="zh-TW" dirty="0"/>
              <a:t> and </a:t>
            </a:r>
            <a:r>
              <a:rPr lang="en-US" altLang="zh-TW" b="1" dirty="0"/>
              <a:t>size</a:t>
            </a:r>
            <a:r>
              <a:rPr lang="en-US" altLang="zh-TW" dirty="0"/>
              <a:t> based on the </a:t>
            </a:r>
            <a:r>
              <a:rPr lang="en-US" altLang="zh-TW" b="1" dirty="0"/>
              <a:t>actor’s properties</a:t>
            </a:r>
            <a:r>
              <a:rPr lang="en-US" altLang="zh-TW" dirty="0"/>
              <a:t>. </a:t>
            </a:r>
          </a:p>
          <a:p>
            <a:pPr lvl="2"/>
            <a:r>
              <a:rPr lang="en-US" altLang="zh-TW" dirty="0"/>
              <a:t>The values must be </a:t>
            </a:r>
            <a:r>
              <a:rPr lang="en-US" altLang="zh-TW" dirty="0">
                <a:solidFill>
                  <a:srgbClr val="C00000"/>
                </a:solidFill>
              </a:rPr>
              <a:t>multiplied by scale </a:t>
            </a:r>
            <a:r>
              <a:rPr lang="en-US" altLang="zh-TW" dirty="0"/>
              <a:t>to go from </a:t>
            </a:r>
            <a:r>
              <a:rPr lang="en-US" altLang="zh-TW" dirty="0">
                <a:solidFill>
                  <a:srgbClr val="C00000"/>
                </a:solidFill>
              </a:rPr>
              <a:t>game units to pixels</a:t>
            </a:r>
            <a:r>
              <a:rPr lang="en-US" altLang="zh-TW" dirty="0"/>
              <a:t>.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0070C0"/>
                </a:solidFill>
              </a:rPr>
              <a:t>drawActors</a:t>
            </a:r>
            <a:r>
              <a:rPr lang="en-US" altLang="zh-TW" dirty="0">
                <a:solidFill>
                  <a:srgbClr val="0070C0"/>
                </a:solidFill>
              </a:rPr>
              <a:t>(actors) 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return </a:t>
            </a:r>
            <a:r>
              <a:rPr lang="en-US" altLang="zh-TW" b="1" dirty="0" err="1">
                <a:solidFill>
                  <a:srgbClr val="0070C0"/>
                </a:solidFill>
              </a:rPr>
              <a:t>elt</a:t>
            </a:r>
            <a:r>
              <a:rPr lang="en-US" altLang="zh-TW" dirty="0">
                <a:solidFill>
                  <a:srgbClr val="0070C0"/>
                </a:solidFill>
              </a:rPr>
              <a:t>("div", 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</a:rPr>
              <a:t>{}</a:t>
            </a:r>
            <a:r>
              <a:rPr lang="en-US" altLang="zh-TW" dirty="0">
                <a:solidFill>
                  <a:srgbClr val="0070C0"/>
                </a:solidFill>
              </a:rPr>
              <a:t>, ...</a:t>
            </a:r>
            <a:r>
              <a:rPr lang="en-US" altLang="zh-TW" dirty="0" err="1">
                <a:solidFill>
                  <a:srgbClr val="0070C0"/>
                </a:solidFill>
              </a:rPr>
              <a:t>actors.map</a:t>
            </a:r>
            <a:r>
              <a:rPr lang="en-US" altLang="zh-TW" b="1" dirty="0">
                <a:solidFill>
                  <a:srgbClr val="7030A0"/>
                </a:solidFill>
              </a:rPr>
              <a:t>(</a:t>
            </a:r>
            <a:r>
              <a:rPr lang="en-US" altLang="zh-TW" dirty="0">
                <a:solidFill>
                  <a:srgbClr val="0070C0"/>
                </a:solidFill>
              </a:rPr>
              <a:t>actor =&gt; </a:t>
            </a:r>
            <a:r>
              <a:rPr lang="en-US" altLang="zh-TW" b="1" dirty="0">
                <a:solidFill>
                  <a:srgbClr val="C00000"/>
                </a:solidFill>
              </a:rPr>
              <a:t>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let </a:t>
            </a:r>
            <a:r>
              <a:rPr lang="en-US" altLang="zh-TW" dirty="0" err="1">
                <a:solidFill>
                  <a:srgbClr val="0070C0"/>
                </a:solidFill>
              </a:rPr>
              <a:t>rect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b="1" dirty="0" err="1">
                <a:solidFill>
                  <a:srgbClr val="0070C0"/>
                </a:solidFill>
              </a:rPr>
              <a:t>elt</a:t>
            </a:r>
            <a:r>
              <a:rPr lang="en-US" altLang="zh-TW" dirty="0">
                <a:solidFill>
                  <a:srgbClr val="0070C0"/>
                </a:solidFill>
              </a:rPr>
              <a:t>("div", 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{class: `actor ${</a:t>
            </a:r>
            <a:r>
              <a:rPr lang="en-US" altLang="zh-TW" dirty="0" err="1">
                <a:solidFill>
                  <a:schemeClr val="accent6">
                    <a:lumMod val="50000"/>
                  </a:schemeClr>
                </a:solidFill>
              </a:rPr>
              <a:t>actor.type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}`}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rect.style.width</a:t>
            </a:r>
            <a:r>
              <a:rPr lang="en-US" altLang="zh-TW" dirty="0">
                <a:solidFill>
                  <a:srgbClr val="0070C0"/>
                </a:solidFill>
              </a:rPr>
              <a:t> = `${</a:t>
            </a:r>
            <a:r>
              <a:rPr lang="en-US" altLang="zh-TW" dirty="0" err="1">
                <a:solidFill>
                  <a:srgbClr val="0070C0"/>
                </a:solidFill>
              </a:rPr>
              <a:t>actor.size.x</a:t>
            </a:r>
            <a:r>
              <a:rPr lang="en-US" altLang="zh-TW" dirty="0">
                <a:solidFill>
                  <a:srgbClr val="0070C0"/>
                </a:solidFill>
              </a:rPr>
              <a:t> * </a:t>
            </a:r>
            <a:r>
              <a:rPr lang="en-US" altLang="zh-TW" b="1" dirty="0">
                <a:solidFill>
                  <a:srgbClr val="0070C0"/>
                </a:solidFill>
              </a:rPr>
              <a:t>scale</a:t>
            </a:r>
            <a:r>
              <a:rPr lang="en-US" altLang="zh-TW" dirty="0">
                <a:solidFill>
                  <a:srgbClr val="0070C0"/>
                </a:solidFill>
              </a:rPr>
              <a:t>}</a:t>
            </a:r>
            <a:r>
              <a:rPr lang="en-US" altLang="zh-TW" dirty="0">
                <a:solidFill>
                  <a:srgbClr val="C00000"/>
                </a:solidFill>
              </a:rPr>
              <a:t>px</a:t>
            </a:r>
            <a:r>
              <a:rPr lang="en-US" altLang="zh-TW" dirty="0">
                <a:solidFill>
                  <a:srgbClr val="0070C0"/>
                </a:solidFill>
              </a:rPr>
              <a:t>`;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rect.style.height</a:t>
            </a:r>
            <a:r>
              <a:rPr lang="en-US" altLang="zh-TW" dirty="0">
                <a:solidFill>
                  <a:srgbClr val="0070C0"/>
                </a:solidFill>
              </a:rPr>
              <a:t> = `${</a:t>
            </a:r>
            <a:r>
              <a:rPr lang="en-US" altLang="zh-TW" dirty="0" err="1">
                <a:solidFill>
                  <a:srgbClr val="0070C0"/>
                </a:solidFill>
              </a:rPr>
              <a:t>actor.size.y</a:t>
            </a:r>
            <a:r>
              <a:rPr lang="en-US" altLang="zh-TW" dirty="0">
                <a:solidFill>
                  <a:srgbClr val="0070C0"/>
                </a:solidFill>
              </a:rPr>
              <a:t> * </a:t>
            </a:r>
            <a:r>
              <a:rPr lang="en-US" altLang="zh-TW" b="1" dirty="0">
                <a:solidFill>
                  <a:srgbClr val="0070C0"/>
                </a:solidFill>
              </a:rPr>
              <a:t>scale</a:t>
            </a:r>
            <a:r>
              <a:rPr lang="en-US" altLang="zh-TW" dirty="0">
                <a:solidFill>
                  <a:srgbClr val="0070C0"/>
                </a:solidFill>
              </a:rPr>
              <a:t>}</a:t>
            </a:r>
            <a:r>
              <a:rPr lang="en-US" altLang="zh-TW" dirty="0">
                <a:solidFill>
                  <a:srgbClr val="C00000"/>
                </a:solidFill>
              </a:rPr>
              <a:t>px`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rect.style.left</a:t>
            </a:r>
            <a:r>
              <a:rPr lang="en-US" altLang="zh-TW" dirty="0">
                <a:solidFill>
                  <a:srgbClr val="0070C0"/>
                </a:solidFill>
              </a:rPr>
              <a:t> = `${</a:t>
            </a:r>
            <a:r>
              <a:rPr lang="en-US" altLang="zh-TW" dirty="0" err="1">
                <a:solidFill>
                  <a:srgbClr val="0070C0"/>
                </a:solidFill>
              </a:rPr>
              <a:t>actor.pos.x</a:t>
            </a:r>
            <a:r>
              <a:rPr lang="en-US" altLang="zh-TW" dirty="0">
                <a:solidFill>
                  <a:srgbClr val="0070C0"/>
                </a:solidFill>
              </a:rPr>
              <a:t> * </a:t>
            </a:r>
            <a:r>
              <a:rPr lang="en-US" altLang="zh-TW" b="1" dirty="0">
                <a:solidFill>
                  <a:srgbClr val="0070C0"/>
                </a:solidFill>
              </a:rPr>
              <a:t>scale</a:t>
            </a:r>
            <a:r>
              <a:rPr lang="en-US" altLang="zh-TW" dirty="0">
                <a:solidFill>
                  <a:srgbClr val="0070C0"/>
                </a:solidFill>
              </a:rPr>
              <a:t>}</a:t>
            </a:r>
            <a:r>
              <a:rPr lang="en-US" altLang="zh-TW" dirty="0">
                <a:solidFill>
                  <a:srgbClr val="C00000"/>
                </a:solidFill>
              </a:rPr>
              <a:t>px</a:t>
            </a:r>
            <a:r>
              <a:rPr lang="en-US" altLang="zh-TW" dirty="0">
                <a:solidFill>
                  <a:srgbClr val="0070C0"/>
                </a:solidFill>
              </a:rPr>
              <a:t>`;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rect.style.top</a:t>
            </a:r>
            <a:r>
              <a:rPr lang="en-US" altLang="zh-TW" dirty="0">
                <a:solidFill>
                  <a:srgbClr val="0070C0"/>
                </a:solidFill>
              </a:rPr>
              <a:t> = `${</a:t>
            </a:r>
            <a:r>
              <a:rPr lang="en-US" altLang="zh-TW" dirty="0" err="1">
                <a:solidFill>
                  <a:srgbClr val="0070C0"/>
                </a:solidFill>
              </a:rPr>
              <a:t>actor.pos.y</a:t>
            </a:r>
            <a:r>
              <a:rPr lang="en-US" altLang="zh-TW" dirty="0">
                <a:solidFill>
                  <a:srgbClr val="0070C0"/>
                </a:solidFill>
              </a:rPr>
              <a:t> * </a:t>
            </a:r>
            <a:r>
              <a:rPr lang="en-US" altLang="zh-TW" b="1" dirty="0">
                <a:solidFill>
                  <a:srgbClr val="0070C0"/>
                </a:solidFill>
              </a:rPr>
              <a:t>scale</a:t>
            </a:r>
            <a:r>
              <a:rPr lang="en-US" altLang="zh-TW" dirty="0">
                <a:solidFill>
                  <a:srgbClr val="0070C0"/>
                </a:solidFill>
              </a:rPr>
              <a:t>}</a:t>
            </a:r>
            <a:r>
              <a:rPr lang="en-US" altLang="zh-TW" dirty="0">
                <a:solidFill>
                  <a:srgbClr val="C00000"/>
                </a:solidFill>
              </a:rPr>
              <a:t>px</a:t>
            </a:r>
            <a:r>
              <a:rPr lang="en-US" altLang="zh-TW" dirty="0">
                <a:solidFill>
                  <a:srgbClr val="0070C0"/>
                </a:solidFill>
              </a:rPr>
              <a:t>`;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return </a:t>
            </a:r>
            <a:r>
              <a:rPr lang="en-US" altLang="zh-TW" dirty="0" err="1">
                <a:solidFill>
                  <a:srgbClr val="0070C0"/>
                </a:solidFill>
              </a:rPr>
              <a:t>rect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b="1" dirty="0">
                <a:solidFill>
                  <a:srgbClr val="C00000"/>
                </a:solidFill>
              </a:rPr>
              <a:t>}</a:t>
            </a:r>
            <a:r>
              <a:rPr lang="en-US" altLang="zh-TW" b="1" dirty="0">
                <a:solidFill>
                  <a:srgbClr val="7030A0"/>
                </a:solidFill>
              </a:rPr>
              <a:t>)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3351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the actor class gives the actors their absolute position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.actor  { position: </a:t>
            </a:r>
            <a:r>
              <a:rPr lang="en-US" altLang="zh-TW" b="1" dirty="0">
                <a:solidFill>
                  <a:srgbClr val="0070C0"/>
                </a:solidFill>
              </a:rPr>
              <a:t>absolute</a:t>
            </a:r>
            <a:r>
              <a:rPr lang="en-US" altLang="zh-TW" dirty="0">
                <a:solidFill>
                  <a:srgbClr val="0070C0"/>
                </a:solidFill>
              </a:rPr>
              <a:t>;          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.coin   { background: </a:t>
            </a:r>
            <a:r>
              <a:rPr lang="en-US" altLang="zh-TW" dirty="0" err="1">
                <a:solidFill>
                  <a:srgbClr val="0070C0"/>
                </a:solidFill>
              </a:rPr>
              <a:t>rgb</a:t>
            </a:r>
            <a:r>
              <a:rPr lang="en-US" altLang="zh-TW" dirty="0">
                <a:solidFill>
                  <a:srgbClr val="0070C0"/>
                </a:solidFill>
              </a:rPr>
              <a:t>(241, 229, 89);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.player { background: </a:t>
            </a:r>
            <a:r>
              <a:rPr lang="en-US" altLang="zh-TW" dirty="0" err="1">
                <a:solidFill>
                  <a:srgbClr val="0070C0"/>
                </a:solidFill>
              </a:rPr>
              <a:t>rgb</a:t>
            </a:r>
            <a:r>
              <a:rPr lang="en-US" altLang="zh-TW" dirty="0">
                <a:solidFill>
                  <a:srgbClr val="0070C0"/>
                </a:solidFill>
              </a:rPr>
              <a:t>(64, 64, 64);   }</a:t>
            </a:r>
          </a:p>
          <a:p>
            <a:r>
              <a:rPr lang="en-US" altLang="zh-TW" b="1" dirty="0" err="1"/>
              <a:t>syncState</a:t>
            </a:r>
            <a:r>
              <a:rPr lang="en-US" altLang="zh-TW" dirty="0"/>
              <a:t> method is used to:</a:t>
            </a:r>
          </a:p>
          <a:p>
            <a:pPr lvl="1"/>
            <a:r>
              <a:rPr lang="en-US" altLang="zh-TW" dirty="0"/>
              <a:t>make the display show a </a:t>
            </a:r>
            <a:r>
              <a:rPr lang="en-US" altLang="zh-TW" b="1" dirty="0"/>
              <a:t>given state</a:t>
            </a:r>
            <a:r>
              <a:rPr lang="en-US" altLang="zh-TW" dirty="0"/>
              <a:t>. </a:t>
            </a:r>
          </a:p>
          <a:p>
            <a:pPr lvl="2"/>
            <a:r>
              <a:rPr lang="en-US" altLang="zh-TW" dirty="0"/>
              <a:t>It first </a:t>
            </a:r>
            <a:r>
              <a:rPr lang="en-US" altLang="zh-TW" b="1" dirty="0">
                <a:solidFill>
                  <a:srgbClr val="7030A0"/>
                </a:solidFill>
              </a:rPr>
              <a:t>removes</a:t>
            </a:r>
            <a:r>
              <a:rPr lang="en-US" altLang="zh-TW" b="1" dirty="0"/>
              <a:t> the old actor graphics</a:t>
            </a:r>
            <a:r>
              <a:rPr lang="en-US" altLang="zh-TW" dirty="0"/>
              <a:t>, if any, </a:t>
            </a:r>
          </a:p>
          <a:p>
            <a:pPr lvl="3"/>
            <a:r>
              <a:rPr lang="en-US" altLang="zh-TW" dirty="0"/>
              <a:t>and then </a:t>
            </a:r>
            <a:r>
              <a:rPr lang="en-US" altLang="zh-TW" b="1" dirty="0">
                <a:solidFill>
                  <a:srgbClr val="7030A0"/>
                </a:solidFill>
              </a:rPr>
              <a:t>redraws</a:t>
            </a:r>
            <a:r>
              <a:rPr lang="en-US" altLang="zh-TW" b="1" dirty="0"/>
              <a:t> the actors in their new positions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DOMDisplay.prototype.</a:t>
            </a:r>
            <a:r>
              <a:rPr lang="en-US" altLang="zh-TW" b="1" dirty="0" err="1">
                <a:solidFill>
                  <a:srgbClr val="0070C0"/>
                </a:solidFill>
              </a:rPr>
              <a:t>syncState</a:t>
            </a:r>
            <a:r>
              <a:rPr lang="en-US" altLang="zh-TW" dirty="0">
                <a:solidFill>
                  <a:srgbClr val="0070C0"/>
                </a:solidFill>
              </a:rPr>
              <a:t> = function(state)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if (</a:t>
            </a:r>
            <a:r>
              <a:rPr lang="en-US" altLang="zh-TW" dirty="0" err="1">
                <a:solidFill>
                  <a:srgbClr val="0070C0"/>
                </a:solidFill>
              </a:rPr>
              <a:t>this.</a:t>
            </a:r>
            <a:r>
              <a:rPr lang="en-US" altLang="zh-TW" dirty="0" err="1">
                <a:solidFill>
                  <a:srgbClr val="7030A0"/>
                </a:solidFill>
              </a:rPr>
              <a:t>actorLayer</a:t>
            </a:r>
            <a:r>
              <a:rPr lang="en-US" altLang="zh-TW" dirty="0">
                <a:solidFill>
                  <a:srgbClr val="0070C0"/>
                </a:solidFill>
              </a:rPr>
              <a:t>) </a:t>
            </a:r>
            <a:r>
              <a:rPr lang="en-US" altLang="zh-TW" dirty="0" err="1">
                <a:solidFill>
                  <a:srgbClr val="0070C0"/>
                </a:solidFill>
              </a:rPr>
              <a:t>this.actorLayer.</a:t>
            </a:r>
            <a:r>
              <a:rPr lang="en-US" altLang="zh-TW" b="1" dirty="0" err="1">
                <a:solidFill>
                  <a:srgbClr val="0070C0"/>
                </a:solidFill>
              </a:rPr>
              <a:t>remove</a:t>
            </a:r>
            <a:r>
              <a:rPr lang="en-US" altLang="zh-TW" dirty="0">
                <a:solidFill>
                  <a:srgbClr val="0070C0"/>
                </a:solidFill>
              </a:rPr>
              <a:t>();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this.actorLayer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b="1" dirty="0" err="1">
                <a:solidFill>
                  <a:srgbClr val="0070C0"/>
                </a:solidFill>
              </a:rPr>
              <a:t>drawActors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state.actors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this.dom.</a:t>
            </a:r>
            <a:r>
              <a:rPr lang="en-US" altLang="zh-TW" b="1" dirty="0" err="1">
                <a:solidFill>
                  <a:srgbClr val="0070C0"/>
                </a:solidFill>
              </a:rPr>
              <a:t>appendChild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this.actorLayer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this.dom.</a:t>
            </a:r>
            <a:r>
              <a:rPr lang="en-US" altLang="zh-TW" b="1" dirty="0" err="1">
                <a:solidFill>
                  <a:srgbClr val="7030A0"/>
                </a:solidFill>
              </a:rPr>
              <a:t>className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>
                <a:solidFill>
                  <a:srgbClr val="C00000"/>
                </a:solidFill>
              </a:rPr>
              <a:t>`game ${</a:t>
            </a:r>
            <a:r>
              <a:rPr lang="en-US" altLang="zh-TW" b="1" dirty="0" err="1">
                <a:solidFill>
                  <a:srgbClr val="C00000"/>
                </a:solidFill>
              </a:rPr>
              <a:t>state.status</a:t>
            </a:r>
            <a:r>
              <a:rPr lang="en-US" altLang="zh-TW" dirty="0">
                <a:solidFill>
                  <a:srgbClr val="C00000"/>
                </a:solidFill>
              </a:rPr>
              <a:t>}`;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this.</a:t>
            </a:r>
            <a:r>
              <a:rPr lang="en-US" altLang="zh-TW" b="1" dirty="0" err="1">
                <a:solidFill>
                  <a:srgbClr val="0070C0"/>
                </a:solidFill>
              </a:rPr>
              <a:t>scrollPlayerIntoView</a:t>
            </a:r>
            <a:r>
              <a:rPr lang="en-US" altLang="zh-TW" dirty="0">
                <a:solidFill>
                  <a:srgbClr val="0070C0"/>
                </a:solidFill>
              </a:rPr>
              <a:t>(state);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};</a:t>
            </a:r>
            <a:r>
              <a:rPr lang="en-US" altLang="zh-TW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76E35AA-5FFE-49C8-8B15-147B5F3F9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836712"/>
            <a:ext cx="2699792" cy="2144591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BE3D4F6-75C0-4F15-9709-8386C557F8E4}"/>
              </a:ext>
            </a:extLst>
          </p:cNvPr>
          <p:cNvCxnSpPr>
            <a:cxnSpLocks/>
          </p:cNvCxnSpPr>
          <p:nvPr/>
        </p:nvCxnSpPr>
        <p:spPr>
          <a:xfrm flipV="1">
            <a:off x="6588224" y="2636912"/>
            <a:ext cx="1152128" cy="298617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920D2CF-295F-497A-BD8B-169C43538FF9}"/>
              </a:ext>
            </a:extLst>
          </p:cNvPr>
          <p:cNvCxnSpPr/>
          <p:nvPr/>
        </p:nvCxnSpPr>
        <p:spPr>
          <a:xfrm>
            <a:off x="7259960" y="2636912"/>
            <a:ext cx="72008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289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By adding the level’s current status as a class name to the wrapper:</a:t>
            </a:r>
          </a:p>
          <a:p>
            <a:pPr lvl="1"/>
            <a:r>
              <a:rPr lang="en-US" altLang="zh-TW" dirty="0"/>
              <a:t>we can style the player actor slightly differently:</a:t>
            </a:r>
          </a:p>
          <a:p>
            <a:pPr lvl="2"/>
            <a:r>
              <a:rPr lang="en-US" altLang="zh-TW" dirty="0"/>
              <a:t>when the game is </a:t>
            </a:r>
            <a:r>
              <a:rPr lang="en-US" altLang="zh-TW" dirty="0">
                <a:solidFill>
                  <a:srgbClr val="C00000"/>
                </a:solidFill>
              </a:rPr>
              <a:t>won or lost </a:t>
            </a:r>
            <a:r>
              <a:rPr lang="en-US" altLang="zh-TW" dirty="0"/>
              <a:t>by </a:t>
            </a:r>
            <a:r>
              <a:rPr lang="en-US" altLang="zh-TW" b="1" dirty="0"/>
              <a:t>adding a CSS rule</a:t>
            </a:r>
            <a:r>
              <a:rPr lang="en-US" altLang="zh-TW" dirty="0"/>
              <a:t>:</a:t>
            </a:r>
          </a:p>
          <a:p>
            <a:pPr lvl="3"/>
            <a:r>
              <a:rPr lang="en-US" altLang="zh-TW" sz="1800" dirty="0"/>
              <a:t>takes effect only when the player has an ancestor element with a given class.</a:t>
            </a:r>
          </a:p>
          <a:p>
            <a:pPr lvl="3"/>
            <a:r>
              <a:rPr lang="en-US" altLang="zh-TW" b="1" dirty="0">
                <a:solidFill>
                  <a:srgbClr val="0070C0"/>
                </a:solidFill>
              </a:rPr>
              <a:t>.lost .player </a:t>
            </a:r>
            <a:r>
              <a:rPr lang="en-US" altLang="zh-TW" dirty="0">
                <a:solidFill>
                  <a:srgbClr val="0070C0"/>
                </a:solidFill>
              </a:rPr>
              <a:t>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background: </a:t>
            </a:r>
            <a:r>
              <a:rPr lang="en-US" altLang="zh-TW" dirty="0" err="1">
                <a:solidFill>
                  <a:srgbClr val="0070C0"/>
                </a:solidFill>
              </a:rPr>
              <a:t>rgb</a:t>
            </a:r>
            <a:r>
              <a:rPr lang="en-US" altLang="zh-TW" dirty="0">
                <a:solidFill>
                  <a:srgbClr val="0070C0"/>
                </a:solidFill>
              </a:rPr>
              <a:t>(160, 64, 64);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3"/>
            <a:r>
              <a:rPr lang="en-US" altLang="zh-TW" b="1" dirty="0">
                <a:solidFill>
                  <a:srgbClr val="0070C0"/>
                </a:solidFill>
              </a:rPr>
              <a:t>.won .player </a:t>
            </a:r>
            <a:r>
              <a:rPr lang="en-US" altLang="zh-TW" dirty="0">
                <a:solidFill>
                  <a:srgbClr val="0070C0"/>
                </a:solidFill>
              </a:rPr>
              <a:t>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box-shadow: -4px -7px 8px white, 4px -7px 8px white;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TW" dirty="0"/>
              <a:t>touching lava, the player’s color </a:t>
            </a:r>
            <a:r>
              <a:rPr lang="en-US" altLang="zh-TW" dirty="0">
                <a:solidFill>
                  <a:srgbClr val="C00000"/>
                </a:solidFill>
              </a:rPr>
              <a:t>turns dark red</a:t>
            </a:r>
          </a:p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C00000"/>
                </a:solidFill>
              </a:rPr>
              <a:t>last coin </a:t>
            </a:r>
            <a:r>
              <a:rPr lang="en-US" altLang="zh-TW" dirty="0"/>
              <a:t>has been collected:</a:t>
            </a:r>
          </a:p>
          <a:p>
            <a:pPr lvl="1"/>
            <a:r>
              <a:rPr lang="en-US" altLang="zh-TW" dirty="0"/>
              <a:t>add two blurred white shadows:</a:t>
            </a:r>
          </a:p>
          <a:p>
            <a:pPr lvl="2"/>
            <a:r>
              <a:rPr lang="en-US" altLang="zh-TW" dirty="0"/>
              <a:t>one to the top left and one to the top right:</a:t>
            </a:r>
          </a:p>
          <a:p>
            <a:pPr lvl="3"/>
            <a:r>
              <a:rPr lang="en-US" altLang="zh-TW" dirty="0"/>
              <a:t>to create a </a:t>
            </a:r>
            <a:r>
              <a:rPr lang="en-US" altLang="zh-TW" b="1" dirty="0"/>
              <a:t>white halo </a:t>
            </a:r>
            <a:r>
              <a:rPr lang="en-US" altLang="zh-TW" dirty="0"/>
              <a:t>effect.</a:t>
            </a:r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0270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dirty="0"/>
              <a:t>We </a:t>
            </a:r>
            <a:r>
              <a:rPr lang="en-US" altLang="zh-TW" dirty="0">
                <a:solidFill>
                  <a:srgbClr val="C00000"/>
                </a:solidFill>
              </a:rPr>
              <a:t>can’t assume </a:t>
            </a:r>
            <a:r>
              <a:rPr lang="en-US" altLang="zh-TW" dirty="0"/>
              <a:t>that the level always fits in the viewport:</a:t>
            </a:r>
          </a:p>
          <a:p>
            <a:pPr lvl="1"/>
            <a:r>
              <a:rPr lang="en-US" altLang="zh-TW" dirty="0"/>
              <a:t>the element into which we draw the game. </a:t>
            </a:r>
          </a:p>
          <a:p>
            <a:pPr lvl="2"/>
            <a:r>
              <a:rPr lang="en-US" altLang="zh-TW" dirty="0"/>
              <a:t>That is why the </a:t>
            </a:r>
            <a:r>
              <a:rPr lang="en-US" altLang="zh-TW" dirty="0" err="1">
                <a:solidFill>
                  <a:srgbClr val="C00000"/>
                </a:solidFill>
              </a:rPr>
              <a:t>scrollPlayerIntoView</a:t>
            </a:r>
            <a:r>
              <a:rPr lang="en-US" altLang="zh-TW" dirty="0"/>
              <a:t> call is needed:</a:t>
            </a:r>
          </a:p>
          <a:p>
            <a:pPr lvl="3"/>
            <a:r>
              <a:rPr lang="en-US" altLang="zh-TW" dirty="0"/>
              <a:t>ensures that if the level is protruding outside the viewport:</a:t>
            </a:r>
          </a:p>
          <a:p>
            <a:pPr lvl="4"/>
            <a:r>
              <a:rPr lang="en-US" altLang="zh-TW" dirty="0">
                <a:solidFill>
                  <a:srgbClr val="C00000"/>
                </a:solidFill>
              </a:rPr>
              <a:t>scroll that viewport </a:t>
            </a:r>
            <a:r>
              <a:rPr lang="en-US" altLang="zh-TW" dirty="0"/>
              <a:t>to make sure the </a:t>
            </a:r>
            <a:r>
              <a:rPr lang="en-US" altLang="zh-TW" dirty="0">
                <a:solidFill>
                  <a:srgbClr val="C00000"/>
                </a:solidFill>
              </a:rPr>
              <a:t>player is near its center</a:t>
            </a:r>
          </a:p>
          <a:p>
            <a:pPr lvl="4"/>
            <a:r>
              <a:rPr lang="en-US" altLang="zh-TW" dirty="0"/>
              <a:t>CSS gives the game’s wrapping DOM element a maximum size:</a:t>
            </a:r>
          </a:p>
          <a:p>
            <a:pPr lvl="5"/>
            <a:r>
              <a:rPr lang="en-US" altLang="zh-TW" dirty="0"/>
              <a:t>ensures that anything that sticks out of the element’s box </a:t>
            </a:r>
            <a:r>
              <a:rPr lang="en-US" altLang="zh-TW" dirty="0">
                <a:solidFill>
                  <a:srgbClr val="C00000"/>
                </a:solidFill>
              </a:rPr>
              <a:t>is not visible</a:t>
            </a:r>
            <a:r>
              <a:rPr lang="en-US" altLang="zh-TW" dirty="0"/>
              <a:t>.</a:t>
            </a:r>
          </a:p>
          <a:p>
            <a:pPr lvl="5"/>
            <a:r>
              <a:rPr lang="en-US" altLang="zh-TW" b="1" dirty="0">
                <a:solidFill>
                  <a:srgbClr val="0070C0"/>
                </a:solidFill>
              </a:rPr>
              <a:t>.game </a:t>
            </a:r>
            <a:r>
              <a:rPr lang="en-US" altLang="zh-TW" dirty="0">
                <a:solidFill>
                  <a:srgbClr val="0070C0"/>
                </a:solidFill>
              </a:rPr>
              <a:t>{</a:t>
            </a:r>
          </a:p>
          <a:p>
            <a:pPr lvl="5"/>
            <a:r>
              <a:rPr lang="en-US" altLang="zh-TW" dirty="0">
                <a:solidFill>
                  <a:srgbClr val="0070C0"/>
                </a:solidFill>
              </a:rPr>
              <a:t>  overflow: </a:t>
            </a:r>
            <a:r>
              <a:rPr lang="en-US" altLang="zh-TW" dirty="0">
                <a:solidFill>
                  <a:srgbClr val="C00000"/>
                </a:solidFill>
              </a:rPr>
              <a:t>hidden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5"/>
            <a:r>
              <a:rPr lang="en-US" altLang="zh-TW" dirty="0">
                <a:solidFill>
                  <a:srgbClr val="0070C0"/>
                </a:solidFill>
              </a:rPr>
              <a:t>  max-width: 600px;</a:t>
            </a:r>
          </a:p>
          <a:p>
            <a:pPr lvl="5"/>
            <a:r>
              <a:rPr lang="en-US" altLang="zh-TW" dirty="0">
                <a:solidFill>
                  <a:srgbClr val="0070C0"/>
                </a:solidFill>
              </a:rPr>
              <a:t>  max-height: 450px;</a:t>
            </a:r>
          </a:p>
          <a:p>
            <a:pPr lvl="5"/>
            <a:r>
              <a:rPr lang="en-US" altLang="zh-TW" dirty="0">
                <a:solidFill>
                  <a:srgbClr val="0070C0"/>
                </a:solidFill>
              </a:rPr>
              <a:t>  position: relative;</a:t>
            </a:r>
          </a:p>
          <a:p>
            <a:pPr lvl="5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3576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3F34E-0A6C-4CDF-857F-83F766954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21"/>
          </a:xfrm>
        </p:spPr>
        <p:txBody>
          <a:bodyPr/>
          <a:lstStyle/>
          <a:p>
            <a:r>
              <a:rPr lang="en-US" altLang="zh-TW" dirty="0"/>
              <a:t>game.css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206123-39BC-4E94-96EC-BA3D304B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1EEFF1-A424-4DB2-B0F0-C123556D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0F57EE-CAC7-4208-9C60-2BA1BADAF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949" y="1214359"/>
            <a:ext cx="6484101" cy="55414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92319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"/>
            <a:ext cx="9144000" cy="68580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b="1" dirty="0" err="1">
                <a:solidFill>
                  <a:srgbClr val="0070C0"/>
                </a:solidFill>
              </a:rPr>
              <a:t>scrollPlayerIntoView</a:t>
            </a:r>
            <a:r>
              <a:rPr lang="en-US" altLang="zh-TW" dirty="0"/>
              <a:t> method: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find</a:t>
            </a:r>
            <a:r>
              <a:rPr lang="en-US" altLang="zh-TW" dirty="0"/>
              <a:t> the player’s position and </a:t>
            </a:r>
            <a:r>
              <a:rPr lang="en-US" altLang="zh-TW" dirty="0">
                <a:solidFill>
                  <a:srgbClr val="C00000"/>
                </a:solidFill>
              </a:rPr>
              <a:t>update</a:t>
            </a:r>
            <a:r>
              <a:rPr lang="en-US" altLang="zh-TW" dirty="0"/>
              <a:t> the wrapping element’s </a:t>
            </a:r>
            <a:r>
              <a:rPr lang="en-US" altLang="zh-TW" b="1" dirty="0"/>
              <a:t>scroll position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change</a:t>
            </a:r>
            <a:r>
              <a:rPr lang="en-US" altLang="zh-TW" dirty="0"/>
              <a:t> the scroll position:</a:t>
            </a:r>
          </a:p>
          <a:p>
            <a:pPr lvl="2"/>
            <a:r>
              <a:rPr lang="en-US" altLang="zh-TW" dirty="0"/>
              <a:t>by manipulating that element’s </a:t>
            </a:r>
            <a:r>
              <a:rPr lang="en-US" altLang="zh-TW" b="1" dirty="0" err="1">
                <a:solidFill>
                  <a:srgbClr val="0070C0"/>
                </a:solidFill>
              </a:rPr>
              <a:t>scrollLeft</a:t>
            </a:r>
            <a:r>
              <a:rPr lang="en-US" altLang="zh-TW" dirty="0"/>
              <a:t> and </a:t>
            </a:r>
            <a:r>
              <a:rPr lang="en-US" altLang="zh-TW" b="1" dirty="0" err="1">
                <a:solidFill>
                  <a:srgbClr val="0070C0"/>
                </a:solidFill>
              </a:rPr>
              <a:t>scrollTop</a:t>
            </a:r>
            <a:r>
              <a:rPr lang="en-US" altLang="zh-TW" dirty="0"/>
              <a:t> properties:</a:t>
            </a:r>
          </a:p>
          <a:p>
            <a:pPr lvl="3"/>
            <a:r>
              <a:rPr lang="en-US" altLang="zh-TW" sz="2300" dirty="0">
                <a:solidFill>
                  <a:srgbClr val="002060"/>
                </a:solidFill>
              </a:rPr>
              <a:t>when the player is </a:t>
            </a:r>
            <a:r>
              <a:rPr lang="en-US" altLang="zh-TW" sz="2300" dirty="0">
                <a:solidFill>
                  <a:srgbClr val="C00000"/>
                </a:solidFill>
              </a:rPr>
              <a:t>too close to the edge</a:t>
            </a:r>
            <a:r>
              <a:rPr lang="en-US" altLang="zh-TW" sz="2300" dirty="0">
                <a:solidFill>
                  <a:srgbClr val="002060"/>
                </a:solidFill>
              </a:rPr>
              <a:t>.</a:t>
            </a:r>
          </a:p>
          <a:p>
            <a:pPr lvl="4"/>
            <a:r>
              <a:rPr lang="en-US" altLang="zh-TW" sz="2300" dirty="0" err="1">
                <a:solidFill>
                  <a:srgbClr val="0070C0"/>
                </a:solidFill>
              </a:rPr>
              <a:t>DOMDisplay.prototype.</a:t>
            </a:r>
            <a:r>
              <a:rPr lang="en-US" altLang="zh-TW" sz="2300" b="1" dirty="0" err="1">
                <a:solidFill>
                  <a:srgbClr val="C00000"/>
                </a:solidFill>
              </a:rPr>
              <a:t>scrollPlayerIntoView</a:t>
            </a:r>
            <a:r>
              <a:rPr lang="en-US" altLang="zh-TW" sz="2300" dirty="0">
                <a:solidFill>
                  <a:srgbClr val="0070C0"/>
                </a:solidFill>
              </a:rPr>
              <a:t> = function(</a:t>
            </a:r>
            <a:r>
              <a:rPr lang="en-US" altLang="zh-TW" sz="2300" dirty="0">
                <a:solidFill>
                  <a:srgbClr val="C00000"/>
                </a:solidFill>
              </a:rPr>
              <a:t>state</a:t>
            </a:r>
            <a:r>
              <a:rPr lang="en-US" altLang="zh-TW" sz="2300" dirty="0">
                <a:solidFill>
                  <a:srgbClr val="0070C0"/>
                </a:solidFill>
              </a:rPr>
              <a:t>) {</a:t>
            </a:r>
          </a:p>
          <a:p>
            <a:pPr lvl="4"/>
            <a:r>
              <a:rPr lang="en-US" altLang="zh-TW" sz="2300" dirty="0">
                <a:solidFill>
                  <a:srgbClr val="0070C0"/>
                </a:solidFill>
              </a:rPr>
              <a:t>  let width = </a:t>
            </a:r>
            <a:r>
              <a:rPr lang="en-US" altLang="zh-TW" sz="2300" dirty="0" err="1">
                <a:solidFill>
                  <a:srgbClr val="0070C0"/>
                </a:solidFill>
              </a:rPr>
              <a:t>this.dom.</a:t>
            </a:r>
            <a:r>
              <a:rPr lang="en-US" altLang="zh-TW" sz="2300" b="1" dirty="0" err="1">
                <a:solidFill>
                  <a:srgbClr val="7030A0"/>
                </a:solidFill>
              </a:rPr>
              <a:t>clientWidth</a:t>
            </a:r>
            <a:r>
              <a:rPr lang="en-US" altLang="zh-TW" sz="2300" dirty="0">
                <a:solidFill>
                  <a:srgbClr val="0070C0"/>
                </a:solidFill>
              </a:rPr>
              <a:t>;</a:t>
            </a:r>
          </a:p>
          <a:p>
            <a:pPr lvl="4"/>
            <a:r>
              <a:rPr lang="en-US" altLang="zh-TW" sz="2300" dirty="0">
                <a:solidFill>
                  <a:srgbClr val="0070C0"/>
                </a:solidFill>
              </a:rPr>
              <a:t>  let height = </a:t>
            </a:r>
            <a:r>
              <a:rPr lang="en-US" altLang="zh-TW" sz="2300" dirty="0" err="1">
                <a:solidFill>
                  <a:srgbClr val="0070C0"/>
                </a:solidFill>
              </a:rPr>
              <a:t>this.dom.</a:t>
            </a:r>
            <a:r>
              <a:rPr lang="en-US" altLang="zh-TW" sz="2300" b="1" dirty="0" err="1">
                <a:solidFill>
                  <a:srgbClr val="7030A0"/>
                </a:solidFill>
              </a:rPr>
              <a:t>clientHeight</a:t>
            </a:r>
            <a:r>
              <a:rPr lang="en-US" altLang="zh-TW" sz="2300" dirty="0">
                <a:solidFill>
                  <a:srgbClr val="0070C0"/>
                </a:solidFill>
              </a:rPr>
              <a:t>;</a:t>
            </a:r>
          </a:p>
          <a:p>
            <a:pPr lvl="4"/>
            <a:r>
              <a:rPr lang="en-US" altLang="zh-TW" sz="2300" dirty="0">
                <a:solidFill>
                  <a:srgbClr val="0070C0"/>
                </a:solidFill>
              </a:rPr>
              <a:t>  let </a:t>
            </a:r>
            <a:r>
              <a:rPr lang="en-US" altLang="zh-TW" sz="2300" b="1" dirty="0">
                <a:solidFill>
                  <a:srgbClr val="7030A0"/>
                </a:solidFill>
              </a:rPr>
              <a:t>margin</a:t>
            </a:r>
            <a:r>
              <a:rPr lang="en-US" altLang="zh-TW" sz="2300" dirty="0">
                <a:solidFill>
                  <a:srgbClr val="0070C0"/>
                </a:solidFill>
              </a:rPr>
              <a:t> = width / 3;</a:t>
            </a:r>
          </a:p>
          <a:p>
            <a:pPr lvl="4"/>
            <a:endParaRPr lang="en-US" altLang="zh-TW" sz="2300" dirty="0">
              <a:solidFill>
                <a:srgbClr val="0070C0"/>
              </a:solidFill>
            </a:endParaRPr>
          </a:p>
          <a:p>
            <a:pPr lvl="4"/>
            <a:r>
              <a:rPr lang="en-US" altLang="zh-TW" sz="2300" dirty="0"/>
              <a:t>  // The viewport</a:t>
            </a:r>
          </a:p>
          <a:p>
            <a:pPr lvl="4"/>
            <a:r>
              <a:rPr lang="en-US" altLang="zh-TW" sz="2300" dirty="0">
                <a:solidFill>
                  <a:srgbClr val="0070C0"/>
                </a:solidFill>
              </a:rPr>
              <a:t>  let left = </a:t>
            </a:r>
            <a:r>
              <a:rPr lang="en-US" altLang="zh-TW" sz="2300" dirty="0" err="1">
                <a:solidFill>
                  <a:srgbClr val="0070C0"/>
                </a:solidFill>
              </a:rPr>
              <a:t>this.dom.</a:t>
            </a:r>
            <a:r>
              <a:rPr lang="en-US" altLang="zh-TW" sz="2300" b="1" dirty="0" err="1">
                <a:solidFill>
                  <a:srgbClr val="7030A0"/>
                </a:solidFill>
              </a:rPr>
              <a:t>scrollLeft</a:t>
            </a:r>
            <a:r>
              <a:rPr lang="en-US" altLang="zh-TW" sz="2300" dirty="0">
                <a:solidFill>
                  <a:srgbClr val="0070C0"/>
                </a:solidFill>
              </a:rPr>
              <a:t>, right = left + width;</a:t>
            </a:r>
          </a:p>
          <a:p>
            <a:pPr lvl="4"/>
            <a:r>
              <a:rPr lang="en-US" altLang="zh-TW" sz="2300" dirty="0">
                <a:solidFill>
                  <a:srgbClr val="0070C0"/>
                </a:solidFill>
              </a:rPr>
              <a:t>  let top = </a:t>
            </a:r>
            <a:r>
              <a:rPr lang="en-US" altLang="zh-TW" sz="2300" dirty="0" err="1">
                <a:solidFill>
                  <a:srgbClr val="0070C0"/>
                </a:solidFill>
              </a:rPr>
              <a:t>this.dom.</a:t>
            </a:r>
            <a:r>
              <a:rPr lang="en-US" altLang="zh-TW" sz="2300" b="1" dirty="0" err="1">
                <a:solidFill>
                  <a:srgbClr val="7030A0"/>
                </a:solidFill>
              </a:rPr>
              <a:t>scrollTop</a:t>
            </a:r>
            <a:r>
              <a:rPr lang="en-US" altLang="zh-TW" sz="2300" dirty="0">
                <a:solidFill>
                  <a:srgbClr val="0070C0"/>
                </a:solidFill>
              </a:rPr>
              <a:t>, bottom = top + height;</a:t>
            </a:r>
          </a:p>
          <a:p>
            <a:pPr lvl="4"/>
            <a:endParaRPr lang="en-US" altLang="zh-TW" sz="2300" dirty="0">
              <a:solidFill>
                <a:srgbClr val="0070C0"/>
              </a:solidFill>
            </a:endParaRPr>
          </a:p>
          <a:p>
            <a:pPr lvl="4"/>
            <a:r>
              <a:rPr lang="en-US" altLang="zh-TW" sz="2300" dirty="0">
                <a:solidFill>
                  <a:srgbClr val="0070C0"/>
                </a:solidFill>
              </a:rPr>
              <a:t>  let player = </a:t>
            </a:r>
            <a:r>
              <a:rPr lang="en-US" altLang="zh-TW" sz="2300" dirty="0" err="1">
                <a:solidFill>
                  <a:srgbClr val="0070C0"/>
                </a:solidFill>
              </a:rPr>
              <a:t>state.player</a:t>
            </a:r>
            <a:r>
              <a:rPr lang="en-US" altLang="zh-TW" sz="2300" dirty="0">
                <a:solidFill>
                  <a:srgbClr val="0070C0"/>
                </a:solidFill>
              </a:rPr>
              <a:t>;</a:t>
            </a:r>
          </a:p>
          <a:p>
            <a:pPr lvl="4"/>
            <a:r>
              <a:rPr lang="en-US" altLang="zh-TW" sz="2300" dirty="0">
                <a:solidFill>
                  <a:srgbClr val="0070C0"/>
                </a:solidFill>
              </a:rPr>
              <a:t>  let </a:t>
            </a:r>
            <a:r>
              <a:rPr lang="en-US" altLang="zh-TW" sz="2300" dirty="0">
                <a:solidFill>
                  <a:srgbClr val="7030A0"/>
                </a:solidFill>
              </a:rPr>
              <a:t>center</a:t>
            </a:r>
            <a:r>
              <a:rPr lang="en-US" altLang="zh-TW" sz="2300" dirty="0">
                <a:solidFill>
                  <a:srgbClr val="0070C0"/>
                </a:solidFill>
              </a:rPr>
              <a:t> = </a:t>
            </a:r>
            <a:r>
              <a:rPr lang="en-US" altLang="zh-TW" sz="2300" dirty="0" err="1">
                <a:solidFill>
                  <a:srgbClr val="0070C0"/>
                </a:solidFill>
              </a:rPr>
              <a:t>player.pos.plus</a:t>
            </a:r>
            <a:r>
              <a:rPr lang="en-US" altLang="zh-TW" sz="2300" dirty="0">
                <a:solidFill>
                  <a:srgbClr val="0070C0"/>
                </a:solidFill>
              </a:rPr>
              <a:t>(</a:t>
            </a:r>
            <a:r>
              <a:rPr lang="en-US" altLang="zh-TW" sz="2300" dirty="0" err="1">
                <a:solidFill>
                  <a:srgbClr val="0070C0"/>
                </a:solidFill>
              </a:rPr>
              <a:t>player.size.times</a:t>
            </a:r>
            <a:r>
              <a:rPr lang="en-US" altLang="zh-TW" sz="2300" dirty="0">
                <a:solidFill>
                  <a:srgbClr val="0070C0"/>
                </a:solidFill>
              </a:rPr>
              <a:t>(0.5)).times(scale);</a:t>
            </a:r>
          </a:p>
          <a:p>
            <a:pPr lvl="4"/>
            <a:endParaRPr lang="en-US" altLang="zh-TW" sz="2300" dirty="0">
              <a:solidFill>
                <a:srgbClr val="0070C0"/>
              </a:solidFill>
            </a:endParaRPr>
          </a:p>
          <a:p>
            <a:pPr lvl="4"/>
            <a:r>
              <a:rPr lang="en-US" altLang="zh-TW" sz="2300" dirty="0">
                <a:solidFill>
                  <a:srgbClr val="0070C0"/>
                </a:solidFill>
              </a:rPr>
              <a:t>  if (</a:t>
            </a:r>
            <a:r>
              <a:rPr lang="en-US" altLang="zh-TW" sz="2300" dirty="0" err="1">
                <a:solidFill>
                  <a:srgbClr val="0070C0"/>
                </a:solidFill>
              </a:rPr>
              <a:t>center.x</a:t>
            </a:r>
            <a:r>
              <a:rPr lang="en-US" altLang="zh-TW" sz="2300" dirty="0">
                <a:solidFill>
                  <a:srgbClr val="0070C0"/>
                </a:solidFill>
              </a:rPr>
              <a:t> &lt; left + margin) {</a:t>
            </a:r>
          </a:p>
          <a:p>
            <a:pPr lvl="4"/>
            <a:r>
              <a:rPr lang="en-US" altLang="zh-TW" sz="2300" dirty="0">
                <a:solidFill>
                  <a:srgbClr val="0070C0"/>
                </a:solidFill>
              </a:rPr>
              <a:t>    </a:t>
            </a:r>
            <a:r>
              <a:rPr lang="en-US" altLang="zh-TW" sz="2300" dirty="0" err="1">
                <a:solidFill>
                  <a:srgbClr val="0070C0"/>
                </a:solidFill>
              </a:rPr>
              <a:t>this.dom.</a:t>
            </a:r>
            <a:r>
              <a:rPr lang="en-US" altLang="zh-TW" sz="2300" b="1" dirty="0" err="1">
                <a:solidFill>
                  <a:srgbClr val="7030A0"/>
                </a:solidFill>
              </a:rPr>
              <a:t>scrollLeft</a:t>
            </a:r>
            <a:r>
              <a:rPr lang="en-US" altLang="zh-TW" sz="2300" dirty="0">
                <a:solidFill>
                  <a:srgbClr val="0070C0"/>
                </a:solidFill>
              </a:rPr>
              <a:t> = </a:t>
            </a:r>
            <a:r>
              <a:rPr lang="en-US" altLang="zh-TW" sz="2300" dirty="0" err="1">
                <a:solidFill>
                  <a:srgbClr val="0070C0"/>
                </a:solidFill>
              </a:rPr>
              <a:t>center.x</a:t>
            </a:r>
            <a:r>
              <a:rPr lang="en-US" altLang="zh-TW" sz="2300" dirty="0">
                <a:solidFill>
                  <a:srgbClr val="0070C0"/>
                </a:solidFill>
              </a:rPr>
              <a:t> - margin;</a:t>
            </a:r>
          </a:p>
          <a:p>
            <a:pPr lvl="4"/>
            <a:r>
              <a:rPr lang="en-US" altLang="zh-TW" sz="2300" dirty="0">
                <a:solidFill>
                  <a:srgbClr val="0070C0"/>
                </a:solidFill>
              </a:rPr>
              <a:t>  } else if (</a:t>
            </a:r>
            <a:r>
              <a:rPr lang="en-US" altLang="zh-TW" sz="2300" dirty="0" err="1">
                <a:solidFill>
                  <a:srgbClr val="0070C0"/>
                </a:solidFill>
              </a:rPr>
              <a:t>center.x</a:t>
            </a:r>
            <a:r>
              <a:rPr lang="en-US" altLang="zh-TW" sz="2300" dirty="0">
                <a:solidFill>
                  <a:srgbClr val="0070C0"/>
                </a:solidFill>
              </a:rPr>
              <a:t> &gt; right - margin) {</a:t>
            </a:r>
            <a:r>
              <a:rPr lang="en-US" altLang="zh-TW" sz="2300" dirty="0" err="1">
                <a:solidFill>
                  <a:srgbClr val="0070C0"/>
                </a:solidFill>
              </a:rPr>
              <a:t>this.dom.</a:t>
            </a:r>
            <a:r>
              <a:rPr lang="en-US" altLang="zh-TW" sz="2300" b="1" dirty="0" err="1">
                <a:solidFill>
                  <a:srgbClr val="7030A0"/>
                </a:solidFill>
              </a:rPr>
              <a:t>scrollLeft</a:t>
            </a:r>
            <a:r>
              <a:rPr lang="en-US" altLang="zh-TW" sz="2300" dirty="0">
                <a:solidFill>
                  <a:srgbClr val="0070C0"/>
                </a:solidFill>
              </a:rPr>
              <a:t> = </a:t>
            </a:r>
            <a:r>
              <a:rPr lang="en-US" altLang="zh-TW" sz="2300" dirty="0" err="1">
                <a:solidFill>
                  <a:srgbClr val="0070C0"/>
                </a:solidFill>
              </a:rPr>
              <a:t>center.x</a:t>
            </a:r>
            <a:r>
              <a:rPr lang="en-US" altLang="zh-TW" sz="2300" dirty="0">
                <a:solidFill>
                  <a:srgbClr val="0070C0"/>
                </a:solidFill>
              </a:rPr>
              <a:t> + margin - width;}</a:t>
            </a:r>
          </a:p>
          <a:p>
            <a:pPr lvl="4"/>
            <a:r>
              <a:rPr lang="en-US" altLang="zh-TW" sz="2300" dirty="0">
                <a:solidFill>
                  <a:srgbClr val="0070C0"/>
                </a:solidFill>
              </a:rPr>
              <a:t>  if (</a:t>
            </a:r>
            <a:r>
              <a:rPr lang="en-US" altLang="zh-TW" sz="2300" dirty="0" err="1">
                <a:solidFill>
                  <a:srgbClr val="0070C0"/>
                </a:solidFill>
              </a:rPr>
              <a:t>center.y</a:t>
            </a:r>
            <a:r>
              <a:rPr lang="en-US" altLang="zh-TW" sz="2300" dirty="0">
                <a:solidFill>
                  <a:srgbClr val="0070C0"/>
                </a:solidFill>
              </a:rPr>
              <a:t> &lt; top + margin) {</a:t>
            </a:r>
          </a:p>
          <a:p>
            <a:pPr lvl="4"/>
            <a:r>
              <a:rPr lang="en-US" altLang="zh-TW" sz="2300" dirty="0">
                <a:solidFill>
                  <a:srgbClr val="0070C0"/>
                </a:solidFill>
              </a:rPr>
              <a:t>    </a:t>
            </a:r>
            <a:r>
              <a:rPr lang="en-US" altLang="zh-TW" sz="2300" dirty="0" err="1">
                <a:solidFill>
                  <a:srgbClr val="0070C0"/>
                </a:solidFill>
              </a:rPr>
              <a:t>this.dom.</a:t>
            </a:r>
            <a:r>
              <a:rPr lang="en-US" altLang="zh-TW" sz="2300" b="1" dirty="0" err="1">
                <a:solidFill>
                  <a:srgbClr val="7030A0"/>
                </a:solidFill>
              </a:rPr>
              <a:t>scrollTop</a:t>
            </a:r>
            <a:r>
              <a:rPr lang="en-US" altLang="zh-TW" sz="2300" dirty="0">
                <a:solidFill>
                  <a:srgbClr val="0070C0"/>
                </a:solidFill>
              </a:rPr>
              <a:t> = </a:t>
            </a:r>
            <a:r>
              <a:rPr lang="en-US" altLang="zh-TW" sz="2300" dirty="0" err="1">
                <a:solidFill>
                  <a:srgbClr val="0070C0"/>
                </a:solidFill>
              </a:rPr>
              <a:t>center.y</a:t>
            </a:r>
            <a:r>
              <a:rPr lang="en-US" altLang="zh-TW" sz="2300" dirty="0">
                <a:solidFill>
                  <a:srgbClr val="0070C0"/>
                </a:solidFill>
              </a:rPr>
              <a:t> - margin;</a:t>
            </a:r>
          </a:p>
          <a:p>
            <a:pPr lvl="4"/>
            <a:r>
              <a:rPr lang="en-US" altLang="zh-TW" sz="2300" dirty="0">
                <a:solidFill>
                  <a:srgbClr val="0070C0"/>
                </a:solidFill>
              </a:rPr>
              <a:t>  } else if (</a:t>
            </a:r>
            <a:r>
              <a:rPr lang="en-US" altLang="zh-TW" sz="2300" dirty="0" err="1">
                <a:solidFill>
                  <a:srgbClr val="0070C0"/>
                </a:solidFill>
              </a:rPr>
              <a:t>center.y</a:t>
            </a:r>
            <a:r>
              <a:rPr lang="en-US" altLang="zh-TW" sz="2300" dirty="0">
                <a:solidFill>
                  <a:srgbClr val="0070C0"/>
                </a:solidFill>
              </a:rPr>
              <a:t> &gt; bottom - margin) {</a:t>
            </a:r>
          </a:p>
          <a:p>
            <a:pPr lvl="4"/>
            <a:r>
              <a:rPr lang="en-US" altLang="zh-TW" sz="2300" dirty="0">
                <a:solidFill>
                  <a:srgbClr val="0070C0"/>
                </a:solidFill>
              </a:rPr>
              <a:t>    </a:t>
            </a:r>
            <a:r>
              <a:rPr lang="en-US" altLang="zh-TW" sz="2300" dirty="0" err="1">
                <a:solidFill>
                  <a:srgbClr val="0070C0"/>
                </a:solidFill>
              </a:rPr>
              <a:t>this.dom.</a:t>
            </a:r>
            <a:r>
              <a:rPr lang="en-US" altLang="zh-TW" sz="2300" b="1" dirty="0" err="1">
                <a:solidFill>
                  <a:srgbClr val="7030A0"/>
                </a:solidFill>
              </a:rPr>
              <a:t>scrollTop</a:t>
            </a:r>
            <a:r>
              <a:rPr lang="en-US" altLang="zh-TW" sz="2300" dirty="0">
                <a:solidFill>
                  <a:srgbClr val="0070C0"/>
                </a:solidFill>
              </a:rPr>
              <a:t> = </a:t>
            </a:r>
            <a:r>
              <a:rPr lang="en-US" altLang="zh-TW" sz="2300" dirty="0" err="1">
                <a:solidFill>
                  <a:srgbClr val="0070C0"/>
                </a:solidFill>
              </a:rPr>
              <a:t>center.y</a:t>
            </a:r>
            <a:r>
              <a:rPr lang="en-US" altLang="zh-TW" sz="2300" dirty="0">
                <a:solidFill>
                  <a:srgbClr val="0070C0"/>
                </a:solidFill>
              </a:rPr>
              <a:t> + margin - height;  }</a:t>
            </a:r>
          </a:p>
          <a:p>
            <a:pPr lvl="4"/>
            <a:r>
              <a:rPr lang="en-US" altLang="zh-TW" sz="2300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C69408-C97B-4591-B0B0-1BC91F1FFAE2}"/>
              </a:ext>
            </a:extLst>
          </p:cNvPr>
          <p:cNvSpPr/>
          <p:nvPr/>
        </p:nvSpPr>
        <p:spPr>
          <a:xfrm>
            <a:off x="4123184" y="6334914"/>
            <a:ext cx="4860032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Setting scrollLeft to -10 will cause it to become 0.</a:t>
            </a:r>
          </a:p>
        </p:txBody>
      </p:sp>
    </p:spTree>
    <p:extLst>
      <p:ext uri="{BB962C8B-B14F-4D97-AF65-F5344CB8AC3E}">
        <p14:creationId xmlns:p14="http://schemas.microsoft.com/office/powerpoint/2010/main" val="1898739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8112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We are now able to display our tiny level.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&lt;link </a:t>
            </a:r>
            <a:r>
              <a:rPr lang="en-US" altLang="zh-TW" dirty="0" err="1">
                <a:solidFill>
                  <a:srgbClr val="0070C0"/>
                </a:solidFill>
              </a:rPr>
              <a:t>rel</a:t>
            </a:r>
            <a:r>
              <a:rPr lang="en-US" altLang="zh-TW" dirty="0">
                <a:solidFill>
                  <a:srgbClr val="0070C0"/>
                </a:solidFill>
              </a:rPr>
              <a:t>="stylesheet" </a:t>
            </a:r>
            <a:r>
              <a:rPr lang="en-US" altLang="zh-TW" dirty="0" err="1">
                <a:solidFill>
                  <a:srgbClr val="0070C0"/>
                </a:solidFill>
              </a:rPr>
              <a:t>href</a:t>
            </a:r>
            <a:r>
              <a:rPr lang="en-US" altLang="zh-TW" dirty="0">
                <a:solidFill>
                  <a:srgbClr val="0070C0"/>
                </a:solidFill>
              </a:rPr>
              <a:t>=" https://eloquentjavascript.net/css/game.css"&gt;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&lt;script&gt;</a:t>
            </a:r>
          </a:p>
          <a:p>
            <a:pPr lvl="1"/>
            <a:r>
              <a:rPr lang="en-US" altLang="zh-TW" dirty="0">
                <a:solidFill>
                  <a:srgbClr val="002060"/>
                </a:solidFill>
              </a:rPr>
              <a:t>//copy the code before (including) the </a:t>
            </a:r>
            <a:r>
              <a:rPr lang="en-US" altLang="zh-TW" b="1" dirty="0" err="1">
                <a:solidFill>
                  <a:srgbClr val="002060"/>
                </a:solidFill>
              </a:rPr>
              <a:t>scrollPlayerIntoView</a:t>
            </a:r>
            <a:r>
              <a:rPr lang="en-US" altLang="zh-TW" b="1" dirty="0">
                <a:solidFill>
                  <a:srgbClr val="002060"/>
                </a:solidFill>
              </a:rPr>
              <a:t> to console</a:t>
            </a:r>
            <a:r>
              <a:rPr lang="en-US" altLang="zh-TW" dirty="0">
                <a:solidFill>
                  <a:srgbClr val="002060"/>
                </a:solidFill>
              </a:rPr>
              <a:t> using </a:t>
            </a:r>
            <a:r>
              <a:rPr lang="en-US" altLang="zh-TW" b="1" dirty="0">
                <a:solidFill>
                  <a:srgbClr val="002060"/>
                </a:solidFill>
              </a:rPr>
              <a:t>Chrome</a:t>
            </a:r>
          </a:p>
          <a:p>
            <a:pPr lvl="1"/>
            <a:r>
              <a:rPr lang="en-US" altLang="zh-TW" dirty="0">
                <a:solidFill>
                  <a:srgbClr val="002060"/>
                </a:solidFill>
              </a:rPr>
              <a:t>// let </a:t>
            </a:r>
            <a:r>
              <a:rPr lang="en-US" altLang="zh-TW" dirty="0" err="1">
                <a:solidFill>
                  <a:srgbClr val="002060"/>
                </a:solidFill>
              </a:rPr>
              <a:t>simpleLevel</a:t>
            </a:r>
            <a:r>
              <a:rPr lang="en-US" altLang="zh-TW" dirty="0">
                <a:solidFill>
                  <a:srgbClr val="002060"/>
                </a:solidFill>
              </a:rPr>
              <a:t> = new Level(</a:t>
            </a:r>
            <a:r>
              <a:rPr lang="en-US" altLang="zh-TW" dirty="0" err="1">
                <a:solidFill>
                  <a:srgbClr val="002060"/>
                </a:solidFill>
              </a:rPr>
              <a:t>simpleLevelPlan</a:t>
            </a:r>
            <a:r>
              <a:rPr lang="en-US" altLang="zh-TW" dirty="0">
                <a:solidFill>
                  <a:srgbClr val="002060"/>
                </a:solidFill>
              </a:rPr>
              <a:t>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let display = new </a:t>
            </a:r>
            <a:r>
              <a:rPr lang="en-US" altLang="zh-TW" b="1" dirty="0" err="1">
                <a:solidFill>
                  <a:srgbClr val="0070C0"/>
                </a:solidFill>
              </a:rPr>
              <a:t>DOMDisplay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document.body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 err="1">
                <a:solidFill>
                  <a:srgbClr val="0070C0"/>
                </a:solidFill>
              </a:rPr>
              <a:t>simpleLevel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display.syncState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State.start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b="1" dirty="0" err="1">
                <a:solidFill>
                  <a:srgbClr val="0070C0"/>
                </a:solidFill>
              </a:rPr>
              <a:t>simpleLevel</a:t>
            </a:r>
            <a:r>
              <a:rPr lang="en-US" altLang="zh-TW" dirty="0">
                <a:solidFill>
                  <a:srgbClr val="0070C0"/>
                </a:solidFill>
              </a:rPr>
              <a:t>));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377E42-0190-448C-A792-0533D6D0D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4052581"/>
            <a:ext cx="63722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6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The game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Our game will be roughly based on </a:t>
            </a:r>
            <a:r>
              <a:rPr lang="en-US" altLang="zh-TW" dirty="0">
                <a:hlinkClick r:id="rId2"/>
              </a:rPr>
              <a:t>Dark Blue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by Thomas </a:t>
            </a:r>
            <a:r>
              <a:rPr lang="en-US" altLang="zh-TW" dirty="0" err="1"/>
              <a:t>Palef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ABD177-5F21-4A85-A127-E3D990948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37" y="1628800"/>
            <a:ext cx="5953125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57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A04304-6396-4B69-A9F6-9FCF6A69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31" y="32705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Using </a:t>
            </a:r>
            <a:r>
              <a:rPr lang="en-US" altLang="zh-TW" dirty="0" err="1"/>
              <a:t>Codepen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47DD0C-7B22-4378-89D1-98AC0292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6CD115-992D-45D5-B192-DC3A61C4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BEACE0-3274-45A7-9D47-C388710B1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0" y="817594"/>
            <a:ext cx="4544711" cy="580617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4A6271A-5E7E-49B2-AA74-CA2D632A7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789" y="2060848"/>
            <a:ext cx="4359654" cy="235421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32FB818-B968-4964-A5FB-4CF82AF53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5454618"/>
            <a:ext cx="3248025" cy="1171575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07C779B-9257-404D-8DFB-2051B1D5FE6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158158" y="5661248"/>
            <a:ext cx="1061914" cy="37915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5A8678C-30DC-4FEC-BADF-51CA6BFF180E}"/>
              </a:ext>
            </a:extLst>
          </p:cNvPr>
          <p:cNvSpPr txBox="1"/>
          <p:nvPr/>
        </p:nvSpPr>
        <p:spPr>
          <a:xfrm>
            <a:off x="4604082" y="492108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http</a:t>
            </a:r>
            <a:r>
              <a:rPr lang="en-US" altLang="zh-TW" b="1" dirty="0">
                <a:solidFill>
                  <a:srgbClr val="FF0000"/>
                </a:solidFill>
              </a:rPr>
              <a:t>s</a:t>
            </a:r>
            <a:r>
              <a:rPr lang="en-US" altLang="zh-TW" dirty="0">
                <a:solidFill>
                  <a:srgbClr val="0070C0"/>
                </a:solidFill>
              </a:rPr>
              <a:t>://eloquentjavascript.net/css/game.css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4471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03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Motion and collision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This method tells us:</a:t>
            </a:r>
          </a:p>
          <a:p>
            <a:pPr lvl="1"/>
            <a:r>
              <a:rPr lang="en-US" altLang="zh-TW" dirty="0"/>
              <a:t>whether a rectangle (specified by a position and a size) touches a grid element of the given type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Level.prototype.</a:t>
            </a:r>
            <a:r>
              <a:rPr lang="en-US" altLang="zh-TW" b="1" dirty="0" err="1">
                <a:solidFill>
                  <a:srgbClr val="C00000"/>
                </a:solidFill>
              </a:rPr>
              <a:t>touches</a:t>
            </a:r>
            <a:r>
              <a:rPr lang="en-US" altLang="zh-TW" dirty="0">
                <a:solidFill>
                  <a:srgbClr val="0070C0"/>
                </a:solidFill>
              </a:rPr>
              <a:t> = function(pos, size, type)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var </a:t>
            </a:r>
            <a:r>
              <a:rPr lang="en-US" altLang="zh-TW" dirty="0" err="1">
                <a:solidFill>
                  <a:srgbClr val="0070C0"/>
                </a:solidFill>
              </a:rPr>
              <a:t>xStart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Math.floor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pos.x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var </a:t>
            </a:r>
            <a:r>
              <a:rPr lang="en-US" altLang="zh-TW" dirty="0" err="1">
                <a:solidFill>
                  <a:srgbClr val="0070C0"/>
                </a:solidFill>
              </a:rPr>
              <a:t>xEnd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Math.ceil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pos.x</a:t>
            </a:r>
            <a:r>
              <a:rPr lang="en-US" altLang="zh-TW" dirty="0">
                <a:solidFill>
                  <a:srgbClr val="0070C0"/>
                </a:solidFill>
              </a:rPr>
              <a:t> + </a:t>
            </a:r>
            <a:r>
              <a:rPr lang="en-US" altLang="zh-TW" dirty="0" err="1">
                <a:solidFill>
                  <a:srgbClr val="0070C0"/>
                </a:solidFill>
              </a:rPr>
              <a:t>size.x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var </a:t>
            </a:r>
            <a:r>
              <a:rPr lang="en-US" altLang="zh-TW" dirty="0" err="1">
                <a:solidFill>
                  <a:srgbClr val="0070C0"/>
                </a:solidFill>
              </a:rPr>
              <a:t>yStart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Math.floor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pos.y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var </a:t>
            </a:r>
            <a:r>
              <a:rPr lang="en-US" altLang="zh-TW" dirty="0" err="1">
                <a:solidFill>
                  <a:srgbClr val="0070C0"/>
                </a:solidFill>
              </a:rPr>
              <a:t>yEnd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Math.ceil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pos.y</a:t>
            </a:r>
            <a:r>
              <a:rPr lang="en-US" altLang="zh-TW" dirty="0">
                <a:solidFill>
                  <a:srgbClr val="0070C0"/>
                </a:solidFill>
              </a:rPr>
              <a:t> + </a:t>
            </a:r>
            <a:r>
              <a:rPr lang="en-US" altLang="zh-TW" dirty="0" err="1">
                <a:solidFill>
                  <a:srgbClr val="0070C0"/>
                </a:solidFill>
              </a:rPr>
              <a:t>size.y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for (var y = </a:t>
            </a:r>
            <a:r>
              <a:rPr lang="en-US" altLang="zh-TW" dirty="0" err="1">
                <a:solidFill>
                  <a:srgbClr val="0070C0"/>
                </a:solidFill>
              </a:rPr>
              <a:t>yStart</a:t>
            </a:r>
            <a:r>
              <a:rPr lang="en-US" altLang="zh-TW" dirty="0">
                <a:solidFill>
                  <a:srgbClr val="0070C0"/>
                </a:solidFill>
              </a:rPr>
              <a:t>; y &lt; </a:t>
            </a:r>
            <a:r>
              <a:rPr lang="en-US" altLang="zh-TW" dirty="0" err="1">
                <a:solidFill>
                  <a:srgbClr val="0070C0"/>
                </a:solidFill>
              </a:rPr>
              <a:t>yEnd</a:t>
            </a:r>
            <a:r>
              <a:rPr lang="en-US" altLang="zh-TW" dirty="0">
                <a:solidFill>
                  <a:srgbClr val="0070C0"/>
                </a:solidFill>
              </a:rPr>
              <a:t>; y++)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for (var x = </a:t>
            </a:r>
            <a:r>
              <a:rPr lang="en-US" altLang="zh-TW" dirty="0" err="1">
                <a:solidFill>
                  <a:srgbClr val="0070C0"/>
                </a:solidFill>
              </a:rPr>
              <a:t>xStart</a:t>
            </a:r>
            <a:r>
              <a:rPr lang="en-US" altLang="zh-TW" dirty="0">
                <a:solidFill>
                  <a:srgbClr val="0070C0"/>
                </a:solidFill>
              </a:rPr>
              <a:t>; x &lt; </a:t>
            </a:r>
            <a:r>
              <a:rPr lang="en-US" altLang="zh-TW" dirty="0" err="1">
                <a:solidFill>
                  <a:srgbClr val="0070C0"/>
                </a:solidFill>
              </a:rPr>
              <a:t>xEnd</a:t>
            </a:r>
            <a:r>
              <a:rPr lang="en-US" altLang="zh-TW" dirty="0">
                <a:solidFill>
                  <a:srgbClr val="0070C0"/>
                </a:solidFill>
              </a:rPr>
              <a:t>; x++)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let </a:t>
            </a:r>
            <a:r>
              <a:rPr lang="en-US" altLang="zh-TW" dirty="0" err="1">
                <a:solidFill>
                  <a:srgbClr val="C00000"/>
                </a:solidFill>
              </a:rPr>
              <a:t>i</a:t>
            </a:r>
            <a:r>
              <a:rPr lang="en-US" altLang="zh-TW" b="1" dirty="0" err="1">
                <a:solidFill>
                  <a:srgbClr val="C00000"/>
                </a:solidFill>
              </a:rPr>
              <a:t>sOutside</a:t>
            </a:r>
            <a:r>
              <a:rPr lang="en-US" altLang="zh-TW" b="1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= x &lt; 0 || x &gt;= </a:t>
            </a:r>
            <a:r>
              <a:rPr lang="en-US" altLang="zh-TW" dirty="0" err="1">
                <a:solidFill>
                  <a:srgbClr val="0070C0"/>
                </a:solidFill>
              </a:rPr>
              <a:t>this.width</a:t>
            </a:r>
            <a:r>
              <a:rPr lang="en-US" altLang="zh-TW" dirty="0">
                <a:solidFill>
                  <a:srgbClr val="0070C0"/>
                </a:solidFill>
              </a:rPr>
              <a:t> ||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           y &lt; 0 || y &gt;= </a:t>
            </a:r>
            <a:r>
              <a:rPr lang="en-US" altLang="zh-TW" dirty="0" err="1">
                <a:solidFill>
                  <a:srgbClr val="0070C0"/>
                </a:solidFill>
              </a:rPr>
              <a:t>this.height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let here = </a:t>
            </a:r>
            <a:r>
              <a:rPr lang="en-US" altLang="zh-TW" b="1" dirty="0" err="1">
                <a:solidFill>
                  <a:srgbClr val="C00000"/>
                </a:solidFill>
              </a:rPr>
              <a:t>isOutside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7030A0"/>
                </a:solidFill>
              </a:rPr>
              <a:t>?</a:t>
            </a:r>
            <a:r>
              <a:rPr lang="en-US" altLang="zh-TW" dirty="0">
                <a:solidFill>
                  <a:srgbClr val="0070C0"/>
                </a:solidFill>
              </a:rPr>
              <a:t> "wall" </a:t>
            </a:r>
            <a:r>
              <a:rPr lang="en-US" altLang="zh-TW" b="1" dirty="0">
                <a:solidFill>
                  <a:srgbClr val="7030A0"/>
                </a:solidFill>
              </a:rPr>
              <a:t>: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this.rows</a:t>
            </a:r>
            <a:r>
              <a:rPr lang="en-US" altLang="zh-TW" dirty="0">
                <a:solidFill>
                  <a:srgbClr val="0070C0"/>
                </a:solidFill>
              </a:rPr>
              <a:t>[y][x];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if (here == type) return true;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return false;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};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32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DE340A-09E0-4AC4-B26A-F04334F9BDBD}"/>
              </a:ext>
            </a:extLst>
          </p:cNvPr>
          <p:cNvSpPr/>
          <p:nvPr/>
        </p:nvSpPr>
        <p:spPr>
          <a:xfrm>
            <a:off x="5076056" y="1916832"/>
            <a:ext cx="4067944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method computes the </a:t>
            </a:r>
            <a:r>
              <a:rPr lang="zh-TW" altLang="en-US" b="1" dirty="0"/>
              <a:t>set of grid squares </a:t>
            </a:r>
            <a:r>
              <a:rPr lang="zh-TW" altLang="en-US" dirty="0"/>
              <a:t>that </a:t>
            </a:r>
            <a:r>
              <a:rPr lang="zh-TW" altLang="en-US" b="1" dirty="0"/>
              <a:t>the body overlaps </a:t>
            </a:r>
            <a:r>
              <a:rPr lang="zh-TW" altLang="en-US" dirty="0"/>
              <a:t>with by using </a:t>
            </a:r>
            <a:r>
              <a:rPr lang="zh-TW" altLang="en-US" b="1" dirty="0"/>
              <a:t>Math.floor and Math.ceil </a:t>
            </a:r>
            <a:r>
              <a:rPr lang="zh-TW" altLang="en-US" dirty="0"/>
              <a:t>on its coordinates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5F7738-1018-46D4-B659-FA0E1C063FAB}"/>
              </a:ext>
            </a:extLst>
          </p:cNvPr>
          <p:cNvSpPr/>
          <p:nvPr/>
        </p:nvSpPr>
        <p:spPr>
          <a:xfrm>
            <a:off x="5260804" y="3175775"/>
            <a:ext cx="3865161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Georgia" panose="02040502050405020303" pitchFamily="18" charset="0"/>
              </a:rPr>
              <a:t>grid squares are </a:t>
            </a:r>
            <a:r>
              <a:rPr lang="en-US" altLang="zh-TW" b="1" dirty="0">
                <a:solidFill>
                  <a:srgbClr val="000000"/>
                </a:solidFill>
                <a:latin typeface="Georgia" panose="02040502050405020303" pitchFamily="18" charset="0"/>
              </a:rPr>
              <a:t>1 by 1 units </a:t>
            </a:r>
            <a:r>
              <a:rPr lang="en-US" altLang="zh-TW" dirty="0">
                <a:solidFill>
                  <a:srgbClr val="000000"/>
                </a:solidFill>
                <a:latin typeface="Georgia" panose="02040502050405020303" pitchFamily="18" charset="0"/>
              </a:rPr>
              <a:t>in size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70A29B4-3F10-4DE9-BABE-9A45CE65B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3703340"/>
            <a:ext cx="1828800" cy="14668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9482294-59E8-4E2D-84B9-70416CC18A12}"/>
              </a:ext>
            </a:extLst>
          </p:cNvPr>
          <p:cNvSpPr/>
          <p:nvPr/>
        </p:nvSpPr>
        <p:spPr>
          <a:xfrm>
            <a:off x="3048000" y="5328423"/>
            <a:ext cx="6096000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return </a:t>
            </a:r>
            <a:r>
              <a:rPr lang="zh-TW" altLang="en-US" b="1" dirty="0"/>
              <a:t>true</a:t>
            </a:r>
            <a:r>
              <a:rPr lang="zh-TW" altLang="en-US" dirty="0"/>
              <a:t> when a matching square is found. </a:t>
            </a:r>
            <a:endParaRPr lang="en-US" altLang="zh-TW" dirty="0"/>
          </a:p>
          <a:p>
            <a:r>
              <a:rPr lang="zh-TW" altLang="en-US" b="1" dirty="0"/>
              <a:t>Squares outside of the level </a:t>
            </a:r>
            <a:r>
              <a:rPr lang="zh-TW" altLang="en-US" dirty="0"/>
              <a:t>are always treated as </a:t>
            </a:r>
            <a:r>
              <a:rPr lang="zh-TW" altLang="en-US" b="1" dirty="0"/>
              <a:t>"wall"</a:t>
            </a:r>
            <a:r>
              <a:rPr lang="zh-TW" altLang="en-US" dirty="0"/>
              <a:t> to ensure that the player </a:t>
            </a:r>
            <a:r>
              <a:rPr lang="zh-TW" altLang="en-US" b="1" dirty="0"/>
              <a:t>can</a:t>
            </a:r>
            <a:r>
              <a:rPr lang="en-US" altLang="zh-TW" b="1" dirty="0"/>
              <a:t>’</a:t>
            </a:r>
            <a:r>
              <a:rPr lang="zh-TW" altLang="en-US" b="1" dirty="0"/>
              <a:t>t leave the world </a:t>
            </a:r>
            <a:endParaRPr lang="en-US" altLang="zh-TW" b="1" dirty="0"/>
          </a:p>
          <a:p>
            <a:r>
              <a:rPr lang="zh-TW" altLang="en-US" dirty="0"/>
              <a:t>we </a:t>
            </a:r>
            <a:r>
              <a:rPr lang="zh-TW" altLang="en-US" b="1" dirty="0"/>
              <a:t>won</a:t>
            </a:r>
            <a:r>
              <a:rPr lang="en-US" altLang="zh-TW" b="1" dirty="0"/>
              <a:t>’</a:t>
            </a:r>
            <a:r>
              <a:rPr lang="zh-TW" altLang="en-US" b="1" dirty="0"/>
              <a:t>t</a:t>
            </a:r>
            <a:r>
              <a:rPr lang="zh-TW" altLang="en-US" dirty="0"/>
              <a:t> accidentally try to </a:t>
            </a:r>
            <a:r>
              <a:rPr lang="zh-TW" altLang="en-US" b="1" dirty="0"/>
              <a:t>read outside of the bounds of our rows array</a:t>
            </a:r>
          </a:p>
        </p:txBody>
      </p:sp>
    </p:spTree>
    <p:extLst>
      <p:ext uri="{BB962C8B-B14F-4D97-AF65-F5344CB8AC3E}">
        <p14:creationId xmlns:p14="http://schemas.microsoft.com/office/powerpoint/2010/main" val="4074609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state </a:t>
            </a:r>
            <a:r>
              <a:rPr lang="en-US" altLang="zh-TW" b="1" dirty="0">
                <a:solidFill>
                  <a:srgbClr val="0070C0"/>
                </a:solidFill>
              </a:rPr>
              <a:t>update</a:t>
            </a:r>
            <a:r>
              <a:rPr lang="en-US" altLang="zh-TW" dirty="0"/>
              <a:t> method:</a:t>
            </a:r>
          </a:p>
          <a:p>
            <a:pPr lvl="1"/>
            <a:r>
              <a:rPr lang="en-US" altLang="zh-TW" dirty="0"/>
              <a:t>uses </a:t>
            </a:r>
            <a:r>
              <a:rPr lang="en-US" altLang="zh-TW" dirty="0">
                <a:solidFill>
                  <a:srgbClr val="0070C0"/>
                </a:solidFill>
              </a:rPr>
              <a:t>touches</a:t>
            </a:r>
            <a:r>
              <a:rPr lang="en-US" altLang="zh-TW" dirty="0"/>
              <a:t> to figure out whether the player is </a:t>
            </a:r>
            <a:r>
              <a:rPr lang="en-US" altLang="zh-TW" dirty="0">
                <a:solidFill>
                  <a:srgbClr val="0070C0"/>
                </a:solidFill>
              </a:rPr>
              <a:t>touching lava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State.prototype.</a:t>
            </a:r>
            <a:r>
              <a:rPr lang="en-US" altLang="zh-TW" b="1" dirty="0" err="1">
                <a:solidFill>
                  <a:srgbClr val="C00000"/>
                </a:solidFill>
              </a:rPr>
              <a:t>update</a:t>
            </a:r>
            <a:r>
              <a:rPr lang="en-US" altLang="zh-TW" dirty="0">
                <a:solidFill>
                  <a:srgbClr val="0070C0"/>
                </a:solidFill>
              </a:rPr>
              <a:t> = function(time, keys)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let actors = </a:t>
            </a:r>
            <a:r>
              <a:rPr lang="en-US" altLang="zh-TW" dirty="0" err="1">
                <a:solidFill>
                  <a:srgbClr val="0070C0"/>
                </a:solidFill>
              </a:rPr>
              <a:t>this.actors.map</a:t>
            </a:r>
            <a:r>
              <a:rPr lang="en-US" altLang="zh-TW" dirty="0">
                <a:solidFill>
                  <a:srgbClr val="0070C0"/>
                </a:solidFill>
              </a:rPr>
              <a:t>(actor =&gt; </a:t>
            </a:r>
            <a:r>
              <a:rPr lang="en-US" altLang="zh-TW" dirty="0" err="1">
                <a:solidFill>
                  <a:srgbClr val="0070C0"/>
                </a:solidFill>
              </a:rPr>
              <a:t>actor.</a:t>
            </a:r>
            <a:r>
              <a:rPr lang="en-US" altLang="zh-TW" b="1" dirty="0" err="1">
                <a:solidFill>
                  <a:srgbClr val="C00000"/>
                </a:solidFill>
              </a:rPr>
              <a:t>update</a:t>
            </a:r>
            <a:r>
              <a:rPr lang="en-US" altLang="zh-TW" dirty="0">
                <a:solidFill>
                  <a:srgbClr val="0070C0"/>
                </a:solidFill>
              </a:rPr>
              <a:t>(time, this, keys));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let </a:t>
            </a:r>
            <a:r>
              <a:rPr lang="en-US" altLang="zh-TW" dirty="0" err="1">
                <a:solidFill>
                  <a:srgbClr val="0070C0"/>
                </a:solidFill>
              </a:rPr>
              <a:t>newState</a:t>
            </a:r>
            <a:r>
              <a:rPr lang="en-US" altLang="zh-TW" dirty="0">
                <a:solidFill>
                  <a:srgbClr val="0070C0"/>
                </a:solidFill>
              </a:rPr>
              <a:t> = new State(</a:t>
            </a:r>
            <a:r>
              <a:rPr lang="en-US" altLang="zh-TW" dirty="0" err="1">
                <a:solidFill>
                  <a:srgbClr val="0070C0"/>
                </a:solidFill>
              </a:rPr>
              <a:t>this.level</a:t>
            </a:r>
            <a:r>
              <a:rPr lang="en-US" altLang="zh-TW" dirty="0">
                <a:solidFill>
                  <a:srgbClr val="0070C0"/>
                </a:solidFill>
              </a:rPr>
              <a:t>, actors, </a:t>
            </a:r>
            <a:r>
              <a:rPr lang="en-US" altLang="zh-TW" dirty="0" err="1">
                <a:solidFill>
                  <a:srgbClr val="0070C0"/>
                </a:solidFill>
              </a:rPr>
              <a:t>this.status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if (</a:t>
            </a:r>
            <a:r>
              <a:rPr lang="en-US" altLang="zh-TW" dirty="0" err="1">
                <a:solidFill>
                  <a:srgbClr val="0070C0"/>
                </a:solidFill>
              </a:rPr>
              <a:t>newState.status</a:t>
            </a:r>
            <a:r>
              <a:rPr lang="en-US" altLang="zh-TW" dirty="0">
                <a:solidFill>
                  <a:srgbClr val="0070C0"/>
                </a:solidFill>
              </a:rPr>
              <a:t> != "</a:t>
            </a:r>
            <a:r>
              <a:rPr lang="en-US" altLang="zh-TW" dirty="0">
                <a:solidFill>
                  <a:srgbClr val="C00000"/>
                </a:solidFill>
              </a:rPr>
              <a:t>playing</a:t>
            </a:r>
            <a:r>
              <a:rPr lang="en-US" altLang="zh-TW" dirty="0">
                <a:solidFill>
                  <a:srgbClr val="0070C0"/>
                </a:solidFill>
              </a:rPr>
              <a:t>") return </a:t>
            </a:r>
            <a:r>
              <a:rPr lang="en-US" altLang="zh-TW" dirty="0" err="1">
                <a:solidFill>
                  <a:srgbClr val="0070C0"/>
                </a:solidFill>
              </a:rPr>
              <a:t>newState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let </a:t>
            </a:r>
            <a:r>
              <a:rPr lang="en-US" altLang="zh-TW" b="1" dirty="0">
                <a:solidFill>
                  <a:srgbClr val="0070C0"/>
                </a:solidFill>
              </a:rPr>
              <a:t>player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newState.</a:t>
            </a:r>
            <a:r>
              <a:rPr lang="en-US" altLang="zh-TW" b="1" dirty="0" err="1">
                <a:solidFill>
                  <a:srgbClr val="0070C0"/>
                </a:solidFill>
              </a:rPr>
              <a:t>player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if (</a:t>
            </a:r>
            <a:r>
              <a:rPr lang="en-US" altLang="zh-TW" dirty="0" err="1">
                <a:solidFill>
                  <a:srgbClr val="0070C0"/>
                </a:solidFill>
              </a:rPr>
              <a:t>this.level.</a:t>
            </a:r>
            <a:r>
              <a:rPr lang="en-US" altLang="zh-TW" b="1" dirty="0" err="1">
                <a:solidFill>
                  <a:srgbClr val="C00000"/>
                </a:solidFill>
              </a:rPr>
              <a:t>touches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player.</a:t>
            </a:r>
            <a:r>
              <a:rPr lang="en-US" altLang="zh-TW" b="1" dirty="0" err="1">
                <a:solidFill>
                  <a:srgbClr val="C00000"/>
                </a:solidFill>
              </a:rPr>
              <a:t>pos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 err="1">
                <a:solidFill>
                  <a:srgbClr val="0070C0"/>
                </a:solidFill>
              </a:rPr>
              <a:t>player.</a:t>
            </a:r>
            <a:r>
              <a:rPr lang="en-US" altLang="zh-TW" b="1" dirty="0" err="1">
                <a:solidFill>
                  <a:srgbClr val="C00000"/>
                </a:solidFill>
              </a:rPr>
              <a:t>size</a:t>
            </a:r>
            <a:r>
              <a:rPr lang="en-US" altLang="zh-TW" dirty="0">
                <a:solidFill>
                  <a:srgbClr val="0070C0"/>
                </a:solidFill>
              </a:rPr>
              <a:t>, "</a:t>
            </a:r>
            <a:r>
              <a:rPr lang="en-US" altLang="zh-TW" b="1" dirty="0">
                <a:solidFill>
                  <a:srgbClr val="7030A0"/>
                </a:solidFill>
              </a:rPr>
              <a:t>lava</a:t>
            </a:r>
            <a:r>
              <a:rPr lang="en-US" altLang="zh-TW" dirty="0">
                <a:solidFill>
                  <a:srgbClr val="0070C0"/>
                </a:solidFill>
              </a:rPr>
              <a:t>"))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return new State(</a:t>
            </a:r>
            <a:r>
              <a:rPr lang="en-US" altLang="zh-TW" dirty="0" err="1">
                <a:solidFill>
                  <a:srgbClr val="0070C0"/>
                </a:solidFill>
              </a:rPr>
              <a:t>this.level</a:t>
            </a:r>
            <a:r>
              <a:rPr lang="en-US" altLang="zh-TW" dirty="0">
                <a:solidFill>
                  <a:srgbClr val="0070C0"/>
                </a:solidFill>
              </a:rPr>
              <a:t>, actors, "lost");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for (let </a:t>
            </a:r>
            <a:r>
              <a:rPr lang="en-US" altLang="zh-TW" b="1" dirty="0">
                <a:solidFill>
                  <a:srgbClr val="0070C0"/>
                </a:solidFill>
              </a:rPr>
              <a:t>actor</a:t>
            </a:r>
            <a:r>
              <a:rPr lang="en-US" altLang="zh-TW" dirty="0">
                <a:solidFill>
                  <a:srgbClr val="0070C0"/>
                </a:solidFill>
              </a:rPr>
              <a:t> of </a:t>
            </a:r>
            <a:r>
              <a:rPr lang="en-US" altLang="zh-TW" b="1" dirty="0">
                <a:solidFill>
                  <a:srgbClr val="0070C0"/>
                </a:solidFill>
              </a:rPr>
              <a:t>actors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if (actor != player &amp;&amp; </a:t>
            </a:r>
            <a:r>
              <a:rPr lang="en-US" altLang="zh-TW" b="1" dirty="0">
                <a:solidFill>
                  <a:srgbClr val="C00000"/>
                </a:solidFill>
              </a:rPr>
              <a:t>overlap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b="1" dirty="0">
                <a:solidFill>
                  <a:srgbClr val="0070C0"/>
                </a:solidFill>
              </a:rPr>
              <a:t>actor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b="1" dirty="0">
                <a:solidFill>
                  <a:srgbClr val="0070C0"/>
                </a:solidFill>
              </a:rPr>
              <a:t>player</a:t>
            </a:r>
            <a:r>
              <a:rPr lang="en-US" altLang="zh-TW" dirty="0">
                <a:solidFill>
                  <a:srgbClr val="0070C0"/>
                </a:solidFill>
              </a:rPr>
              <a:t>))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</a:t>
            </a:r>
            <a:r>
              <a:rPr lang="en-US" altLang="zh-TW" dirty="0" err="1">
                <a:solidFill>
                  <a:srgbClr val="0070C0"/>
                </a:solidFill>
              </a:rPr>
              <a:t>newState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actor.</a:t>
            </a:r>
            <a:r>
              <a:rPr lang="en-US" altLang="zh-TW" b="1" dirty="0" err="1">
                <a:solidFill>
                  <a:srgbClr val="C00000"/>
                </a:solidFill>
              </a:rPr>
              <a:t>collide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newState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return </a:t>
            </a:r>
            <a:r>
              <a:rPr lang="en-US" altLang="zh-TW" dirty="0" err="1">
                <a:solidFill>
                  <a:srgbClr val="0070C0"/>
                </a:solidFill>
              </a:rPr>
              <a:t>newState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33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665557-45D1-471F-A451-BD5B99693423}"/>
              </a:ext>
            </a:extLst>
          </p:cNvPr>
          <p:cNvSpPr/>
          <p:nvPr/>
        </p:nvSpPr>
        <p:spPr>
          <a:xfrm>
            <a:off x="4150296" y="3501008"/>
            <a:ext cx="499370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method is passed a </a:t>
            </a:r>
            <a:r>
              <a:rPr lang="zh-TW" altLang="en-US" b="1" dirty="0"/>
              <a:t>time step </a:t>
            </a:r>
            <a:r>
              <a:rPr lang="zh-TW" altLang="en-US" dirty="0"/>
              <a:t>and a </a:t>
            </a:r>
            <a:r>
              <a:rPr lang="zh-TW" altLang="en-US" b="1" dirty="0"/>
              <a:t>data structure </a:t>
            </a:r>
            <a:r>
              <a:rPr lang="zh-TW" altLang="en-US" dirty="0"/>
              <a:t>that tells it which </a:t>
            </a:r>
            <a:r>
              <a:rPr lang="zh-TW" altLang="en-US" b="1" dirty="0">
                <a:solidFill>
                  <a:srgbClr val="C00000"/>
                </a:solidFill>
              </a:rPr>
              <a:t>keys</a:t>
            </a:r>
            <a:r>
              <a:rPr lang="zh-TW" altLang="en-US" b="1" dirty="0"/>
              <a:t> are being held down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69D942-8740-4450-ADAB-B70E2661761F}"/>
              </a:ext>
            </a:extLst>
          </p:cNvPr>
          <p:cNvSpPr/>
          <p:nvPr/>
        </p:nvSpPr>
        <p:spPr>
          <a:xfrm>
            <a:off x="3671392" y="5183074"/>
            <a:ext cx="5472608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 first thing is call the </a:t>
            </a:r>
            <a:r>
              <a:rPr lang="zh-TW" altLang="en-US" b="1" dirty="0">
                <a:solidFill>
                  <a:srgbClr val="C00000"/>
                </a:solidFill>
              </a:rPr>
              <a:t>update</a:t>
            </a:r>
            <a:r>
              <a:rPr lang="zh-TW" altLang="en-US" b="1" dirty="0"/>
              <a:t> method on all actors, </a:t>
            </a:r>
            <a:r>
              <a:rPr lang="zh-TW" altLang="en-US" dirty="0"/>
              <a:t>producing an </a:t>
            </a:r>
            <a:r>
              <a:rPr lang="zh-TW" altLang="en-US" b="1" dirty="0"/>
              <a:t>array of updated actors</a:t>
            </a:r>
            <a:r>
              <a:rPr lang="zh-TW" altLang="en-US" dirty="0"/>
              <a:t>. </a:t>
            </a:r>
            <a:endParaRPr lang="en-US" altLang="zh-TW" dirty="0"/>
          </a:p>
          <a:p>
            <a:r>
              <a:rPr lang="zh-TW" altLang="en-US" dirty="0"/>
              <a:t>The actors also get the </a:t>
            </a:r>
            <a:r>
              <a:rPr lang="zh-TW" altLang="en-US" b="1" dirty="0"/>
              <a:t>time step, the keys, and the state, </a:t>
            </a:r>
            <a:r>
              <a:rPr lang="zh-TW" altLang="en-US" dirty="0"/>
              <a:t>so that they can base their </a:t>
            </a:r>
            <a:r>
              <a:rPr lang="zh-TW" altLang="en-US" dirty="0">
                <a:solidFill>
                  <a:srgbClr val="C00000"/>
                </a:solidFill>
              </a:rPr>
              <a:t>update</a:t>
            </a:r>
            <a:r>
              <a:rPr lang="zh-TW" altLang="en-US" dirty="0"/>
              <a:t> on those</a:t>
            </a:r>
          </a:p>
        </p:txBody>
      </p:sp>
    </p:spTree>
    <p:extLst>
      <p:ext uri="{BB962C8B-B14F-4D97-AF65-F5344CB8AC3E}">
        <p14:creationId xmlns:p14="http://schemas.microsoft.com/office/powerpoint/2010/main" val="208878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Overlap</a:t>
            </a:r>
            <a:r>
              <a:rPr lang="en-US" altLang="zh-TW" dirty="0"/>
              <a:t> between actors is detected with the overlap function. </a:t>
            </a:r>
          </a:p>
          <a:p>
            <a:pPr lvl="1"/>
            <a:r>
              <a:rPr lang="en-US" altLang="zh-TW" b="1" dirty="0"/>
              <a:t>takes two actor objects</a:t>
            </a:r>
            <a:r>
              <a:rPr lang="en-US" altLang="zh-TW" dirty="0"/>
              <a:t> and returns </a:t>
            </a:r>
            <a:r>
              <a:rPr lang="en-US" altLang="zh-TW" b="1" dirty="0"/>
              <a:t>true</a:t>
            </a:r>
            <a:r>
              <a:rPr lang="en-US" altLang="zh-TW" dirty="0"/>
              <a:t> when they </a:t>
            </a:r>
            <a:r>
              <a:rPr lang="en-US" altLang="zh-TW" b="1" dirty="0"/>
              <a:t>touch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is the case when they overlap both along the </a:t>
            </a:r>
            <a:r>
              <a:rPr lang="en-US" altLang="zh-TW" b="1" dirty="0"/>
              <a:t>x-axis</a:t>
            </a:r>
            <a:r>
              <a:rPr lang="en-US" altLang="zh-TW" dirty="0"/>
              <a:t> and along the </a:t>
            </a:r>
            <a:r>
              <a:rPr lang="en-US" altLang="zh-TW" b="1" dirty="0"/>
              <a:t>y-axis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>
                <a:solidFill>
                  <a:srgbClr val="C00000"/>
                </a:solidFill>
              </a:rPr>
              <a:t>overlap</a:t>
            </a:r>
            <a:r>
              <a:rPr lang="en-US" altLang="zh-TW" dirty="0">
                <a:solidFill>
                  <a:srgbClr val="0070C0"/>
                </a:solidFill>
              </a:rPr>
              <a:t>(actor1, actor2)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return actor1.pos.x + actor1.size.x &gt; actor2.pos.x &amp;&amp;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actor1.pos.x &lt; actor2.pos.x + actor2.size.x &amp;&amp;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actor1.pos.y + actor1.size.y &gt; actor2.pos.y &amp;&amp;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actor1.pos.y &lt; actor2.pos.y + actor2.size.y;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1299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85384"/>
          </a:xfrm>
        </p:spPr>
        <p:txBody>
          <a:bodyPr>
            <a:normAutofit/>
          </a:bodyPr>
          <a:lstStyle/>
          <a:p>
            <a:r>
              <a:rPr lang="en-US" altLang="zh-TW" dirty="0"/>
              <a:t>If any actor does </a:t>
            </a:r>
            <a:r>
              <a:rPr lang="en-US" altLang="zh-TW" b="1" dirty="0"/>
              <a:t>overlap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its </a:t>
            </a:r>
            <a:r>
              <a:rPr lang="en-US" altLang="zh-TW" b="1" dirty="0">
                <a:solidFill>
                  <a:srgbClr val="0070C0"/>
                </a:solidFill>
              </a:rPr>
              <a:t>collide</a:t>
            </a:r>
            <a:r>
              <a:rPr lang="en-US" altLang="zh-TW" dirty="0"/>
              <a:t> method gets a chance to </a:t>
            </a:r>
            <a:r>
              <a:rPr lang="en-US" altLang="zh-TW" b="1" dirty="0">
                <a:solidFill>
                  <a:srgbClr val="0070C0"/>
                </a:solidFill>
              </a:rPr>
              <a:t>update</a:t>
            </a:r>
            <a:r>
              <a:rPr lang="en-US" altLang="zh-TW" dirty="0"/>
              <a:t> the state.</a:t>
            </a:r>
          </a:p>
          <a:p>
            <a:pPr lvl="1"/>
            <a:r>
              <a:rPr lang="en-US" altLang="zh-TW" b="1" dirty="0"/>
              <a:t>Touching a lava actor </a:t>
            </a:r>
            <a:r>
              <a:rPr lang="en-US" altLang="zh-TW" dirty="0"/>
              <a:t>sets the game status to </a:t>
            </a:r>
            <a:r>
              <a:rPr lang="en-US" altLang="zh-TW" dirty="0">
                <a:solidFill>
                  <a:srgbClr val="C00000"/>
                </a:solidFill>
              </a:rPr>
              <a:t>"lost".</a:t>
            </a:r>
          </a:p>
          <a:p>
            <a:pPr lvl="1"/>
            <a:r>
              <a:rPr lang="en-US" altLang="zh-TW" b="1" dirty="0"/>
              <a:t>Coins vanish </a:t>
            </a:r>
            <a:r>
              <a:rPr lang="en-US" altLang="zh-TW" dirty="0"/>
              <a:t>when you touch them</a:t>
            </a:r>
          </a:p>
          <a:p>
            <a:pPr lvl="2"/>
            <a:r>
              <a:rPr lang="en-US" altLang="zh-TW" dirty="0"/>
              <a:t>set the status to </a:t>
            </a:r>
            <a:r>
              <a:rPr lang="en-US" altLang="zh-TW" dirty="0">
                <a:solidFill>
                  <a:srgbClr val="C00000"/>
                </a:solidFill>
              </a:rPr>
              <a:t>"won" </a:t>
            </a:r>
            <a:r>
              <a:rPr lang="en-US" altLang="zh-TW" dirty="0"/>
              <a:t>when they are the </a:t>
            </a:r>
            <a:r>
              <a:rPr lang="en-US" altLang="zh-TW" dirty="0">
                <a:solidFill>
                  <a:srgbClr val="C00000"/>
                </a:solidFill>
              </a:rPr>
              <a:t>last coin </a:t>
            </a:r>
            <a:r>
              <a:rPr lang="en-US" altLang="zh-TW" dirty="0"/>
              <a:t>of the level.</a:t>
            </a:r>
          </a:p>
          <a:p>
            <a:pPr lvl="3"/>
            <a:r>
              <a:rPr lang="en-US" altLang="zh-TW" dirty="0" err="1">
                <a:solidFill>
                  <a:srgbClr val="C00000"/>
                </a:solidFill>
              </a:rPr>
              <a:t>Lava</a:t>
            </a:r>
            <a:r>
              <a:rPr lang="en-US" altLang="zh-TW" dirty="0" err="1">
                <a:solidFill>
                  <a:srgbClr val="0070C0"/>
                </a:solidFill>
              </a:rPr>
              <a:t>.prototype.</a:t>
            </a:r>
            <a:r>
              <a:rPr lang="en-US" altLang="zh-TW" b="1" dirty="0" err="1">
                <a:solidFill>
                  <a:srgbClr val="C00000"/>
                </a:solidFill>
              </a:rPr>
              <a:t>collide</a:t>
            </a:r>
            <a:r>
              <a:rPr lang="en-US" altLang="zh-TW" dirty="0">
                <a:solidFill>
                  <a:srgbClr val="0070C0"/>
                </a:solidFill>
              </a:rPr>
              <a:t> = function(state) 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return </a:t>
            </a:r>
            <a:r>
              <a:rPr lang="en-US" altLang="zh-TW" b="1" dirty="0">
                <a:solidFill>
                  <a:srgbClr val="0070C0"/>
                </a:solidFill>
              </a:rPr>
              <a:t>new State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state.level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 err="1">
                <a:solidFill>
                  <a:srgbClr val="0070C0"/>
                </a:solidFill>
              </a:rPr>
              <a:t>state.actors</a:t>
            </a:r>
            <a:r>
              <a:rPr lang="en-US" altLang="zh-TW" dirty="0">
                <a:solidFill>
                  <a:srgbClr val="0070C0"/>
                </a:solidFill>
              </a:rPr>
              <a:t>, "</a:t>
            </a:r>
            <a:r>
              <a:rPr lang="en-US" altLang="zh-TW" dirty="0">
                <a:solidFill>
                  <a:srgbClr val="C00000"/>
                </a:solidFill>
              </a:rPr>
              <a:t>lost</a:t>
            </a:r>
            <a:r>
              <a:rPr lang="en-US" altLang="zh-TW" dirty="0">
                <a:solidFill>
                  <a:srgbClr val="0070C0"/>
                </a:solidFill>
              </a:rPr>
              <a:t>");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};</a:t>
            </a:r>
          </a:p>
          <a:p>
            <a:pPr lvl="3"/>
            <a:endParaRPr lang="en-US" altLang="zh-TW" dirty="0">
              <a:solidFill>
                <a:srgbClr val="0070C0"/>
              </a:solidFill>
            </a:endParaRPr>
          </a:p>
          <a:p>
            <a:pPr lvl="3"/>
            <a:r>
              <a:rPr lang="en-US" altLang="zh-TW" dirty="0" err="1">
                <a:solidFill>
                  <a:srgbClr val="C00000"/>
                </a:solidFill>
              </a:rPr>
              <a:t>Coin</a:t>
            </a:r>
            <a:r>
              <a:rPr lang="en-US" altLang="zh-TW" dirty="0" err="1">
                <a:solidFill>
                  <a:srgbClr val="0070C0"/>
                </a:solidFill>
              </a:rPr>
              <a:t>.prototype.</a:t>
            </a:r>
            <a:r>
              <a:rPr lang="en-US" altLang="zh-TW" b="1" dirty="0" err="1">
                <a:solidFill>
                  <a:srgbClr val="C00000"/>
                </a:solidFill>
              </a:rPr>
              <a:t>collide</a:t>
            </a:r>
            <a:r>
              <a:rPr lang="en-US" altLang="zh-TW" dirty="0">
                <a:solidFill>
                  <a:srgbClr val="0070C0"/>
                </a:solidFill>
              </a:rPr>
              <a:t> = function(state) 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let filtered = </a:t>
            </a:r>
            <a:r>
              <a:rPr lang="en-US" altLang="zh-TW" dirty="0" err="1">
                <a:solidFill>
                  <a:srgbClr val="0070C0"/>
                </a:solidFill>
              </a:rPr>
              <a:t>state.actors.filter</a:t>
            </a:r>
            <a:r>
              <a:rPr lang="en-US" altLang="zh-TW" dirty="0">
                <a:solidFill>
                  <a:srgbClr val="0070C0"/>
                </a:solidFill>
              </a:rPr>
              <a:t>(a =&gt; a != this);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let status = </a:t>
            </a:r>
            <a:r>
              <a:rPr lang="en-US" altLang="zh-TW" dirty="0" err="1">
                <a:solidFill>
                  <a:srgbClr val="0070C0"/>
                </a:solidFill>
              </a:rPr>
              <a:t>state.status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if (!</a:t>
            </a:r>
            <a:r>
              <a:rPr lang="en-US" altLang="zh-TW" dirty="0" err="1">
                <a:solidFill>
                  <a:srgbClr val="0070C0"/>
                </a:solidFill>
              </a:rPr>
              <a:t>filtered.some</a:t>
            </a:r>
            <a:r>
              <a:rPr lang="en-US" altLang="zh-TW" dirty="0">
                <a:solidFill>
                  <a:srgbClr val="0070C0"/>
                </a:solidFill>
              </a:rPr>
              <a:t>(a =&gt; </a:t>
            </a:r>
            <a:r>
              <a:rPr lang="en-US" altLang="zh-TW" dirty="0" err="1">
                <a:solidFill>
                  <a:srgbClr val="0070C0"/>
                </a:solidFill>
              </a:rPr>
              <a:t>a.type</a:t>
            </a:r>
            <a:r>
              <a:rPr lang="en-US" altLang="zh-TW" dirty="0">
                <a:solidFill>
                  <a:srgbClr val="0070C0"/>
                </a:solidFill>
              </a:rPr>
              <a:t> == "</a:t>
            </a:r>
            <a:r>
              <a:rPr lang="en-US" altLang="zh-TW" dirty="0">
                <a:solidFill>
                  <a:srgbClr val="C00000"/>
                </a:solidFill>
              </a:rPr>
              <a:t>coin</a:t>
            </a:r>
            <a:r>
              <a:rPr lang="en-US" altLang="zh-TW" dirty="0">
                <a:solidFill>
                  <a:srgbClr val="0070C0"/>
                </a:solidFill>
              </a:rPr>
              <a:t>")) status = "</a:t>
            </a:r>
            <a:r>
              <a:rPr lang="en-US" altLang="zh-TW" dirty="0">
                <a:solidFill>
                  <a:srgbClr val="C00000"/>
                </a:solidFill>
              </a:rPr>
              <a:t>won</a:t>
            </a:r>
            <a:r>
              <a:rPr lang="en-US" altLang="zh-TW" dirty="0">
                <a:solidFill>
                  <a:srgbClr val="0070C0"/>
                </a:solidFill>
              </a:rPr>
              <a:t>";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return </a:t>
            </a:r>
            <a:r>
              <a:rPr lang="en-US" altLang="zh-TW" b="1" dirty="0">
                <a:solidFill>
                  <a:srgbClr val="0070C0"/>
                </a:solidFill>
              </a:rPr>
              <a:t>new State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state.level</a:t>
            </a:r>
            <a:r>
              <a:rPr lang="en-US" altLang="zh-TW" dirty="0">
                <a:solidFill>
                  <a:srgbClr val="0070C0"/>
                </a:solidFill>
              </a:rPr>
              <a:t>, filtered, </a:t>
            </a:r>
            <a:r>
              <a:rPr lang="en-US" altLang="zh-TW" b="1" dirty="0">
                <a:solidFill>
                  <a:srgbClr val="0070C0"/>
                </a:solidFill>
              </a:rPr>
              <a:t>status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4909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Actor updates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48245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Actor objects’ </a:t>
            </a:r>
            <a:r>
              <a:rPr lang="en-US" altLang="zh-TW" b="1" dirty="0"/>
              <a:t>update</a:t>
            </a:r>
            <a:r>
              <a:rPr lang="en-US" altLang="zh-TW" dirty="0"/>
              <a:t> methods take as arguments: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>
                <a:solidFill>
                  <a:srgbClr val="C00000"/>
                </a:solidFill>
              </a:rPr>
              <a:t>time</a:t>
            </a:r>
            <a:r>
              <a:rPr lang="en-US" altLang="zh-TW" dirty="0"/>
              <a:t> step, the </a:t>
            </a:r>
            <a:r>
              <a:rPr lang="en-US" altLang="zh-TW" dirty="0">
                <a:solidFill>
                  <a:srgbClr val="C00000"/>
                </a:solidFill>
              </a:rPr>
              <a:t>state</a:t>
            </a:r>
            <a:r>
              <a:rPr lang="en-US" altLang="zh-TW" dirty="0"/>
              <a:t> object, and a </a:t>
            </a:r>
            <a:r>
              <a:rPr lang="en-US" altLang="zh-TW" dirty="0">
                <a:solidFill>
                  <a:srgbClr val="C00000"/>
                </a:solidFill>
              </a:rPr>
              <a:t>keys</a:t>
            </a:r>
            <a:r>
              <a:rPr lang="en-US" altLang="zh-TW" dirty="0"/>
              <a:t> object. </a:t>
            </a:r>
          </a:p>
          <a:p>
            <a:pPr lvl="1"/>
            <a:r>
              <a:rPr lang="en-US" altLang="zh-TW" dirty="0"/>
              <a:t>The one for the </a:t>
            </a:r>
            <a:r>
              <a:rPr lang="en-US" altLang="zh-TW" b="1" dirty="0"/>
              <a:t>Lava </a:t>
            </a:r>
            <a:r>
              <a:rPr lang="en-US" altLang="zh-TW" dirty="0"/>
              <a:t>actor type ignores the keys object.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Lava.prototype.</a:t>
            </a:r>
            <a:r>
              <a:rPr lang="en-US" altLang="zh-TW" b="1" dirty="0" err="1">
                <a:solidFill>
                  <a:srgbClr val="C00000"/>
                </a:solidFill>
              </a:rPr>
              <a:t>update</a:t>
            </a:r>
            <a:r>
              <a:rPr lang="en-US" altLang="zh-TW" dirty="0">
                <a:solidFill>
                  <a:srgbClr val="0070C0"/>
                </a:solidFill>
              </a:rPr>
              <a:t> = function(</a:t>
            </a:r>
            <a:r>
              <a:rPr lang="en-US" altLang="zh-TW" dirty="0">
                <a:solidFill>
                  <a:srgbClr val="C00000"/>
                </a:solidFill>
              </a:rPr>
              <a:t>time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>
                <a:solidFill>
                  <a:srgbClr val="C00000"/>
                </a:solidFill>
              </a:rPr>
              <a:t>state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let </a:t>
            </a:r>
            <a:r>
              <a:rPr lang="en-US" altLang="zh-TW" dirty="0" err="1">
                <a:solidFill>
                  <a:srgbClr val="0070C0"/>
                </a:solidFill>
              </a:rPr>
              <a:t>newPos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this.pos.</a:t>
            </a:r>
            <a:r>
              <a:rPr lang="en-US" altLang="zh-TW" b="1" dirty="0" err="1">
                <a:solidFill>
                  <a:srgbClr val="0070C0"/>
                </a:solidFill>
              </a:rPr>
              <a:t>plus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this.speed.times</a:t>
            </a:r>
            <a:r>
              <a:rPr lang="en-US" altLang="zh-TW" dirty="0">
                <a:solidFill>
                  <a:srgbClr val="0070C0"/>
                </a:solidFill>
              </a:rPr>
              <a:t>(time));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if (!</a:t>
            </a:r>
            <a:r>
              <a:rPr lang="en-US" altLang="zh-TW" dirty="0" err="1">
                <a:solidFill>
                  <a:srgbClr val="0070C0"/>
                </a:solidFill>
              </a:rPr>
              <a:t>state.level.</a:t>
            </a:r>
            <a:r>
              <a:rPr lang="en-US" altLang="zh-TW" b="1" dirty="0" err="1">
                <a:solidFill>
                  <a:srgbClr val="0070C0"/>
                </a:solidFill>
              </a:rPr>
              <a:t>touches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newPos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 err="1">
                <a:solidFill>
                  <a:srgbClr val="0070C0"/>
                </a:solidFill>
              </a:rPr>
              <a:t>this.size</a:t>
            </a:r>
            <a:r>
              <a:rPr lang="en-US" altLang="zh-TW" dirty="0">
                <a:solidFill>
                  <a:srgbClr val="0070C0"/>
                </a:solidFill>
              </a:rPr>
              <a:t>, "</a:t>
            </a:r>
            <a:r>
              <a:rPr lang="en-US" altLang="zh-TW" dirty="0">
                <a:solidFill>
                  <a:srgbClr val="C00000"/>
                </a:solidFill>
              </a:rPr>
              <a:t>wall</a:t>
            </a:r>
            <a:r>
              <a:rPr lang="en-US" altLang="zh-TW" dirty="0">
                <a:solidFill>
                  <a:srgbClr val="0070C0"/>
                </a:solidFill>
              </a:rPr>
              <a:t>"))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return new Lava(</a:t>
            </a:r>
            <a:r>
              <a:rPr lang="en-US" altLang="zh-TW" dirty="0" err="1">
                <a:solidFill>
                  <a:srgbClr val="0070C0"/>
                </a:solidFill>
              </a:rPr>
              <a:t>newPos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 err="1">
                <a:solidFill>
                  <a:srgbClr val="0070C0"/>
                </a:solidFill>
              </a:rPr>
              <a:t>this.speed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 err="1">
                <a:solidFill>
                  <a:srgbClr val="0070C0"/>
                </a:solidFill>
              </a:rPr>
              <a:t>this.</a:t>
            </a:r>
            <a:r>
              <a:rPr lang="en-US" altLang="zh-TW" dirty="0" err="1">
                <a:solidFill>
                  <a:srgbClr val="C00000"/>
                </a:solidFill>
              </a:rPr>
              <a:t>reset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 else if (</a:t>
            </a:r>
            <a:r>
              <a:rPr lang="en-US" altLang="zh-TW" dirty="0" err="1">
                <a:solidFill>
                  <a:srgbClr val="0070C0"/>
                </a:solidFill>
              </a:rPr>
              <a:t>this.reset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return new Lava(</a:t>
            </a:r>
            <a:r>
              <a:rPr lang="en-US" altLang="zh-TW" dirty="0" err="1">
                <a:solidFill>
                  <a:srgbClr val="0070C0"/>
                </a:solidFill>
              </a:rPr>
              <a:t>this.reset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 err="1">
                <a:solidFill>
                  <a:srgbClr val="0070C0"/>
                </a:solidFill>
              </a:rPr>
              <a:t>this.speed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 err="1">
                <a:solidFill>
                  <a:srgbClr val="0070C0"/>
                </a:solidFill>
              </a:rPr>
              <a:t>this.</a:t>
            </a:r>
            <a:r>
              <a:rPr lang="en-US" altLang="zh-TW" dirty="0" err="1">
                <a:solidFill>
                  <a:srgbClr val="C00000"/>
                </a:solidFill>
              </a:rPr>
              <a:t>reset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 else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return new Lava(</a:t>
            </a:r>
            <a:r>
              <a:rPr lang="en-US" altLang="zh-TW" dirty="0" err="1">
                <a:solidFill>
                  <a:srgbClr val="0070C0"/>
                </a:solidFill>
              </a:rPr>
              <a:t>this.pos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 err="1">
                <a:solidFill>
                  <a:srgbClr val="0070C0"/>
                </a:solidFill>
              </a:rPr>
              <a:t>this.speed.times</a:t>
            </a:r>
            <a:r>
              <a:rPr lang="en-US" altLang="zh-TW" dirty="0">
                <a:solidFill>
                  <a:srgbClr val="0070C0"/>
                </a:solidFill>
              </a:rPr>
              <a:t>(-1));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36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944A8F-B41C-4D68-88F9-6F4104D727E2}"/>
              </a:ext>
            </a:extLst>
          </p:cNvPr>
          <p:cNvSpPr/>
          <p:nvPr/>
        </p:nvSpPr>
        <p:spPr>
          <a:xfrm>
            <a:off x="107504" y="5356117"/>
            <a:ext cx="3312368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update</a:t>
            </a:r>
            <a:r>
              <a:rPr lang="zh-TW" altLang="en-US" dirty="0"/>
              <a:t> method computes a </a:t>
            </a:r>
            <a:r>
              <a:rPr lang="zh-TW" altLang="en-US" b="1" dirty="0">
                <a:solidFill>
                  <a:srgbClr val="C00000"/>
                </a:solidFill>
              </a:rPr>
              <a:t>new position </a:t>
            </a:r>
            <a:r>
              <a:rPr lang="zh-TW" altLang="en-US" dirty="0"/>
              <a:t>by adding the product of the </a:t>
            </a:r>
            <a:r>
              <a:rPr lang="zh-TW" altLang="en-US" b="1" dirty="0"/>
              <a:t>time step and the current speed t</a:t>
            </a:r>
            <a:r>
              <a:rPr lang="zh-TW" altLang="en-US" dirty="0"/>
              <a:t>o its </a:t>
            </a:r>
            <a:r>
              <a:rPr lang="zh-TW" altLang="en-US" dirty="0">
                <a:solidFill>
                  <a:srgbClr val="C00000"/>
                </a:solidFill>
              </a:rPr>
              <a:t>old position</a:t>
            </a:r>
            <a:r>
              <a:rPr lang="zh-TW" altLang="en-US" dirty="0"/>
              <a:t>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CF3173-7392-4A08-BDBC-752EBB416C10}"/>
              </a:ext>
            </a:extLst>
          </p:cNvPr>
          <p:cNvSpPr/>
          <p:nvPr/>
        </p:nvSpPr>
        <p:spPr>
          <a:xfrm>
            <a:off x="3600400" y="4509120"/>
            <a:ext cx="5436096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If no obstacle blocks that new position, it moves there. If there is </a:t>
            </a:r>
            <a:r>
              <a:rPr lang="zh-TW" altLang="en-US" dirty="0">
                <a:solidFill>
                  <a:srgbClr val="C00000"/>
                </a:solidFill>
              </a:rPr>
              <a:t>an obstacle, </a:t>
            </a:r>
            <a:r>
              <a:rPr lang="zh-TW" altLang="en-US" dirty="0"/>
              <a:t>the behavior depends on the type of the </a:t>
            </a:r>
            <a:r>
              <a:rPr lang="zh-TW" altLang="en-US" b="1" dirty="0"/>
              <a:t>lava block</a:t>
            </a:r>
            <a:r>
              <a:rPr lang="zh-TW" altLang="en-US" dirty="0"/>
              <a:t>—</a:t>
            </a:r>
            <a:r>
              <a:rPr lang="zh-TW" altLang="en-US" dirty="0">
                <a:solidFill>
                  <a:srgbClr val="C00000"/>
                </a:solidFill>
              </a:rPr>
              <a:t>dripping lava </a:t>
            </a:r>
            <a:r>
              <a:rPr lang="zh-TW" altLang="en-US" dirty="0"/>
              <a:t>has a </a:t>
            </a:r>
            <a:r>
              <a:rPr lang="zh-TW" altLang="en-US" dirty="0">
                <a:solidFill>
                  <a:srgbClr val="C00000"/>
                </a:solidFill>
              </a:rPr>
              <a:t>reset position, </a:t>
            </a:r>
            <a:r>
              <a:rPr lang="zh-TW" altLang="en-US" dirty="0"/>
              <a:t>to which it </a:t>
            </a:r>
            <a:r>
              <a:rPr lang="zh-TW" altLang="en-US" dirty="0">
                <a:solidFill>
                  <a:srgbClr val="C00000"/>
                </a:solidFill>
              </a:rPr>
              <a:t>jumps back </a:t>
            </a:r>
            <a:r>
              <a:rPr lang="zh-TW" altLang="en-US" dirty="0"/>
              <a:t>when it hits something.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E4DEE4-9506-4D8F-8033-D3864D341309}"/>
              </a:ext>
            </a:extLst>
          </p:cNvPr>
          <p:cNvSpPr/>
          <p:nvPr/>
        </p:nvSpPr>
        <p:spPr>
          <a:xfrm>
            <a:off x="3527376" y="5798145"/>
            <a:ext cx="550912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Bouncing lava </a:t>
            </a:r>
            <a:r>
              <a:rPr lang="zh-TW" altLang="en-US" dirty="0"/>
              <a:t>inverts its speed by </a:t>
            </a:r>
            <a:r>
              <a:rPr lang="zh-TW" altLang="en-US" b="1" dirty="0"/>
              <a:t>multiplying it by -1 </a:t>
            </a:r>
            <a:r>
              <a:rPr lang="zh-TW" altLang="en-US" dirty="0"/>
              <a:t>so that it starts moving in the opposite direction.</a:t>
            </a:r>
          </a:p>
        </p:txBody>
      </p:sp>
    </p:spTree>
    <p:extLst>
      <p:ext uri="{BB962C8B-B14F-4D97-AF65-F5344CB8AC3E}">
        <p14:creationId xmlns:p14="http://schemas.microsoft.com/office/powerpoint/2010/main" val="2252510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dirty="0"/>
              <a:t>Coins use their update method to </a:t>
            </a:r>
            <a:r>
              <a:rPr lang="en-US" altLang="zh-TW" b="1" dirty="0"/>
              <a:t>wobble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They ignore collisions with the grid since they are simply wobbling around inside of their own square.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const </a:t>
            </a:r>
            <a:r>
              <a:rPr lang="en-US" altLang="zh-TW" dirty="0" err="1">
                <a:solidFill>
                  <a:srgbClr val="0070C0"/>
                </a:solidFill>
              </a:rPr>
              <a:t>wobbleSpeed</a:t>
            </a:r>
            <a:r>
              <a:rPr lang="en-US" altLang="zh-TW" dirty="0">
                <a:solidFill>
                  <a:srgbClr val="0070C0"/>
                </a:solidFill>
              </a:rPr>
              <a:t> = 8, </a:t>
            </a:r>
            <a:r>
              <a:rPr lang="en-US" altLang="zh-TW" dirty="0" err="1">
                <a:solidFill>
                  <a:srgbClr val="0070C0"/>
                </a:solidFill>
              </a:rPr>
              <a:t>wobbleDist</a:t>
            </a:r>
            <a:r>
              <a:rPr lang="en-US" altLang="zh-TW" dirty="0">
                <a:solidFill>
                  <a:srgbClr val="0070C0"/>
                </a:solidFill>
              </a:rPr>
              <a:t> = 0.07;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b="1" dirty="0" err="1">
                <a:solidFill>
                  <a:srgbClr val="0070C0"/>
                </a:solidFill>
              </a:rPr>
              <a:t>Coin</a:t>
            </a:r>
            <a:r>
              <a:rPr lang="en-US" altLang="zh-TW" dirty="0" err="1">
                <a:solidFill>
                  <a:srgbClr val="0070C0"/>
                </a:solidFill>
              </a:rPr>
              <a:t>.prototype.</a:t>
            </a:r>
            <a:r>
              <a:rPr lang="en-US" altLang="zh-TW" b="1" dirty="0" err="1">
                <a:solidFill>
                  <a:srgbClr val="0070C0"/>
                </a:solidFill>
              </a:rPr>
              <a:t>update</a:t>
            </a:r>
            <a:r>
              <a:rPr lang="en-US" altLang="zh-TW" dirty="0">
                <a:solidFill>
                  <a:srgbClr val="0070C0"/>
                </a:solidFill>
              </a:rPr>
              <a:t> = function(time)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let wobble = </a:t>
            </a:r>
            <a:r>
              <a:rPr lang="en-US" altLang="zh-TW" dirty="0" err="1">
                <a:solidFill>
                  <a:srgbClr val="0070C0"/>
                </a:solidFill>
              </a:rPr>
              <a:t>this.wobble</a:t>
            </a:r>
            <a:r>
              <a:rPr lang="en-US" altLang="zh-TW" dirty="0">
                <a:solidFill>
                  <a:srgbClr val="0070C0"/>
                </a:solidFill>
              </a:rPr>
              <a:t> + time * </a:t>
            </a:r>
            <a:r>
              <a:rPr lang="en-US" altLang="zh-TW" dirty="0" err="1">
                <a:solidFill>
                  <a:srgbClr val="0070C0"/>
                </a:solidFill>
              </a:rPr>
              <a:t>wobbleSpeed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let </a:t>
            </a:r>
            <a:r>
              <a:rPr lang="en-US" altLang="zh-TW" dirty="0" err="1">
                <a:solidFill>
                  <a:srgbClr val="0070C0"/>
                </a:solidFill>
              </a:rPr>
              <a:t>wobblePos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Math.sin</a:t>
            </a:r>
            <a:r>
              <a:rPr lang="en-US" altLang="zh-TW" dirty="0">
                <a:solidFill>
                  <a:srgbClr val="0070C0"/>
                </a:solidFill>
              </a:rPr>
              <a:t>(wobble) * </a:t>
            </a:r>
            <a:r>
              <a:rPr lang="en-US" altLang="zh-TW" dirty="0" err="1">
                <a:solidFill>
                  <a:srgbClr val="0070C0"/>
                </a:solidFill>
              </a:rPr>
              <a:t>wobbleDist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return new Coin(</a:t>
            </a:r>
            <a:r>
              <a:rPr lang="en-US" altLang="zh-TW" dirty="0" err="1">
                <a:solidFill>
                  <a:srgbClr val="0070C0"/>
                </a:solidFill>
              </a:rPr>
              <a:t>this.basePos.plus</a:t>
            </a:r>
            <a:r>
              <a:rPr lang="en-US" altLang="zh-TW" dirty="0">
                <a:solidFill>
                  <a:srgbClr val="0070C0"/>
                </a:solidFill>
              </a:rPr>
              <a:t>(new </a:t>
            </a:r>
            <a:r>
              <a:rPr lang="en-US" altLang="zh-TW" dirty="0" err="1">
                <a:solidFill>
                  <a:srgbClr val="0070C0"/>
                </a:solidFill>
              </a:rPr>
              <a:t>Vec</a:t>
            </a:r>
            <a:r>
              <a:rPr lang="en-US" altLang="zh-TW" dirty="0">
                <a:solidFill>
                  <a:srgbClr val="0070C0"/>
                </a:solidFill>
              </a:rPr>
              <a:t>(0, </a:t>
            </a:r>
            <a:r>
              <a:rPr lang="en-US" altLang="zh-TW" dirty="0" err="1">
                <a:solidFill>
                  <a:srgbClr val="0070C0"/>
                </a:solidFill>
              </a:rPr>
              <a:t>wobblePos</a:t>
            </a:r>
            <a:r>
              <a:rPr lang="en-US" altLang="zh-TW" dirty="0">
                <a:solidFill>
                  <a:srgbClr val="0070C0"/>
                </a:solidFill>
              </a:rPr>
              <a:t>)),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       </a:t>
            </a:r>
            <a:r>
              <a:rPr lang="en-US" altLang="zh-TW" dirty="0" err="1">
                <a:solidFill>
                  <a:srgbClr val="0070C0"/>
                </a:solidFill>
              </a:rPr>
              <a:t>this.basePos</a:t>
            </a:r>
            <a:r>
              <a:rPr lang="en-US" altLang="zh-TW" dirty="0">
                <a:solidFill>
                  <a:srgbClr val="0070C0"/>
                </a:solidFill>
              </a:rPr>
              <a:t>, wobble);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37</a:t>
            </a:fld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BAF4C6-3F7A-468A-9651-4503BFAB7B9D}"/>
              </a:ext>
            </a:extLst>
          </p:cNvPr>
          <p:cNvSpPr/>
          <p:nvPr/>
        </p:nvSpPr>
        <p:spPr>
          <a:xfrm>
            <a:off x="118581" y="5214059"/>
            <a:ext cx="9025419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wobble property is incremented to track time and then used as an argument to Math.sin to find the new position on the wave.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4FB734-FA29-48C7-BBDF-CF16351D1EA2}"/>
              </a:ext>
            </a:extLst>
          </p:cNvPr>
          <p:cNvSpPr/>
          <p:nvPr/>
        </p:nvSpPr>
        <p:spPr>
          <a:xfrm>
            <a:off x="179512" y="5997984"/>
            <a:ext cx="8910736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The coin</a:t>
            </a:r>
            <a:r>
              <a:rPr lang="en-US" altLang="zh-TW" dirty="0"/>
              <a:t>’</a:t>
            </a:r>
            <a:r>
              <a:rPr lang="zh-TW" altLang="en-US" dirty="0"/>
              <a:t>s current position is then computed from its base position and an offset based on this wave.</a:t>
            </a:r>
          </a:p>
        </p:txBody>
      </p:sp>
    </p:spTree>
    <p:extLst>
      <p:ext uri="{BB962C8B-B14F-4D97-AF65-F5344CB8AC3E}">
        <p14:creationId xmlns:p14="http://schemas.microsoft.com/office/powerpoint/2010/main" val="1687505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08272" y="0"/>
            <a:ext cx="8820472" cy="68580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b="1" dirty="0"/>
              <a:t>Player motion </a:t>
            </a:r>
            <a:r>
              <a:rPr lang="en-US" altLang="zh-TW" dirty="0"/>
              <a:t>is handled separately per axis:</a:t>
            </a:r>
          </a:p>
          <a:p>
            <a:pPr lvl="1"/>
            <a:r>
              <a:rPr lang="en-US" altLang="zh-TW" dirty="0"/>
              <a:t>because hitting the floor should not prevent horizontal motion</a:t>
            </a:r>
          </a:p>
          <a:p>
            <a:pPr lvl="1"/>
            <a:r>
              <a:rPr lang="en-US" altLang="zh-TW" dirty="0"/>
              <a:t>hitting a wall should not stop falling or jumping motion.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const </a:t>
            </a:r>
            <a:r>
              <a:rPr lang="en-US" altLang="zh-TW" dirty="0" err="1">
                <a:solidFill>
                  <a:srgbClr val="0070C0"/>
                </a:solidFill>
              </a:rPr>
              <a:t>playerXSpeed</a:t>
            </a:r>
            <a:r>
              <a:rPr lang="en-US" altLang="zh-TW" dirty="0">
                <a:solidFill>
                  <a:srgbClr val="0070C0"/>
                </a:solidFill>
              </a:rPr>
              <a:t> = 7;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const gravity = 30;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const </a:t>
            </a:r>
            <a:r>
              <a:rPr lang="en-US" altLang="zh-TW" dirty="0" err="1">
                <a:solidFill>
                  <a:srgbClr val="0070C0"/>
                </a:solidFill>
              </a:rPr>
              <a:t>jumpSpeed</a:t>
            </a:r>
            <a:r>
              <a:rPr lang="en-US" altLang="zh-TW" dirty="0">
                <a:solidFill>
                  <a:srgbClr val="0070C0"/>
                </a:solidFill>
              </a:rPr>
              <a:t> = 17;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b="1" dirty="0" err="1">
                <a:solidFill>
                  <a:srgbClr val="C00000"/>
                </a:solidFill>
              </a:rPr>
              <a:t>Player</a:t>
            </a:r>
            <a:r>
              <a:rPr lang="en-US" altLang="zh-TW" dirty="0" err="1">
                <a:solidFill>
                  <a:srgbClr val="0070C0"/>
                </a:solidFill>
              </a:rPr>
              <a:t>.prototype.</a:t>
            </a:r>
            <a:r>
              <a:rPr lang="en-US" altLang="zh-TW" b="1" dirty="0" err="1">
                <a:solidFill>
                  <a:srgbClr val="C00000"/>
                </a:solidFill>
              </a:rPr>
              <a:t>update</a:t>
            </a:r>
            <a:r>
              <a:rPr lang="en-US" altLang="zh-TW" dirty="0">
                <a:solidFill>
                  <a:srgbClr val="0070C0"/>
                </a:solidFill>
              </a:rPr>
              <a:t> = function(</a:t>
            </a:r>
            <a:r>
              <a:rPr lang="en-US" altLang="zh-TW" b="1" dirty="0">
                <a:solidFill>
                  <a:srgbClr val="0070C0"/>
                </a:solidFill>
              </a:rPr>
              <a:t>time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b="1" dirty="0">
                <a:solidFill>
                  <a:srgbClr val="0070C0"/>
                </a:solidFill>
              </a:rPr>
              <a:t>state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b="1" dirty="0">
                <a:solidFill>
                  <a:srgbClr val="0070C0"/>
                </a:solidFill>
              </a:rPr>
              <a:t>keys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let </a:t>
            </a:r>
            <a:r>
              <a:rPr lang="en-US" altLang="zh-TW" dirty="0" err="1">
                <a:solidFill>
                  <a:srgbClr val="0070C0"/>
                </a:solidFill>
              </a:rPr>
              <a:t>xSpeed</a:t>
            </a:r>
            <a:r>
              <a:rPr lang="en-US" altLang="zh-TW" dirty="0">
                <a:solidFill>
                  <a:srgbClr val="0070C0"/>
                </a:solidFill>
              </a:rPr>
              <a:t> = 0;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if (</a:t>
            </a:r>
            <a:r>
              <a:rPr lang="en-US" altLang="zh-TW" dirty="0" err="1">
                <a:solidFill>
                  <a:srgbClr val="0070C0"/>
                </a:solidFill>
              </a:rPr>
              <a:t>keys.</a:t>
            </a:r>
            <a:r>
              <a:rPr lang="en-US" altLang="zh-TW" b="1" dirty="0" err="1">
                <a:solidFill>
                  <a:srgbClr val="0070C0"/>
                </a:solidFill>
              </a:rPr>
              <a:t>ArrowLeft</a:t>
            </a:r>
            <a:r>
              <a:rPr lang="en-US" altLang="zh-TW" dirty="0">
                <a:solidFill>
                  <a:srgbClr val="0070C0"/>
                </a:solidFill>
              </a:rPr>
              <a:t>) </a:t>
            </a:r>
            <a:r>
              <a:rPr lang="en-US" altLang="zh-TW" dirty="0" err="1">
                <a:solidFill>
                  <a:srgbClr val="0070C0"/>
                </a:solidFill>
              </a:rPr>
              <a:t>xSpeed</a:t>
            </a:r>
            <a:r>
              <a:rPr lang="en-US" altLang="zh-TW" dirty="0">
                <a:solidFill>
                  <a:srgbClr val="0070C0"/>
                </a:solidFill>
              </a:rPr>
              <a:t> -= </a:t>
            </a:r>
            <a:r>
              <a:rPr lang="en-US" altLang="zh-TW" dirty="0" err="1">
                <a:solidFill>
                  <a:srgbClr val="0070C0"/>
                </a:solidFill>
              </a:rPr>
              <a:t>playerXSpeed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if (</a:t>
            </a:r>
            <a:r>
              <a:rPr lang="en-US" altLang="zh-TW" dirty="0" err="1">
                <a:solidFill>
                  <a:srgbClr val="0070C0"/>
                </a:solidFill>
              </a:rPr>
              <a:t>keys.</a:t>
            </a:r>
            <a:r>
              <a:rPr lang="en-US" altLang="zh-TW" b="1" dirty="0" err="1">
                <a:solidFill>
                  <a:srgbClr val="0070C0"/>
                </a:solidFill>
              </a:rPr>
              <a:t>ArrowRight</a:t>
            </a:r>
            <a:r>
              <a:rPr lang="en-US" altLang="zh-TW" dirty="0">
                <a:solidFill>
                  <a:srgbClr val="0070C0"/>
                </a:solidFill>
              </a:rPr>
              <a:t>) </a:t>
            </a:r>
            <a:r>
              <a:rPr lang="en-US" altLang="zh-TW" dirty="0" err="1">
                <a:solidFill>
                  <a:srgbClr val="0070C0"/>
                </a:solidFill>
              </a:rPr>
              <a:t>xSpeed</a:t>
            </a:r>
            <a:r>
              <a:rPr lang="en-US" altLang="zh-TW" dirty="0">
                <a:solidFill>
                  <a:srgbClr val="0070C0"/>
                </a:solidFill>
              </a:rPr>
              <a:t> += </a:t>
            </a:r>
            <a:r>
              <a:rPr lang="en-US" altLang="zh-TW" dirty="0" err="1">
                <a:solidFill>
                  <a:srgbClr val="0070C0"/>
                </a:solidFill>
              </a:rPr>
              <a:t>playerXSpeed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let pos = </a:t>
            </a:r>
            <a:r>
              <a:rPr lang="en-US" altLang="zh-TW" dirty="0" err="1">
                <a:solidFill>
                  <a:srgbClr val="0070C0"/>
                </a:solidFill>
              </a:rPr>
              <a:t>this.pos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let </a:t>
            </a:r>
            <a:r>
              <a:rPr lang="en-US" altLang="zh-TW" dirty="0" err="1">
                <a:solidFill>
                  <a:srgbClr val="0070C0"/>
                </a:solidFill>
              </a:rPr>
              <a:t>movedX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pos.plus</a:t>
            </a:r>
            <a:r>
              <a:rPr lang="en-US" altLang="zh-TW" dirty="0">
                <a:solidFill>
                  <a:srgbClr val="0070C0"/>
                </a:solidFill>
              </a:rPr>
              <a:t>(new </a:t>
            </a:r>
            <a:r>
              <a:rPr lang="en-US" altLang="zh-TW" dirty="0" err="1">
                <a:solidFill>
                  <a:srgbClr val="0070C0"/>
                </a:solidFill>
              </a:rPr>
              <a:t>Vec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xSpeed</a:t>
            </a:r>
            <a:r>
              <a:rPr lang="en-US" altLang="zh-TW" dirty="0">
                <a:solidFill>
                  <a:srgbClr val="0070C0"/>
                </a:solidFill>
              </a:rPr>
              <a:t> * time, 0));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if (!</a:t>
            </a:r>
            <a:r>
              <a:rPr lang="en-US" altLang="zh-TW" dirty="0" err="1">
                <a:solidFill>
                  <a:srgbClr val="0070C0"/>
                </a:solidFill>
              </a:rPr>
              <a:t>state.level.</a:t>
            </a:r>
            <a:r>
              <a:rPr lang="en-US" altLang="zh-TW" b="1" dirty="0" err="1">
                <a:solidFill>
                  <a:srgbClr val="7030A0"/>
                </a:solidFill>
              </a:rPr>
              <a:t>touches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movedX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 err="1">
                <a:solidFill>
                  <a:srgbClr val="0070C0"/>
                </a:solidFill>
              </a:rPr>
              <a:t>this.size</a:t>
            </a:r>
            <a:r>
              <a:rPr lang="en-US" altLang="zh-TW" dirty="0">
                <a:solidFill>
                  <a:srgbClr val="0070C0"/>
                </a:solidFill>
              </a:rPr>
              <a:t>, "wall")) {    pos = </a:t>
            </a:r>
            <a:r>
              <a:rPr lang="en-US" altLang="zh-TW" dirty="0" err="1">
                <a:solidFill>
                  <a:srgbClr val="0070C0"/>
                </a:solidFill>
              </a:rPr>
              <a:t>movedX</a:t>
            </a:r>
            <a:r>
              <a:rPr lang="en-US" altLang="zh-TW" dirty="0">
                <a:solidFill>
                  <a:srgbClr val="0070C0"/>
                </a:solidFill>
              </a:rPr>
              <a:t>;   }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let </a:t>
            </a:r>
            <a:r>
              <a:rPr lang="en-US" altLang="zh-TW" dirty="0" err="1">
                <a:solidFill>
                  <a:srgbClr val="0070C0"/>
                </a:solidFill>
              </a:rPr>
              <a:t>ySpeed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this.speed.y</a:t>
            </a:r>
            <a:r>
              <a:rPr lang="en-US" altLang="zh-TW" dirty="0">
                <a:solidFill>
                  <a:srgbClr val="0070C0"/>
                </a:solidFill>
              </a:rPr>
              <a:t> + time * gravity;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let </a:t>
            </a:r>
            <a:r>
              <a:rPr lang="en-US" altLang="zh-TW" dirty="0" err="1">
                <a:solidFill>
                  <a:srgbClr val="0070C0"/>
                </a:solidFill>
              </a:rPr>
              <a:t>movedY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pos.plus</a:t>
            </a:r>
            <a:r>
              <a:rPr lang="en-US" altLang="zh-TW" dirty="0">
                <a:solidFill>
                  <a:srgbClr val="0070C0"/>
                </a:solidFill>
              </a:rPr>
              <a:t>(new </a:t>
            </a:r>
            <a:r>
              <a:rPr lang="en-US" altLang="zh-TW" dirty="0" err="1">
                <a:solidFill>
                  <a:srgbClr val="0070C0"/>
                </a:solidFill>
              </a:rPr>
              <a:t>Vec</a:t>
            </a:r>
            <a:r>
              <a:rPr lang="en-US" altLang="zh-TW" dirty="0">
                <a:solidFill>
                  <a:srgbClr val="0070C0"/>
                </a:solidFill>
              </a:rPr>
              <a:t>(0, </a:t>
            </a:r>
            <a:r>
              <a:rPr lang="en-US" altLang="zh-TW" dirty="0" err="1">
                <a:solidFill>
                  <a:srgbClr val="0070C0"/>
                </a:solidFill>
              </a:rPr>
              <a:t>ySpeed</a:t>
            </a:r>
            <a:r>
              <a:rPr lang="en-US" altLang="zh-TW" dirty="0">
                <a:solidFill>
                  <a:srgbClr val="0070C0"/>
                </a:solidFill>
              </a:rPr>
              <a:t> * time));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if (!</a:t>
            </a:r>
            <a:r>
              <a:rPr lang="en-US" altLang="zh-TW" dirty="0" err="1">
                <a:solidFill>
                  <a:srgbClr val="0070C0"/>
                </a:solidFill>
              </a:rPr>
              <a:t>state.level.</a:t>
            </a:r>
            <a:r>
              <a:rPr lang="en-US" altLang="zh-TW" b="1" dirty="0" err="1">
                <a:solidFill>
                  <a:srgbClr val="7030A0"/>
                </a:solidFill>
              </a:rPr>
              <a:t>touches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movedY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 err="1">
                <a:solidFill>
                  <a:srgbClr val="0070C0"/>
                </a:solidFill>
              </a:rPr>
              <a:t>this.size</a:t>
            </a:r>
            <a:r>
              <a:rPr lang="en-US" altLang="zh-TW" dirty="0">
                <a:solidFill>
                  <a:srgbClr val="0070C0"/>
                </a:solidFill>
              </a:rPr>
              <a:t>, "wall"))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pos = </a:t>
            </a:r>
            <a:r>
              <a:rPr lang="en-US" altLang="zh-TW" dirty="0" err="1">
                <a:solidFill>
                  <a:srgbClr val="0070C0"/>
                </a:solidFill>
              </a:rPr>
              <a:t>movedY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 else if (</a:t>
            </a:r>
            <a:r>
              <a:rPr lang="en-US" altLang="zh-TW" dirty="0" err="1">
                <a:solidFill>
                  <a:srgbClr val="0070C0"/>
                </a:solidFill>
              </a:rPr>
              <a:t>keys.</a:t>
            </a:r>
            <a:r>
              <a:rPr lang="en-US" altLang="zh-TW" b="1" dirty="0" err="1">
                <a:solidFill>
                  <a:srgbClr val="0070C0"/>
                </a:solidFill>
              </a:rPr>
              <a:t>ArrowUp</a:t>
            </a:r>
            <a:r>
              <a:rPr lang="en-US" altLang="zh-TW" dirty="0">
                <a:solidFill>
                  <a:srgbClr val="0070C0"/>
                </a:solidFill>
              </a:rPr>
              <a:t> &amp;&amp; </a:t>
            </a:r>
            <a:r>
              <a:rPr lang="en-US" altLang="zh-TW" b="1" dirty="0" err="1">
                <a:solidFill>
                  <a:srgbClr val="0070C0"/>
                </a:solidFill>
              </a:rPr>
              <a:t>ySpeed</a:t>
            </a:r>
            <a:r>
              <a:rPr lang="en-US" altLang="zh-TW" dirty="0">
                <a:solidFill>
                  <a:srgbClr val="0070C0"/>
                </a:solidFill>
              </a:rPr>
              <a:t> &gt; 0) {    </a:t>
            </a:r>
            <a:r>
              <a:rPr lang="en-US" altLang="zh-TW" dirty="0" err="1">
                <a:solidFill>
                  <a:srgbClr val="0070C0"/>
                </a:solidFill>
              </a:rPr>
              <a:t>ySpeed</a:t>
            </a:r>
            <a:r>
              <a:rPr lang="en-US" altLang="zh-TW" dirty="0">
                <a:solidFill>
                  <a:srgbClr val="0070C0"/>
                </a:solidFill>
              </a:rPr>
              <a:t> = -</a:t>
            </a:r>
            <a:r>
              <a:rPr lang="en-US" altLang="zh-TW" dirty="0" err="1">
                <a:solidFill>
                  <a:srgbClr val="0070C0"/>
                </a:solidFill>
              </a:rPr>
              <a:t>jumpSpeed</a:t>
            </a:r>
            <a:r>
              <a:rPr lang="en-US" altLang="zh-TW" dirty="0">
                <a:solidFill>
                  <a:srgbClr val="0070C0"/>
                </a:solidFill>
              </a:rPr>
              <a:t>;   } 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else {    </a:t>
            </a:r>
            <a:r>
              <a:rPr lang="en-US" altLang="zh-TW" dirty="0" err="1">
                <a:solidFill>
                  <a:srgbClr val="0070C0"/>
                </a:solidFill>
              </a:rPr>
              <a:t>ySpeed</a:t>
            </a:r>
            <a:r>
              <a:rPr lang="en-US" altLang="zh-TW" dirty="0">
                <a:solidFill>
                  <a:srgbClr val="0070C0"/>
                </a:solidFill>
              </a:rPr>
              <a:t> = 0;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return new Player(pos, new </a:t>
            </a:r>
            <a:r>
              <a:rPr lang="en-US" altLang="zh-TW" dirty="0" err="1">
                <a:solidFill>
                  <a:srgbClr val="0070C0"/>
                </a:solidFill>
              </a:rPr>
              <a:t>Vec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xSpeed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 err="1">
                <a:solidFill>
                  <a:srgbClr val="0070C0"/>
                </a:solidFill>
              </a:rPr>
              <a:t>ySpeed</a:t>
            </a:r>
            <a:r>
              <a:rPr lang="en-US" altLang="zh-TW" dirty="0">
                <a:solidFill>
                  <a:srgbClr val="0070C0"/>
                </a:solidFill>
              </a:rPr>
              <a:t>));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38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D0522E-A693-4748-9C9C-1B004B0EC176}"/>
              </a:ext>
            </a:extLst>
          </p:cNvPr>
          <p:cNvSpPr/>
          <p:nvPr/>
        </p:nvSpPr>
        <p:spPr>
          <a:xfrm>
            <a:off x="3704043" y="1004822"/>
            <a:ext cx="5436096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horizontal motion </a:t>
            </a:r>
            <a:r>
              <a:rPr lang="zh-TW" altLang="en-US" dirty="0"/>
              <a:t>is computed based on the state of </a:t>
            </a:r>
            <a:r>
              <a:rPr lang="zh-TW" altLang="en-US" b="1" dirty="0"/>
              <a:t>the left and right arrow keys</a:t>
            </a:r>
            <a:r>
              <a:rPr lang="zh-TW" altLang="en-US" dirty="0"/>
              <a:t>.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FAEE7C-9B20-46B2-B749-D67DA0EC4C6C}"/>
              </a:ext>
            </a:extLst>
          </p:cNvPr>
          <p:cNvSpPr/>
          <p:nvPr/>
        </p:nvSpPr>
        <p:spPr>
          <a:xfrm>
            <a:off x="6012160" y="1694890"/>
            <a:ext cx="3131840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Vertical motion </a:t>
            </a:r>
            <a:r>
              <a:rPr lang="zh-TW" altLang="en-US" dirty="0"/>
              <a:t>works in a similar way but has to simulate jumping and gravity. </a:t>
            </a:r>
            <a:endParaRPr lang="en-US" altLang="zh-TW" dirty="0"/>
          </a:p>
          <a:p>
            <a:r>
              <a:rPr lang="en-US" altLang="zh-TW" b="1" dirty="0"/>
              <a:t>P</a:t>
            </a:r>
            <a:r>
              <a:rPr lang="zh-TW" altLang="en-US" b="1" dirty="0"/>
              <a:t>layer</a:t>
            </a:r>
            <a:r>
              <a:rPr lang="en-US" altLang="zh-TW" b="1" dirty="0"/>
              <a:t>’</a:t>
            </a:r>
            <a:r>
              <a:rPr lang="zh-TW" altLang="en-US" b="1" dirty="0"/>
              <a:t>s vertical speed (ySpeed) </a:t>
            </a:r>
            <a:r>
              <a:rPr lang="zh-TW" altLang="en-US" dirty="0"/>
              <a:t>is first accelerated to account for gravity.</a:t>
            </a:r>
          </a:p>
        </p:txBody>
      </p:sp>
    </p:spTree>
    <p:extLst>
      <p:ext uri="{BB962C8B-B14F-4D97-AF65-F5344CB8AC3E}">
        <p14:creationId xmlns:p14="http://schemas.microsoft.com/office/powerpoint/2010/main" val="11456240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Tracking keys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when given an array of key names:</a:t>
            </a:r>
          </a:p>
          <a:p>
            <a:pPr lvl="1"/>
            <a:r>
              <a:rPr lang="en-US" altLang="zh-TW" dirty="0"/>
              <a:t>return an object that tracks the current position of those keys. </a:t>
            </a:r>
          </a:p>
          <a:p>
            <a:pPr lvl="1"/>
            <a:r>
              <a:rPr lang="en-US" altLang="zh-TW" dirty="0"/>
              <a:t>registers event handlers for "</a:t>
            </a:r>
            <a:r>
              <a:rPr lang="en-US" altLang="zh-TW" b="1" dirty="0" err="1"/>
              <a:t>keydown</a:t>
            </a:r>
            <a:r>
              <a:rPr lang="en-US" altLang="zh-TW" dirty="0"/>
              <a:t>" and "</a:t>
            </a:r>
            <a:r>
              <a:rPr lang="en-US" altLang="zh-TW" b="1" dirty="0" err="1"/>
              <a:t>keyup</a:t>
            </a:r>
            <a:r>
              <a:rPr lang="en-US" altLang="zh-TW" dirty="0"/>
              <a:t>" events:</a:t>
            </a:r>
          </a:p>
          <a:p>
            <a:pPr lvl="2"/>
            <a:r>
              <a:rPr lang="en-US" altLang="zh-TW" dirty="0"/>
              <a:t>when the key code in the event is present in the set of codes that it is tracking, updates the object.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0070C0"/>
                </a:solidFill>
              </a:rPr>
              <a:t>trackKeys</a:t>
            </a:r>
            <a:r>
              <a:rPr lang="en-US" altLang="zh-TW" dirty="0">
                <a:solidFill>
                  <a:srgbClr val="0070C0"/>
                </a:solidFill>
              </a:rPr>
              <a:t>(keys)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let down = </a:t>
            </a:r>
            <a:r>
              <a:rPr lang="en-US" altLang="zh-TW" dirty="0" err="1">
                <a:solidFill>
                  <a:srgbClr val="0070C0"/>
                </a:solidFill>
              </a:rPr>
              <a:t>Object.create</a:t>
            </a:r>
            <a:r>
              <a:rPr lang="en-US" altLang="zh-TW" dirty="0">
                <a:solidFill>
                  <a:srgbClr val="0070C0"/>
                </a:solidFill>
              </a:rPr>
              <a:t>(null);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function </a:t>
            </a:r>
            <a:r>
              <a:rPr lang="en-US" altLang="zh-TW" b="1" dirty="0">
                <a:solidFill>
                  <a:srgbClr val="0070C0"/>
                </a:solidFill>
              </a:rPr>
              <a:t>track</a:t>
            </a:r>
            <a:r>
              <a:rPr lang="en-US" altLang="zh-TW" dirty="0">
                <a:solidFill>
                  <a:srgbClr val="0070C0"/>
                </a:solidFill>
              </a:rPr>
              <a:t>(event)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if (</a:t>
            </a:r>
            <a:r>
              <a:rPr lang="en-US" altLang="zh-TW" dirty="0" err="1">
                <a:solidFill>
                  <a:srgbClr val="0070C0"/>
                </a:solidFill>
              </a:rPr>
              <a:t>keys.includes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event.</a:t>
            </a:r>
            <a:r>
              <a:rPr lang="en-US" altLang="zh-TW" b="1" dirty="0" err="1">
                <a:solidFill>
                  <a:srgbClr val="0070C0"/>
                </a:solidFill>
              </a:rPr>
              <a:t>key</a:t>
            </a:r>
            <a:r>
              <a:rPr lang="en-US" altLang="zh-TW" dirty="0">
                <a:solidFill>
                  <a:srgbClr val="0070C0"/>
                </a:solidFill>
              </a:rPr>
              <a:t>))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down[</a:t>
            </a:r>
            <a:r>
              <a:rPr lang="en-US" altLang="zh-TW" dirty="0" err="1">
                <a:solidFill>
                  <a:srgbClr val="0070C0"/>
                </a:solidFill>
              </a:rPr>
              <a:t>event.</a:t>
            </a:r>
            <a:r>
              <a:rPr lang="en-US" altLang="zh-TW" b="1" dirty="0" err="1">
                <a:solidFill>
                  <a:srgbClr val="0070C0"/>
                </a:solidFill>
              </a:rPr>
              <a:t>key</a:t>
            </a:r>
            <a:r>
              <a:rPr lang="en-US" altLang="zh-TW" dirty="0">
                <a:solidFill>
                  <a:srgbClr val="0070C0"/>
                </a:solidFill>
              </a:rPr>
              <a:t>] = </a:t>
            </a:r>
            <a:r>
              <a:rPr lang="en-US" altLang="zh-TW" dirty="0" err="1">
                <a:solidFill>
                  <a:srgbClr val="0070C0"/>
                </a:solidFill>
              </a:rPr>
              <a:t>event.type</a:t>
            </a:r>
            <a:r>
              <a:rPr lang="en-US" altLang="zh-TW" dirty="0">
                <a:solidFill>
                  <a:srgbClr val="0070C0"/>
                </a:solidFill>
              </a:rPr>
              <a:t> == "</a:t>
            </a:r>
            <a:r>
              <a:rPr lang="en-US" altLang="zh-TW" dirty="0" err="1">
                <a:solidFill>
                  <a:srgbClr val="7030A0"/>
                </a:solidFill>
              </a:rPr>
              <a:t>keydown</a:t>
            </a:r>
            <a:r>
              <a:rPr lang="en-US" altLang="zh-TW" dirty="0">
                <a:solidFill>
                  <a:srgbClr val="0070C0"/>
                </a:solidFill>
              </a:rPr>
              <a:t>";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</a:t>
            </a:r>
            <a:r>
              <a:rPr lang="en-US" altLang="zh-TW" dirty="0" err="1">
                <a:solidFill>
                  <a:srgbClr val="0070C0"/>
                </a:solidFill>
              </a:rPr>
              <a:t>event.</a:t>
            </a:r>
            <a:r>
              <a:rPr lang="en-US" altLang="zh-TW" b="1" dirty="0" err="1">
                <a:solidFill>
                  <a:srgbClr val="0070C0"/>
                </a:solidFill>
              </a:rPr>
              <a:t>preventDefault</a:t>
            </a:r>
            <a:r>
              <a:rPr lang="en-US" altLang="zh-TW" dirty="0">
                <a:solidFill>
                  <a:srgbClr val="0070C0"/>
                </a:solidFill>
              </a:rPr>
              <a:t>();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window.</a:t>
            </a:r>
            <a:r>
              <a:rPr lang="en-US" altLang="zh-TW" b="1" dirty="0" err="1">
                <a:solidFill>
                  <a:srgbClr val="0070C0"/>
                </a:solidFill>
              </a:rPr>
              <a:t>addEventListener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C00000"/>
                </a:solidFill>
              </a:rPr>
              <a:t>keydown</a:t>
            </a:r>
            <a:r>
              <a:rPr lang="en-US" altLang="zh-TW" dirty="0">
                <a:solidFill>
                  <a:srgbClr val="0070C0"/>
                </a:solidFill>
              </a:rPr>
              <a:t>", track);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window.</a:t>
            </a:r>
            <a:r>
              <a:rPr lang="en-US" altLang="zh-TW" b="1" dirty="0" err="1">
                <a:solidFill>
                  <a:srgbClr val="0070C0"/>
                </a:solidFill>
              </a:rPr>
              <a:t>addEventListener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C00000"/>
                </a:solidFill>
              </a:rPr>
              <a:t>keyup</a:t>
            </a:r>
            <a:r>
              <a:rPr lang="en-US" altLang="zh-TW" dirty="0">
                <a:solidFill>
                  <a:srgbClr val="0070C0"/>
                </a:solidFill>
              </a:rPr>
              <a:t>", track);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return down;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const </a:t>
            </a:r>
            <a:r>
              <a:rPr lang="en-US" altLang="zh-TW" dirty="0" err="1">
                <a:solidFill>
                  <a:srgbClr val="0070C0"/>
                </a:solidFill>
              </a:rPr>
              <a:t>arrowKeys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trackKeys</a:t>
            </a:r>
            <a:r>
              <a:rPr lang="en-US" altLang="zh-TW" dirty="0">
                <a:solidFill>
                  <a:srgbClr val="0070C0"/>
                </a:solidFill>
              </a:rPr>
              <a:t>(["</a:t>
            </a:r>
            <a:r>
              <a:rPr lang="en-US" altLang="zh-TW" dirty="0" err="1">
                <a:solidFill>
                  <a:srgbClr val="7030A0"/>
                </a:solidFill>
              </a:rPr>
              <a:t>ArrowLeft</a:t>
            </a:r>
            <a:r>
              <a:rPr lang="en-US" altLang="zh-TW" dirty="0">
                <a:solidFill>
                  <a:srgbClr val="0070C0"/>
                </a:solidFill>
              </a:rPr>
              <a:t>", "</a:t>
            </a:r>
            <a:r>
              <a:rPr lang="en-US" altLang="zh-TW" dirty="0" err="1">
                <a:solidFill>
                  <a:srgbClr val="7030A0"/>
                </a:solidFill>
              </a:rPr>
              <a:t>ArrowRight</a:t>
            </a:r>
            <a:r>
              <a:rPr lang="en-US" altLang="zh-TW" dirty="0">
                <a:solidFill>
                  <a:srgbClr val="0070C0"/>
                </a:solidFill>
              </a:rPr>
              <a:t>", "</a:t>
            </a:r>
            <a:r>
              <a:rPr lang="en-US" altLang="zh-TW" dirty="0" err="1">
                <a:solidFill>
                  <a:srgbClr val="7030A0"/>
                </a:solidFill>
              </a:rPr>
              <a:t>ArrowUp</a:t>
            </a:r>
            <a:r>
              <a:rPr lang="en-US" altLang="zh-TW" dirty="0">
                <a:solidFill>
                  <a:srgbClr val="0070C0"/>
                </a:solidFill>
              </a:rPr>
              <a:t>"]);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27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The game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dark box </a:t>
            </a:r>
            <a:r>
              <a:rPr lang="en-US" altLang="zh-TW" dirty="0"/>
              <a:t>represents the </a:t>
            </a:r>
            <a:r>
              <a:rPr lang="en-US" altLang="zh-TW" dirty="0">
                <a:solidFill>
                  <a:srgbClr val="C00000"/>
                </a:solidFill>
              </a:rPr>
              <a:t>player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whose task is to collect the yellow boxes (</a:t>
            </a:r>
            <a:r>
              <a:rPr lang="en-US" altLang="zh-TW" dirty="0">
                <a:solidFill>
                  <a:srgbClr val="C00000"/>
                </a:solidFill>
              </a:rPr>
              <a:t>coins</a:t>
            </a:r>
            <a:r>
              <a:rPr lang="en-US" altLang="zh-TW" dirty="0"/>
              <a:t>):</a:t>
            </a:r>
          </a:p>
          <a:p>
            <a:pPr lvl="2"/>
            <a:r>
              <a:rPr lang="en-US" altLang="zh-TW" dirty="0"/>
              <a:t>while avoiding the red stuff (</a:t>
            </a:r>
            <a:r>
              <a:rPr lang="en-US" altLang="zh-TW" dirty="0">
                <a:solidFill>
                  <a:srgbClr val="C00000"/>
                </a:solidFill>
              </a:rPr>
              <a:t>lava</a:t>
            </a:r>
            <a:r>
              <a:rPr lang="en-US" altLang="zh-TW" dirty="0"/>
              <a:t>). </a:t>
            </a:r>
          </a:p>
          <a:p>
            <a:pPr lvl="1"/>
            <a:r>
              <a:rPr lang="en-US" altLang="zh-TW" dirty="0"/>
              <a:t>A level is completed when all coins have been collected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5" name="Picture 2" descr="The game Dark Blue">
            <a:extLst>
              <a:ext uri="{FF2B5EF4-FFF2-40B4-BE49-F238E27FC236}">
                <a16:creationId xmlns:a16="http://schemas.microsoft.com/office/drawing/2014/main" id="{F2421550-1BC1-479D-A859-51EEBDD70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8" y="2596787"/>
            <a:ext cx="855072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058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Running the game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requestAnimationFrame</a:t>
            </a:r>
            <a:r>
              <a:rPr lang="en-US" altLang="zh-TW" dirty="0"/>
              <a:t> function </a:t>
            </a:r>
            <a:r>
              <a:rPr lang="en-US" altLang="zh-TW" dirty="0">
                <a:solidFill>
                  <a:srgbClr val="7030A0"/>
                </a:solidFill>
              </a:rPr>
              <a:t>(in Ch14)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requires to track the time at which our function was called the last time around</a:t>
            </a:r>
          </a:p>
          <a:p>
            <a:pPr lvl="1"/>
            <a:r>
              <a:rPr lang="en-US" altLang="zh-TW" dirty="0"/>
              <a:t>call </a:t>
            </a:r>
            <a:r>
              <a:rPr lang="en-US" altLang="zh-TW" dirty="0" err="1">
                <a:solidFill>
                  <a:srgbClr val="C00000"/>
                </a:solidFill>
              </a:rPr>
              <a:t>requestAnimationFrame</a:t>
            </a:r>
            <a:r>
              <a:rPr lang="en-US" altLang="zh-TW" dirty="0">
                <a:solidFill>
                  <a:srgbClr val="C00000"/>
                </a:solidFill>
              </a:rPr>
              <a:t> again </a:t>
            </a:r>
            <a:r>
              <a:rPr lang="en-US" altLang="zh-TW" dirty="0"/>
              <a:t>after every frame.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7030A0"/>
                </a:solidFill>
              </a:rPr>
              <a:t>runAnimation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frameFunc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let </a:t>
            </a:r>
            <a:r>
              <a:rPr lang="en-US" altLang="zh-TW" dirty="0" err="1">
                <a:solidFill>
                  <a:srgbClr val="0070C0"/>
                </a:solidFill>
              </a:rPr>
              <a:t>lastTime</a:t>
            </a:r>
            <a:r>
              <a:rPr lang="en-US" altLang="zh-TW" dirty="0">
                <a:solidFill>
                  <a:srgbClr val="0070C0"/>
                </a:solidFill>
              </a:rPr>
              <a:t> = null;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function </a:t>
            </a:r>
            <a:r>
              <a:rPr lang="en-US" altLang="zh-TW" b="1" dirty="0">
                <a:solidFill>
                  <a:srgbClr val="0070C0"/>
                </a:solidFill>
              </a:rPr>
              <a:t>frame</a:t>
            </a:r>
            <a:r>
              <a:rPr lang="en-US" altLang="zh-TW" dirty="0">
                <a:solidFill>
                  <a:srgbClr val="0070C0"/>
                </a:solidFill>
              </a:rPr>
              <a:t>(time)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if (</a:t>
            </a:r>
            <a:r>
              <a:rPr lang="en-US" altLang="zh-TW" dirty="0" err="1">
                <a:solidFill>
                  <a:srgbClr val="0070C0"/>
                </a:solidFill>
              </a:rPr>
              <a:t>lastTime</a:t>
            </a:r>
            <a:r>
              <a:rPr lang="en-US" altLang="zh-TW" dirty="0">
                <a:solidFill>
                  <a:srgbClr val="0070C0"/>
                </a:solidFill>
              </a:rPr>
              <a:t> != null)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</a:t>
            </a:r>
            <a:r>
              <a:rPr lang="en-US" altLang="zh-TW" b="1" dirty="0">
                <a:solidFill>
                  <a:srgbClr val="0070C0"/>
                </a:solidFill>
              </a:rPr>
              <a:t>let </a:t>
            </a:r>
            <a:r>
              <a:rPr lang="en-US" altLang="zh-TW" b="1" dirty="0" err="1">
                <a:solidFill>
                  <a:srgbClr val="0070C0"/>
                </a:solidFill>
              </a:rPr>
              <a:t>timeStep</a:t>
            </a:r>
            <a:r>
              <a:rPr lang="en-US" altLang="zh-TW" b="1" dirty="0">
                <a:solidFill>
                  <a:srgbClr val="0070C0"/>
                </a:solidFill>
              </a:rPr>
              <a:t> = </a:t>
            </a:r>
            <a:r>
              <a:rPr lang="en-US" altLang="zh-TW" b="1" dirty="0" err="1">
                <a:solidFill>
                  <a:srgbClr val="0070C0"/>
                </a:solidFill>
              </a:rPr>
              <a:t>Math.min</a:t>
            </a:r>
            <a:r>
              <a:rPr lang="en-US" altLang="zh-TW" b="1" dirty="0">
                <a:solidFill>
                  <a:srgbClr val="0070C0"/>
                </a:solidFill>
              </a:rPr>
              <a:t>(time - </a:t>
            </a:r>
            <a:r>
              <a:rPr lang="en-US" altLang="zh-TW" b="1" dirty="0" err="1">
                <a:solidFill>
                  <a:srgbClr val="0070C0"/>
                </a:solidFill>
              </a:rPr>
              <a:t>lastTime</a:t>
            </a:r>
            <a:r>
              <a:rPr lang="en-US" altLang="zh-TW" b="1" dirty="0">
                <a:solidFill>
                  <a:srgbClr val="0070C0"/>
                </a:solidFill>
              </a:rPr>
              <a:t>, 100) / 1000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if (</a:t>
            </a:r>
            <a:r>
              <a:rPr lang="en-US" altLang="zh-TW" dirty="0" err="1">
                <a:solidFill>
                  <a:srgbClr val="0070C0"/>
                </a:solidFill>
              </a:rPr>
              <a:t>frameFunc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timeStep</a:t>
            </a:r>
            <a:r>
              <a:rPr lang="en-US" altLang="zh-TW" dirty="0">
                <a:solidFill>
                  <a:srgbClr val="0070C0"/>
                </a:solidFill>
              </a:rPr>
              <a:t>) === false) return;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lastTime</a:t>
            </a:r>
            <a:r>
              <a:rPr lang="en-US" altLang="zh-TW" dirty="0">
                <a:solidFill>
                  <a:srgbClr val="0070C0"/>
                </a:solidFill>
              </a:rPr>
              <a:t> = time;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b="1" dirty="0" err="1">
                <a:solidFill>
                  <a:srgbClr val="C00000"/>
                </a:solidFill>
              </a:rPr>
              <a:t>requestAnimationFrame</a:t>
            </a:r>
            <a:r>
              <a:rPr lang="en-US" altLang="zh-TW" dirty="0">
                <a:solidFill>
                  <a:srgbClr val="0070C0"/>
                </a:solidFill>
              </a:rPr>
              <a:t>(frame);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b="1" dirty="0" err="1">
                <a:solidFill>
                  <a:srgbClr val="C00000"/>
                </a:solidFill>
              </a:rPr>
              <a:t>requestAnimationFrame</a:t>
            </a:r>
            <a:r>
              <a:rPr lang="en-US" altLang="zh-TW" dirty="0">
                <a:solidFill>
                  <a:srgbClr val="0070C0"/>
                </a:solidFill>
              </a:rPr>
              <a:t>(frame);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40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1D16DF-6490-4E97-9A02-551AB82FA39B}"/>
              </a:ext>
            </a:extLst>
          </p:cNvPr>
          <p:cNvSpPr/>
          <p:nvPr/>
        </p:nvSpPr>
        <p:spPr>
          <a:xfrm>
            <a:off x="3995936" y="3334008"/>
            <a:ext cx="4532972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zh-TW" altLang="en-US" dirty="0"/>
              <a:t>set a maximum frame step of 100 milliseconds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8173F0-C49A-4B2D-A1A6-89E83930D4E8}"/>
              </a:ext>
            </a:extLst>
          </p:cNvPr>
          <p:cNvSpPr/>
          <p:nvPr/>
        </p:nvSpPr>
        <p:spPr>
          <a:xfrm>
            <a:off x="3491880" y="4437112"/>
            <a:ext cx="5328592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the difference between lastTime and time will be the entire time in which the page was hidden.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E46F95-7244-4E0B-8BEC-C02A6CBCCA20}"/>
              </a:ext>
            </a:extLst>
          </p:cNvPr>
          <p:cNvSpPr/>
          <p:nvPr/>
        </p:nvSpPr>
        <p:spPr>
          <a:xfrm>
            <a:off x="5220072" y="5509056"/>
            <a:ext cx="3923928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function also </a:t>
            </a:r>
            <a:r>
              <a:rPr lang="zh-TW" altLang="en-US" b="1" dirty="0"/>
              <a:t>converts the time steps to seconds</a:t>
            </a:r>
            <a:r>
              <a:rPr lang="zh-TW" altLang="en-US" dirty="0"/>
              <a:t>, which are an easier quantity to think about than milliseconds.</a:t>
            </a:r>
          </a:p>
        </p:txBody>
      </p:sp>
    </p:spTree>
    <p:extLst>
      <p:ext uri="{BB962C8B-B14F-4D97-AF65-F5344CB8AC3E}">
        <p14:creationId xmlns:p14="http://schemas.microsoft.com/office/powerpoint/2010/main" val="33354024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b="1" dirty="0" err="1">
                <a:solidFill>
                  <a:srgbClr val="0070C0"/>
                </a:solidFill>
              </a:rPr>
              <a:t>runLevel</a:t>
            </a:r>
            <a:r>
              <a:rPr lang="en-US" altLang="zh-TW" dirty="0"/>
              <a:t> function takes a Level object and a display constructor and returns a </a:t>
            </a:r>
            <a:r>
              <a:rPr lang="en-US" altLang="zh-TW" b="1" dirty="0">
                <a:solidFill>
                  <a:srgbClr val="C00000"/>
                </a:solidFill>
              </a:rPr>
              <a:t>promise</a:t>
            </a:r>
            <a:r>
              <a:rPr lang="en-US" altLang="zh-TW" b="1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(in Ch 18-20)</a:t>
            </a:r>
            <a:r>
              <a:rPr lang="en-US" altLang="zh-TW" dirty="0"/>
              <a:t>: </a:t>
            </a:r>
          </a:p>
          <a:p>
            <a:pPr lvl="1"/>
            <a:r>
              <a:rPr lang="en-US" altLang="zh-TW" dirty="0"/>
              <a:t>displays the level (in </a:t>
            </a:r>
            <a:r>
              <a:rPr lang="en-US" altLang="zh-TW" dirty="0" err="1">
                <a:solidFill>
                  <a:srgbClr val="0070C0"/>
                </a:solidFill>
              </a:rPr>
              <a:t>document.body</a:t>
            </a:r>
            <a:r>
              <a:rPr lang="en-US" altLang="zh-TW" dirty="0"/>
              <a:t>) and lets the user play through it. </a:t>
            </a:r>
          </a:p>
          <a:p>
            <a:pPr lvl="1"/>
            <a:r>
              <a:rPr lang="en-US" altLang="zh-TW" dirty="0"/>
              <a:t>When level is finished (lost or won), </a:t>
            </a:r>
          </a:p>
          <a:p>
            <a:pPr lvl="2"/>
            <a:r>
              <a:rPr lang="en-US" altLang="zh-TW" b="1" dirty="0" err="1">
                <a:solidFill>
                  <a:srgbClr val="0070C0"/>
                </a:solidFill>
              </a:rPr>
              <a:t>runLevel</a:t>
            </a:r>
            <a:r>
              <a:rPr lang="en-US" altLang="zh-TW" dirty="0"/>
              <a:t> waits one more second </a:t>
            </a:r>
            <a:r>
              <a:rPr lang="en-US" altLang="zh-TW" dirty="0">
                <a:solidFill>
                  <a:srgbClr val="7030A0"/>
                </a:solidFill>
              </a:rPr>
              <a:t>(to let user see what happens)</a:t>
            </a:r>
          </a:p>
          <a:p>
            <a:pPr lvl="2"/>
            <a:r>
              <a:rPr lang="en-US" altLang="zh-TW" dirty="0"/>
              <a:t>then </a:t>
            </a:r>
            <a:r>
              <a:rPr lang="en-US" altLang="zh-TW" b="1" dirty="0">
                <a:solidFill>
                  <a:srgbClr val="C00000"/>
                </a:solidFill>
              </a:rPr>
              <a:t>clears</a:t>
            </a:r>
            <a:r>
              <a:rPr lang="en-US" altLang="zh-TW" b="1" dirty="0"/>
              <a:t> the display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C00000"/>
                </a:solidFill>
              </a:rPr>
              <a:t>stops</a:t>
            </a:r>
            <a:r>
              <a:rPr lang="en-US" altLang="zh-TW" b="1" dirty="0"/>
              <a:t> the animation</a:t>
            </a:r>
            <a:r>
              <a:rPr lang="en-US" altLang="zh-TW" dirty="0"/>
              <a:t>, and </a:t>
            </a:r>
            <a:r>
              <a:rPr lang="en-US" altLang="zh-TW" b="1" dirty="0">
                <a:solidFill>
                  <a:srgbClr val="C00000"/>
                </a:solidFill>
              </a:rPr>
              <a:t>resolves</a:t>
            </a:r>
            <a:r>
              <a:rPr lang="en-US" altLang="zh-TW" b="1" dirty="0"/>
              <a:t> the promise </a:t>
            </a:r>
            <a:r>
              <a:rPr lang="en-US" altLang="zh-TW" dirty="0"/>
              <a:t>to the game’s end status.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0070C0"/>
                </a:solidFill>
              </a:rPr>
              <a:t>runLevel</a:t>
            </a:r>
            <a:r>
              <a:rPr lang="en-US" altLang="zh-TW" dirty="0">
                <a:solidFill>
                  <a:srgbClr val="0070C0"/>
                </a:solidFill>
              </a:rPr>
              <a:t>(level, Display)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let display = new Display(</a:t>
            </a:r>
            <a:r>
              <a:rPr lang="en-US" altLang="zh-TW" dirty="0" err="1">
                <a:solidFill>
                  <a:srgbClr val="0070C0"/>
                </a:solidFill>
              </a:rPr>
              <a:t>document.</a:t>
            </a:r>
            <a:r>
              <a:rPr lang="en-US" altLang="zh-TW" dirty="0" err="1">
                <a:solidFill>
                  <a:srgbClr val="C00000"/>
                </a:solidFill>
              </a:rPr>
              <a:t>body</a:t>
            </a:r>
            <a:r>
              <a:rPr lang="en-US" altLang="zh-TW" dirty="0">
                <a:solidFill>
                  <a:srgbClr val="0070C0"/>
                </a:solidFill>
              </a:rPr>
              <a:t>, level);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let state = </a:t>
            </a:r>
            <a:r>
              <a:rPr lang="en-US" altLang="zh-TW" dirty="0" err="1">
                <a:solidFill>
                  <a:srgbClr val="0070C0"/>
                </a:solidFill>
              </a:rPr>
              <a:t>State.start</a:t>
            </a:r>
            <a:r>
              <a:rPr lang="en-US" altLang="zh-TW" dirty="0">
                <a:solidFill>
                  <a:srgbClr val="0070C0"/>
                </a:solidFill>
              </a:rPr>
              <a:t>(level);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let ending = 1;</a:t>
            </a:r>
          </a:p>
          <a:p>
            <a:pPr lvl="2"/>
            <a:r>
              <a:rPr lang="en-US" altLang="zh-TW" b="1" dirty="0">
                <a:solidFill>
                  <a:srgbClr val="0070C0"/>
                </a:solidFill>
              </a:rPr>
              <a:t>  </a:t>
            </a:r>
            <a:r>
              <a:rPr lang="en-US" altLang="zh-TW" b="1" dirty="0">
                <a:solidFill>
                  <a:srgbClr val="C00000"/>
                </a:solidFill>
              </a:rPr>
              <a:t>return</a:t>
            </a:r>
            <a:r>
              <a:rPr lang="en-US" altLang="zh-TW" b="1" dirty="0">
                <a:solidFill>
                  <a:srgbClr val="0070C0"/>
                </a:solidFill>
              </a:rPr>
              <a:t> new </a:t>
            </a:r>
            <a:r>
              <a:rPr lang="en-US" altLang="zh-TW" b="1" dirty="0">
                <a:solidFill>
                  <a:srgbClr val="C00000"/>
                </a:solidFill>
              </a:rPr>
              <a:t>Promise</a:t>
            </a:r>
            <a:r>
              <a:rPr lang="en-US" altLang="zh-TW" b="1" dirty="0">
                <a:solidFill>
                  <a:srgbClr val="0070C0"/>
                </a:solidFill>
              </a:rPr>
              <a:t>(resolve =&gt;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b="1" dirty="0" err="1">
                <a:solidFill>
                  <a:srgbClr val="7030A0"/>
                </a:solidFill>
              </a:rPr>
              <a:t>runAnimation</a:t>
            </a:r>
            <a:r>
              <a:rPr lang="en-US" altLang="zh-TW" dirty="0">
                <a:solidFill>
                  <a:srgbClr val="0070C0"/>
                </a:solidFill>
              </a:rPr>
              <a:t>(time =&gt;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state = </a:t>
            </a:r>
            <a:r>
              <a:rPr lang="en-US" altLang="zh-TW" dirty="0" err="1">
                <a:solidFill>
                  <a:srgbClr val="0070C0"/>
                </a:solidFill>
              </a:rPr>
              <a:t>state.</a:t>
            </a:r>
            <a:r>
              <a:rPr lang="en-US" altLang="zh-TW" b="1" dirty="0" err="1">
                <a:solidFill>
                  <a:srgbClr val="0070C0"/>
                </a:solidFill>
              </a:rPr>
              <a:t>update</a:t>
            </a:r>
            <a:r>
              <a:rPr lang="en-US" altLang="zh-TW" dirty="0">
                <a:solidFill>
                  <a:srgbClr val="0070C0"/>
                </a:solidFill>
              </a:rPr>
              <a:t>(time, </a:t>
            </a:r>
            <a:r>
              <a:rPr lang="en-US" altLang="zh-TW" dirty="0" err="1">
                <a:solidFill>
                  <a:srgbClr val="0070C0"/>
                </a:solidFill>
              </a:rPr>
              <a:t>arrowKeys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</a:t>
            </a:r>
            <a:r>
              <a:rPr lang="en-US" altLang="zh-TW" dirty="0" err="1">
                <a:solidFill>
                  <a:srgbClr val="0070C0"/>
                </a:solidFill>
              </a:rPr>
              <a:t>display.</a:t>
            </a:r>
            <a:r>
              <a:rPr lang="en-US" altLang="zh-TW" b="1" dirty="0" err="1">
                <a:solidFill>
                  <a:srgbClr val="0070C0"/>
                </a:solidFill>
              </a:rPr>
              <a:t>syncState</a:t>
            </a:r>
            <a:r>
              <a:rPr lang="en-US" altLang="zh-TW" dirty="0">
                <a:solidFill>
                  <a:srgbClr val="0070C0"/>
                </a:solidFill>
              </a:rPr>
              <a:t>(state);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if (</a:t>
            </a:r>
            <a:r>
              <a:rPr lang="en-US" altLang="zh-TW" dirty="0" err="1">
                <a:solidFill>
                  <a:srgbClr val="0070C0"/>
                </a:solidFill>
              </a:rPr>
              <a:t>state.status</a:t>
            </a:r>
            <a:r>
              <a:rPr lang="en-US" altLang="zh-TW" dirty="0">
                <a:solidFill>
                  <a:srgbClr val="0070C0"/>
                </a:solidFill>
              </a:rPr>
              <a:t> == "</a:t>
            </a:r>
            <a:r>
              <a:rPr lang="en-US" altLang="zh-TW" dirty="0">
                <a:solidFill>
                  <a:srgbClr val="7030A0"/>
                </a:solidFill>
              </a:rPr>
              <a:t>playing</a:t>
            </a:r>
            <a:r>
              <a:rPr lang="en-US" altLang="zh-TW" dirty="0">
                <a:solidFill>
                  <a:srgbClr val="0070C0"/>
                </a:solidFill>
              </a:rPr>
              <a:t>") {        return true;    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else if (ending &gt; 0) {        ending -= time;        return true;      } 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else {         </a:t>
            </a:r>
            <a:r>
              <a:rPr lang="en-US" altLang="zh-TW" dirty="0" err="1">
                <a:solidFill>
                  <a:srgbClr val="0070C0"/>
                </a:solidFill>
              </a:rPr>
              <a:t>display.clear</a:t>
            </a:r>
            <a:r>
              <a:rPr lang="en-US" altLang="zh-TW" dirty="0">
                <a:solidFill>
                  <a:srgbClr val="0070C0"/>
                </a:solidFill>
              </a:rPr>
              <a:t>();         resolve(</a:t>
            </a:r>
            <a:r>
              <a:rPr lang="en-US" altLang="zh-TW" dirty="0" err="1">
                <a:solidFill>
                  <a:srgbClr val="0070C0"/>
                </a:solidFill>
              </a:rPr>
              <a:t>state.status</a:t>
            </a:r>
            <a:r>
              <a:rPr lang="en-US" altLang="zh-TW" dirty="0">
                <a:solidFill>
                  <a:srgbClr val="0070C0"/>
                </a:solidFill>
              </a:rPr>
              <a:t>);        return false;    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});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41</a:t>
            </a:fld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4C8F917-0E42-4E46-B8D1-B7662FD1A972}"/>
              </a:ext>
            </a:extLst>
          </p:cNvPr>
          <p:cNvSpPr/>
          <p:nvPr/>
        </p:nvSpPr>
        <p:spPr>
          <a:xfrm>
            <a:off x="4572000" y="3089203"/>
            <a:ext cx="45720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Promise</a:t>
            </a:r>
            <a:r>
              <a:rPr lang="zh-TW" altLang="en-US" dirty="0"/>
              <a:t>是個強大</a:t>
            </a:r>
            <a:r>
              <a:rPr lang="zh-TW" altLang="en-US" b="1" dirty="0">
                <a:solidFill>
                  <a:srgbClr val="C00000"/>
                </a:solidFill>
              </a:rPr>
              <a:t>異步執行流程</a:t>
            </a:r>
            <a:r>
              <a:rPr lang="zh-TW" altLang="en-US" dirty="0"/>
              <a:t>語法結構</a:t>
            </a:r>
            <a:r>
              <a:rPr lang="en-US" altLang="zh-TW" dirty="0"/>
              <a:t>(ES6)</a:t>
            </a:r>
            <a:endParaRPr lang="zh-TW" altLang="en-US" dirty="0"/>
          </a:p>
        </p:txBody>
      </p:sp>
      <p:pic>
        <p:nvPicPr>
          <p:cNvPr id="5" name="Picture 3" descr="Promiseçæ">
            <a:extLst>
              <a:ext uri="{FF2B5EF4-FFF2-40B4-BE49-F238E27FC236}">
                <a16:creationId xmlns:a16="http://schemas.microsoft.com/office/drawing/2014/main" id="{F7A2A82D-2C9F-4C6D-BE7E-14CF4F1DC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01008"/>
            <a:ext cx="2979871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4F95BDF-42F9-47C9-A4E4-6E6A75E6C41C}"/>
              </a:ext>
            </a:extLst>
          </p:cNvPr>
          <p:cNvSpPr/>
          <p:nvPr/>
        </p:nvSpPr>
        <p:spPr>
          <a:xfrm>
            <a:off x="5940152" y="3647678"/>
            <a:ext cx="148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Promise</a:t>
            </a:r>
            <a:r>
              <a:rPr lang="zh-TW" altLang="en-US" b="1" dirty="0"/>
              <a:t>狀態</a:t>
            </a:r>
            <a:r>
              <a:rPr lang="en-US" altLang="zh-TW" b="1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5837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dirty="0"/>
              <a:t>A game is a </a:t>
            </a:r>
            <a:r>
              <a:rPr lang="en-US" altLang="zh-TW" b="1" dirty="0"/>
              <a:t>sequence of levels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Whenever the player dies, the current level is restarted.</a:t>
            </a:r>
          </a:p>
          <a:p>
            <a:pPr lvl="1"/>
            <a:r>
              <a:rPr lang="en-US" altLang="zh-TW" dirty="0"/>
              <a:t>When a level is completed, we move on to the next level.</a:t>
            </a:r>
          </a:p>
          <a:p>
            <a:pPr lvl="2"/>
            <a:r>
              <a:rPr lang="en-US" altLang="zh-TW" b="1" dirty="0">
                <a:solidFill>
                  <a:srgbClr val="C00000"/>
                </a:solidFill>
              </a:rPr>
              <a:t>async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C00000"/>
                </a:solidFill>
              </a:rPr>
              <a:t>function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 err="1">
                <a:solidFill>
                  <a:srgbClr val="0070C0"/>
                </a:solidFill>
              </a:rPr>
              <a:t>runGame</a:t>
            </a:r>
            <a:r>
              <a:rPr lang="en-US" altLang="zh-TW" dirty="0">
                <a:solidFill>
                  <a:srgbClr val="0070C0"/>
                </a:solidFill>
              </a:rPr>
              <a:t>(plans, Display)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for (let level = 0; level &lt; </a:t>
            </a:r>
            <a:r>
              <a:rPr lang="en-US" altLang="zh-TW" dirty="0" err="1">
                <a:solidFill>
                  <a:srgbClr val="0070C0"/>
                </a:solidFill>
              </a:rPr>
              <a:t>plans.length</a:t>
            </a:r>
            <a:r>
              <a:rPr lang="en-US" altLang="zh-TW" dirty="0">
                <a:solidFill>
                  <a:srgbClr val="0070C0"/>
                </a:solidFill>
              </a:rPr>
              <a:t>;)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let status = </a:t>
            </a:r>
            <a:r>
              <a:rPr lang="en-US" altLang="zh-TW" b="1" dirty="0">
                <a:solidFill>
                  <a:srgbClr val="C00000"/>
                </a:solidFill>
              </a:rPr>
              <a:t>await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 err="1">
                <a:solidFill>
                  <a:srgbClr val="0070C0"/>
                </a:solidFill>
              </a:rPr>
              <a:t>runLevel</a:t>
            </a:r>
            <a:r>
              <a:rPr lang="en-US" altLang="zh-TW" dirty="0">
                <a:solidFill>
                  <a:srgbClr val="0070C0"/>
                </a:solidFill>
              </a:rPr>
              <a:t>(new Level(plans[level]),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                     Display);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if (status == "</a:t>
            </a:r>
            <a:r>
              <a:rPr lang="en-US" altLang="zh-TW" dirty="0">
                <a:solidFill>
                  <a:srgbClr val="7030A0"/>
                </a:solidFill>
              </a:rPr>
              <a:t>won</a:t>
            </a:r>
            <a:r>
              <a:rPr lang="en-US" altLang="zh-TW" dirty="0">
                <a:solidFill>
                  <a:srgbClr val="0070C0"/>
                </a:solidFill>
              </a:rPr>
              <a:t>") level++;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console.log("</a:t>
            </a:r>
            <a:r>
              <a:rPr lang="en-US" altLang="zh-TW" dirty="0">
                <a:solidFill>
                  <a:srgbClr val="7030A0"/>
                </a:solidFill>
              </a:rPr>
              <a:t>You've won</a:t>
            </a:r>
            <a:r>
              <a:rPr lang="en-US" altLang="zh-TW" dirty="0">
                <a:solidFill>
                  <a:srgbClr val="0070C0"/>
                </a:solidFill>
              </a:rPr>
              <a:t>!");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42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0395A4-5B84-4D0D-B06C-0B5AD32FC9B7}"/>
              </a:ext>
            </a:extLst>
          </p:cNvPr>
          <p:cNvSpPr/>
          <p:nvPr/>
        </p:nvSpPr>
        <p:spPr>
          <a:xfrm>
            <a:off x="0" y="5157192"/>
            <a:ext cx="91440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Because we made </a:t>
            </a:r>
            <a:r>
              <a:rPr lang="zh-TW" altLang="en-US" b="1" dirty="0"/>
              <a:t>runLevel return a </a:t>
            </a:r>
            <a:r>
              <a:rPr lang="zh-TW" altLang="en-US" b="1" dirty="0">
                <a:solidFill>
                  <a:srgbClr val="C00000"/>
                </a:solidFill>
              </a:rPr>
              <a:t>promise,</a:t>
            </a:r>
            <a:r>
              <a:rPr lang="zh-TW" altLang="en-US" b="1" dirty="0"/>
              <a:t> </a:t>
            </a:r>
            <a:r>
              <a:rPr lang="zh-TW" altLang="en-US" dirty="0"/>
              <a:t>runGame can be written using an </a:t>
            </a:r>
            <a:r>
              <a:rPr lang="zh-TW" altLang="en-US" b="1" dirty="0">
                <a:solidFill>
                  <a:srgbClr val="C00000"/>
                </a:solidFill>
              </a:rPr>
              <a:t>async</a:t>
            </a:r>
            <a:r>
              <a:rPr lang="zh-TW" altLang="en-US" b="1" dirty="0"/>
              <a:t> </a:t>
            </a:r>
            <a:r>
              <a:rPr lang="zh-TW" altLang="en-US" b="1" dirty="0">
                <a:solidFill>
                  <a:srgbClr val="C00000"/>
                </a:solidFill>
              </a:rPr>
              <a:t>function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12D490-181E-48D2-A0C1-A6DB8E55D809}"/>
              </a:ext>
            </a:extLst>
          </p:cNvPr>
          <p:cNvSpPr/>
          <p:nvPr/>
        </p:nvSpPr>
        <p:spPr>
          <a:xfrm>
            <a:off x="1043608" y="5624858"/>
            <a:ext cx="7416824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async function</a:t>
            </a:r>
            <a:r>
              <a:rPr lang="zh-TW" altLang="en-US" b="1" dirty="0"/>
              <a:t> </a:t>
            </a:r>
            <a:r>
              <a:rPr lang="en-US" altLang="zh-TW" b="1" dirty="0"/>
              <a:t>(</a:t>
            </a:r>
            <a:r>
              <a:rPr lang="en-US" altLang="zh-TW" dirty="0" err="1"/>
              <a:t>AsyncFunction</a:t>
            </a:r>
            <a:r>
              <a:rPr lang="en-US" altLang="zh-TW" dirty="0"/>
              <a:t> </a:t>
            </a:r>
            <a:r>
              <a:rPr lang="zh-TW" altLang="en-US" dirty="0"/>
              <a:t>物件</a:t>
            </a:r>
            <a:r>
              <a:rPr lang="en-US" altLang="zh-TW" dirty="0"/>
              <a:t>)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(in Ch 18-20)</a:t>
            </a:r>
            <a:endParaRPr lang="en-US" altLang="zh-TW" b="1" dirty="0"/>
          </a:p>
          <a:p>
            <a:pPr algn="ctr"/>
            <a:r>
              <a:rPr lang="zh-TW" altLang="en-US" dirty="0"/>
              <a:t>代表一個</a:t>
            </a:r>
            <a:r>
              <a:rPr lang="zh-TW" altLang="en-US" b="1" dirty="0"/>
              <a:t>非同步函式</a:t>
            </a:r>
            <a:r>
              <a:rPr lang="zh-TW" altLang="en-US" dirty="0"/>
              <a:t>，該函式會執行該函式內的程式碼。</a:t>
            </a:r>
          </a:p>
          <a:p>
            <a:pPr algn="ctr"/>
            <a:r>
              <a:rPr lang="zh-TW" altLang="en-US" dirty="0"/>
              <a:t>當 async 函式被呼叫時，它會回傳一個 Promise</a:t>
            </a:r>
          </a:p>
        </p:txBody>
      </p:sp>
    </p:spTree>
    <p:extLst>
      <p:ext uri="{BB962C8B-B14F-4D97-AF65-F5344CB8AC3E}">
        <p14:creationId xmlns:p14="http://schemas.microsoft.com/office/powerpoint/2010/main" val="32444429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Run the Game &lt; </a:t>
            </a:r>
            <a:r>
              <a:rPr lang="en-US" altLang="zh-TW" dirty="0">
                <a:solidFill>
                  <a:srgbClr val="C00000"/>
                </a:solidFill>
              </a:rPr>
              <a:t>index.html</a:t>
            </a:r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&lt;!doctype html&gt;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&lt;script </a:t>
            </a:r>
            <a:r>
              <a:rPr lang="en-US" altLang="zh-TW" dirty="0" err="1">
                <a:solidFill>
                  <a:srgbClr val="0070C0"/>
                </a:solidFill>
              </a:rPr>
              <a:t>src</a:t>
            </a:r>
            <a:r>
              <a:rPr lang="en-US" altLang="zh-TW" dirty="0">
                <a:solidFill>
                  <a:srgbClr val="0070C0"/>
                </a:solidFill>
              </a:rPr>
              <a:t>="code/chapter/16_game.js"&gt;&lt;/script&gt;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&lt;script </a:t>
            </a:r>
            <a:r>
              <a:rPr lang="en-US" altLang="zh-TW" dirty="0" err="1">
                <a:solidFill>
                  <a:srgbClr val="0070C0"/>
                </a:solidFill>
              </a:rPr>
              <a:t>src</a:t>
            </a:r>
            <a:r>
              <a:rPr lang="en-US" altLang="zh-TW" dirty="0">
                <a:solidFill>
                  <a:srgbClr val="0070C0"/>
                </a:solidFill>
              </a:rPr>
              <a:t>="code/levels.js"&gt;&lt;/script&gt;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&lt;link </a:t>
            </a:r>
            <a:r>
              <a:rPr lang="en-US" altLang="zh-TW" dirty="0" err="1">
                <a:solidFill>
                  <a:srgbClr val="0070C0"/>
                </a:solidFill>
              </a:rPr>
              <a:t>rel</a:t>
            </a:r>
            <a:r>
              <a:rPr lang="en-US" altLang="zh-TW" dirty="0">
                <a:solidFill>
                  <a:srgbClr val="0070C0"/>
                </a:solidFill>
              </a:rPr>
              <a:t>="stylesheet" </a:t>
            </a:r>
            <a:r>
              <a:rPr lang="en-US" altLang="zh-TW" dirty="0" err="1">
                <a:solidFill>
                  <a:srgbClr val="0070C0"/>
                </a:solidFill>
              </a:rPr>
              <a:t>href</a:t>
            </a:r>
            <a:r>
              <a:rPr lang="en-US" altLang="zh-TW" dirty="0">
                <a:solidFill>
                  <a:srgbClr val="0070C0"/>
                </a:solidFill>
              </a:rPr>
              <a:t>="</a:t>
            </a:r>
            <a:r>
              <a:rPr lang="en-US" altLang="zh-TW" dirty="0" err="1">
                <a:solidFill>
                  <a:srgbClr val="0070C0"/>
                </a:solidFill>
              </a:rPr>
              <a:t>css</a:t>
            </a:r>
            <a:r>
              <a:rPr lang="en-US" altLang="zh-TW" dirty="0">
                <a:solidFill>
                  <a:srgbClr val="0070C0"/>
                </a:solidFill>
              </a:rPr>
              <a:t>/game.css"&gt;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&lt;body&gt;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&lt;script&gt;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b="1" dirty="0" err="1">
                <a:solidFill>
                  <a:srgbClr val="C00000"/>
                </a:solidFill>
              </a:rPr>
              <a:t>runGame</a:t>
            </a:r>
            <a:r>
              <a:rPr lang="en-US" altLang="zh-TW" dirty="0">
                <a:solidFill>
                  <a:srgbClr val="0070C0"/>
                </a:solidFill>
              </a:rPr>
              <a:t>(GAME_LEVELS, </a:t>
            </a:r>
            <a:r>
              <a:rPr lang="en-US" altLang="zh-TW" dirty="0" err="1">
                <a:solidFill>
                  <a:srgbClr val="0070C0"/>
                </a:solidFill>
              </a:rPr>
              <a:t>DOMDisplay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&lt;/script&gt;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&lt;/body&gt;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5756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player start with </a:t>
            </a:r>
            <a:r>
              <a:rPr lang="en-US" altLang="zh-TW" dirty="0">
                <a:solidFill>
                  <a:srgbClr val="C00000"/>
                </a:solidFill>
              </a:rPr>
              <a:t>three</a:t>
            </a:r>
            <a:r>
              <a:rPr lang="en-US" altLang="zh-TW" dirty="0"/>
              <a:t> lives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&lt;!doctype html&gt;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&lt;script </a:t>
            </a:r>
            <a:r>
              <a:rPr lang="en-US" altLang="zh-TW" dirty="0" err="1">
                <a:solidFill>
                  <a:srgbClr val="0070C0"/>
                </a:solidFill>
              </a:rPr>
              <a:t>src</a:t>
            </a:r>
            <a:r>
              <a:rPr lang="en-US" altLang="zh-TW" dirty="0">
                <a:solidFill>
                  <a:srgbClr val="0070C0"/>
                </a:solidFill>
              </a:rPr>
              <a:t>="code/chapter/16_game.js"&gt;&lt;/script&gt;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&lt;script </a:t>
            </a:r>
            <a:r>
              <a:rPr lang="en-US" altLang="zh-TW" dirty="0" err="1">
                <a:solidFill>
                  <a:srgbClr val="0070C0"/>
                </a:solidFill>
              </a:rPr>
              <a:t>src</a:t>
            </a:r>
            <a:r>
              <a:rPr lang="en-US" altLang="zh-TW" dirty="0">
                <a:solidFill>
                  <a:srgbClr val="0070C0"/>
                </a:solidFill>
              </a:rPr>
              <a:t>="code/levels.js"&gt;&lt;/script&gt;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&lt;link </a:t>
            </a:r>
            <a:r>
              <a:rPr lang="en-US" altLang="zh-TW" dirty="0" err="1">
                <a:solidFill>
                  <a:srgbClr val="0070C0"/>
                </a:solidFill>
              </a:rPr>
              <a:t>rel</a:t>
            </a:r>
            <a:r>
              <a:rPr lang="en-US" altLang="zh-TW" dirty="0">
                <a:solidFill>
                  <a:srgbClr val="0070C0"/>
                </a:solidFill>
              </a:rPr>
              <a:t>="stylesheet" </a:t>
            </a:r>
            <a:r>
              <a:rPr lang="en-US" altLang="zh-TW" dirty="0" err="1">
                <a:solidFill>
                  <a:srgbClr val="0070C0"/>
                </a:solidFill>
              </a:rPr>
              <a:t>href</a:t>
            </a:r>
            <a:r>
              <a:rPr lang="en-US" altLang="zh-TW" dirty="0">
                <a:solidFill>
                  <a:srgbClr val="0070C0"/>
                </a:solidFill>
              </a:rPr>
              <a:t>="</a:t>
            </a:r>
            <a:r>
              <a:rPr lang="en-US" altLang="zh-TW" dirty="0" err="1">
                <a:solidFill>
                  <a:srgbClr val="0070C0"/>
                </a:solidFill>
              </a:rPr>
              <a:t>css</a:t>
            </a:r>
            <a:r>
              <a:rPr lang="en-US" altLang="zh-TW" dirty="0">
                <a:solidFill>
                  <a:srgbClr val="0070C0"/>
                </a:solidFill>
              </a:rPr>
              <a:t>/game.css"&gt;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&lt;body&gt;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&lt;script&gt;</a:t>
            </a:r>
          </a:p>
          <a:p>
            <a:r>
              <a:rPr lang="en-US" altLang="zh-TW" dirty="0"/>
              <a:t>  // The old </a:t>
            </a:r>
            <a:r>
              <a:rPr lang="en-US" altLang="zh-TW" dirty="0" err="1"/>
              <a:t>runGame</a:t>
            </a:r>
            <a:r>
              <a:rPr lang="en-US" altLang="zh-TW" dirty="0"/>
              <a:t> function. Modify it...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async function </a:t>
            </a:r>
            <a:r>
              <a:rPr lang="en-US" altLang="zh-TW" dirty="0" err="1">
                <a:solidFill>
                  <a:srgbClr val="0070C0"/>
                </a:solidFill>
              </a:rPr>
              <a:t>runGame</a:t>
            </a:r>
            <a:r>
              <a:rPr lang="en-US" altLang="zh-TW" dirty="0">
                <a:solidFill>
                  <a:srgbClr val="0070C0"/>
                </a:solidFill>
              </a:rPr>
              <a:t>(plans, Display)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for (let level = 0; level &lt; </a:t>
            </a:r>
            <a:r>
              <a:rPr lang="en-US" altLang="zh-TW" dirty="0" err="1">
                <a:solidFill>
                  <a:srgbClr val="0070C0"/>
                </a:solidFill>
              </a:rPr>
              <a:t>plans.length</a:t>
            </a:r>
            <a:r>
              <a:rPr lang="en-US" altLang="zh-TW" dirty="0">
                <a:solidFill>
                  <a:srgbClr val="0070C0"/>
                </a:solidFill>
              </a:rPr>
              <a:t>;)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let status = await </a:t>
            </a:r>
            <a:r>
              <a:rPr lang="en-US" altLang="zh-TW" dirty="0" err="1">
                <a:solidFill>
                  <a:srgbClr val="0070C0"/>
                </a:solidFill>
              </a:rPr>
              <a:t>runLevel</a:t>
            </a:r>
            <a:r>
              <a:rPr lang="en-US" altLang="zh-TW" dirty="0">
                <a:solidFill>
                  <a:srgbClr val="0070C0"/>
                </a:solidFill>
              </a:rPr>
              <a:t>(new Level(plans[level]),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                       Display);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if (status == "won") level++;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}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console.log("You've won!");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runGame</a:t>
            </a:r>
            <a:r>
              <a:rPr lang="en-US" altLang="zh-TW" dirty="0">
                <a:solidFill>
                  <a:srgbClr val="0070C0"/>
                </a:solidFill>
              </a:rPr>
              <a:t>(GAME_LEVELS, </a:t>
            </a:r>
            <a:r>
              <a:rPr lang="en-US" altLang="zh-TW" dirty="0" err="1">
                <a:solidFill>
                  <a:srgbClr val="0070C0"/>
                </a:solidFill>
              </a:rPr>
              <a:t>DOMDisplay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&lt;/script&gt;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&lt;/body&gt;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2480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47500" lnSpcReduction="20000"/>
          </a:bodyPr>
          <a:lstStyle/>
          <a:p>
            <a:pPr lvl="1"/>
            <a:r>
              <a:rPr lang="en-US" altLang="zh-TW" dirty="0">
                <a:solidFill>
                  <a:srgbClr val="0070C0"/>
                </a:solidFill>
              </a:rPr>
              <a:t>&lt;!doctype html&gt;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&lt;script </a:t>
            </a:r>
            <a:r>
              <a:rPr lang="en-US" altLang="zh-TW" dirty="0" err="1">
                <a:solidFill>
                  <a:srgbClr val="0070C0"/>
                </a:solidFill>
              </a:rPr>
              <a:t>src</a:t>
            </a:r>
            <a:r>
              <a:rPr lang="en-US" altLang="zh-TW" dirty="0">
                <a:solidFill>
                  <a:srgbClr val="0070C0"/>
                </a:solidFill>
              </a:rPr>
              <a:t>="code/chapter/16_game.js"&gt;&lt;/script&gt;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&lt;script </a:t>
            </a:r>
            <a:r>
              <a:rPr lang="en-US" altLang="zh-TW" dirty="0" err="1">
                <a:solidFill>
                  <a:srgbClr val="0070C0"/>
                </a:solidFill>
              </a:rPr>
              <a:t>src</a:t>
            </a:r>
            <a:r>
              <a:rPr lang="en-US" altLang="zh-TW" dirty="0">
                <a:solidFill>
                  <a:srgbClr val="0070C0"/>
                </a:solidFill>
              </a:rPr>
              <a:t>="code/levels.js"&gt;&lt;/script&gt;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&lt;link </a:t>
            </a:r>
            <a:r>
              <a:rPr lang="en-US" altLang="zh-TW" dirty="0" err="1">
                <a:solidFill>
                  <a:srgbClr val="0070C0"/>
                </a:solidFill>
              </a:rPr>
              <a:t>rel</a:t>
            </a:r>
            <a:r>
              <a:rPr lang="en-US" altLang="zh-TW" dirty="0">
                <a:solidFill>
                  <a:srgbClr val="0070C0"/>
                </a:solidFill>
              </a:rPr>
              <a:t>="stylesheet" </a:t>
            </a:r>
            <a:r>
              <a:rPr lang="en-US" altLang="zh-TW" dirty="0" err="1">
                <a:solidFill>
                  <a:srgbClr val="0070C0"/>
                </a:solidFill>
              </a:rPr>
              <a:t>href</a:t>
            </a:r>
            <a:r>
              <a:rPr lang="en-US" altLang="zh-TW" dirty="0">
                <a:solidFill>
                  <a:srgbClr val="0070C0"/>
                </a:solidFill>
              </a:rPr>
              <a:t>="</a:t>
            </a:r>
            <a:r>
              <a:rPr lang="en-US" altLang="zh-TW" dirty="0" err="1">
                <a:solidFill>
                  <a:srgbClr val="0070C0"/>
                </a:solidFill>
              </a:rPr>
              <a:t>css</a:t>
            </a:r>
            <a:r>
              <a:rPr lang="en-US" altLang="zh-TW" dirty="0">
                <a:solidFill>
                  <a:srgbClr val="0070C0"/>
                </a:solidFill>
              </a:rPr>
              <a:t>/game.css"&gt;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&lt;body&gt;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&lt;script&gt;</a:t>
            </a:r>
          </a:p>
          <a:p>
            <a:pPr lvl="1"/>
            <a:r>
              <a:rPr lang="en-US" altLang="zh-TW" b="1" dirty="0"/>
              <a:t>  // The old </a:t>
            </a:r>
            <a:r>
              <a:rPr lang="en-US" altLang="zh-TW" b="1" dirty="0" err="1"/>
              <a:t>runLevel</a:t>
            </a:r>
            <a:r>
              <a:rPr lang="en-US" altLang="zh-TW" b="1" dirty="0"/>
              <a:t> function. Modify this...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function </a:t>
            </a:r>
            <a:r>
              <a:rPr lang="en-US" altLang="zh-TW" dirty="0" err="1">
                <a:solidFill>
                  <a:srgbClr val="0070C0"/>
                </a:solidFill>
              </a:rPr>
              <a:t>runLevel</a:t>
            </a:r>
            <a:r>
              <a:rPr lang="en-US" altLang="zh-TW" dirty="0">
                <a:solidFill>
                  <a:srgbClr val="0070C0"/>
                </a:solidFill>
              </a:rPr>
              <a:t>(level, Display)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let display = new Display(</a:t>
            </a:r>
            <a:r>
              <a:rPr lang="en-US" altLang="zh-TW" dirty="0" err="1">
                <a:solidFill>
                  <a:srgbClr val="0070C0"/>
                </a:solidFill>
              </a:rPr>
              <a:t>document.body</a:t>
            </a:r>
            <a:r>
              <a:rPr lang="en-US" altLang="zh-TW" dirty="0">
                <a:solidFill>
                  <a:srgbClr val="0070C0"/>
                </a:solidFill>
              </a:rPr>
              <a:t>, level);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let state = </a:t>
            </a:r>
            <a:r>
              <a:rPr lang="en-US" altLang="zh-TW" dirty="0" err="1">
                <a:solidFill>
                  <a:srgbClr val="0070C0"/>
                </a:solidFill>
              </a:rPr>
              <a:t>State.start</a:t>
            </a:r>
            <a:r>
              <a:rPr lang="en-US" altLang="zh-TW" dirty="0">
                <a:solidFill>
                  <a:srgbClr val="0070C0"/>
                </a:solidFill>
              </a:rPr>
              <a:t>(level);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let ending = 1;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return new </a:t>
            </a:r>
            <a:r>
              <a:rPr lang="en-US" altLang="zh-TW" b="1" dirty="0">
                <a:solidFill>
                  <a:srgbClr val="C00000"/>
                </a:solidFill>
              </a:rPr>
              <a:t>Promise</a:t>
            </a:r>
            <a:r>
              <a:rPr lang="en-US" altLang="zh-TW" dirty="0">
                <a:solidFill>
                  <a:srgbClr val="0070C0"/>
                </a:solidFill>
              </a:rPr>
              <a:t>(resolve =&gt;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</a:t>
            </a:r>
            <a:r>
              <a:rPr lang="en-US" altLang="zh-TW" dirty="0" err="1">
                <a:solidFill>
                  <a:srgbClr val="0070C0"/>
                </a:solidFill>
              </a:rPr>
              <a:t>runAnimation</a:t>
            </a:r>
            <a:r>
              <a:rPr lang="en-US" altLang="zh-TW" dirty="0">
                <a:solidFill>
                  <a:srgbClr val="0070C0"/>
                </a:solidFill>
              </a:rPr>
              <a:t>(time =&gt;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state = </a:t>
            </a:r>
            <a:r>
              <a:rPr lang="en-US" altLang="zh-TW" dirty="0" err="1">
                <a:solidFill>
                  <a:srgbClr val="0070C0"/>
                </a:solidFill>
              </a:rPr>
              <a:t>state.update</a:t>
            </a:r>
            <a:r>
              <a:rPr lang="en-US" altLang="zh-TW" dirty="0">
                <a:solidFill>
                  <a:srgbClr val="0070C0"/>
                </a:solidFill>
              </a:rPr>
              <a:t>(time, </a:t>
            </a:r>
            <a:r>
              <a:rPr lang="en-US" altLang="zh-TW" dirty="0" err="1">
                <a:solidFill>
                  <a:srgbClr val="0070C0"/>
                </a:solidFill>
              </a:rPr>
              <a:t>arrowKeys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</a:t>
            </a:r>
            <a:r>
              <a:rPr lang="en-US" altLang="zh-TW" dirty="0" err="1">
                <a:solidFill>
                  <a:srgbClr val="0070C0"/>
                </a:solidFill>
              </a:rPr>
              <a:t>display.syncState</a:t>
            </a:r>
            <a:r>
              <a:rPr lang="en-US" altLang="zh-TW" dirty="0">
                <a:solidFill>
                  <a:srgbClr val="0070C0"/>
                </a:solidFill>
              </a:rPr>
              <a:t>(state);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if (</a:t>
            </a:r>
            <a:r>
              <a:rPr lang="en-US" altLang="zh-TW" dirty="0" err="1">
                <a:solidFill>
                  <a:srgbClr val="0070C0"/>
                </a:solidFill>
              </a:rPr>
              <a:t>state.status</a:t>
            </a:r>
            <a:r>
              <a:rPr lang="en-US" altLang="zh-TW" dirty="0">
                <a:solidFill>
                  <a:srgbClr val="0070C0"/>
                </a:solidFill>
              </a:rPr>
              <a:t> == "playing")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return true;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} else if (ending &gt; 0)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ending -= time;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return true;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} else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</a:t>
            </a:r>
            <a:r>
              <a:rPr lang="en-US" altLang="zh-TW" dirty="0" err="1">
                <a:solidFill>
                  <a:srgbClr val="0070C0"/>
                </a:solidFill>
              </a:rPr>
              <a:t>display.clear</a:t>
            </a:r>
            <a:r>
              <a:rPr lang="en-US" altLang="zh-TW" dirty="0">
                <a:solidFill>
                  <a:srgbClr val="0070C0"/>
                </a:solidFill>
              </a:rPr>
              <a:t>();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resolve(</a:t>
            </a:r>
            <a:r>
              <a:rPr lang="en-US" altLang="zh-TW" dirty="0" err="1">
                <a:solidFill>
                  <a:srgbClr val="0070C0"/>
                </a:solidFill>
              </a:rPr>
              <a:t>state.status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return false;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}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});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});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runGame</a:t>
            </a:r>
            <a:r>
              <a:rPr lang="en-US" altLang="zh-TW" dirty="0">
                <a:solidFill>
                  <a:srgbClr val="0070C0"/>
                </a:solidFill>
              </a:rPr>
              <a:t>(GAME_LEVELS, </a:t>
            </a:r>
            <a:r>
              <a:rPr lang="en-US" altLang="zh-TW" dirty="0" err="1">
                <a:solidFill>
                  <a:srgbClr val="0070C0"/>
                </a:solidFill>
              </a:rPr>
              <a:t>DOMDisplay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&lt;/script&gt;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&lt;/body&gt;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45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5616E4-C27F-4D07-9E54-F49E5D0DAA5E}"/>
              </a:ext>
            </a:extLst>
          </p:cNvPr>
          <p:cNvSpPr/>
          <p:nvPr/>
        </p:nvSpPr>
        <p:spPr>
          <a:xfrm>
            <a:off x="4128120" y="260648"/>
            <a:ext cx="49803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to </a:t>
            </a:r>
            <a:r>
              <a:rPr lang="en-US" altLang="zh-TW" sz="2800" dirty="0">
                <a:solidFill>
                  <a:srgbClr val="C00000"/>
                </a:solidFill>
              </a:rPr>
              <a:t>pause (suspend) </a:t>
            </a:r>
            <a:r>
              <a:rPr lang="en-US" altLang="zh-TW" sz="2800" dirty="0"/>
              <a:t>and </a:t>
            </a:r>
            <a:r>
              <a:rPr lang="en-US" altLang="zh-TW" sz="2800" dirty="0" err="1"/>
              <a:t>unpause</a:t>
            </a:r>
            <a:r>
              <a:rPr lang="en-US" altLang="zh-TW" sz="2800" dirty="0"/>
              <a:t> the game by pressing the </a:t>
            </a:r>
            <a:r>
              <a:rPr lang="en-US" altLang="zh-TW" sz="2800" dirty="0">
                <a:solidFill>
                  <a:srgbClr val="C00000"/>
                </a:solidFill>
              </a:rPr>
              <a:t>Esc key</a:t>
            </a:r>
          </a:p>
        </p:txBody>
      </p:sp>
    </p:spTree>
    <p:extLst>
      <p:ext uri="{BB962C8B-B14F-4D97-AF65-F5344CB8AC3E}">
        <p14:creationId xmlns:p14="http://schemas.microsoft.com/office/powerpoint/2010/main" val="29651938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b="1" dirty="0"/>
              <a:t>A monster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altLang="zh-TW" sz="1100" dirty="0">
                <a:solidFill>
                  <a:srgbClr val="0070C0"/>
                </a:solidFill>
              </a:rPr>
              <a:t>&lt;!doctype html&gt;</a:t>
            </a:r>
          </a:p>
          <a:p>
            <a:r>
              <a:rPr lang="en-US" altLang="zh-TW" sz="1100" dirty="0">
                <a:solidFill>
                  <a:srgbClr val="0070C0"/>
                </a:solidFill>
              </a:rPr>
              <a:t>&lt;script </a:t>
            </a:r>
            <a:r>
              <a:rPr lang="en-US" altLang="zh-TW" sz="1100" dirty="0" err="1">
                <a:solidFill>
                  <a:srgbClr val="0070C0"/>
                </a:solidFill>
              </a:rPr>
              <a:t>src</a:t>
            </a:r>
            <a:r>
              <a:rPr lang="en-US" altLang="zh-TW" sz="1100" dirty="0">
                <a:solidFill>
                  <a:srgbClr val="0070C0"/>
                </a:solidFill>
              </a:rPr>
              <a:t>="code/chapter/16_game.js"&gt;&lt;/script&gt;</a:t>
            </a:r>
          </a:p>
          <a:p>
            <a:r>
              <a:rPr lang="en-US" altLang="zh-TW" sz="1100" dirty="0">
                <a:solidFill>
                  <a:srgbClr val="0070C0"/>
                </a:solidFill>
              </a:rPr>
              <a:t>&lt;script </a:t>
            </a:r>
            <a:r>
              <a:rPr lang="en-US" altLang="zh-TW" sz="1100" dirty="0" err="1">
                <a:solidFill>
                  <a:srgbClr val="0070C0"/>
                </a:solidFill>
              </a:rPr>
              <a:t>src</a:t>
            </a:r>
            <a:r>
              <a:rPr lang="en-US" altLang="zh-TW" sz="1100" dirty="0">
                <a:solidFill>
                  <a:srgbClr val="0070C0"/>
                </a:solidFill>
              </a:rPr>
              <a:t>="code/levels.js"&gt;&lt;/script&gt;</a:t>
            </a:r>
          </a:p>
          <a:p>
            <a:r>
              <a:rPr lang="en-US" altLang="zh-TW" sz="1100" dirty="0">
                <a:solidFill>
                  <a:srgbClr val="0070C0"/>
                </a:solidFill>
              </a:rPr>
              <a:t>&lt;link </a:t>
            </a:r>
            <a:r>
              <a:rPr lang="en-US" altLang="zh-TW" sz="1100" dirty="0" err="1">
                <a:solidFill>
                  <a:srgbClr val="0070C0"/>
                </a:solidFill>
              </a:rPr>
              <a:t>rel</a:t>
            </a:r>
            <a:r>
              <a:rPr lang="en-US" altLang="zh-TW" sz="1100" dirty="0">
                <a:solidFill>
                  <a:srgbClr val="0070C0"/>
                </a:solidFill>
              </a:rPr>
              <a:t>="stylesheet" </a:t>
            </a:r>
            <a:r>
              <a:rPr lang="en-US" altLang="zh-TW" sz="1100" dirty="0" err="1">
                <a:solidFill>
                  <a:srgbClr val="0070C0"/>
                </a:solidFill>
              </a:rPr>
              <a:t>href</a:t>
            </a:r>
            <a:r>
              <a:rPr lang="en-US" altLang="zh-TW" sz="1100" dirty="0">
                <a:solidFill>
                  <a:srgbClr val="0070C0"/>
                </a:solidFill>
              </a:rPr>
              <a:t>="</a:t>
            </a:r>
            <a:r>
              <a:rPr lang="en-US" altLang="zh-TW" sz="1100" dirty="0" err="1">
                <a:solidFill>
                  <a:srgbClr val="0070C0"/>
                </a:solidFill>
              </a:rPr>
              <a:t>css</a:t>
            </a:r>
            <a:r>
              <a:rPr lang="en-US" altLang="zh-TW" sz="1100" dirty="0">
                <a:solidFill>
                  <a:srgbClr val="0070C0"/>
                </a:solidFill>
              </a:rPr>
              <a:t>/game.css"&gt;</a:t>
            </a:r>
          </a:p>
          <a:p>
            <a:r>
              <a:rPr lang="en-US" altLang="zh-TW" sz="1100" dirty="0">
                <a:solidFill>
                  <a:srgbClr val="7030A0"/>
                </a:solidFill>
              </a:rPr>
              <a:t>&lt;style&gt;.monster { background: purple }&lt;/style&gt;</a:t>
            </a:r>
          </a:p>
          <a:p>
            <a:r>
              <a:rPr lang="en-US" altLang="zh-TW" sz="1100" dirty="0">
                <a:solidFill>
                  <a:srgbClr val="0070C0"/>
                </a:solidFill>
              </a:rPr>
              <a:t>&lt;body&gt;</a:t>
            </a:r>
          </a:p>
          <a:p>
            <a:r>
              <a:rPr lang="en-US" altLang="zh-TW" sz="1100" dirty="0">
                <a:solidFill>
                  <a:srgbClr val="0070C0"/>
                </a:solidFill>
              </a:rPr>
              <a:t>  &lt;script&gt;</a:t>
            </a:r>
          </a:p>
          <a:p>
            <a:r>
              <a:rPr lang="en-US" altLang="zh-TW" sz="1100" b="1" dirty="0"/>
              <a:t>    // Complete the constructor, update, and collide methods</a:t>
            </a:r>
          </a:p>
          <a:p>
            <a:r>
              <a:rPr lang="en-US" altLang="zh-TW" sz="1100" dirty="0">
                <a:solidFill>
                  <a:srgbClr val="0070C0"/>
                </a:solidFill>
              </a:rPr>
              <a:t>    </a:t>
            </a:r>
            <a:r>
              <a:rPr lang="en-US" altLang="zh-TW" sz="1100" dirty="0">
                <a:solidFill>
                  <a:srgbClr val="7030A0"/>
                </a:solidFill>
              </a:rPr>
              <a:t>class Monster {</a:t>
            </a:r>
          </a:p>
          <a:p>
            <a:r>
              <a:rPr lang="en-US" altLang="zh-TW" sz="1100" dirty="0">
                <a:solidFill>
                  <a:srgbClr val="7030A0"/>
                </a:solidFill>
              </a:rPr>
              <a:t>      constructor(pos, /* ... */) {}</a:t>
            </a:r>
          </a:p>
          <a:p>
            <a:r>
              <a:rPr lang="en-US" altLang="zh-TW" sz="1100" dirty="0">
                <a:solidFill>
                  <a:srgbClr val="7030A0"/>
                </a:solidFill>
              </a:rPr>
              <a:t>      get type() { return "monster"; }</a:t>
            </a:r>
          </a:p>
          <a:p>
            <a:r>
              <a:rPr lang="en-US" altLang="zh-TW" sz="1100" dirty="0">
                <a:solidFill>
                  <a:srgbClr val="7030A0"/>
                </a:solidFill>
              </a:rPr>
              <a:t>      static create(pos) {</a:t>
            </a:r>
          </a:p>
          <a:p>
            <a:r>
              <a:rPr lang="en-US" altLang="zh-TW" sz="1100" dirty="0">
                <a:solidFill>
                  <a:srgbClr val="7030A0"/>
                </a:solidFill>
              </a:rPr>
              <a:t>        return new Monster(</a:t>
            </a:r>
            <a:r>
              <a:rPr lang="en-US" altLang="zh-TW" sz="1100" dirty="0" err="1">
                <a:solidFill>
                  <a:srgbClr val="7030A0"/>
                </a:solidFill>
              </a:rPr>
              <a:t>pos.plus</a:t>
            </a:r>
            <a:r>
              <a:rPr lang="en-US" altLang="zh-TW" sz="1100" dirty="0">
                <a:solidFill>
                  <a:srgbClr val="7030A0"/>
                </a:solidFill>
              </a:rPr>
              <a:t>(new </a:t>
            </a:r>
            <a:r>
              <a:rPr lang="en-US" altLang="zh-TW" sz="1100" dirty="0" err="1">
                <a:solidFill>
                  <a:srgbClr val="7030A0"/>
                </a:solidFill>
              </a:rPr>
              <a:t>Vec</a:t>
            </a:r>
            <a:r>
              <a:rPr lang="en-US" altLang="zh-TW" sz="1100" dirty="0">
                <a:solidFill>
                  <a:srgbClr val="7030A0"/>
                </a:solidFill>
              </a:rPr>
              <a:t>(0, -1)));</a:t>
            </a:r>
          </a:p>
          <a:p>
            <a:r>
              <a:rPr lang="en-US" altLang="zh-TW" sz="1100" dirty="0">
                <a:solidFill>
                  <a:srgbClr val="7030A0"/>
                </a:solidFill>
              </a:rPr>
              <a:t>      }</a:t>
            </a:r>
          </a:p>
          <a:p>
            <a:r>
              <a:rPr lang="en-US" altLang="zh-TW" sz="1100" dirty="0">
                <a:solidFill>
                  <a:srgbClr val="7030A0"/>
                </a:solidFill>
              </a:rPr>
              <a:t>      update(time, state) {}</a:t>
            </a:r>
          </a:p>
          <a:p>
            <a:r>
              <a:rPr lang="en-US" altLang="zh-TW" sz="1100" dirty="0">
                <a:solidFill>
                  <a:srgbClr val="7030A0"/>
                </a:solidFill>
              </a:rPr>
              <a:t>      collide(state) {}</a:t>
            </a:r>
          </a:p>
          <a:p>
            <a:r>
              <a:rPr lang="en-US" altLang="zh-TW" sz="1100" dirty="0">
                <a:solidFill>
                  <a:srgbClr val="7030A0"/>
                </a:solidFill>
              </a:rPr>
              <a:t>    }</a:t>
            </a:r>
          </a:p>
          <a:p>
            <a:r>
              <a:rPr lang="en-US" altLang="zh-TW" sz="1100" dirty="0">
                <a:solidFill>
                  <a:srgbClr val="7030A0"/>
                </a:solidFill>
              </a:rPr>
              <a:t>    </a:t>
            </a:r>
            <a:r>
              <a:rPr lang="en-US" altLang="zh-TW" sz="1100" dirty="0" err="1">
                <a:solidFill>
                  <a:srgbClr val="7030A0"/>
                </a:solidFill>
              </a:rPr>
              <a:t>Monster.prototype.size</a:t>
            </a:r>
            <a:r>
              <a:rPr lang="en-US" altLang="zh-TW" sz="1100" dirty="0">
                <a:solidFill>
                  <a:srgbClr val="7030A0"/>
                </a:solidFill>
              </a:rPr>
              <a:t> = new </a:t>
            </a:r>
            <a:r>
              <a:rPr lang="en-US" altLang="zh-TW" sz="1100" dirty="0" err="1">
                <a:solidFill>
                  <a:srgbClr val="7030A0"/>
                </a:solidFill>
              </a:rPr>
              <a:t>Vec</a:t>
            </a:r>
            <a:r>
              <a:rPr lang="en-US" altLang="zh-TW" sz="1100" dirty="0">
                <a:solidFill>
                  <a:srgbClr val="7030A0"/>
                </a:solidFill>
              </a:rPr>
              <a:t>(1.2, 2);</a:t>
            </a:r>
          </a:p>
          <a:p>
            <a:r>
              <a:rPr lang="en-US" altLang="zh-TW" sz="1100" dirty="0">
                <a:solidFill>
                  <a:srgbClr val="7030A0"/>
                </a:solidFill>
              </a:rPr>
              <a:t>    </a:t>
            </a:r>
            <a:r>
              <a:rPr lang="en-US" altLang="zh-TW" sz="1100" dirty="0" err="1">
                <a:solidFill>
                  <a:srgbClr val="7030A0"/>
                </a:solidFill>
              </a:rPr>
              <a:t>levelChars</a:t>
            </a:r>
            <a:r>
              <a:rPr lang="en-US" altLang="zh-TW" sz="1100" dirty="0">
                <a:solidFill>
                  <a:srgbClr val="7030A0"/>
                </a:solidFill>
              </a:rPr>
              <a:t>["M"] = Monster;</a:t>
            </a:r>
          </a:p>
          <a:p>
            <a:r>
              <a:rPr lang="en-US" altLang="zh-TW" sz="1100" dirty="0">
                <a:solidFill>
                  <a:srgbClr val="7030A0"/>
                </a:solidFill>
              </a:rPr>
              <a:t>    </a:t>
            </a:r>
            <a:r>
              <a:rPr lang="en-US" altLang="zh-TW" sz="1100" dirty="0" err="1">
                <a:solidFill>
                  <a:srgbClr val="7030A0"/>
                </a:solidFill>
              </a:rPr>
              <a:t>runLevel</a:t>
            </a:r>
            <a:r>
              <a:rPr lang="en-US" altLang="zh-TW" sz="1100" dirty="0">
                <a:solidFill>
                  <a:srgbClr val="7030A0"/>
                </a:solidFill>
              </a:rPr>
              <a:t>(new Level(`</a:t>
            </a:r>
          </a:p>
          <a:p>
            <a:r>
              <a:rPr lang="en-US" altLang="zh-TW" sz="800" dirty="0">
                <a:solidFill>
                  <a:srgbClr val="7030A0"/>
                </a:solidFill>
              </a:rPr>
              <a:t>..................................</a:t>
            </a:r>
          </a:p>
          <a:p>
            <a:r>
              <a:rPr lang="en-US" altLang="zh-TW" sz="800" dirty="0">
                <a:solidFill>
                  <a:srgbClr val="7030A0"/>
                </a:solidFill>
              </a:rPr>
              <a:t>.################################.</a:t>
            </a:r>
          </a:p>
          <a:p>
            <a:r>
              <a:rPr lang="en-US" altLang="zh-TW" sz="800" dirty="0">
                <a:solidFill>
                  <a:srgbClr val="7030A0"/>
                </a:solidFill>
              </a:rPr>
              <a:t>.#..............................#.</a:t>
            </a:r>
          </a:p>
          <a:p>
            <a:r>
              <a:rPr lang="en-US" altLang="zh-TW" sz="800" dirty="0">
                <a:solidFill>
                  <a:srgbClr val="7030A0"/>
                </a:solidFill>
              </a:rPr>
              <a:t>.#..............................#.</a:t>
            </a:r>
          </a:p>
          <a:p>
            <a:r>
              <a:rPr lang="en-US" altLang="zh-TW" sz="800" dirty="0">
                <a:solidFill>
                  <a:srgbClr val="7030A0"/>
                </a:solidFill>
              </a:rPr>
              <a:t>.#..............................#.</a:t>
            </a:r>
          </a:p>
          <a:p>
            <a:r>
              <a:rPr lang="en-US" altLang="zh-TW" sz="800" dirty="0">
                <a:solidFill>
                  <a:srgbClr val="7030A0"/>
                </a:solidFill>
              </a:rPr>
              <a:t>.#...........................o..#.</a:t>
            </a:r>
          </a:p>
          <a:p>
            <a:r>
              <a:rPr lang="en-US" altLang="zh-TW" sz="800" dirty="0">
                <a:solidFill>
                  <a:srgbClr val="7030A0"/>
                </a:solidFill>
              </a:rPr>
              <a:t>.#..@...........................#.</a:t>
            </a:r>
          </a:p>
          <a:p>
            <a:r>
              <a:rPr lang="en-US" altLang="zh-TW" sz="800" dirty="0">
                <a:solidFill>
                  <a:srgbClr val="7030A0"/>
                </a:solidFill>
              </a:rPr>
              <a:t>.##########..............########.</a:t>
            </a:r>
          </a:p>
          <a:p>
            <a:r>
              <a:rPr lang="en-US" altLang="zh-TW" sz="800" dirty="0">
                <a:solidFill>
                  <a:srgbClr val="7030A0"/>
                </a:solidFill>
              </a:rPr>
              <a:t>..........#..</a:t>
            </a:r>
            <a:r>
              <a:rPr lang="en-US" altLang="zh-TW" sz="800" dirty="0" err="1">
                <a:solidFill>
                  <a:srgbClr val="7030A0"/>
                </a:solidFill>
              </a:rPr>
              <a:t>o..o..o..o</a:t>
            </a:r>
            <a:r>
              <a:rPr lang="en-US" altLang="zh-TW" sz="800" dirty="0">
                <a:solidFill>
                  <a:srgbClr val="7030A0"/>
                </a:solidFill>
              </a:rPr>
              <a:t>..#........</a:t>
            </a:r>
          </a:p>
          <a:p>
            <a:r>
              <a:rPr lang="en-US" altLang="zh-TW" sz="800" dirty="0">
                <a:solidFill>
                  <a:srgbClr val="7030A0"/>
                </a:solidFill>
              </a:rPr>
              <a:t>..........#...........M..#........</a:t>
            </a:r>
          </a:p>
          <a:p>
            <a:r>
              <a:rPr lang="en-US" altLang="zh-TW" sz="800" dirty="0">
                <a:solidFill>
                  <a:srgbClr val="7030A0"/>
                </a:solidFill>
              </a:rPr>
              <a:t>..........################........</a:t>
            </a:r>
          </a:p>
          <a:p>
            <a:r>
              <a:rPr lang="en-US" altLang="zh-TW" sz="800" dirty="0">
                <a:solidFill>
                  <a:srgbClr val="7030A0"/>
                </a:solidFill>
              </a:rPr>
              <a:t>..................................</a:t>
            </a:r>
          </a:p>
          <a:p>
            <a:r>
              <a:rPr lang="en-US" altLang="zh-TW" sz="1100" dirty="0">
                <a:solidFill>
                  <a:srgbClr val="7030A0"/>
                </a:solidFill>
              </a:rPr>
              <a:t>`), </a:t>
            </a:r>
            <a:r>
              <a:rPr lang="en-US" altLang="zh-TW" sz="1100" dirty="0" err="1">
                <a:solidFill>
                  <a:srgbClr val="7030A0"/>
                </a:solidFill>
              </a:rPr>
              <a:t>DOMDisplay</a:t>
            </a:r>
            <a:r>
              <a:rPr lang="en-US" altLang="zh-TW" sz="1100" dirty="0">
                <a:solidFill>
                  <a:srgbClr val="7030A0"/>
                </a:solidFill>
              </a:rPr>
              <a:t>);</a:t>
            </a:r>
          </a:p>
          <a:p>
            <a:r>
              <a:rPr lang="en-US" altLang="zh-TW" sz="1100" dirty="0">
                <a:solidFill>
                  <a:srgbClr val="0070C0"/>
                </a:solidFill>
              </a:rPr>
              <a:t>  &lt;/script&gt;</a:t>
            </a:r>
          </a:p>
          <a:p>
            <a:r>
              <a:rPr lang="en-US" altLang="zh-TW" sz="1100" dirty="0">
                <a:solidFill>
                  <a:srgbClr val="0070C0"/>
                </a:solidFill>
              </a:rPr>
              <a:t>&lt;/body&gt;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76722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304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CH 17 (Eloquent)</a:t>
            </a:r>
            <a:br>
              <a:rPr lang="en-US" altLang="zh-TW" dirty="0"/>
            </a:br>
            <a:r>
              <a:rPr lang="en-US" altLang="zh-TW" b="1" dirty="0"/>
              <a:t>Project: A Platform Game</a:t>
            </a:r>
            <a:br>
              <a:rPr lang="en-US" altLang="zh-TW" b="1" dirty="0"/>
            </a:br>
            <a:r>
              <a:rPr lang="en-US" altLang="zh-TW" b="1" dirty="0">
                <a:solidFill>
                  <a:srgbClr val="C00000"/>
                </a:solidFill>
              </a:rPr>
              <a:t>using CANVAS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38595E0B-2039-4715-A592-714C579B0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7032DC-D86A-45EA-886D-B3FCF69C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52936"/>
            <a:ext cx="5676900" cy="391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233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Play the Game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Download the code: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ch17.zip </a:t>
            </a:r>
            <a:r>
              <a:rPr lang="en-US" altLang="zh-TW" dirty="0"/>
              <a:t>from the </a:t>
            </a:r>
            <a:r>
              <a:rPr lang="en-US" altLang="zh-TW" dirty="0" err="1"/>
              <a:t>ecourse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\code\chapter 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16_game.js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17_game.js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\code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levels.js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\</a:t>
            </a:r>
            <a:r>
              <a:rPr lang="en-US" altLang="zh-TW" dirty="0" err="1">
                <a:solidFill>
                  <a:srgbClr val="0070C0"/>
                </a:solidFill>
              </a:rPr>
              <a:t>img</a:t>
            </a:r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player.png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sprites.png</a:t>
            </a:r>
          </a:p>
          <a:p>
            <a:pPr lvl="1"/>
            <a:r>
              <a:rPr lang="en-US" altLang="zh-TW" b="1" dirty="0">
                <a:solidFill>
                  <a:srgbClr val="0070C0"/>
                </a:solidFill>
              </a:rPr>
              <a:t>Index.html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49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C4AE6DB-5151-483B-8FB6-208480F2A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988840"/>
            <a:ext cx="1592564" cy="110641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2647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Play the Game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Download the code: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ch16.zip </a:t>
            </a:r>
            <a:r>
              <a:rPr lang="en-US" altLang="zh-TW" dirty="0"/>
              <a:t>from the </a:t>
            </a:r>
            <a:r>
              <a:rPr lang="en-US" altLang="zh-TW" dirty="0" err="1"/>
              <a:t>ecourse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\code\chapter 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16_game.js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\code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levels.js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\</a:t>
            </a:r>
            <a:r>
              <a:rPr lang="en-US" altLang="zh-TW" dirty="0" err="1">
                <a:solidFill>
                  <a:srgbClr val="0070C0"/>
                </a:solidFill>
              </a:rPr>
              <a:t>css</a:t>
            </a:r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game.css</a:t>
            </a:r>
          </a:p>
          <a:p>
            <a:pPr lvl="1"/>
            <a:r>
              <a:rPr lang="en-US" altLang="zh-TW" b="1" dirty="0">
                <a:solidFill>
                  <a:srgbClr val="0070C0"/>
                </a:solidFill>
              </a:rPr>
              <a:t>Index.html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6A95B9-1F6E-4285-87A0-E32FBBAE6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132856"/>
            <a:ext cx="2921883" cy="210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638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Game code using CANVAS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use </a:t>
            </a:r>
            <a:r>
              <a:rPr lang="en-US" altLang="zh-TW" dirty="0" err="1">
                <a:solidFill>
                  <a:srgbClr val="C00000"/>
                </a:solidFill>
              </a:rPr>
              <a:t>drawImage</a:t>
            </a:r>
            <a:r>
              <a:rPr lang="en-US" altLang="zh-TW" dirty="0">
                <a:solidFill>
                  <a:srgbClr val="0070C0"/>
                </a:solidFill>
              </a:rPr>
              <a:t> to draw </a:t>
            </a:r>
            <a:r>
              <a:rPr lang="en-US" altLang="zh-TW" dirty="0">
                <a:solidFill>
                  <a:srgbClr val="C00000"/>
                </a:solidFill>
              </a:rPr>
              <a:t>pictures</a:t>
            </a:r>
            <a:r>
              <a:rPr lang="en-US" altLang="zh-TW" dirty="0">
                <a:solidFill>
                  <a:srgbClr val="0070C0"/>
                </a:solidFill>
              </a:rPr>
              <a:t> 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represent the </a:t>
            </a:r>
            <a:r>
              <a:rPr lang="en-US" altLang="zh-TW" dirty="0">
                <a:solidFill>
                  <a:srgbClr val="C00000"/>
                </a:solidFill>
              </a:rPr>
              <a:t>game’s elements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define another display object type called </a:t>
            </a:r>
            <a:r>
              <a:rPr lang="en-US" altLang="zh-TW" dirty="0" err="1">
                <a:solidFill>
                  <a:srgbClr val="C00000"/>
                </a:solidFill>
              </a:rPr>
              <a:t>CanvasDisplay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supporting the same interface as </a:t>
            </a:r>
            <a:r>
              <a:rPr lang="en-US" altLang="zh-TW" dirty="0" err="1">
                <a:solidFill>
                  <a:srgbClr val="C00000"/>
                </a:solidFill>
              </a:rPr>
              <a:t>DOMDisplay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(Ch16)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the methods </a:t>
            </a:r>
            <a:r>
              <a:rPr lang="en-US" altLang="zh-TW" dirty="0" err="1">
                <a:solidFill>
                  <a:srgbClr val="C00000"/>
                </a:solidFill>
              </a:rPr>
              <a:t>syncState</a:t>
            </a:r>
            <a:r>
              <a:rPr lang="en-US" altLang="zh-TW" dirty="0">
                <a:solidFill>
                  <a:srgbClr val="C00000"/>
                </a:solidFill>
              </a:rPr>
              <a:t> and clear</a:t>
            </a:r>
            <a:r>
              <a:rPr lang="en-US" altLang="zh-TW" dirty="0">
                <a:solidFill>
                  <a:srgbClr val="0070C0"/>
                </a:solidFill>
              </a:rPr>
              <a:t>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keeps a little more information than </a:t>
            </a:r>
            <a:r>
              <a:rPr lang="en-US" altLang="zh-TW" dirty="0" err="1">
                <a:solidFill>
                  <a:srgbClr val="0070C0"/>
                </a:solidFill>
              </a:rPr>
              <a:t>DOMDisplay</a:t>
            </a:r>
            <a:r>
              <a:rPr lang="en-US" altLang="zh-TW" dirty="0">
                <a:solidFill>
                  <a:srgbClr val="0070C0"/>
                </a:solidFill>
              </a:rPr>
              <a:t>. 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Rather than using the </a:t>
            </a:r>
            <a:r>
              <a:rPr lang="en-US" altLang="zh-TW" dirty="0">
                <a:solidFill>
                  <a:srgbClr val="C00000"/>
                </a:solidFill>
              </a:rPr>
              <a:t>scroll position </a:t>
            </a:r>
            <a:r>
              <a:rPr lang="en-US" altLang="zh-TW" dirty="0">
                <a:solidFill>
                  <a:srgbClr val="0070C0"/>
                </a:solidFill>
              </a:rPr>
              <a:t>of its DOM element, 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it tracks its own </a:t>
            </a:r>
            <a:r>
              <a:rPr lang="en-US" altLang="zh-TW" b="1" dirty="0">
                <a:solidFill>
                  <a:srgbClr val="C00000"/>
                </a:solidFill>
              </a:rPr>
              <a:t>viewport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tells what part of the level we are currently looking at. 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Finally, it keeps a </a:t>
            </a:r>
            <a:r>
              <a:rPr lang="en-US" altLang="zh-TW" dirty="0" err="1">
                <a:solidFill>
                  <a:srgbClr val="C00000"/>
                </a:solidFill>
              </a:rPr>
              <a:t>flipPlayer</a:t>
            </a:r>
            <a:r>
              <a:rPr lang="en-US" altLang="zh-TW" dirty="0">
                <a:solidFill>
                  <a:srgbClr val="0070C0"/>
                </a:solidFill>
              </a:rPr>
              <a:t> property: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so that even </a:t>
            </a:r>
            <a:r>
              <a:rPr lang="en-US" altLang="zh-TW" dirty="0">
                <a:solidFill>
                  <a:srgbClr val="C00000"/>
                </a:solidFill>
              </a:rPr>
              <a:t>when the player is standing still</a:t>
            </a:r>
            <a:r>
              <a:rPr lang="en-US" altLang="zh-TW" dirty="0">
                <a:solidFill>
                  <a:srgbClr val="0070C0"/>
                </a:solidFill>
              </a:rPr>
              <a:t>,</a:t>
            </a:r>
          </a:p>
          <a:p>
            <a:pPr lvl="4"/>
            <a:r>
              <a:rPr lang="en-US" altLang="zh-TW" dirty="0">
                <a:solidFill>
                  <a:srgbClr val="0070C0"/>
                </a:solidFill>
              </a:rPr>
              <a:t>it keeps </a:t>
            </a:r>
            <a:r>
              <a:rPr lang="en-US" altLang="zh-TW" dirty="0">
                <a:solidFill>
                  <a:srgbClr val="C00000"/>
                </a:solidFill>
              </a:rPr>
              <a:t>facing the direction </a:t>
            </a:r>
            <a:r>
              <a:rPr lang="en-US" altLang="zh-TW" dirty="0">
                <a:solidFill>
                  <a:srgbClr val="0070C0"/>
                </a:solidFill>
              </a:rPr>
              <a:t>it last moved in.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34096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class </a:t>
            </a:r>
            <a:r>
              <a:rPr lang="en-US" altLang="zh-TW" b="1" dirty="0" err="1">
                <a:solidFill>
                  <a:srgbClr val="C00000"/>
                </a:solidFill>
              </a:rPr>
              <a:t>CanvasDisplay</a:t>
            </a:r>
            <a:r>
              <a:rPr lang="en-US" altLang="zh-TW" dirty="0">
                <a:solidFill>
                  <a:srgbClr val="0070C0"/>
                </a:solidFill>
              </a:rPr>
              <a:t>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b="1" dirty="0">
                <a:solidFill>
                  <a:srgbClr val="0070C0"/>
                </a:solidFill>
              </a:rPr>
              <a:t>constructor</a:t>
            </a:r>
            <a:r>
              <a:rPr lang="en-US" altLang="zh-TW" dirty="0">
                <a:solidFill>
                  <a:srgbClr val="0070C0"/>
                </a:solidFill>
              </a:rPr>
              <a:t>(parent, level)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this.</a:t>
            </a:r>
            <a:r>
              <a:rPr lang="en-US" altLang="zh-TW" b="1" dirty="0" err="1">
                <a:solidFill>
                  <a:srgbClr val="C00000"/>
                </a:solidFill>
              </a:rPr>
              <a:t>canvas</a:t>
            </a:r>
            <a:r>
              <a:rPr lang="en-US" altLang="zh-TW" b="1" dirty="0">
                <a:solidFill>
                  <a:srgbClr val="C00000"/>
                </a:solidFill>
              </a:rPr>
              <a:t> = </a:t>
            </a:r>
            <a:r>
              <a:rPr lang="en-US" altLang="zh-TW" b="1" dirty="0" err="1">
                <a:solidFill>
                  <a:srgbClr val="C00000"/>
                </a:solidFill>
              </a:rPr>
              <a:t>document.createElement</a:t>
            </a:r>
            <a:r>
              <a:rPr lang="en-US" altLang="zh-TW" b="1" dirty="0">
                <a:solidFill>
                  <a:srgbClr val="C00000"/>
                </a:solidFill>
              </a:rPr>
              <a:t>("canvas");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this.canvas.width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Math.min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b="1" dirty="0">
                <a:solidFill>
                  <a:srgbClr val="0070C0"/>
                </a:solidFill>
              </a:rPr>
              <a:t>600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 err="1">
                <a:solidFill>
                  <a:srgbClr val="0070C0"/>
                </a:solidFill>
              </a:rPr>
              <a:t>level.width</a:t>
            </a:r>
            <a:r>
              <a:rPr lang="en-US" altLang="zh-TW" dirty="0">
                <a:solidFill>
                  <a:srgbClr val="0070C0"/>
                </a:solidFill>
              </a:rPr>
              <a:t> * </a:t>
            </a:r>
            <a:r>
              <a:rPr lang="en-US" altLang="zh-TW" dirty="0">
                <a:solidFill>
                  <a:srgbClr val="7030A0"/>
                </a:solidFill>
              </a:rPr>
              <a:t>scale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this.canvas.height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Math.min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b="1" dirty="0">
                <a:solidFill>
                  <a:srgbClr val="0070C0"/>
                </a:solidFill>
              </a:rPr>
              <a:t>450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 err="1">
                <a:solidFill>
                  <a:srgbClr val="0070C0"/>
                </a:solidFill>
              </a:rPr>
              <a:t>level.height</a:t>
            </a:r>
            <a:r>
              <a:rPr lang="en-US" altLang="zh-TW" dirty="0">
                <a:solidFill>
                  <a:srgbClr val="0070C0"/>
                </a:solidFill>
              </a:rPr>
              <a:t> * </a:t>
            </a:r>
            <a:r>
              <a:rPr lang="en-US" altLang="zh-TW" dirty="0">
                <a:solidFill>
                  <a:srgbClr val="7030A0"/>
                </a:solidFill>
              </a:rPr>
              <a:t>scale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parent.</a:t>
            </a:r>
            <a:r>
              <a:rPr lang="en-US" altLang="zh-TW" b="1" dirty="0" err="1">
                <a:solidFill>
                  <a:srgbClr val="0070C0"/>
                </a:solidFill>
              </a:rPr>
              <a:t>appendChild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this.canvas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this.cx = </a:t>
            </a:r>
            <a:r>
              <a:rPr lang="en-US" altLang="zh-TW" dirty="0" err="1">
                <a:solidFill>
                  <a:srgbClr val="0070C0"/>
                </a:solidFill>
              </a:rPr>
              <a:t>this.canvas.</a:t>
            </a:r>
            <a:r>
              <a:rPr lang="en-US" altLang="zh-TW" dirty="0" err="1">
                <a:solidFill>
                  <a:srgbClr val="C00000"/>
                </a:solidFill>
              </a:rPr>
              <a:t>getContext</a:t>
            </a:r>
            <a:r>
              <a:rPr lang="en-US" altLang="zh-TW" dirty="0">
                <a:solidFill>
                  <a:srgbClr val="C00000"/>
                </a:solidFill>
              </a:rPr>
              <a:t>("2d");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this.</a:t>
            </a:r>
            <a:r>
              <a:rPr lang="en-US" altLang="zh-TW" b="1" dirty="0" err="1">
                <a:solidFill>
                  <a:srgbClr val="C00000"/>
                </a:solidFill>
              </a:rPr>
              <a:t>flipPlayer</a:t>
            </a:r>
            <a:r>
              <a:rPr lang="en-US" altLang="zh-TW" dirty="0">
                <a:solidFill>
                  <a:srgbClr val="0070C0"/>
                </a:solidFill>
              </a:rPr>
              <a:t> = false;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this.</a:t>
            </a:r>
            <a:r>
              <a:rPr lang="en-US" altLang="zh-TW" b="1" dirty="0" err="1">
                <a:solidFill>
                  <a:srgbClr val="C00000"/>
                </a:solidFill>
              </a:rPr>
              <a:t>viewport</a:t>
            </a:r>
            <a:r>
              <a:rPr lang="en-US" altLang="zh-TW" dirty="0">
                <a:solidFill>
                  <a:srgbClr val="0070C0"/>
                </a:solidFill>
              </a:rPr>
              <a:t> =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left: 0,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top: 0,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width: </a:t>
            </a:r>
            <a:r>
              <a:rPr lang="en-US" altLang="zh-TW" dirty="0" err="1">
                <a:solidFill>
                  <a:srgbClr val="0070C0"/>
                </a:solidFill>
              </a:rPr>
              <a:t>this.canvas.width</a:t>
            </a:r>
            <a:r>
              <a:rPr lang="en-US" altLang="zh-TW" dirty="0">
                <a:solidFill>
                  <a:srgbClr val="0070C0"/>
                </a:solidFill>
              </a:rPr>
              <a:t> / </a:t>
            </a:r>
            <a:r>
              <a:rPr lang="en-US" altLang="zh-TW" dirty="0">
                <a:solidFill>
                  <a:srgbClr val="7030A0"/>
                </a:solidFill>
              </a:rPr>
              <a:t>scale</a:t>
            </a:r>
            <a:r>
              <a:rPr lang="en-US" altLang="zh-TW" dirty="0">
                <a:solidFill>
                  <a:srgbClr val="0070C0"/>
                </a:solidFill>
              </a:rPr>
              <a:t>,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height: </a:t>
            </a:r>
            <a:r>
              <a:rPr lang="en-US" altLang="zh-TW" dirty="0" err="1">
                <a:solidFill>
                  <a:srgbClr val="0070C0"/>
                </a:solidFill>
              </a:rPr>
              <a:t>this.canvas.height</a:t>
            </a:r>
            <a:r>
              <a:rPr lang="en-US" altLang="zh-TW" dirty="0">
                <a:solidFill>
                  <a:srgbClr val="0070C0"/>
                </a:solidFill>
              </a:rPr>
              <a:t> / </a:t>
            </a:r>
            <a:r>
              <a:rPr lang="en-US" altLang="zh-TW" dirty="0">
                <a:solidFill>
                  <a:srgbClr val="7030A0"/>
                </a:solidFill>
              </a:rPr>
              <a:t>scale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};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b="1" dirty="0">
                <a:solidFill>
                  <a:srgbClr val="0070C0"/>
                </a:solidFill>
              </a:rPr>
              <a:t>clear()</a:t>
            </a:r>
            <a:r>
              <a:rPr lang="en-US" altLang="zh-TW" dirty="0">
                <a:solidFill>
                  <a:srgbClr val="0070C0"/>
                </a:solidFill>
              </a:rPr>
              <a:t>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this.canvas.</a:t>
            </a:r>
            <a:r>
              <a:rPr lang="en-US" altLang="zh-TW" b="1" dirty="0" err="1">
                <a:solidFill>
                  <a:srgbClr val="0070C0"/>
                </a:solidFill>
              </a:rPr>
              <a:t>remove</a:t>
            </a:r>
            <a:r>
              <a:rPr lang="en-US" altLang="zh-TW" b="1" dirty="0">
                <a:solidFill>
                  <a:srgbClr val="0070C0"/>
                </a:solidFill>
              </a:rPr>
              <a:t>();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51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7F964B-0867-42AF-B9E0-CBC631886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906" y="2924944"/>
            <a:ext cx="4492693" cy="309634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851571D-EC32-465A-9E88-C6E8DBBEC4F3}"/>
              </a:ext>
            </a:extLst>
          </p:cNvPr>
          <p:cNvSpPr/>
          <p:nvPr/>
        </p:nvSpPr>
        <p:spPr>
          <a:xfrm>
            <a:off x="6283089" y="2580718"/>
            <a:ext cx="1044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viewport</a:t>
            </a:r>
            <a:endParaRPr lang="zh-TW" altLang="en-US" dirty="0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2B9DC83C-0786-4E20-8769-3A6019A637D9}"/>
              </a:ext>
            </a:extLst>
          </p:cNvPr>
          <p:cNvSpPr/>
          <p:nvPr/>
        </p:nvSpPr>
        <p:spPr>
          <a:xfrm>
            <a:off x="5508104" y="4869160"/>
            <a:ext cx="288032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BBE7FA9-A1A1-4333-AEBF-548E83C29CE1}"/>
              </a:ext>
            </a:extLst>
          </p:cNvPr>
          <p:cNvSpPr txBox="1"/>
          <p:nvPr/>
        </p:nvSpPr>
        <p:spPr>
          <a:xfrm>
            <a:off x="5071089" y="4473116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 err="1">
                <a:solidFill>
                  <a:srgbClr val="7030A0"/>
                </a:solidFill>
              </a:rPr>
              <a:t>this.</a:t>
            </a:r>
            <a:r>
              <a:rPr lang="en-US" altLang="zh-TW" b="1" dirty="0" err="1">
                <a:solidFill>
                  <a:srgbClr val="C00000"/>
                </a:solidFill>
              </a:rPr>
              <a:t>flipPlayer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= false;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7235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syncState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method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US" altLang="zh-TW" dirty="0"/>
              <a:t>first computes a </a:t>
            </a:r>
            <a:r>
              <a:rPr lang="en-US" altLang="zh-TW" dirty="0">
                <a:solidFill>
                  <a:srgbClr val="C00000"/>
                </a:solidFill>
              </a:rPr>
              <a:t>new viewport</a:t>
            </a:r>
          </a:p>
          <a:p>
            <a:pPr lvl="1"/>
            <a:r>
              <a:rPr lang="en-US" altLang="zh-TW" dirty="0"/>
              <a:t>then draws the </a:t>
            </a:r>
            <a:r>
              <a:rPr lang="en-US" altLang="zh-TW" dirty="0">
                <a:solidFill>
                  <a:srgbClr val="C00000"/>
                </a:solidFill>
              </a:rPr>
              <a:t>game scene </a:t>
            </a:r>
            <a:r>
              <a:rPr lang="en-US" altLang="zh-TW" dirty="0"/>
              <a:t>at the </a:t>
            </a:r>
            <a:r>
              <a:rPr lang="en-US" altLang="zh-TW" dirty="0">
                <a:solidFill>
                  <a:srgbClr val="C00000"/>
                </a:solidFill>
              </a:rPr>
              <a:t>appropriate position</a:t>
            </a:r>
            <a:r>
              <a:rPr lang="en-US" altLang="zh-TW" dirty="0">
                <a:solidFill>
                  <a:srgbClr val="0070C0"/>
                </a:solidFill>
              </a:rPr>
              <a:t>.</a:t>
            </a:r>
          </a:p>
          <a:p>
            <a:pPr lvl="2"/>
            <a:r>
              <a:rPr lang="en-US" altLang="zh-TW" b="1" dirty="0" err="1">
                <a:solidFill>
                  <a:srgbClr val="0070C0"/>
                </a:solidFill>
              </a:rPr>
              <a:t>CanvasDisplay.prototype.</a:t>
            </a:r>
            <a:r>
              <a:rPr lang="en-US" altLang="zh-TW" b="1" dirty="0" err="1">
                <a:solidFill>
                  <a:srgbClr val="C00000"/>
                </a:solidFill>
              </a:rPr>
              <a:t>syncState</a:t>
            </a:r>
            <a:r>
              <a:rPr lang="en-US" altLang="zh-TW" b="1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= function(state)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this.</a:t>
            </a:r>
            <a:r>
              <a:rPr lang="en-US" altLang="zh-TW" b="1" dirty="0" err="1">
                <a:solidFill>
                  <a:srgbClr val="C00000"/>
                </a:solidFill>
              </a:rPr>
              <a:t>updateViewport</a:t>
            </a:r>
            <a:r>
              <a:rPr lang="en-US" altLang="zh-TW" dirty="0">
                <a:solidFill>
                  <a:srgbClr val="0070C0"/>
                </a:solidFill>
              </a:rPr>
              <a:t>(state);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this.</a:t>
            </a:r>
            <a:r>
              <a:rPr lang="en-US" altLang="zh-TW" b="1" dirty="0" err="1">
                <a:solidFill>
                  <a:srgbClr val="7030A0"/>
                </a:solidFill>
              </a:rPr>
              <a:t>clear</a:t>
            </a:r>
            <a:r>
              <a:rPr lang="en-US" altLang="zh-TW" b="1" dirty="0" err="1">
                <a:solidFill>
                  <a:srgbClr val="0070C0"/>
                </a:solidFill>
              </a:rPr>
              <a:t>Display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state.status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this.</a:t>
            </a:r>
            <a:r>
              <a:rPr lang="en-US" altLang="zh-TW" b="1" dirty="0" err="1">
                <a:solidFill>
                  <a:srgbClr val="0070C0"/>
                </a:solidFill>
              </a:rPr>
              <a:t>draw</a:t>
            </a:r>
            <a:r>
              <a:rPr lang="en-US" altLang="zh-TW" b="1" dirty="0" err="1">
                <a:solidFill>
                  <a:srgbClr val="7030A0"/>
                </a:solidFill>
              </a:rPr>
              <a:t>Background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state.level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this.</a:t>
            </a:r>
            <a:r>
              <a:rPr lang="en-US" altLang="zh-TW" b="1" dirty="0" err="1">
                <a:solidFill>
                  <a:srgbClr val="0070C0"/>
                </a:solidFill>
              </a:rPr>
              <a:t>draw</a:t>
            </a:r>
            <a:r>
              <a:rPr lang="en-US" altLang="zh-TW" b="1" dirty="0" err="1">
                <a:solidFill>
                  <a:srgbClr val="7030A0"/>
                </a:solidFill>
              </a:rPr>
              <a:t>Actors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state.actors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52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8F714F-FE5B-481D-83DF-8716C82801F5}"/>
              </a:ext>
            </a:extLst>
          </p:cNvPr>
          <p:cNvSpPr/>
          <p:nvPr/>
        </p:nvSpPr>
        <p:spPr>
          <a:xfrm>
            <a:off x="34693" y="4437112"/>
            <a:ext cx="9144000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Contrary to </a:t>
            </a:r>
            <a:r>
              <a:rPr lang="zh-TW" altLang="en-US" dirty="0">
                <a:solidFill>
                  <a:srgbClr val="C00000"/>
                </a:solidFill>
              </a:rPr>
              <a:t>DOMDisplay, this display style does have to </a:t>
            </a:r>
            <a:r>
              <a:rPr lang="zh-TW" altLang="en-US" b="1" u="sng" dirty="0">
                <a:solidFill>
                  <a:srgbClr val="C00000"/>
                </a:solidFill>
              </a:rPr>
              <a:t>redraw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zh-TW" altLang="en-US" b="1" u="sng" dirty="0">
                <a:solidFill>
                  <a:srgbClr val="C00000"/>
                </a:solidFill>
              </a:rPr>
              <a:t>the background on every update</a:t>
            </a:r>
            <a:r>
              <a:rPr lang="zh-TW" altLang="en-US" dirty="0"/>
              <a:t>. </a:t>
            </a:r>
            <a:endParaRPr lang="en-US" altLang="zh-TW" dirty="0"/>
          </a:p>
          <a:p>
            <a:r>
              <a:rPr lang="zh-TW" altLang="en-US" b="1" dirty="0"/>
              <a:t>Because shapes on a canvas are just pixels, </a:t>
            </a:r>
            <a:endParaRPr lang="en-US" altLang="zh-TW" b="1" dirty="0"/>
          </a:p>
          <a:p>
            <a:r>
              <a:rPr lang="en-US" altLang="zh-TW" dirty="0"/>
              <a:t>(</a:t>
            </a:r>
            <a:r>
              <a:rPr lang="zh-TW" altLang="en-US" dirty="0"/>
              <a:t>after we draw them there is no good way to move them (or remove them). </a:t>
            </a:r>
            <a:r>
              <a:rPr lang="en-US" altLang="zh-TW" dirty="0"/>
              <a:t>)</a:t>
            </a:r>
          </a:p>
          <a:p>
            <a:r>
              <a:rPr lang="zh-TW" altLang="en-US" b="1" dirty="0"/>
              <a:t>The only way to update the canvas display is </a:t>
            </a:r>
            <a:r>
              <a:rPr lang="zh-TW" altLang="en-US" b="1" dirty="0">
                <a:solidFill>
                  <a:srgbClr val="C00000"/>
                </a:solidFill>
              </a:rPr>
              <a:t>to </a:t>
            </a:r>
            <a:r>
              <a:rPr lang="zh-TW" altLang="en-US" b="1" u="sng" dirty="0">
                <a:solidFill>
                  <a:srgbClr val="C00000"/>
                </a:solidFill>
              </a:rPr>
              <a:t>clear</a:t>
            </a:r>
            <a:r>
              <a:rPr lang="zh-TW" altLang="en-US" b="1" dirty="0">
                <a:solidFill>
                  <a:srgbClr val="C00000"/>
                </a:solidFill>
              </a:rPr>
              <a:t> it and </a:t>
            </a:r>
            <a:r>
              <a:rPr lang="zh-TW" altLang="en-US" b="1" u="sng" dirty="0">
                <a:solidFill>
                  <a:srgbClr val="C00000"/>
                </a:solidFill>
              </a:rPr>
              <a:t>redraw</a:t>
            </a:r>
            <a:r>
              <a:rPr lang="zh-TW" altLang="en-US" b="1" dirty="0">
                <a:solidFill>
                  <a:srgbClr val="C00000"/>
                </a:solidFill>
              </a:rPr>
              <a:t> the scene</a:t>
            </a:r>
            <a:r>
              <a:rPr lang="zh-TW" alt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17938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264696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err="1">
                <a:solidFill>
                  <a:srgbClr val="0070C0"/>
                </a:solidFill>
              </a:rPr>
              <a:t>updateViewport</a:t>
            </a:r>
            <a:r>
              <a:rPr lang="en-US" altLang="zh-TW" dirty="0"/>
              <a:t> method:</a:t>
            </a:r>
          </a:p>
          <a:p>
            <a:pPr lvl="1"/>
            <a:r>
              <a:rPr lang="en-US" altLang="zh-TW" dirty="0"/>
              <a:t>is similar to </a:t>
            </a:r>
            <a:r>
              <a:rPr lang="en-US" altLang="zh-TW" dirty="0" err="1">
                <a:solidFill>
                  <a:srgbClr val="0070C0"/>
                </a:solidFill>
              </a:rPr>
              <a:t>DOMDisplay’s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 err="1">
                <a:solidFill>
                  <a:srgbClr val="0070C0"/>
                </a:solidFill>
              </a:rPr>
              <a:t>scrollPlayerIntoView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method.</a:t>
            </a:r>
          </a:p>
          <a:p>
            <a:pPr lvl="1"/>
            <a:r>
              <a:rPr lang="en-US" altLang="zh-TW" sz="3200" dirty="0"/>
              <a:t>checks whether player </a:t>
            </a:r>
            <a:r>
              <a:rPr lang="en-US" altLang="zh-TW" sz="3200" dirty="0">
                <a:solidFill>
                  <a:srgbClr val="0070C0"/>
                </a:solidFill>
              </a:rPr>
              <a:t>is too close to the edge </a:t>
            </a:r>
            <a:r>
              <a:rPr lang="en-US" altLang="zh-TW" sz="3200" dirty="0"/>
              <a:t>of the screen </a:t>
            </a:r>
          </a:p>
          <a:p>
            <a:pPr lvl="2"/>
            <a:r>
              <a:rPr lang="en-US" altLang="zh-TW" sz="3200" dirty="0"/>
              <a:t>moves the </a:t>
            </a:r>
            <a:r>
              <a:rPr lang="en-US" altLang="zh-TW" sz="3200" dirty="0">
                <a:solidFill>
                  <a:srgbClr val="0070C0"/>
                </a:solidFill>
              </a:rPr>
              <a:t>viewport when this is the case</a:t>
            </a:r>
            <a:r>
              <a:rPr lang="en-US" altLang="zh-TW" sz="3200" dirty="0"/>
              <a:t>.</a:t>
            </a:r>
          </a:p>
          <a:p>
            <a:r>
              <a:rPr lang="en-US" altLang="zh-TW" sz="2900" b="1" dirty="0" err="1">
                <a:solidFill>
                  <a:srgbClr val="0070C0"/>
                </a:solidFill>
              </a:rPr>
              <a:t>CanvasDisplay</a:t>
            </a:r>
            <a:r>
              <a:rPr lang="en-US" altLang="zh-TW" sz="2900" dirty="0" err="1">
                <a:solidFill>
                  <a:srgbClr val="0070C0"/>
                </a:solidFill>
              </a:rPr>
              <a:t>.prototype.</a:t>
            </a:r>
            <a:r>
              <a:rPr lang="en-US" altLang="zh-TW" sz="2900" b="1" dirty="0" err="1">
                <a:solidFill>
                  <a:srgbClr val="7030A0"/>
                </a:solidFill>
              </a:rPr>
              <a:t>updateViewport</a:t>
            </a:r>
            <a:r>
              <a:rPr lang="en-US" altLang="zh-TW" sz="2900" dirty="0">
                <a:solidFill>
                  <a:srgbClr val="0070C0"/>
                </a:solidFill>
              </a:rPr>
              <a:t> = function(state) {</a:t>
            </a:r>
          </a:p>
          <a:p>
            <a:r>
              <a:rPr lang="en-US" altLang="zh-TW" sz="2900" dirty="0">
                <a:solidFill>
                  <a:srgbClr val="0070C0"/>
                </a:solidFill>
              </a:rPr>
              <a:t>  let view = </a:t>
            </a:r>
            <a:r>
              <a:rPr lang="en-US" altLang="zh-TW" sz="2900" dirty="0" err="1">
                <a:solidFill>
                  <a:srgbClr val="0070C0"/>
                </a:solidFill>
              </a:rPr>
              <a:t>this.</a:t>
            </a:r>
            <a:r>
              <a:rPr lang="en-US" altLang="zh-TW" sz="2900" b="1" dirty="0" err="1">
                <a:solidFill>
                  <a:srgbClr val="0070C0"/>
                </a:solidFill>
              </a:rPr>
              <a:t>viewport</a:t>
            </a:r>
            <a:r>
              <a:rPr lang="en-US" altLang="zh-TW" sz="2900" b="1" dirty="0">
                <a:solidFill>
                  <a:srgbClr val="C00000"/>
                </a:solidFill>
              </a:rPr>
              <a:t>, margin = </a:t>
            </a:r>
            <a:r>
              <a:rPr lang="en-US" altLang="zh-TW" sz="2900" b="1" dirty="0" err="1">
                <a:solidFill>
                  <a:srgbClr val="C00000"/>
                </a:solidFill>
              </a:rPr>
              <a:t>view.width</a:t>
            </a:r>
            <a:r>
              <a:rPr lang="en-US" altLang="zh-TW" sz="2900" b="1" dirty="0">
                <a:solidFill>
                  <a:srgbClr val="C00000"/>
                </a:solidFill>
              </a:rPr>
              <a:t> / 3</a:t>
            </a:r>
            <a:r>
              <a:rPr lang="en-US" altLang="zh-TW" sz="2900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TW" sz="2900" dirty="0">
                <a:solidFill>
                  <a:srgbClr val="0070C0"/>
                </a:solidFill>
              </a:rPr>
              <a:t>  let player = </a:t>
            </a:r>
            <a:r>
              <a:rPr lang="en-US" altLang="zh-TW" sz="2900" dirty="0" err="1">
                <a:solidFill>
                  <a:srgbClr val="0070C0"/>
                </a:solidFill>
              </a:rPr>
              <a:t>state.player</a:t>
            </a:r>
            <a:r>
              <a:rPr lang="en-US" altLang="zh-TW" sz="2900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TW" sz="2900" dirty="0">
                <a:solidFill>
                  <a:srgbClr val="0070C0"/>
                </a:solidFill>
              </a:rPr>
              <a:t>  let center = </a:t>
            </a:r>
            <a:r>
              <a:rPr lang="en-US" altLang="zh-TW" sz="2900" dirty="0" err="1">
                <a:solidFill>
                  <a:srgbClr val="0070C0"/>
                </a:solidFill>
              </a:rPr>
              <a:t>player.pos.plus</a:t>
            </a:r>
            <a:r>
              <a:rPr lang="en-US" altLang="zh-TW" sz="2900" dirty="0">
                <a:solidFill>
                  <a:srgbClr val="0070C0"/>
                </a:solidFill>
              </a:rPr>
              <a:t>(</a:t>
            </a:r>
            <a:r>
              <a:rPr lang="en-US" altLang="zh-TW" sz="2900" dirty="0" err="1">
                <a:solidFill>
                  <a:srgbClr val="0070C0"/>
                </a:solidFill>
              </a:rPr>
              <a:t>player.size.times</a:t>
            </a:r>
            <a:r>
              <a:rPr lang="en-US" altLang="zh-TW" sz="2900" dirty="0">
                <a:solidFill>
                  <a:srgbClr val="0070C0"/>
                </a:solidFill>
              </a:rPr>
              <a:t>(0.5));</a:t>
            </a:r>
          </a:p>
          <a:p>
            <a:endParaRPr lang="en-US" altLang="zh-TW" sz="2900" dirty="0">
              <a:solidFill>
                <a:srgbClr val="0070C0"/>
              </a:solidFill>
            </a:endParaRPr>
          </a:p>
          <a:p>
            <a:r>
              <a:rPr lang="en-US" altLang="zh-TW" sz="2900" dirty="0">
                <a:solidFill>
                  <a:srgbClr val="0070C0"/>
                </a:solidFill>
              </a:rPr>
              <a:t>  if (</a:t>
            </a:r>
            <a:r>
              <a:rPr lang="en-US" altLang="zh-TW" sz="2900" dirty="0" err="1">
                <a:solidFill>
                  <a:srgbClr val="C00000"/>
                </a:solidFill>
              </a:rPr>
              <a:t>center</a:t>
            </a:r>
            <a:r>
              <a:rPr lang="en-US" altLang="zh-TW" sz="2900" dirty="0" err="1">
                <a:solidFill>
                  <a:srgbClr val="0070C0"/>
                </a:solidFill>
              </a:rPr>
              <a:t>.x</a:t>
            </a:r>
            <a:r>
              <a:rPr lang="en-US" altLang="zh-TW" sz="2900" dirty="0">
                <a:solidFill>
                  <a:srgbClr val="0070C0"/>
                </a:solidFill>
              </a:rPr>
              <a:t> &lt; </a:t>
            </a:r>
            <a:r>
              <a:rPr lang="en-US" altLang="zh-TW" sz="2900" dirty="0" err="1">
                <a:solidFill>
                  <a:srgbClr val="0070C0"/>
                </a:solidFill>
              </a:rPr>
              <a:t>view.left</a:t>
            </a:r>
            <a:r>
              <a:rPr lang="en-US" altLang="zh-TW" sz="2900" dirty="0">
                <a:solidFill>
                  <a:srgbClr val="0070C0"/>
                </a:solidFill>
              </a:rPr>
              <a:t> + </a:t>
            </a:r>
            <a:r>
              <a:rPr lang="en-US" altLang="zh-TW" sz="2900" dirty="0">
                <a:solidFill>
                  <a:srgbClr val="C00000"/>
                </a:solidFill>
              </a:rPr>
              <a:t>margin</a:t>
            </a:r>
            <a:r>
              <a:rPr lang="en-US" altLang="zh-TW" sz="2900" dirty="0">
                <a:solidFill>
                  <a:srgbClr val="0070C0"/>
                </a:solidFill>
              </a:rPr>
              <a:t>) {</a:t>
            </a:r>
          </a:p>
          <a:p>
            <a:r>
              <a:rPr lang="en-US" altLang="zh-TW" sz="2900" dirty="0">
                <a:solidFill>
                  <a:srgbClr val="0070C0"/>
                </a:solidFill>
              </a:rPr>
              <a:t>    </a:t>
            </a:r>
            <a:r>
              <a:rPr lang="en-US" altLang="zh-TW" sz="2900" dirty="0" err="1">
                <a:solidFill>
                  <a:srgbClr val="0070C0"/>
                </a:solidFill>
              </a:rPr>
              <a:t>view.</a:t>
            </a:r>
            <a:r>
              <a:rPr lang="en-US" altLang="zh-TW" sz="2900" dirty="0" err="1">
                <a:solidFill>
                  <a:srgbClr val="C00000"/>
                </a:solidFill>
              </a:rPr>
              <a:t>left</a:t>
            </a:r>
            <a:r>
              <a:rPr lang="en-US" altLang="zh-TW" sz="2900" dirty="0">
                <a:solidFill>
                  <a:srgbClr val="0070C0"/>
                </a:solidFill>
              </a:rPr>
              <a:t> = </a:t>
            </a:r>
            <a:r>
              <a:rPr lang="en-US" altLang="zh-TW" sz="2900" dirty="0" err="1">
                <a:solidFill>
                  <a:srgbClr val="0070C0"/>
                </a:solidFill>
              </a:rPr>
              <a:t>Math.</a:t>
            </a:r>
            <a:r>
              <a:rPr lang="en-US" altLang="zh-TW" sz="2900" dirty="0" err="1">
                <a:solidFill>
                  <a:srgbClr val="C00000"/>
                </a:solidFill>
              </a:rPr>
              <a:t>max</a:t>
            </a:r>
            <a:r>
              <a:rPr lang="en-US" altLang="zh-TW" sz="2900" dirty="0">
                <a:solidFill>
                  <a:srgbClr val="0070C0"/>
                </a:solidFill>
              </a:rPr>
              <a:t>(</a:t>
            </a:r>
            <a:r>
              <a:rPr lang="en-US" altLang="zh-TW" sz="2900" dirty="0" err="1">
                <a:solidFill>
                  <a:srgbClr val="0070C0"/>
                </a:solidFill>
              </a:rPr>
              <a:t>center.x</a:t>
            </a:r>
            <a:r>
              <a:rPr lang="en-US" altLang="zh-TW" sz="2900" dirty="0">
                <a:solidFill>
                  <a:srgbClr val="0070C0"/>
                </a:solidFill>
              </a:rPr>
              <a:t> - margin, </a:t>
            </a:r>
            <a:r>
              <a:rPr lang="en-US" altLang="zh-TW" sz="2900" dirty="0">
                <a:solidFill>
                  <a:srgbClr val="C00000"/>
                </a:solidFill>
              </a:rPr>
              <a:t>0</a:t>
            </a:r>
            <a:r>
              <a:rPr lang="en-US" altLang="zh-TW" sz="2900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sz="2900" dirty="0">
                <a:solidFill>
                  <a:srgbClr val="0070C0"/>
                </a:solidFill>
              </a:rPr>
              <a:t>  } </a:t>
            </a:r>
            <a:r>
              <a:rPr lang="en-US" altLang="zh-TW" sz="2900" b="1" dirty="0">
                <a:solidFill>
                  <a:srgbClr val="C00000"/>
                </a:solidFill>
              </a:rPr>
              <a:t>else if </a:t>
            </a:r>
            <a:r>
              <a:rPr lang="en-US" altLang="zh-TW" sz="2900" dirty="0">
                <a:solidFill>
                  <a:srgbClr val="0070C0"/>
                </a:solidFill>
              </a:rPr>
              <a:t>(</a:t>
            </a:r>
            <a:r>
              <a:rPr lang="en-US" altLang="zh-TW" sz="2900" dirty="0" err="1">
                <a:solidFill>
                  <a:srgbClr val="0070C0"/>
                </a:solidFill>
              </a:rPr>
              <a:t>center.x</a:t>
            </a:r>
            <a:r>
              <a:rPr lang="en-US" altLang="zh-TW" sz="2900" dirty="0">
                <a:solidFill>
                  <a:srgbClr val="0070C0"/>
                </a:solidFill>
              </a:rPr>
              <a:t> &gt; </a:t>
            </a:r>
            <a:r>
              <a:rPr lang="en-US" altLang="zh-TW" sz="2900" dirty="0" err="1">
                <a:solidFill>
                  <a:srgbClr val="0070C0"/>
                </a:solidFill>
              </a:rPr>
              <a:t>view.left</a:t>
            </a:r>
            <a:r>
              <a:rPr lang="en-US" altLang="zh-TW" sz="2900" dirty="0">
                <a:solidFill>
                  <a:srgbClr val="0070C0"/>
                </a:solidFill>
              </a:rPr>
              <a:t> + </a:t>
            </a:r>
            <a:r>
              <a:rPr lang="en-US" altLang="zh-TW" sz="2900" dirty="0" err="1">
                <a:solidFill>
                  <a:srgbClr val="0070C0"/>
                </a:solidFill>
              </a:rPr>
              <a:t>view.width</a:t>
            </a:r>
            <a:r>
              <a:rPr lang="en-US" altLang="zh-TW" sz="2900" dirty="0">
                <a:solidFill>
                  <a:srgbClr val="0070C0"/>
                </a:solidFill>
              </a:rPr>
              <a:t> - margin) {</a:t>
            </a:r>
          </a:p>
          <a:p>
            <a:r>
              <a:rPr lang="en-US" altLang="zh-TW" sz="2900" dirty="0">
                <a:solidFill>
                  <a:srgbClr val="0070C0"/>
                </a:solidFill>
              </a:rPr>
              <a:t>    </a:t>
            </a:r>
            <a:r>
              <a:rPr lang="en-US" altLang="zh-TW" sz="2900" dirty="0" err="1">
                <a:solidFill>
                  <a:srgbClr val="0070C0"/>
                </a:solidFill>
              </a:rPr>
              <a:t>view.</a:t>
            </a:r>
            <a:r>
              <a:rPr lang="en-US" altLang="zh-TW" sz="2900" dirty="0" err="1">
                <a:solidFill>
                  <a:srgbClr val="C00000"/>
                </a:solidFill>
              </a:rPr>
              <a:t>left</a:t>
            </a:r>
            <a:r>
              <a:rPr lang="en-US" altLang="zh-TW" sz="2900" dirty="0">
                <a:solidFill>
                  <a:srgbClr val="0070C0"/>
                </a:solidFill>
              </a:rPr>
              <a:t> = </a:t>
            </a:r>
            <a:r>
              <a:rPr lang="en-US" altLang="zh-TW" sz="2900" dirty="0" err="1">
                <a:solidFill>
                  <a:srgbClr val="0070C0"/>
                </a:solidFill>
              </a:rPr>
              <a:t>Math.</a:t>
            </a:r>
            <a:r>
              <a:rPr lang="en-US" altLang="zh-TW" sz="2900" dirty="0" err="1">
                <a:solidFill>
                  <a:srgbClr val="C00000"/>
                </a:solidFill>
              </a:rPr>
              <a:t>min</a:t>
            </a:r>
            <a:r>
              <a:rPr lang="en-US" altLang="zh-TW" sz="2900" dirty="0">
                <a:solidFill>
                  <a:srgbClr val="0070C0"/>
                </a:solidFill>
              </a:rPr>
              <a:t>(</a:t>
            </a:r>
            <a:r>
              <a:rPr lang="en-US" altLang="zh-TW" sz="2900" dirty="0" err="1">
                <a:solidFill>
                  <a:srgbClr val="0070C0"/>
                </a:solidFill>
              </a:rPr>
              <a:t>center.x</a:t>
            </a:r>
            <a:r>
              <a:rPr lang="en-US" altLang="zh-TW" sz="2900" dirty="0">
                <a:solidFill>
                  <a:srgbClr val="0070C0"/>
                </a:solidFill>
              </a:rPr>
              <a:t> + margin - </a:t>
            </a:r>
            <a:r>
              <a:rPr lang="en-US" altLang="zh-TW" sz="2900" dirty="0" err="1">
                <a:solidFill>
                  <a:srgbClr val="0070C0"/>
                </a:solidFill>
              </a:rPr>
              <a:t>view.width</a:t>
            </a:r>
            <a:r>
              <a:rPr lang="en-US" altLang="zh-TW" sz="2900" dirty="0">
                <a:solidFill>
                  <a:srgbClr val="0070C0"/>
                </a:solidFill>
              </a:rPr>
              <a:t>,</a:t>
            </a:r>
          </a:p>
          <a:p>
            <a:r>
              <a:rPr lang="en-US" altLang="zh-TW" sz="2900" dirty="0">
                <a:solidFill>
                  <a:srgbClr val="0070C0"/>
                </a:solidFill>
              </a:rPr>
              <a:t>                         </a:t>
            </a:r>
            <a:r>
              <a:rPr lang="en-US" altLang="zh-TW" sz="2900" dirty="0" err="1">
                <a:solidFill>
                  <a:srgbClr val="0070C0"/>
                </a:solidFill>
              </a:rPr>
              <a:t>state.level.width</a:t>
            </a:r>
            <a:r>
              <a:rPr lang="en-US" altLang="zh-TW" sz="2900" dirty="0">
                <a:solidFill>
                  <a:srgbClr val="0070C0"/>
                </a:solidFill>
              </a:rPr>
              <a:t> - </a:t>
            </a:r>
            <a:r>
              <a:rPr lang="en-US" altLang="zh-TW" sz="2900" dirty="0" err="1">
                <a:solidFill>
                  <a:srgbClr val="0070C0"/>
                </a:solidFill>
              </a:rPr>
              <a:t>view.width</a:t>
            </a:r>
            <a:r>
              <a:rPr lang="en-US" altLang="zh-TW" sz="2900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sz="2900" dirty="0">
                <a:solidFill>
                  <a:srgbClr val="0070C0"/>
                </a:solidFill>
              </a:rPr>
              <a:t>  }</a:t>
            </a:r>
          </a:p>
          <a:p>
            <a:r>
              <a:rPr lang="en-US" altLang="zh-TW" sz="2900" dirty="0">
                <a:solidFill>
                  <a:srgbClr val="0070C0"/>
                </a:solidFill>
              </a:rPr>
              <a:t>  if (</a:t>
            </a:r>
            <a:r>
              <a:rPr lang="en-US" altLang="zh-TW" sz="2900" dirty="0" err="1">
                <a:solidFill>
                  <a:srgbClr val="C00000"/>
                </a:solidFill>
              </a:rPr>
              <a:t>center</a:t>
            </a:r>
            <a:r>
              <a:rPr lang="en-US" altLang="zh-TW" sz="2900" dirty="0" err="1">
                <a:solidFill>
                  <a:srgbClr val="0070C0"/>
                </a:solidFill>
              </a:rPr>
              <a:t>.y</a:t>
            </a:r>
            <a:r>
              <a:rPr lang="en-US" altLang="zh-TW" sz="2900" dirty="0">
                <a:solidFill>
                  <a:srgbClr val="0070C0"/>
                </a:solidFill>
              </a:rPr>
              <a:t> &lt; </a:t>
            </a:r>
            <a:r>
              <a:rPr lang="en-US" altLang="zh-TW" sz="2900" dirty="0" err="1">
                <a:solidFill>
                  <a:srgbClr val="0070C0"/>
                </a:solidFill>
              </a:rPr>
              <a:t>view.top</a:t>
            </a:r>
            <a:r>
              <a:rPr lang="en-US" altLang="zh-TW" sz="2900" dirty="0">
                <a:solidFill>
                  <a:srgbClr val="0070C0"/>
                </a:solidFill>
              </a:rPr>
              <a:t> + </a:t>
            </a:r>
            <a:r>
              <a:rPr lang="en-US" altLang="zh-TW" sz="2900" dirty="0">
                <a:solidFill>
                  <a:srgbClr val="C00000"/>
                </a:solidFill>
              </a:rPr>
              <a:t>margin</a:t>
            </a:r>
            <a:r>
              <a:rPr lang="en-US" altLang="zh-TW" sz="2900" dirty="0">
                <a:solidFill>
                  <a:srgbClr val="0070C0"/>
                </a:solidFill>
              </a:rPr>
              <a:t>) {</a:t>
            </a:r>
          </a:p>
          <a:p>
            <a:r>
              <a:rPr lang="en-US" altLang="zh-TW" sz="2900" dirty="0">
                <a:solidFill>
                  <a:srgbClr val="0070C0"/>
                </a:solidFill>
              </a:rPr>
              <a:t>    </a:t>
            </a:r>
            <a:r>
              <a:rPr lang="en-US" altLang="zh-TW" sz="2900" dirty="0" err="1">
                <a:solidFill>
                  <a:srgbClr val="0070C0"/>
                </a:solidFill>
              </a:rPr>
              <a:t>view.</a:t>
            </a:r>
            <a:r>
              <a:rPr lang="en-US" altLang="zh-TW" sz="2900" dirty="0" err="1">
                <a:solidFill>
                  <a:srgbClr val="C00000"/>
                </a:solidFill>
              </a:rPr>
              <a:t>top</a:t>
            </a:r>
            <a:r>
              <a:rPr lang="en-US" altLang="zh-TW" sz="2900" dirty="0">
                <a:solidFill>
                  <a:srgbClr val="0070C0"/>
                </a:solidFill>
              </a:rPr>
              <a:t> = </a:t>
            </a:r>
            <a:r>
              <a:rPr lang="en-US" altLang="zh-TW" sz="2900" dirty="0" err="1">
                <a:solidFill>
                  <a:srgbClr val="0070C0"/>
                </a:solidFill>
              </a:rPr>
              <a:t>Math.</a:t>
            </a:r>
            <a:r>
              <a:rPr lang="en-US" altLang="zh-TW" sz="2900" dirty="0" err="1">
                <a:solidFill>
                  <a:srgbClr val="C00000"/>
                </a:solidFill>
              </a:rPr>
              <a:t>max</a:t>
            </a:r>
            <a:r>
              <a:rPr lang="en-US" altLang="zh-TW" sz="2900" dirty="0">
                <a:solidFill>
                  <a:srgbClr val="0070C0"/>
                </a:solidFill>
              </a:rPr>
              <a:t>(</a:t>
            </a:r>
            <a:r>
              <a:rPr lang="en-US" altLang="zh-TW" sz="2900" dirty="0" err="1">
                <a:solidFill>
                  <a:srgbClr val="0070C0"/>
                </a:solidFill>
              </a:rPr>
              <a:t>center.y</a:t>
            </a:r>
            <a:r>
              <a:rPr lang="en-US" altLang="zh-TW" sz="2900" dirty="0">
                <a:solidFill>
                  <a:srgbClr val="0070C0"/>
                </a:solidFill>
              </a:rPr>
              <a:t> - margin, 0);</a:t>
            </a:r>
          </a:p>
          <a:p>
            <a:r>
              <a:rPr lang="en-US" altLang="zh-TW" sz="2900" dirty="0">
                <a:solidFill>
                  <a:srgbClr val="0070C0"/>
                </a:solidFill>
              </a:rPr>
              <a:t>  } </a:t>
            </a:r>
            <a:r>
              <a:rPr lang="en-US" altLang="zh-TW" sz="2900" b="1" dirty="0">
                <a:solidFill>
                  <a:srgbClr val="C00000"/>
                </a:solidFill>
              </a:rPr>
              <a:t>else if </a:t>
            </a:r>
            <a:r>
              <a:rPr lang="en-US" altLang="zh-TW" sz="2900" dirty="0">
                <a:solidFill>
                  <a:srgbClr val="0070C0"/>
                </a:solidFill>
              </a:rPr>
              <a:t>(</a:t>
            </a:r>
            <a:r>
              <a:rPr lang="en-US" altLang="zh-TW" sz="2900" dirty="0" err="1">
                <a:solidFill>
                  <a:srgbClr val="0070C0"/>
                </a:solidFill>
              </a:rPr>
              <a:t>center.y</a:t>
            </a:r>
            <a:r>
              <a:rPr lang="en-US" altLang="zh-TW" sz="2900" dirty="0">
                <a:solidFill>
                  <a:srgbClr val="0070C0"/>
                </a:solidFill>
              </a:rPr>
              <a:t> &gt; </a:t>
            </a:r>
            <a:r>
              <a:rPr lang="en-US" altLang="zh-TW" sz="2900" dirty="0" err="1">
                <a:solidFill>
                  <a:srgbClr val="0070C0"/>
                </a:solidFill>
              </a:rPr>
              <a:t>view.top</a:t>
            </a:r>
            <a:r>
              <a:rPr lang="en-US" altLang="zh-TW" sz="2900" dirty="0">
                <a:solidFill>
                  <a:srgbClr val="0070C0"/>
                </a:solidFill>
              </a:rPr>
              <a:t> + </a:t>
            </a:r>
            <a:r>
              <a:rPr lang="en-US" altLang="zh-TW" sz="2900" dirty="0" err="1">
                <a:solidFill>
                  <a:srgbClr val="0070C0"/>
                </a:solidFill>
              </a:rPr>
              <a:t>view.height</a:t>
            </a:r>
            <a:r>
              <a:rPr lang="en-US" altLang="zh-TW" sz="2900" dirty="0">
                <a:solidFill>
                  <a:srgbClr val="0070C0"/>
                </a:solidFill>
              </a:rPr>
              <a:t> - margin) {</a:t>
            </a:r>
          </a:p>
          <a:p>
            <a:r>
              <a:rPr lang="en-US" altLang="zh-TW" sz="2900" dirty="0">
                <a:solidFill>
                  <a:srgbClr val="0070C0"/>
                </a:solidFill>
              </a:rPr>
              <a:t>    </a:t>
            </a:r>
            <a:r>
              <a:rPr lang="en-US" altLang="zh-TW" sz="2900" dirty="0" err="1">
                <a:solidFill>
                  <a:srgbClr val="0070C0"/>
                </a:solidFill>
              </a:rPr>
              <a:t>view.</a:t>
            </a:r>
            <a:r>
              <a:rPr lang="en-US" altLang="zh-TW" sz="2900" dirty="0" err="1">
                <a:solidFill>
                  <a:srgbClr val="C00000"/>
                </a:solidFill>
              </a:rPr>
              <a:t>top</a:t>
            </a:r>
            <a:r>
              <a:rPr lang="en-US" altLang="zh-TW" sz="2900" dirty="0">
                <a:solidFill>
                  <a:srgbClr val="0070C0"/>
                </a:solidFill>
              </a:rPr>
              <a:t> = </a:t>
            </a:r>
            <a:r>
              <a:rPr lang="en-US" altLang="zh-TW" sz="2900" dirty="0" err="1">
                <a:solidFill>
                  <a:srgbClr val="0070C0"/>
                </a:solidFill>
              </a:rPr>
              <a:t>Math.</a:t>
            </a:r>
            <a:r>
              <a:rPr lang="en-US" altLang="zh-TW" sz="2900" dirty="0" err="1">
                <a:solidFill>
                  <a:srgbClr val="C00000"/>
                </a:solidFill>
              </a:rPr>
              <a:t>min</a:t>
            </a:r>
            <a:r>
              <a:rPr lang="en-US" altLang="zh-TW" sz="2900" dirty="0">
                <a:solidFill>
                  <a:srgbClr val="0070C0"/>
                </a:solidFill>
              </a:rPr>
              <a:t>(</a:t>
            </a:r>
            <a:r>
              <a:rPr lang="en-US" altLang="zh-TW" sz="2900" dirty="0" err="1">
                <a:solidFill>
                  <a:srgbClr val="0070C0"/>
                </a:solidFill>
              </a:rPr>
              <a:t>center.y</a:t>
            </a:r>
            <a:r>
              <a:rPr lang="en-US" altLang="zh-TW" sz="2900" dirty="0">
                <a:solidFill>
                  <a:srgbClr val="0070C0"/>
                </a:solidFill>
              </a:rPr>
              <a:t> + margin - </a:t>
            </a:r>
            <a:r>
              <a:rPr lang="en-US" altLang="zh-TW" sz="2900" dirty="0" err="1">
                <a:solidFill>
                  <a:srgbClr val="0070C0"/>
                </a:solidFill>
              </a:rPr>
              <a:t>view.height</a:t>
            </a:r>
            <a:r>
              <a:rPr lang="en-US" altLang="zh-TW" sz="2900" dirty="0">
                <a:solidFill>
                  <a:srgbClr val="0070C0"/>
                </a:solidFill>
              </a:rPr>
              <a:t>,</a:t>
            </a:r>
          </a:p>
          <a:p>
            <a:r>
              <a:rPr lang="en-US" altLang="zh-TW" sz="2900" dirty="0">
                <a:solidFill>
                  <a:srgbClr val="0070C0"/>
                </a:solidFill>
              </a:rPr>
              <a:t>                        </a:t>
            </a:r>
            <a:r>
              <a:rPr lang="en-US" altLang="zh-TW" sz="2900" dirty="0" err="1">
                <a:solidFill>
                  <a:srgbClr val="0070C0"/>
                </a:solidFill>
              </a:rPr>
              <a:t>state.level.height</a:t>
            </a:r>
            <a:r>
              <a:rPr lang="en-US" altLang="zh-TW" sz="2900" dirty="0">
                <a:solidFill>
                  <a:srgbClr val="0070C0"/>
                </a:solidFill>
              </a:rPr>
              <a:t> - </a:t>
            </a:r>
            <a:r>
              <a:rPr lang="en-US" altLang="zh-TW" sz="2900" dirty="0" err="1">
                <a:solidFill>
                  <a:srgbClr val="0070C0"/>
                </a:solidFill>
              </a:rPr>
              <a:t>view.height</a:t>
            </a:r>
            <a:r>
              <a:rPr lang="en-US" altLang="zh-TW" sz="2900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sz="2900" dirty="0">
                <a:solidFill>
                  <a:srgbClr val="0070C0"/>
                </a:solidFill>
              </a:rPr>
              <a:t>  }</a:t>
            </a:r>
          </a:p>
          <a:p>
            <a:r>
              <a:rPr lang="en-US" altLang="zh-TW" sz="2900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53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7BD853-B30D-4E46-9622-2D7F58F6114C}"/>
              </a:ext>
            </a:extLst>
          </p:cNvPr>
          <p:cNvSpPr/>
          <p:nvPr/>
        </p:nvSpPr>
        <p:spPr>
          <a:xfrm>
            <a:off x="5508104" y="1674674"/>
            <a:ext cx="3600400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The calls to Math.max and Math.min ensure that the viewport </a:t>
            </a:r>
            <a:r>
              <a:rPr lang="zh-TW" altLang="en-US" b="1" dirty="0">
                <a:solidFill>
                  <a:srgbClr val="C00000"/>
                </a:solidFill>
              </a:rPr>
              <a:t>does not </a:t>
            </a:r>
            <a:r>
              <a:rPr lang="zh-TW" altLang="en-US" dirty="0"/>
              <a:t>end up showing space </a:t>
            </a:r>
            <a:r>
              <a:rPr lang="zh-TW" altLang="en-US" b="1" dirty="0">
                <a:solidFill>
                  <a:srgbClr val="C00000"/>
                </a:solidFill>
              </a:rPr>
              <a:t>outside</a:t>
            </a:r>
            <a:r>
              <a:rPr lang="zh-TW" altLang="en-US" dirty="0"/>
              <a:t> of the level.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FDFE29-7BC9-4773-AEE0-645168E896C6}"/>
              </a:ext>
            </a:extLst>
          </p:cNvPr>
          <p:cNvSpPr/>
          <p:nvPr/>
        </p:nvSpPr>
        <p:spPr>
          <a:xfrm>
            <a:off x="5553389" y="2922033"/>
            <a:ext cx="3555115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Math.max(x, 0) </a:t>
            </a:r>
            <a:r>
              <a:rPr lang="zh-TW" altLang="en-US" dirty="0"/>
              <a:t>makes sure the resulting number </a:t>
            </a:r>
            <a:r>
              <a:rPr lang="zh-TW" altLang="en-US" dirty="0">
                <a:solidFill>
                  <a:srgbClr val="C00000"/>
                </a:solidFill>
              </a:rPr>
              <a:t>is not less than zero.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213C81-E31E-49A5-8A1C-4F2B5B00CBB0}"/>
              </a:ext>
            </a:extLst>
          </p:cNvPr>
          <p:cNvSpPr/>
          <p:nvPr/>
        </p:nvSpPr>
        <p:spPr>
          <a:xfrm>
            <a:off x="5553389" y="3982998"/>
            <a:ext cx="3590611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Math.min </a:t>
            </a:r>
            <a:r>
              <a:rPr lang="zh-TW" altLang="en-US" dirty="0"/>
              <a:t>similarly guarantees that a value stays </a:t>
            </a:r>
            <a:r>
              <a:rPr lang="zh-TW" altLang="en-US" dirty="0">
                <a:solidFill>
                  <a:srgbClr val="C00000"/>
                </a:solidFill>
              </a:rPr>
              <a:t>below a given bound.</a:t>
            </a:r>
          </a:p>
        </p:txBody>
      </p:sp>
    </p:spTree>
    <p:extLst>
      <p:ext uri="{BB962C8B-B14F-4D97-AF65-F5344CB8AC3E}">
        <p14:creationId xmlns:p14="http://schemas.microsoft.com/office/powerpoint/2010/main" val="22263549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dirty="0"/>
              <a:t>When </a:t>
            </a:r>
            <a:r>
              <a:rPr lang="en-US" altLang="zh-TW" dirty="0">
                <a:solidFill>
                  <a:srgbClr val="C00000"/>
                </a:solidFill>
              </a:rPr>
              <a:t>clearing</a:t>
            </a:r>
            <a:r>
              <a:rPr lang="en-US" altLang="zh-TW" dirty="0"/>
              <a:t> the display, </a:t>
            </a:r>
          </a:p>
          <a:p>
            <a:pPr lvl="1"/>
            <a:r>
              <a:rPr lang="en-US" altLang="zh-TW" dirty="0"/>
              <a:t>use a </a:t>
            </a:r>
            <a:r>
              <a:rPr lang="en-US" altLang="zh-TW" b="1" dirty="0"/>
              <a:t>slightly different color </a:t>
            </a:r>
            <a:r>
              <a:rPr lang="en-US" altLang="zh-TW" dirty="0"/>
              <a:t>depending on whether the game is </a:t>
            </a:r>
            <a:r>
              <a:rPr lang="en-US" altLang="zh-TW" dirty="0">
                <a:solidFill>
                  <a:srgbClr val="C00000"/>
                </a:solidFill>
              </a:rPr>
              <a:t>won</a:t>
            </a:r>
            <a:r>
              <a:rPr lang="en-US" altLang="zh-TW" dirty="0"/>
              <a:t> (brighter) or </a:t>
            </a:r>
            <a:r>
              <a:rPr lang="en-US" altLang="zh-TW" dirty="0">
                <a:solidFill>
                  <a:srgbClr val="C00000"/>
                </a:solidFill>
              </a:rPr>
              <a:t>lost</a:t>
            </a:r>
            <a:r>
              <a:rPr lang="en-US" altLang="zh-TW" dirty="0"/>
              <a:t> (darker).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CanvasDisplay.prototype.</a:t>
            </a:r>
            <a:r>
              <a:rPr lang="en-US" altLang="zh-TW" b="1" dirty="0" err="1">
                <a:solidFill>
                  <a:srgbClr val="7030A0"/>
                </a:solidFill>
              </a:rPr>
              <a:t>clearDisplay</a:t>
            </a:r>
            <a:r>
              <a:rPr lang="en-US" altLang="zh-TW" dirty="0">
                <a:solidFill>
                  <a:srgbClr val="0070C0"/>
                </a:solidFill>
              </a:rPr>
              <a:t> = function(status)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if (status == "</a:t>
            </a:r>
            <a:r>
              <a:rPr lang="en-US" altLang="zh-TW" dirty="0">
                <a:solidFill>
                  <a:srgbClr val="C00000"/>
                </a:solidFill>
              </a:rPr>
              <a:t>won</a:t>
            </a:r>
            <a:r>
              <a:rPr lang="en-US" altLang="zh-TW" dirty="0">
                <a:solidFill>
                  <a:srgbClr val="0070C0"/>
                </a:solidFill>
              </a:rPr>
              <a:t>")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this.cx.</a:t>
            </a:r>
            <a:r>
              <a:rPr lang="en-US" altLang="zh-TW" dirty="0" err="1">
                <a:solidFill>
                  <a:srgbClr val="C00000"/>
                </a:solidFill>
              </a:rPr>
              <a:t>fillStyle</a:t>
            </a:r>
            <a:r>
              <a:rPr lang="en-US" altLang="zh-TW" dirty="0">
                <a:solidFill>
                  <a:srgbClr val="0070C0"/>
                </a:solidFill>
              </a:rPr>
              <a:t> = "</a:t>
            </a:r>
            <a:r>
              <a:rPr lang="en-US" altLang="zh-TW" dirty="0" err="1">
                <a:solidFill>
                  <a:srgbClr val="0070C0"/>
                </a:solidFill>
              </a:rPr>
              <a:t>rgb</a:t>
            </a:r>
            <a:r>
              <a:rPr lang="en-US" altLang="zh-TW" dirty="0">
                <a:solidFill>
                  <a:srgbClr val="0070C0"/>
                </a:solidFill>
              </a:rPr>
              <a:t>(68, 191, 255)";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 else if (status == "lost")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this.cx.</a:t>
            </a:r>
            <a:r>
              <a:rPr lang="en-US" altLang="zh-TW" dirty="0" err="1">
                <a:solidFill>
                  <a:srgbClr val="C00000"/>
                </a:solidFill>
              </a:rPr>
              <a:t>fillStyle</a:t>
            </a:r>
            <a:r>
              <a:rPr lang="en-US" altLang="zh-TW" dirty="0">
                <a:solidFill>
                  <a:srgbClr val="0070C0"/>
                </a:solidFill>
              </a:rPr>
              <a:t> = "</a:t>
            </a:r>
            <a:r>
              <a:rPr lang="en-US" altLang="zh-TW" dirty="0" err="1">
                <a:solidFill>
                  <a:srgbClr val="0070C0"/>
                </a:solidFill>
              </a:rPr>
              <a:t>rgb</a:t>
            </a:r>
            <a:r>
              <a:rPr lang="en-US" altLang="zh-TW" dirty="0">
                <a:solidFill>
                  <a:srgbClr val="0070C0"/>
                </a:solidFill>
              </a:rPr>
              <a:t>(44, 136, 214)";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 </a:t>
            </a:r>
            <a:r>
              <a:rPr lang="en-US" altLang="zh-TW" b="1" dirty="0">
                <a:solidFill>
                  <a:srgbClr val="7030A0"/>
                </a:solidFill>
              </a:rPr>
              <a:t>else</a:t>
            </a:r>
            <a:r>
              <a:rPr lang="en-US" altLang="zh-TW" dirty="0">
                <a:solidFill>
                  <a:srgbClr val="0070C0"/>
                </a:solidFill>
              </a:rPr>
              <a:t>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this.cx.</a:t>
            </a:r>
            <a:r>
              <a:rPr lang="en-US" altLang="zh-TW" dirty="0" err="1">
                <a:solidFill>
                  <a:srgbClr val="C00000"/>
                </a:solidFill>
              </a:rPr>
              <a:t>fillStyle</a:t>
            </a:r>
            <a:r>
              <a:rPr lang="en-US" altLang="zh-TW" dirty="0">
                <a:solidFill>
                  <a:srgbClr val="0070C0"/>
                </a:solidFill>
              </a:rPr>
              <a:t> = "</a:t>
            </a:r>
            <a:r>
              <a:rPr lang="en-US" altLang="zh-TW" dirty="0" err="1">
                <a:solidFill>
                  <a:srgbClr val="0070C0"/>
                </a:solidFill>
              </a:rPr>
              <a:t>rgb</a:t>
            </a:r>
            <a:r>
              <a:rPr lang="en-US" altLang="zh-TW" dirty="0">
                <a:solidFill>
                  <a:srgbClr val="0070C0"/>
                </a:solidFill>
              </a:rPr>
              <a:t>(52, 166, 251)";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this.cx.</a:t>
            </a:r>
            <a:r>
              <a:rPr lang="en-US" altLang="zh-TW" dirty="0" err="1">
                <a:solidFill>
                  <a:srgbClr val="C00000"/>
                </a:solidFill>
              </a:rPr>
              <a:t>fillRect</a:t>
            </a:r>
            <a:r>
              <a:rPr lang="en-US" altLang="zh-TW" dirty="0">
                <a:solidFill>
                  <a:srgbClr val="0070C0"/>
                </a:solidFill>
              </a:rPr>
              <a:t>(0, 0,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        </a:t>
            </a:r>
            <a:r>
              <a:rPr lang="en-US" altLang="zh-TW" dirty="0" err="1">
                <a:solidFill>
                  <a:srgbClr val="0070C0"/>
                </a:solidFill>
              </a:rPr>
              <a:t>this.canvas.width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 err="1">
                <a:solidFill>
                  <a:srgbClr val="0070C0"/>
                </a:solidFill>
              </a:rPr>
              <a:t>this.canvas.height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71963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To draw the background:</a:t>
            </a:r>
          </a:p>
          <a:p>
            <a:pPr lvl="1"/>
            <a:r>
              <a:rPr lang="en-US" altLang="zh-TW" dirty="0"/>
              <a:t>run through the tiles:</a:t>
            </a:r>
          </a:p>
          <a:p>
            <a:pPr lvl="2"/>
            <a:r>
              <a:rPr lang="en-US" altLang="zh-TW" dirty="0"/>
              <a:t>are visible in the current viewport, </a:t>
            </a:r>
          </a:p>
          <a:p>
            <a:pPr lvl="3"/>
            <a:r>
              <a:rPr lang="en-US" altLang="zh-TW" sz="2600" dirty="0"/>
              <a:t>using the same trick used in the </a:t>
            </a:r>
            <a:r>
              <a:rPr lang="en-US" altLang="zh-TW" sz="2600" b="1" dirty="0">
                <a:solidFill>
                  <a:srgbClr val="0070C0"/>
                </a:solidFill>
              </a:rPr>
              <a:t>touches</a:t>
            </a:r>
            <a:r>
              <a:rPr lang="en-US" altLang="zh-TW" sz="2600" dirty="0"/>
              <a:t> method from </a:t>
            </a:r>
            <a:r>
              <a:rPr lang="en-US" altLang="zh-TW" sz="2600" b="1" dirty="0">
                <a:solidFill>
                  <a:srgbClr val="7030A0"/>
                </a:solidFill>
              </a:rPr>
              <a:t>CH16</a:t>
            </a:r>
            <a:r>
              <a:rPr lang="en-US" altLang="zh-TW" sz="2600" dirty="0"/>
              <a:t>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let </a:t>
            </a:r>
            <a:r>
              <a:rPr lang="en-US" altLang="zh-TW" dirty="0" err="1">
                <a:solidFill>
                  <a:srgbClr val="0070C0"/>
                </a:solidFill>
              </a:rPr>
              <a:t>otherSprites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document.</a:t>
            </a:r>
            <a:r>
              <a:rPr lang="en-US" altLang="zh-TW" b="1" dirty="0" err="1">
                <a:solidFill>
                  <a:srgbClr val="0070C0"/>
                </a:solidFill>
              </a:rPr>
              <a:t>createElement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b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0070C0"/>
                </a:solidFill>
              </a:rPr>
              <a:t>");</a:t>
            </a:r>
          </a:p>
          <a:p>
            <a:pPr lvl="2"/>
            <a:r>
              <a:rPr lang="en-US" altLang="zh-TW" b="1" dirty="0" err="1">
                <a:solidFill>
                  <a:srgbClr val="0070C0"/>
                </a:solidFill>
              </a:rPr>
              <a:t>otherSprites.</a:t>
            </a:r>
            <a:r>
              <a:rPr lang="en-US" altLang="zh-TW" b="1" dirty="0" err="1">
                <a:solidFill>
                  <a:srgbClr val="FF0000"/>
                </a:solidFill>
              </a:rPr>
              <a:t>src</a:t>
            </a:r>
            <a:r>
              <a:rPr lang="en-US" altLang="zh-TW" b="1" dirty="0">
                <a:solidFill>
                  <a:srgbClr val="0070C0"/>
                </a:solidFill>
              </a:rPr>
              <a:t> = "</a:t>
            </a:r>
            <a:r>
              <a:rPr lang="en-US" altLang="zh-TW" b="1" dirty="0" err="1">
                <a:solidFill>
                  <a:srgbClr val="FF0000"/>
                </a:solidFill>
              </a:rPr>
              <a:t>img</a:t>
            </a:r>
            <a:r>
              <a:rPr lang="en-US" altLang="zh-TW" b="1" dirty="0">
                <a:solidFill>
                  <a:srgbClr val="FF0000"/>
                </a:solidFill>
              </a:rPr>
              <a:t>/sprites.png</a:t>
            </a:r>
            <a:r>
              <a:rPr lang="en-US" altLang="zh-TW" b="1" dirty="0">
                <a:solidFill>
                  <a:srgbClr val="0070C0"/>
                </a:solidFill>
              </a:rPr>
              <a:t>";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b="1" dirty="0" err="1">
                <a:solidFill>
                  <a:srgbClr val="0070C0"/>
                </a:solidFill>
              </a:rPr>
              <a:t>CanvasDisplay</a:t>
            </a:r>
            <a:r>
              <a:rPr lang="en-US" altLang="zh-TW" dirty="0" err="1">
                <a:solidFill>
                  <a:srgbClr val="0070C0"/>
                </a:solidFill>
              </a:rPr>
              <a:t>.prototype.</a:t>
            </a:r>
            <a:r>
              <a:rPr lang="en-US" altLang="zh-TW" b="1" dirty="0" err="1">
                <a:solidFill>
                  <a:srgbClr val="7030A0"/>
                </a:solidFill>
              </a:rPr>
              <a:t>drawBackground</a:t>
            </a:r>
            <a:r>
              <a:rPr lang="en-US" altLang="zh-TW" dirty="0">
                <a:solidFill>
                  <a:srgbClr val="0070C0"/>
                </a:solidFill>
              </a:rPr>
              <a:t> = function(</a:t>
            </a:r>
            <a:r>
              <a:rPr lang="en-US" altLang="zh-TW" b="1" dirty="0">
                <a:solidFill>
                  <a:srgbClr val="C00000"/>
                </a:solidFill>
              </a:rPr>
              <a:t>level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let {left, top, width, height} = </a:t>
            </a:r>
            <a:r>
              <a:rPr lang="en-US" altLang="zh-TW" dirty="0" err="1">
                <a:solidFill>
                  <a:srgbClr val="0070C0"/>
                </a:solidFill>
              </a:rPr>
              <a:t>this.</a:t>
            </a:r>
            <a:r>
              <a:rPr lang="en-US" altLang="zh-TW" b="1" dirty="0" err="1">
                <a:solidFill>
                  <a:srgbClr val="0070C0"/>
                </a:solidFill>
              </a:rPr>
              <a:t>viewport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let </a:t>
            </a:r>
            <a:r>
              <a:rPr lang="en-US" altLang="zh-TW" dirty="0" err="1">
                <a:solidFill>
                  <a:srgbClr val="0070C0"/>
                </a:solidFill>
              </a:rPr>
              <a:t>xStart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Math.floor</a:t>
            </a:r>
            <a:r>
              <a:rPr lang="en-US" altLang="zh-TW" dirty="0">
                <a:solidFill>
                  <a:srgbClr val="0070C0"/>
                </a:solidFill>
              </a:rPr>
              <a:t>(left);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let </a:t>
            </a:r>
            <a:r>
              <a:rPr lang="en-US" altLang="zh-TW" dirty="0" err="1">
                <a:solidFill>
                  <a:srgbClr val="0070C0"/>
                </a:solidFill>
              </a:rPr>
              <a:t>xEnd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Math.ceil</a:t>
            </a:r>
            <a:r>
              <a:rPr lang="en-US" altLang="zh-TW" dirty="0">
                <a:solidFill>
                  <a:srgbClr val="0070C0"/>
                </a:solidFill>
              </a:rPr>
              <a:t>(left + width);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let </a:t>
            </a:r>
            <a:r>
              <a:rPr lang="en-US" altLang="zh-TW" dirty="0" err="1">
                <a:solidFill>
                  <a:srgbClr val="0070C0"/>
                </a:solidFill>
              </a:rPr>
              <a:t>yStart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Math.floor</a:t>
            </a:r>
            <a:r>
              <a:rPr lang="en-US" altLang="zh-TW" dirty="0">
                <a:solidFill>
                  <a:srgbClr val="0070C0"/>
                </a:solidFill>
              </a:rPr>
              <a:t>(top);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let </a:t>
            </a:r>
            <a:r>
              <a:rPr lang="en-US" altLang="zh-TW" dirty="0" err="1">
                <a:solidFill>
                  <a:srgbClr val="0070C0"/>
                </a:solidFill>
              </a:rPr>
              <a:t>yEnd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Math.ceil</a:t>
            </a:r>
            <a:r>
              <a:rPr lang="en-US" altLang="zh-TW" dirty="0">
                <a:solidFill>
                  <a:srgbClr val="0070C0"/>
                </a:solidFill>
              </a:rPr>
              <a:t>(top + height);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for (let y = </a:t>
            </a:r>
            <a:r>
              <a:rPr lang="en-US" altLang="zh-TW" dirty="0" err="1">
                <a:solidFill>
                  <a:srgbClr val="0070C0"/>
                </a:solidFill>
              </a:rPr>
              <a:t>yStart</a:t>
            </a:r>
            <a:r>
              <a:rPr lang="en-US" altLang="zh-TW" dirty="0">
                <a:solidFill>
                  <a:srgbClr val="0070C0"/>
                </a:solidFill>
              </a:rPr>
              <a:t>; y &lt; </a:t>
            </a:r>
            <a:r>
              <a:rPr lang="en-US" altLang="zh-TW" dirty="0" err="1">
                <a:solidFill>
                  <a:srgbClr val="0070C0"/>
                </a:solidFill>
              </a:rPr>
              <a:t>yEnd</a:t>
            </a:r>
            <a:r>
              <a:rPr lang="en-US" altLang="zh-TW" dirty="0">
                <a:solidFill>
                  <a:srgbClr val="0070C0"/>
                </a:solidFill>
              </a:rPr>
              <a:t>; y++)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for (let x = </a:t>
            </a:r>
            <a:r>
              <a:rPr lang="en-US" altLang="zh-TW" dirty="0" err="1">
                <a:solidFill>
                  <a:srgbClr val="0070C0"/>
                </a:solidFill>
              </a:rPr>
              <a:t>xStart</a:t>
            </a:r>
            <a:r>
              <a:rPr lang="en-US" altLang="zh-TW" dirty="0">
                <a:solidFill>
                  <a:srgbClr val="0070C0"/>
                </a:solidFill>
              </a:rPr>
              <a:t>; x &lt; </a:t>
            </a:r>
            <a:r>
              <a:rPr lang="en-US" altLang="zh-TW" dirty="0" err="1">
                <a:solidFill>
                  <a:srgbClr val="0070C0"/>
                </a:solidFill>
              </a:rPr>
              <a:t>xEnd</a:t>
            </a:r>
            <a:r>
              <a:rPr lang="en-US" altLang="zh-TW" dirty="0">
                <a:solidFill>
                  <a:srgbClr val="0070C0"/>
                </a:solidFill>
              </a:rPr>
              <a:t>; x++)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let tile = </a:t>
            </a:r>
            <a:r>
              <a:rPr lang="en-US" altLang="zh-TW" b="1" dirty="0" err="1">
                <a:solidFill>
                  <a:srgbClr val="C00000"/>
                </a:solidFill>
              </a:rPr>
              <a:t>level</a:t>
            </a:r>
            <a:r>
              <a:rPr lang="en-US" altLang="zh-TW" dirty="0" err="1">
                <a:solidFill>
                  <a:srgbClr val="0070C0"/>
                </a:solidFill>
              </a:rPr>
              <a:t>.</a:t>
            </a:r>
            <a:r>
              <a:rPr lang="en-US" altLang="zh-TW" dirty="0" err="1">
                <a:solidFill>
                  <a:srgbClr val="7030A0"/>
                </a:solidFill>
              </a:rPr>
              <a:t>rows</a:t>
            </a:r>
            <a:r>
              <a:rPr lang="en-US" altLang="zh-TW" dirty="0">
                <a:solidFill>
                  <a:srgbClr val="0070C0"/>
                </a:solidFill>
              </a:rPr>
              <a:t>[y][x];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if (tile == "</a:t>
            </a:r>
            <a:r>
              <a:rPr lang="en-US" altLang="zh-TW" dirty="0">
                <a:solidFill>
                  <a:srgbClr val="C00000"/>
                </a:solidFill>
              </a:rPr>
              <a:t>empty</a:t>
            </a:r>
            <a:r>
              <a:rPr lang="en-US" altLang="zh-TW" dirty="0">
                <a:solidFill>
                  <a:srgbClr val="0070C0"/>
                </a:solidFill>
              </a:rPr>
              <a:t>") </a:t>
            </a:r>
            <a:r>
              <a:rPr lang="en-US" altLang="zh-TW" dirty="0">
                <a:solidFill>
                  <a:srgbClr val="C00000"/>
                </a:solidFill>
              </a:rPr>
              <a:t>continue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let </a:t>
            </a:r>
            <a:r>
              <a:rPr lang="en-US" altLang="zh-TW" dirty="0" err="1">
                <a:solidFill>
                  <a:srgbClr val="0070C0"/>
                </a:solidFill>
              </a:rPr>
              <a:t>screenX</a:t>
            </a:r>
            <a:r>
              <a:rPr lang="en-US" altLang="zh-TW" dirty="0">
                <a:solidFill>
                  <a:srgbClr val="0070C0"/>
                </a:solidFill>
              </a:rPr>
              <a:t> = (x - left) * </a:t>
            </a:r>
            <a:r>
              <a:rPr lang="en-US" altLang="zh-TW" dirty="0">
                <a:solidFill>
                  <a:srgbClr val="C00000"/>
                </a:solidFill>
              </a:rPr>
              <a:t>scale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let </a:t>
            </a:r>
            <a:r>
              <a:rPr lang="en-US" altLang="zh-TW" dirty="0" err="1">
                <a:solidFill>
                  <a:srgbClr val="0070C0"/>
                </a:solidFill>
              </a:rPr>
              <a:t>screenY</a:t>
            </a:r>
            <a:r>
              <a:rPr lang="en-US" altLang="zh-TW" dirty="0">
                <a:solidFill>
                  <a:srgbClr val="0070C0"/>
                </a:solidFill>
              </a:rPr>
              <a:t> = (y - top) * </a:t>
            </a:r>
            <a:r>
              <a:rPr lang="en-US" altLang="zh-TW" dirty="0">
                <a:solidFill>
                  <a:srgbClr val="C00000"/>
                </a:solidFill>
              </a:rPr>
              <a:t>scale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let </a:t>
            </a:r>
            <a:r>
              <a:rPr lang="en-US" altLang="zh-TW" dirty="0" err="1">
                <a:solidFill>
                  <a:srgbClr val="0070C0"/>
                </a:solidFill>
              </a:rPr>
              <a:t>tileX</a:t>
            </a:r>
            <a:r>
              <a:rPr lang="en-US" altLang="zh-TW" dirty="0">
                <a:solidFill>
                  <a:srgbClr val="0070C0"/>
                </a:solidFill>
              </a:rPr>
              <a:t> = tile == "lava" </a:t>
            </a:r>
            <a:r>
              <a:rPr lang="en-US" altLang="zh-TW" dirty="0">
                <a:solidFill>
                  <a:srgbClr val="C00000"/>
                </a:solidFill>
              </a:rPr>
              <a:t>?</a:t>
            </a:r>
            <a:r>
              <a:rPr lang="en-US" altLang="zh-TW" dirty="0">
                <a:solidFill>
                  <a:srgbClr val="0070C0"/>
                </a:solidFill>
              </a:rPr>
              <a:t> scale </a:t>
            </a:r>
            <a:r>
              <a:rPr lang="en-US" altLang="zh-TW" dirty="0">
                <a:solidFill>
                  <a:srgbClr val="C00000"/>
                </a:solidFill>
              </a:rPr>
              <a:t>:</a:t>
            </a:r>
            <a:r>
              <a:rPr lang="en-US" altLang="zh-TW" dirty="0">
                <a:solidFill>
                  <a:srgbClr val="0070C0"/>
                </a:solidFill>
              </a:rPr>
              <a:t> 0;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</a:t>
            </a:r>
            <a:r>
              <a:rPr lang="en-US" altLang="zh-TW" dirty="0" err="1">
                <a:solidFill>
                  <a:srgbClr val="0070C0"/>
                </a:solidFill>
              </a:rPr>
              <a:t>this.cx.</a:t>
            </a:r>
            <a:r>
              <a:rPr lang="en-US" altLang="zh-TW" b="1" dirty="0" err="1">
                <a:solidFill>
                  <a:srgbClr val="C00000"/>
                </a:solidFill>
              </a:rPr>
              <a:t>drawImage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otherSprites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 err="1">
                <a:solidFill>
                  <a:srgbClr val="0070C0"/>
                </a:solidFill>
              </a:rPr>
              <a:t>tileX</a:t>
            </a:r>
            <a:r>
              <a:rPr lang="en-US" altLang="zh-TW" dirty="0">
                <a:solidFill>
                  <a:srgbClr val="0070C0"/>
                </a:solidFill>
              </a:rPr>
              <a:t>,  0, scale, scale, </a:t>
            </a:r>
            <a:r>
              <a:rPr lang="en-US" altLang="zh-TW" dirty="0" err="1">
                <a:solidFill>
                  <a:srgbClr val="0070C0"/>
                </a:solidFill>
              </a:rPr>
              <a:t>screenX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 err="1">
                <a:solidFill>
                  <a:srgbClr val="0070C0"/>
                </a:solidFill>
              </a:rPr>
              <a:t>screenY</a:t>
            </a:r>
            <a:r>
              <a:rPr lang="en-US" altLang="zh-TW" dirty="0">
                <a:solidFill>
                  <a:srgbClr val="0070C0"/>
                </a:solidFill>
              </a:rPr>
              <a:t>, scale, scale);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55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A089AD-6B7B-4BE1-A4BE-54AF7CDB91B7}"/>
              </a:ext>
            </a:extLst>
          </p:cNvPr>
          <p:cNvSpPr/>
          <p:nvPr/>
        </p:nvSpPr>
        <p:spPr>
          <a:xfrm>
            <a:off x="4176275" y="2420888"/>
            <a:ext cx="504056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Tiles</a:t>
            </a:r>
            <a:r>
              <a:rPr lang="zh-TW" altLang="en-US" dirty="0"/>
              <a:t> that are not empty are drawn with </a:t>
            </a:r>
            <a:r>
              <a:rPr lang="zh-TW" altLang="en-US" b="1" dirty="0"/>
              <a:t>drawImage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5CE1D2-DC17-44B2-ADFF-3BA7B738E771}"/>
              </a:ext>
            </a:extLst>
          </p:cNvPr>
          <p:cNvSpPr/>
          <p:nvPr/>
        </p:nvSpPr>
        <p:spPr>
          <a:xfrm>
            <a:off x="4355976" y="2852936"/>
            <a:ext cx="478802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otherSprites</a:t>
            </a:r>
            <a:r>
              <a:rPr lang="zh-TW" altLang="en-US" dirty="0"/>
              <a:t> image contains the pictures used for elements other than the player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6089160-FD72-440A-A786-326915F80CB1}"/>
              </a:ext>
            </a:extLst>
          </p:cNvPr>
          <p:cNvSpPr/>
          <p:nvPr/>
        </p:nvSpPr>
        <p:spPr>
          <a:xfrm>
            <a:off x="4355976" y="3744615"/>
            <a:ext cx="478802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Georgia" panose="02040502050405020303" pitchFamily="18" charset="0"/>
              </a:rPr>
              <a:t>wall tile, the lava tile, and the sprite for a coin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B5FC6E4-3FD8-4BBB-AB28-17A692DAC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4157360"/>
            <a:ext cx="1666875" cy="6667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E0E9F5A-8569-4916-9140-5856C5A4BDFF}"/>
              </a:ext>
            </a:extLst>
          </p:cNvPr>
          <p:cNvSpPr/>
          <p:nvPr/>
        </p:nvSpPr>
        <p:spPr>
          <a:xfrm>
            <a:off x="6022851" y="4175285"/>
            <a:ext cx="3121149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Georgia" panose="02040502050405020303" pitchFamily="18" charset="0"/>
              </a:rPr>
              <a:t>Background tiles are </a:t>
            </a:r>
            <a:r>
              <a:rPr lang="en-US" altLang="zh-TW" dirty="0">
                <a:solidFill>
                  <a:srgbClr val="7030A0"/>
                </a:solidFill>
                <a:latin typeface="Georgia" panose="02040502050405020303" pitchFamily="18" charset="0"/>
              </a:rPr>
              <a:t>20 by 20 pixels 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955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sprites</a:t>
            </a:r>
            <a:r>
              <a:rPr lang="en-US" altLang="zh-TW" dirty="0"/>
              <a:t> are </a:t>
            </a:r>
            <a:r>
              <a:rPr lang="en-US" altLang="zh-TW" b="1" dirty="0"/>
              <a:t>slightly wider</a:t>
            </a:r>
            <a:r>
              <a:rPr lang="en-US" altLang="zh-TW" dirty="0"/>
              <a:t> than the </a:t>
            </a:r>
            <a:r>
              <a:rPr lang="en-US" altLang="zh-TW" dirty="0">
                <a:solidFill>
                  <a:srgbClr val="7030A0"/>
                </a:solidFill>
              </a:rPr>
              <a:t>player</a:t>
            </a:r>
            <a:r>
              <a:rPr lang="en-US" altLang="zh-TW" dirty="0"/>
              <a:t> object:</a:t>
            </a:r>
          </a:p>
          <a:p>
            <a:pPr lvl="1"/>
            <a:r>
              <a:rPr lang="en-US" altLang="zh-TW" sz="2400" dirty="0">
                <a:solidFill>
                  <a:srgbClr val="C00000"/>
                </a:solidFill>
              </a:rPr>
              <a:t>24 instead of 16 pixels </a:t>
            </a:r>
            <a:r>
              <a:rPr lang="en-US" altLang="zh-TW" sz="2400" dirty="0"/>
              <a:t>to allow some space for </a:t>
            </a:r>
            <a:r>
              <a:rPr lang="en-US" altLang="zh-TW" sz="2400" b="1" dirty="0"/>
              <a:t>feet and arms</a:t>
            </a:r>
          </a:p>
          <a:p>
            <a:pPr lvl="2"/>
            <a:r>
              <a:rPr lang="en-US" altLang="zh-TW" dirty="0"/>
              <a:t>method has to </a:t>
            </a:r>
            <a:r>
              <a:rPr lang="en-US" altLang="zh-TW" dirty="0">
                <a:solidFill>
                  <a:srgbClr val="7030A0"/>
                </a:solidFill>
              </a:rPr>
              <a:t>adjust the x-coordinate </a:t>
            </a:r>
            <a:r>
              <a:rPr lang="en-US" altLang="zh-TW" dirty="0"/>
              <a:t>and width by a given amount 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C00000"/>
                </a:solidFill>
              </a:rPr>
              <a:t>playerXOverlap</a:t>
            </a:r>
            <a:r>
              <a:rPr lang="en-US" altLang="zh-TW" dirty="0">
                <a:solidFill>
                  <a:srgbClr val="0070C0"/>
                </a:solidFill>
              </a:rPr>
              <a:t>).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let </a:t>
            </a:r>
            <a:r>
              <a:rPr lang="en-US" altLang="zh-TW" dirty="0" err="1">
                <a:solidFill>
                  <a:srgbClr val="0070C0"/>
                </a:solidFill>
              </a:rPr>
              <a:t>playerSprites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document.</a:t>
            </a:r>
            <a:r>
              <a:rPr lang="en-US" altLang="zh-TW" b="1" dirty="0" err="1">
                <a:solidFill>
                  <a:srgbClr val="7030A0"/>
                </a:solidFill>
              </a:rPr>
              <a:t>createElement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0070C0"/>
                </a:solidFill>
              </a:rPr>
              <a:t>");</a:t>
            </a:r>
          </a:p>
          <a:p>
            <a:pPr lvl="2"/>
            <a:r>
              <a:rPr lang="en-US" altLang="zh-TW" b="1" dirty="0" err="1">
                <a:solidFill>
                  <a:srgbClr val="0070C0"/>
                </a:solidFill>
              </a:rPr>
              <a:t>playerSprites</a:t>
            </a:r>
            <a:r>
              <a:rPr lang="en-US" altLang="zh-TW" dirty="0" err="1">
                <a:solidFill>
                  <a:srgbClr val="0070C0"/>
                </a:solidFill>
              </a:rPr>
              <a:t>.src</a:t>
            </a:r>
            <a:r>
              <a:rPr lang="en-US" altLang="zh-TW" dirty="0">
                <a:solidFill>
                  <a:srgbClr val="0070C0"/>
                </a:solidFill>
              </a:rPr>
              <a:t> = "</a:t>
            </a:r>
            <a:r>
              <a:rPr lang="en-US" altLang="zh-TW" b="1" dirty="0" err="1">
                <a:solidFill>
                  <a:srgbClr val="FF0000"/>
                </a:solidFill>
              </a:rPr>
              <a:t>img</a:t>
            </a:r>
            <a:r>
              <a:rPr lang="en-US" altLang="zh-TW" b="1" dirty="0">
                <a:solidFill>
                  <a:srgbClr val="FF0000"/>
                </a:solidFill>
              </a:rPr>
              <a:t>/player.png</a:t>
            </a:r>
            <a:r>
              <a:rPr lang="en-US" altLang="zh-TW" dirty="0">
                <a:solidFill>
                  <a:srgbClr val="0070C0"/>
                </a:solidFill>
              </a:rPr>
              <a:t>";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const </a:t>
            </a:r>
            <a:r>
              <a:rPr lang="en-US" altLang="zh-TW" dirty="0" err="1">
                <a:solidFill>
                  <a:srgbClr val="C00000"/>
                </a:solidFill>
              </a:rPr>
              <a:t>playerXOverlap</a:t>
            </a:r>
            <a:r>
              <a:rPr lang="en-US" altLang="zh-TW" dirty="0">
                <a:solidFill>
                  <a:srgbClr val="0070C0"/>
                </a:solidFill>
              </a:rPr>
              <a:t> = 4;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b="1" dirty="0" err="1">
                <a:solidFill>
                  <a:srgbClr val="0070C0"/>
                </a:solidFill>
              </a:rPr>
              <a:t>CanvasDisplay</a:t>
            </a:r>
            <a:r>
              <a:rPr lang="en-US" altLang="zh-TW" dirty="0" err="1">
                <a:solidFill>
                  <a:srgbClr val="0070C0"/>
                </a:solidFill>
              </a:rPr>
              <a:t>.prototype.</a:t>
            </a:r>
            <a:r>
              <a:rPr lang="en-US" altLang="zh-TW" b="1" dirty="0" err="1">
                <a:solidFill>
                  <a:srgbClr val="7030A0"/>
                </a:solidFill>
              </a:rPr>
              <a:t>drawPlayer</a:t>
            </a:r>
            <a:r>
              <a:rPr lang="en-US" altLang="zh-TW" dirty="0">
                <a:solidFill>
                  <a:srgbClr val="0070C0"/>
                </a:solidFill>
              </a:rPr>
              <a:t> = function(player, x, y, width, height)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width += </a:t>
            </a:r>
            <a:r>
              <a:rPr lang="en-US" altLang="zh-TW" dirty="0" err="1">
                <a:solidFill>
                  <a:srgbClr val="0070C0"/>
                </a:solidFill>
              </a:rPr>
              <a:t>playerXOverlap</a:t>
            </a:r>
            <a:r>
              <a:rPr lang="en-US" altLang="zh-TW" dirty="0">
                <a:solidFill>
                  <a:srgbClr val="0070C0"/>
                </a:solidFill>
              </a:rPr>
              <a:t> * 2;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x -= </a:t>
            </a:r>
            <a:r>
              <a:rPr lang="en-US" altLang="zh-TW" dirty="0" err="1">
                <a:solidFill>
                  <a:srgbClr val="C00000"/>
                </a:solidFill>
              </a:rPr>
              <a:t>playerXOverlap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if (</a:t>
            </a:r>
            <a:r>
              <a:rPr lang="en-US" altLang="zh-TW" dirty="0" err="1">
                <a:solidFill>
                  <a:srgbClr val="0070C0"/>
                </a:solidFill>
              </a:rPr>
              <a:t>player.speed.x</a:t>
            </a:r>
            <a:r>
              <a:rPr lang="en-US" altLang="zh-TW" dirty="0">
                <a:solidFill>
                  <a:srgbClr val="0070C0"/>
                </a:solidFill>
              </a:rPr>
              <a:t> != 0) {    </a:t>
            </a:r>
            <a:r>
              <a:rPr lang="en-US" altLang="zh-TW" dirty="0" err="1">
                <a:solidFill>
                  <a:srgbClr val="0070C0"/>
                </a:solidFill>
              </a:rPr>
              <a:t>this.flipPlayer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player.speed.x</a:t>
            </a:r>
            <a:r>
              <a:rPr lang="en-US" altLang="zh-TW" dirty="0">
                <a:solidFill>
                  <a:srgbClr val="0070C0"/>
                </a:solidFill>
              </a:rPr>
              <a:t> &lt; 0;  }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let tile = 8;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if (</a:t>
            </a:r>
            <a:r>
              <a:rPr lang="en-US" altLang="zh-TW" dirty="0" err="1">
                <a:solidFill>
                  <a:srgbClr val="0070C0"/>
                </a:solidFill>
              </a:rPr>
              <a:t>player.speed.y</a:t>
            </a:r>
            <a:r>
              <a:rPr lang="en-US" altLang="zh-TW" dirty="0">
                <a:solidFill>
                  <a:srgbClr val="0070C0"/>
                </a:solidFill>
              </a:rPr>
              <a:t> != 0) {    tile = 9;  } else if (</a:t>
            </a:r>
            <a:r>
              <a:rPr lang="en-US" altLang="zh-TW" dirty="0" err="1">
                <a:solidFill>
                  <a:srgbClr val="0070C0"/>
                </a:solidFill>
              </a:rPr>
              <a:t>player.speed.x</a:t>
            </a:r>
            <a:r>
              <a:rPr lang="en-US" altLang="zh-TW" dirty="0">
                <a:solidFill>
                  <a:srgbClr val="0070C0"/>
                </a:solidFill>
              </a:rPr>
              <a:t> != 0)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tile = </a:t>
            </a:r>
            <a:r>
              <a:rPr lang="en-US" altLang="zh-TW" dirty="0" err="1">
                <a:solidFill>
                  <a:srgbClr val="0070C0"/>
                </a:solidFill>
              </a:rPr>
              <a:t>Math.floor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Date.now</a:t>
            </a:r>
            <a:r>
              <a:rPr lang="en-US" altLang="zh-TW" dirty="0">
                <a:solidFill>
                  <a:srgbClr val="0070C0"/>
                </a:solidFill>
              </a:rPr>
              <a:t>() / 60) % 8;  }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this.cx.save</a:t>
            </a:r>
            <a:r>
              <a:rPr lang="en-US" altLang="zh-TW" dirty="0">
                <a:solidFill>
                  <a:srgbClr val="0070C0"/>
                </a:solidFill>
              </a:rPr>
              <a:t>();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if (</a:t>
            </a:r>
            <a:r>
              <a:rPr lang="en-US" altLang="zh-TW" dirty="0" err="1">
                <a:solidFill>
                  <a:srgbClr val="0070C0"/>
                </a:solidFill>
              </a:rPr>
              <a:t>this.flipPlayer</a:t>
            </a:r>
            <a:r>
              <a:rPr lang="en-US" altLang="zh-TW" dirty="0">
                <a:solidFill>
                  <a:srgbClr val="0070C0"/>
                </a:solidFill>
              </a:rPr>
              <a:t>) {    </a:t>
            </a:r>
            <a:r>
              <a:rPr lang="en-US" altLang="zh-TW" dirty="0" err="1">
                <a:solidFill>
                  <a:srgbClr val="0070C0"/>
                </a:solidFill>
              </a:rPr>
              <a:t>flipHorizontally</a:t>
            </a:r>
            <a:r>
              <a:rPr lang="en-US" altLang="zh-TW" dirty="0">
                <a:solidFill>
                  <a:srgbClr val="0070C0"/>
                </a:solidFill>
              </a:rPr>
              <a:t>(this.cx, x + width / 2);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let </a:t>
            </a:r>
            <a:r>
              <a:rPr lang="en-US" altLang="zh-TW" dirty="0" err="1">
                <a:solidFill>
                  <a:srgbClr val="0070C0"/>
                </a:solidFill>
              </a:rPr>
              <a:t>tileX</a:t>
            </a:r>
            <a:r>
              <a:rPr lang="en-US" altLang="zh-TW" dirty="0">
                <a:solidFill>
                  <a:srgbClr val="0070C0"/>
                </a:solidFill>
              </a:rPr>
              <a:t> = tile * width;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this.cx.</a:t>
            </a:r>
            <a:r>
              <a:rPr lang="en-US" altLang="zh-TW" b="1" dirty="0" err="1">
                <a:solidFill>
                  <a:srgbClr val="7030A0"/>
                </a:solidFill>
              </a:rPr>
              <a:t>drawImage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playerSprites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 err="1">
                <a:solidFill>
                  <a:srgbClr val="0070C0"/>
                </a:solidFill>
              </a:rPr>
              <a:t>tileX</a:t>
            </a:r>
            <a:r>
              <a:rPr lang="en-US" altLang="zh-TW" dirty="0">
                <a:solidFill>
                  <a:srgbClr val="0070C0"/>
                </a:solidFill>
              </a:rPr>
              <a:t>, 0, width, height,  x,     y, width, height);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this.cx.restore</a:t>
            </a:r>
            <a:r>
              <a:rPr lang="en-US" altLang="zh-TW" dirty="0">
                <a:solidFill>
                  <a:srgbClr val="0070C0"/>
                </a:solidFill>
              </a:rPr>
              <a:t>();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95178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b="1" dirty="0" err="1">
                <a:solidFill>
                  <a:srgbClr val="0070C0"/>
                </a:solidFill>
              </a:rPr>
              <a:t>drawPlayer</a:t>
            </a:r>
            <a:r>
              <a:rPr lang="en-US" altLang="zh-TW" dirty="0"/>
              <a:t> method:</a:t>
            </a:r>
          </a:p>
          <a:p>
            <a:pPr lvl="1"/>
            <a:r>
              <a:rPr lang="en-US" altLang="zh-TW" dirty="0"/>
              <a:t>is called by </a:t>
            </a:r>
            <a:r>
              <a:rPr lang="en-US" altLang="zh-TW" b="1" dirty="0" err="1">
                <a:solidFill>
                  <a:srgbClr val="0070C0"/>
                </a:solidFill>
              </a:rPr>
              <a:t>drawActors</a:t>
            </a:r>
            <a:r>
              <a:rPr lang="en-US" altLang="zh-TW" dirty="0"/>
              <a:t>, </a:t>
            </a:r>
          </a:p>
          <a:p>
            <a:pPr lvl="2"/>
            <a:r>
              <a:rPr lang="en-US" altLang="zh-TW" dirty="0"/>
              <a:t>is responsible for </a:t>
            </a:r>
            <a:r>
              <a:rPr lang="en-US" altLang="zh-TW" dirty="0">
                <a:solidFill>
                  <a:srgbClr val="0070C0"/>
                </a:solidFill>
              </a:rPr>
              <a:t>drawing all the actors </a:t>
            </a:r>
            <a:r>
              <a:rPr lang="en-US" altLang="zh-TW" dirty="0"/>
              <a:t>in the game.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CanvasDisplay.prototype.</a:t>
            </a:r>
            <a:r>
              <a:rPr lang="en-US" altLang="zh-TW" b="1" dirty="0" err="1">
                <a:solidFill>
                  <a:srgbClr val="7030A0"/>
                </a:solidFill>
              </a:rPr>
              <a:t>drawActors</a:t>
            </a:r>
            <a:r>
              <a:rPr lang="en-US" altLang="zh-TW" dirty="0">
                <a:solidFill>
                  <a:srgbClr val="0070C0"/>
                </a:solidFill>
              </a:rPr>
              <a:t> = function(actors)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for (let </a:t>
            </a:r>
            <a:r>
              <a:rPr lang="en-US" altLang="zh-TW" dirty="0">
                <a:solidFill>
                  <a:srgbClr val="7030A0"/>
                </a:solidFill>
              </a:rPr>
              <a:t>actor</a:t>
            </a:r>
            <a:r>
              <a:rPr lang="en-US" altLang="zh-TW" dirty="0">
                <a:solidFill>
                  <a:srgbClr val="0070C0"/>
                </a:solidFill>
              </a:rPr>
              <a:t> of </a:t>
            </a:r>
            <a:r>
              <a:rPr lang="en-US" altLang="zh-TW" dirty="0">
                <a:solidFill>
                  <a:srgbClr val="7030A0"/>
                </a:solidFill>
              </a:rPr>
              <a:t>actor</a:t>
            </a:r>
            <a:r>
              <a:rPr lang="en-US" altLang="zh-TW" b="1" dirty="0">
                <a:solidFill>
                  <a:srgbClr val="FF0000"/>
                </a:solidFill>
              </a:rPr>
              <a:t>s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let width = </a:t>
            </a:r>
            <a:r>
              <a:rPr lang="en-US" altLang="zh-TW" dirty="0" err="1">
                <a:solidFill>
                  <a:srgbClr val="C00000"/>
                </a:solidFill>
              </a:rPr>
              <a:t>actor.size</a:t>
            </a:r>
            <a:r>
              <a:rPr lang="en-US" altLang="zh-TW" dirty="0" err="1">
                <a:solidFill>
                  <a:srgbClr val="0070C0"/>
                </a:solidFill>
              </a:rPr>
              <a:t>.x</a:t>
            </a:r>
            <a:r>
              <a:rPr lang="en-US" altLang="zh-TW" dirty="0">
                <a:solidFill>
                  <a:srgbClr val="0070C0"/>
                </a:solidFill>
              </a:rPr>
              <a:t> * </a:t>
            </a:r>
            <a:r>
              <a:rPr lang="en-US" altLang="zh-TW" dirty="0">
                <a:solidFill>
                  <a:srgbClr val="7030A0"/>
                </a:solidFill>
              </a:rPr>
              <a:t>scale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let height = </a:t>
            </a:r>
            <a:r>
              <a:rPr lang="en-US" altLang="zh-TW" dirty="0" err="1">
                <a:solidFill>
                  <a:srgbClr val="C00000"/>
                </a:solidFill>
              </a:rPr>
              <a:t>actor.size</a:t>
            </a:r>
            <a:r>
              <a:rPr lang="en-US" altLang="zh-TW" dirty="0" err="1">
                <a:solidFill>
                  <a:srgbClr val="0070C0"/>
                </a:solidFill>
              </a:rPr>
              <a:t>.y</a:t>
            </a:r>
            <a:r>
              <a:rPr lang="en-US" altLang="zh-TW" dirty="0">
                <a:solidFill>
                  <a:srgbClr val="0070C0"/>
                </a:solidFill>
              </a:rPr>
              <a:t> * </a:t>
            </a:r>
            <a:r>
              <a:rPr lang="en-US" altLang="zh-TW" dirty="0">
                <a:solidFill>
                  <a:srgbClr val="7030A0"/>
                </a:solidFill>
              </a:rPr>
              <a:t>scale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let x = (</a:t>
            </a:r>
            <a:r>
              <a:rPr lang="en-US" altLang="zh-TW" dirty="0" err="1">
                <a:solidFill>
                  <a:srgbClr val="C00000"/>
                </a:solidFill>
              </a:rPr>
              <a:t>actor.pos</a:t>
            </a:r>
            <a:r>
              <a:rPr lang="en-US" altLang="zh-TW" dirty="0" err="1">
                <a:solidFill>
                  <a:srgbClr val="0070C0"/>
                </a:solidFill>
              </a:rPr>
              <a:t>.x</a:t>
            </a:r>
            <a:r>
              <a:rPr lang="en-US" altLang="zh-TW" dirty="0">
                <a:solidFill>
                  <a:srgbClr val="0070C0"/>
                </a:solidFill>
              </a:rPr>
              <a:t> - </a:t>
            </a:r>
            <a:r>
              <a:rPr lang="en-US" altLang="zh-TW" dirty="0" err="1">
                <a:solidFill>
                  <a:srgbClr val="0070C0"/>
                </a:solidFill>
              </a:rPr>
              <a:t>this.viewport.left</a:t>
            </a:r>
            <a:r>
              <a:rPr lang="en-US" altLang="zh-TW" dirty="0">
                <a:solidFill>
                  <a:srgbClr val="0070C0"/>
                </a:solidFill>
              </a:rPr>
              <a:t>) * </a:t>
            </a:r>
            <a:r>
              <a:rPr lang="en-US" altLang="zh-TW" dirty="0">
                <a:solidFill>
                  <a:srgbClr val="7030A0"/>
                </a:solidFill>
              </a:rPr>
              <a:t>scale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let y = (</a:t>
            </a:r>
            <a:r>
              <a:rPr lang="en-US" altLang="zh-TW" dirty="0" err="1">
                <a:solidFill>
                  <a:srgbClr val="C00000"/>
                </a:solidFill>
              </a:rPr>
              <a:t>actor.pos</a:t>
            </a:r>
            <a:r>
              <a:rPr lang="en-US" altLang="zh-TW" dirty="0" err="1">
                <a:solidFill>
                  <a:srgbClr val="0070C0"/>
                </a:solidFill>
              </a:rPr>
              <a:t>.y</a:t>
            </a:r>
            <a:r>
              <a:rPr lang="en-US" altLang="zh-TW" dirty="0">
                <a:solidFill>
                  <a:srgbClr val="0070C0"/>
                </a:solidFill>
              </a:rPr>
              <a:t> - </a:t>
            </a:r>
            <a:r>
              <a:rPr lang="en-US" altLang="zh-TW" dirty="0" err="1">
                <a:solidFill>
                  <a:srgbClr val="0070C0"/>
                </a:solidFill>
              </a:rPr>
              <a:t>this.viewport.top</a:t>
            </a:r>
            <a:r>
              <a:rPr lang="en-US" altLang="zh-TW" dirty="0">
                <a:solidFill>
                  <a:srgbClr val="0070C0"/>
                </a:solidFill>
              </a:rPr>
              <a:t>) * </a:t>
            </a:r>
            <a:r>
              <a:rPr lang="en-US" altLang="zh-TW" dirty="0">
                <a:solidFill>
                  <a:srgbClr val="7030A0"/>
                </a:solidFill>
              </a:rPr>
              <a:t>scale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if (</a:t>
            </a:r>
            <a:r>
              <a:rPr lang="en-US" altLang="zh-TW" dirty="0" err="1">
                <a:solidFill>
                  <a:srgbClr val="0070C0"/>
                </a:solidFill>
              </a:rPr>
              <a:t>actor.type</a:t>
            </a:r>
            <a:r>
              <a:rPr lang="en-US" altLang="zh-TW" dirty="0">
                <a:solidFill>
                  <a:srgbClr val="0070C0"/>
                </a:solidFill>
              </a:rPr>
              <a:t> == "</a:t>
            </a:r>
            <a:r>
              <a:rPr lang="en-US" altLang="zh-TW" dirty="0">
                <a:solidFill>
                  <a:srgbClr val="7030A0"/>
                </a:solidFill>
              </a:rPr>
              <a:t>player</a:t>
            </a:r>
            <a:r>
              <a:rPr lang="en-US" altLang="zh-TW" dirty="0">
                <a:solidFill>
                  <a:srgbClr val="0070C0"/>
                </a:solidFill>
              </a:rPr>
              <a:t>")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</a:t>
            </a:r>
            <a:r>
              <a:rPr lang="en-US" altLang="zh-TW" dirty="0" err="1">
                <a:solidFill>
                  <a:srgbClr val="0070C0"/>
                </a:solidFill>
              </a:rPr>
              <a:t>this.</a:t>
            </a:r>
            <a:r>
              <a:rPr lang="en-US" altLang="zh-TW" b="1" dirty="0" err="1">
                <a:solidFill>
                  <a:srgbClr val="C00000"/>
                </a:solidFill>
              </a:rPr>
              <a:t>drawPlayer</a:t>
            </a:r>
            <a:r>
              <a:rPr lang="en-US" altLang="zh-TW" dirty="0">
                <a:solidFill>
                  <a:srgbClr val="0070C0"/>
                </a:solidFill>
              </a:rPr>
              <a:t>(actor, x, y, width, height);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} else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let </a:t>
            </a:r>
            <a:r>
              <a:rPr lang="en-US" altLang="zh-TW" dirty="0" err="1">
                <a:solidFill>
                  <a:srgbClr val="0070C0"/>
                </a:solidFill>
              </a:rPr>
              <a:t>tileX</a:t>
            </a:r>
            <a:r>
              <a:rPr lang="en-US" altLang="zh-TW" dirty="0">
                <a:solidFill>
                  <a:srgbClr val="0070C0"/>
                </a:solidFill>
              </a:rPr>
              <a:t> = (</a:t>
            </a:r>
            <a:r>
              <a:rPr lang="en-US" altLang="zh-TW" dirty="0" err="1">
                <a:solidFill>
                  <a:srgbClr val="0070C0"/>
                </a:solidFill>
              </a:rPr>
              <a:t>actor.type</a:t>
            </a:r>
            <a:r>
              <a:rPr lang="en-US" altLang="zh-TW" dirty="0">
                <a:solidFill>
                  <a:srgbClr val="0070C0"/>
                </a:solidFill>
              </a:rPr>
              <a:t> == "</a:t>
            </a:r>
            <a:r>
              <a:rPr lang="en-US" altLang="zh-TW" dirty="0">
                <a:solidFill>
                  <a:srgbClr val="7030A0"/>
                </a:solidFill>
              </a:rPr>
              <a:t>coin</a:t>
            </a:r>
            <a:r>
              <a:rPr lang="en-US" altLang="zh-TW" dirty="0">
                <a:solidFill>
                  <a:srgbClr val="0070C0"/>
                </a:solidFill>
              </a:rPr>
              <a:t>" ? 2 : 1) * scale;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</a:t>
            </a:r>
            <a:r>
              <a:rPr lang="en-US" altLang="zh-TW" dirty="0" err="1">
                <a:solidFill>
                  <a:srgbClr val="0070C0"/>
                </a:solidFill>
              </a:rPr>
              <a:t>this.cx.</a:t>
            </a:r>
            <a:r>
              <a:rPr lang="en-US" altLang="zh-TW" b="1" dirty="0" err="1">
                <a:solidFill>
                  <a:srgbClr val="7030A0"/>
                </a:solidFill>
              </a:rPr>
              <a:t>drawImage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otherSprites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 err="1">
                <a:solidFill>
                  <a:srgbClr val="0070C0"/>
                </a:solidFill>
              </a:rPr>
              <a:t>tileX</a:t>
            </a:r>
            <a:r>
              <a:rPr lang="en-US" altLang="zh-TW" dirty="0">
                <a:solidFill>
                  <a:srgbClr val="0070C0"/>
                </a:solidFill>
              </a:rPr>
              <a:t>, 0, width, height,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                                                                    x,     y, width, height);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57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B2E165-60F8-4469-A8C4-48AEB37F6DA5}"/>
              </a:ext>
            </a:extLst>
          </p:cNvPr>
          <p:cNvSpPr/>
          <p:nvPr/>
        </p:nvSpPr>
        <p:spPr>
          <a:xfrm>
            <a:off x="1475656" y="5894685"/>
            <a:ext cx="7668344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When drawing something that is not the player, </a:t>
            </a:r>
            <a:endParaRPr lang="en-US" altLang="zh-TW" dirty="0"/>
          </a:p>
          <a:p>
            <a:r>
              <a:rPr lang="zh-TW" altLang="en-US" dirty="0"/>
              <a:t>we look at its type to find the offset of the correct sprite. </a:t>
            </a:r>
            <a:endParaRPr lang="en-US" altLang="zh-TW" dirty="0"/>
          </a:p>
          <a:p>
            <a:r>
              <a:rPr lang="zh-TW" altLang="en-US" dirty="0"/>
              <a:t>lava tile is found at offset 20, and the coin sprite is found at 40 (two times scale).</a:t>
            </a:r>
          </a:p>
        </p:txBody>
      </p:sp>
    </p:spTree>
    <p:extLst>
      <p:ext uri="{BB962C8B-B14F-4D97-AF65-F5344CB8AC3E}">
        <p14:creationId xmlns:p14="http://schemas.microsoft.com/office/powerpoint/2010/main" val="1581072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Run the Game using </a:t>
            </a:r>
            <a:r>
              <a:rPr lang="en-US" altLang="zh-TW" dirty="0">
                <a:solidFill>
                  <a:srgbClr val="C00000"/>
                </a:solidFill>
              </a:rPr>
              <a:t>CANVAS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&lt;!doctype html&gt;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&lt;script </a:t>
            </a:r>
            <a:r>
              <a:rPr lang="en-US" altLang="zh-TW" dirty="0" err="1">
                <a:solidFill>
                  <a:srgbClr val="0070C0"/>
                </a:solidFill>
              </a:rPr>
              <a:t>src</a:t>
            </a:r>
            <a:r>
              <a:rPr lang="en-US" altLang="zh-TW" dirty="0">
                <a:solidFill>
                  <a:srgbClr val="0070C0"/>
                </a:solidFill>
              </a:rPr>
              <a:t>="code/chapter/16_game.js"&gt;&lt;/script&gt;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&lt;script </a:t>
            </a:r>
            <a:r>
              <a:rPr lang="en-US" altLang="zh-TW" dirty="0" err="1">
                <a:solidFill>
                  <a:srgbClr val="0070C0"/>
                </a:solidFill>
              </a:rPr>
              <a:t>src</a:t>
            </a:r>
            <a:r>
              <a:rPr lang="en-US" altLang="zh-TW" dirty="0">
                <a:solidFill>
                  <a:srgbClr val="0070C0"/>
                </a:solidFill>
              </a:rPr>
              <a:t>="code/levels.js"&gt;&lt;/script&gt;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&lt;script </a:t>
            </a:r>
            <a:r>
              <a:rPr lang="en-US" altLang="zh-TW" dirty="0" err="1">
                <a:solidFill>
                  <a:srgbClr val="0070C0"/>
                </a:solidFill>
              </a:rPr>
              <a:t>src</a:t>
            </a:r>
            <a:r>
              <a:rPr lang="en-US" altLang="zh-TW" dirty="0">
                <a:solidFill>
                  <a:srgbClr val="0070C0"/>
                </a:solidFill>
              </a:rPr>
              <a:t>="</a:t>
            </a:r>
            <a:r>
              <a:rPr lang="en-US" altLang="zh-TW" b="1" dirty="0">
                <a:solidFill>
                  <a:srgbClr val="C00000"/>
                </a:solidFill>
              </a:rPr>
              <a:t>code/chapter/17_canvas.js</a:t>
            </a:r>
            <a:r>
              <a:rPr lang="en-US" altLang="zh-TW" dirty="0">
                <a:solidFill>
                  <a:srgbClr val="0070C0"/>
                </a:solidFill>
              </a:rPr>
              <a:t>"&gt;&lt;/script&gt;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&lt;body&gt;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&lt;script&gt;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b="1" dirty="0" err="1">
                <a:solidFill>
                  <a:srgbClr val="C00000"/>
                </a:solidFill>
              </a:rPr>
              <a:t>runGame</a:t>
            </a:r>
            <a:r>
              <a:rPr lang="en-US" altLang="zh-TW" dirty="0">
                <a:solidFill>
                  <a:srgbClr val="0070C0"/>
                </a:solidFill>
              </a:rPr>
              <a:t>(GAME_LEVELS, </a:t>
            </a:r>
            <a:r>
              <a:rPr lang="en-US" altLang="zh-TW" b="1" dirty="0" err="1">
                <a:solidFill>
                  <a:srgbClr val="C00000"/>
                </a:solidFill>
              </a:rPr>
              <a:t>CanvasDisplay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&lt;/script&gt;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&lt;/body&gt;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03833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0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8832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9600" b="1" dirty="0"/>
              <a:t>THE END</a:t>
            </a:r>
            <a:endParaRPr lang="zh-TW" altLang="en-US" sz="96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9600" b="1" dirty="0"/>
              <a:t>Q&amp;A</a:t>
            </a:r>
            <a:endParaRPr lang="zh-TW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41249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The technology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use the browser DOM to display the game</a:t>
            </a:r>
          </a:p>
          <a:p>
            <a:r>
              <a:rPr lang="en-US" altLang="zh-TW" dirty="0"/>
              <a:t>read user input by handling key events.</a:t>
            </a:r>
          </a:p>
          <a:p>
            <a:r>
              <a:rPr lang="en-US" altLang="zh-TW" dirty="0"/>
              <a:t>everything looks like colored boxes:</a:t>
            </a:r>
          </a:p>
          <a:p>
            <a:pPr lvl="1"/>
            <a:r>
              <a:rPr lang="en-US" altLang="zh-TW" dirty="0"/>
              <a:t>drawing is uncomplicated: </a:t>
            </a:r>
          </a:p>
          <a:p>
            <a:pPr lvl="2"/>
            <a:r>
              <a:rPr lang="en-US" altLang="zh-TW" dirty="0"/>
              <a:t>create </a:t>
            </a:r>
            <a:r>
              <a:rPr lang="en-US" altLang="zh-TW" dirty="0">
                <a:solidFill>
                  <a:srgbClr val="C00000"/>
                </a:solidFill>
              </a:rPr>
              <a:t>DOM elements and use styling:</a:t>
            </a:r>
          </a:p>
          <a:p>
            <a:pPr lvl="3"/>
            <a:r>
              <a:rPr lang="en-US" altLang="zh-TW" dirty="0"/>
              <a:t>to give them a </a:t>
            </a:r>
            <a:r>
              <a:rPr lang="en-US" altLang="zh-TW" dirty="0">
                <a:solidFill>
                  <a:srgbClr val="C00000"/>
                </a:solidFill>
              </a:rPr>
              <a:t>background color, size, and position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represent the </a:t>
            </a:r>
            <a:r>
              <a:rPr lang="en-US" altLang="zh-TW" dirty="0">
                <a:solidFill>
                  <a:srgbClr val="C00000"/>
                </a:solidFill>
              </a:rPr>
              <a:t>background as a table :</a:t>
            </a:r>
          </a:p>
          <a:p>
            <a:pPr lvl="3"/>
            <a:r>
              <a:rPr lang="en-US" altLang="zh-TW" dirty="0"/>
              <a:t>since it is an </a:t>
            </a:r>
            <a:r>
              <a:rPr lang="en-US" altLang="zh-TW" dirty="0">
                <a:solidFill>
                  <a:srgbClr val="C00000"/>
                </a:solidFill>
              </a:rPr>
              <a:t>unchanging grid of squares</a:t>
            </a:r>
            <a:r>
              <a:rPr lang="en-US" altLang="zh-TW" dirty="0"/>
              <a:t>. </a:t>
            </a:r>
          </a:p>
          <a:p>
            <a:pPr lvl="2"/>
            <a:r>
              <a:rPr lang="en-US" altLang="zh-TW" dirty="0"/>
              <a:t>The </a:t>
            </a:r>
            <a:r>
              <a:rPr lang="en-US" altLang="zh-TW" dirty="0">
                <a:solidFill>
                  <a:srgbClr val="C00000"/>
                </a:solidFill>
              </a:rPr>
              <a:t>free-moving elements </a:t>
            </a:r>
            <a:r>
              <a:rPr lang="en-US" altLang="zh-TW" dirty="0"/>
              <a:t>can be </a:t>
            </a:r>
            <a:r>
              <a:rPr lang="en-US" altLang="zh-TW" dirty="0">
                <a:solidFill>
                  <a:srgbClr val="C00000"/>
                </a:solidFill>
              </a:rPr>
              <a:t>overlaid</a:t>
            </a:r>
            <a:r>
              <a:rPr lang="en-US" altLang="zh-TW" dirty="0"/>
              <a:t>:</a:t>
            </a:r>
          </a:p>
          <a:p>
            <a:pPr lvl="3"/>
            <a:r>
              <a:rPr lang="en-US" altLang="zh-TW" dirty="0"/>
              <a:t>using </a:t>
            </a:r>
            <a:r>
              <a:rPr lang="en-US" altLang="zh-TW" dirty="0">
                <a:solidFill>
                  <a:srgbClr val="C00000"/>
                </a:solidFill>
              </a:rPr>
              <a:t>absolutely positioned elements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DOM was not originally designed for high-performance graphics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602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Levels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2800" b="1" dirty="0"/>
              <a:t>a human-readable, human-editable way to specify levels:</a:t>
            </a:r>
          </a:p>
          <a:p>
            <a:pPr lvl="1"/>
            <a:r>
              <a:rPr lang="en-US" altLang="zh-TW" dirty="0"/>
              <a:t>it is okay for everything to start out on a grid:</a:t>
            </a:r>
          </a:p>
          <a:p>
            <a:pPr lvl="2"/>
            <a:r>
              <a:rPr lang="en-US" altLang="zh-TW" dirty="0"/>
              <a:t>use </a:t>
            </a:r>
            <a:r>
              <a:rPr lang="en-US" altLang="zh-TW" dirty="0">
                <a:solidFill>
                  <a:srgbClr val="C00000"/>
                </a:solidFill>
              </a:rPr>
              <a:t>big strings:</a:t>
            </a:r>
          </a:p>
          <a:p>
            <a:pPr lvl="3"/>
            <a:r>
              <a:rPr lang="en-US" altLang="zh-TW" dirty="0">
                <a:solidFill>
                  <a:srgbClr val="C00000"/>
                </a:solidFill>
              </a:rPr>
              <a:t>each character represents an element</a:t>
            </a:r>
            <a:r>
              <a:rPr lang="en-US" altLang="zh-TW" dirty="0"/>
              <a:t>:</a:t>
            </a:r>
          </a:p>
          <a:p>
            <a:pPr lvl="4"/>
            <a:r>
              <a:rPr lang="en-US" altLang="zh-TW" dirty="0"/>
              <a:t>either a part of the </a:t>
            </a:r>
            <a:r>
              <a:rPr lang="en-US" altLang="zh-TW" dirty="0">
                <a:solidFill>
                  <a:srgbClr val="C00000"/>
                </a:solidFill>
              </a:rPr>
              <a:t>background grid </a:t>
            </a:r>
            <a:r>
              <a:rPr lang="en-US" altLang="zh-TW" dirty="0"/>
              <a:t>or a </a:t>
            </a:r>
            <a:r>
              <a:rPr lang="en-US" altLang="zh-TW" dirty="0">
                <a:solidFill>
                  <a:srgbClr val="C00000"/>
                </a:solidFill>
              </a:rPr>
              <a:t>moving element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 small level: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let </a:t>
            </a:r>
            <a:r>
              <a:rPr lang="en-US" altLang="zh-TW" b="1" dirty="0" err="1">
                <a:solidFill>
                  <a:srgbClr val="0070C0"/>
                </a:solidFill>
              </a:rPr>
              <a:t>simpleLevelPlan</a:t>
            </a:r>
            <a:r>
              <a:rPr lang="en-US" altLang="zh-TW" dirty="0">
                <a:solidFill>
                  <a:srgbClr val="0070C0"/>
                </a:solidFill>
              </a:rPr>
              <a:t> = `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......................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..#................#..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..#..............=.#..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..#.........</a:t>
            </a:r>
            <a:r>
              <a:rPr lang="en-US" altLang="zh-TW" dirty="0" err="1">
                <a:solidFill>
                  <a:srgbClr val="0070C0"/>
                </a:solidFill>
              </a:rPr>
              <a:t>o.o</a:t>
            </a:r>
            <a:r>
              <a:rPr lang="en-US" altLang="zh-TW" dirty="0">
                <a:solidFill>
                  <a:srgbClr val="0070C0"/>
                </a:solidFill>
              </a:rPr>
              <a:t>....#..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..#.@......#####...#..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..#####............#..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......#++++++++++++#..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......##############..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......................`;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76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Periods (</a:t>
            </a:r>
            <a:r>
              <a:rPr lang="en-US" altLang="zh-TW" dirty="0">
                <a:solidFill>
                  <a:srgbClr val="C00000"/>
                </a:solidFill>
              </a:rPr>
              <a:t>.</a:t>
            </a:r>
            <a:r>
              <a:rPr lang="en-US" altLang="zh-TW" dirty="0"/>
              <a:t>) are </a:t>
            </a:r>
            <a:r>
              <a:rPr lang="en-US" altLang="zh-TW" dirty="0">
                <a:solidFill>
                  <a:srgbClr val="C00000"/>
                </a:solidFill>
              </a:rPr>
              <a:t>empty space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hash (</a:t>
            </a:r>
            <a:r>
              <a:rPr lang="en-US" altLang="zh-TW" dirty="0">
                <a:solidFill>
                  <a:srgbClr val="C00000"/>
                </a:solidFill>
              </a:rPr>
              <a:t>#</a:t>
            </a:r>
            <a:r>
              <a:rPr lang="en-US" altLang="zh-TW" dirty="0"/>
              <a:t>) characters are </a:t>
            </a:r>
            <a:r>
              <a:rPr lang="en-US" altLang="zh-TW" dirty="0">
                <a:solidFill>
                  <a:srgbClr val="C00000"/>
                </a:solidFill>
              </a:rPr>
              <a:t>walls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plus signs (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/>
              <a:t>) are </a:t>
            </a:r>
            <a:r>
              <a:rPr lang="en-US" altLang="zh-TW" dirty="0">
                <a:solidFill>
                  <a:srgbClr val="C00000"/>
                </a:solidFill>
              </a:rPr>
              <a:t>lava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C00000"/>
                </a:solidFill>
              </a:rPr>
              <a:t>player’s starting position </a:t>
            </a:r>
            <a:r>
              <a:rPr lang="en-US" altLang="zh-TW" dirty="0"/>
              <a:t>is the at </a:t>
            </a:r>
            <a:r>
              <a:rPr lang="en-US" altLang="zh-TW" dirty="0">
                <a:solidFill>
                  <a:srgbClr val="C00000"/>
                </a:solidFill>
              </a:rPr>
              <a:t>sign (@</a:t>
            </a:r>
            <a:r>
              <a:rPr lang="en-US" altLang="zh-TW" dirty="0"/>
              <a:t>).</a:t>
            </a:r>
          </a:p>
          <a:p>
            <a:r>
              <a:rPr lang="en-US" altLang="zh-TW" dirty="0"/>
              <a:t>Every </a:t>
            </a:r>
            <a:r>
              <a:rPr lang="en-US" altLang="zh-TW" dirty="0">
                <a:solidFill>
                  <a:srgbClr val="C00000"/>
                </a:solidFill>
              </a:rPr>
              <a:t>O</a:t>
            </a:r>
            <a:r>
              <a:rPr lang="en-US" altLang="zh-TW" dirty="0"/>
              <a:t> character is a </a:t>
            </a:r>
            <a:r>
              <a:rPr lang="en-US" altLang="zh-TW" dirty="0">
                <a:solidFill>
                  <a:srgbClr val="C00000"/>
                </a:solidFill>
              </a:rPr>
              <a:t>coin</a:t>
            </a:r>
            <a:r>
              <a:rPr lang="en-US" altLang="zh-TW" dirty="0"/>
              <a:t>, </a:t>
            </a:r>
          </a:p>
          <a:p>
            <a:r>
              <a:rPr lang="en-US" altLang="zh-TW" dirty="0"/>
              <a:t>equal sign (</a:t>
            </a:r>
            <a:r>
              <a:rPr lang="en-US" altLang="zh-TW" dirty="0">
                <a:solidFill>
                  <a:srgbClr val="C00000"/>
                </a:solidFill>
              </a:rPr>
              <a:t>=</a:t>
            </a:r>
            <a:r>
              <a:rPr lang="en-US" altLang="zh-TW" dirty="0"/>
              <a:t>) at the top is </a:t>
            </a:r>
            <a:r>
              <a:rPr lang="en-US" altLang="zh-TW" dirty="0">
                <a:solidFill>
                  <a:srgbClr val="C00000"/>
                </a:solidFill>
              </a:rPr>
              <a:t>a block of lava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that </a:t>
            </a:r>
            <a:r>
              <a:rPr lang="en-US" altLang="zh-TW" dirty="0">
                <a:solidFill>
                  <a:srgbClr val="C00000"/>
                </a:solidFill>
              </a:rPr>
              <a:t>moves back and forth </a:t>
            </a:r>
            <a:r>
              <a:rPr lang="en-US" altLang="zh-TW" dirty="0"/>
              <a:t>horizontally.</a:t>
            </a:r>
          </a:p>
          <a:p>
            <a:pPr lvl="1"/>
            <a:r>
              <a:rPr lang="en-US" altLang="zh-TW" dirty="0"/>
              <a:t>two additional kinds of moving lava: </a:t>
            </a:r>
          </a:p>
          <a:p>
            <a:pPr lvl="2"/>
            <a:r>
              <a:rPr lang="en-US" altLang="zh-TW" dirty="0"/>
              <a:t>the pipe character (</a:t>
            </a:r>
            <a:r>
              <a:rPr lang="en-US" altLang="zh-TW" dirty="0">
                <a:solidFill>
                  <a:srgbClr val="C00000"/>
                </a:solidFill>
              </a:rPr>
              <a:t>|</a:t>
            </a:r>
            <a:r>
              <a:rPr lang="en-US" altLang="zh-TW" dirty="0"/>
              <a:t>) creates vertically moving blobs, </a:t>
            </a:r>
          </a:p>
          <a:p>
            <a:pPr lvl="2"/>
            <a:r>
              <a:rPr lang="en-US" altLang="zh-TW" dirty="0"/>
              <a:t>(</a:t>
            </a:r>
            <a:r>
              <a:rPr lang="en-US" altLang="zh-TW" dirty="0">
                <a:solidFill>
                  <a:srgbClr val="C00000"/>
                </a:solidFill>
              </a:rPr>
              <a:t>v</a:t>
            </a:r>
            <a:r>
              <a:rPr lang="en-US" altLang="zh-TW" dirty="0"/>
              <a:t>) indicates dripping lava:</a:t>
            </a:r>
          </a:p>
          <a:p>
            <a:pPr lvl="3"/>
            <a:r>
              <a:rPr lang="en-US" altLang="zh-TW" dirty="0"/>
              <a:t>vertically moving lava:</a:t>
            </a:r>
          </a:p>
          <a:p>
            <a:pPr lvl="4"/>
            <a:r>
              <a:rPr lang="en-US" altLang="zh-TW" dirty="0"/>
              <a:t>doesn’t bounce back and forth</a:t>
            </a:r>
          </a:p>
          <a:p>
            <a:pPr lvl="5"/>
            <a:r>
              <a:rPr lang="en-US" altLang="zh-TW" dirty="0"/>
              <a:t>but only moves down, </a:t>
            </a:r>
          </a:p>
          <a:p>
            <a:pPr lvl="5"/>
            <a:r>
              <a:rPr lang="en-US" altLang="zh-TW" dirty="0"/>
              <a:t>jumping back to its start position when it hits the floor.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5685DB-D979-4CB5-8E25-AA39EE5B5C8A}"/>
              </a:ext>
            </a:extLst>
          </p:cNvPr>
          <p:cNvSpPr/>
          <p:nvPr/>
        </p:nvSpPr>
        <p:spPr>
          <a:xfrm>
            <a:off x="5292080" y="136525"/>
            <a:ext cx="3702496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const </a:t>
            </a:r>
            <a:r>
              <a:rPr lang="zh-TW" altLang="en-US" b="1" dirty="0"/>
              <a:t>levelChars</a:t>
            </a:r>
            <a:r>
              <a:rPr lang="zh-TW" altLang="en-US" dirty="0"/>
              <a:t> = {</a:t>
            </a:r>
          </a:p>
          <a:p>
            <a:r>
              <a:rPr lang="zh-TW" altLang="en-US" dirty="0"/>
              <a:t>  ".": "empty", "#": "wall", "+": "lava",</a:t>
            </a:r>
          </a:p>
          <a:p>
            <a:r>
              <a:rPr lang="zh-TW" altLang="en-US" dirty="0"/>
              <a:t>  "@": Player, "o": Coin,</a:t>
            </a:r>
          </a:p>
          <a:p>
            <a:r>
              <a:rPr lang="zh-TW" altLang="en-US" dirty="0"/>
              <a:t>  "=": Lava, "|": Lava, "v": Lava</a:t>
            </a:r>
          </a:p>
          <a:p>
            <a:r>
              <a:rPr lang="zh-TW" alt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6992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19186</TotalTime>
  <Words>7734</Words>
  <Application>Microsoft Office PowerPoint</Application>
  <PresentationFormat>如螢幕大小 (4:3)</PresentationFormat>
  <Paragraphs>941</Paragraphs>
  <Slides>60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67" baseType="lpstr">
      <vt:lpstr>Arial Unicode MS</vt:lpstr>
      <vt:lpstr>標楷體</vt:lpstr>
      <vt:lpstr>Arial</vt:lpstr>
      <vt:lpstr>Calibri</vt:lpstr>
      <vt:lpstr>Georgia</vt:lpstr>
      <vt:lpstr>Times New Roman</vt:lpstr>
      <vt:lpstr>Office 佈景主題</vt:lpstr>
      <vt:lpstr>JavaScript程式設計 (JavaScript Programming)</vt:lpstr>
      <vt:lpstr>CH 16 (Eloquent) Project: A Platform Game</vt:lpstr>
      <vt:lpstr>The game</vt:lpstr>
      <vt:lpstr>The game</vt:lpstr>
      <vt:lpstr>Play the Game</vt:lpstr>
      <vt:lpstr>練習時間</vt:lpstr>
      <vt:lpstr>The technology</vt:lpstr>
      <vt:lpstr>Levels</vt:lpstr>
      <vt:lpstr>PowerPoint 簡報</vt:lpstr>
      <vt:lpstr>Reading a level</vt:lpstr>
      <vt:lpstr>var simpleLevel = new Level(simpleLevelPlan);</vt:lpstr>
      <vt:lpstr>PowerPoint 簡報</vt:lpstr>
      <vt:lpstr>Actors</vt:lpstr>
      <vt:lpstr>PowerPoint 簡報</vt:lpstr>
      <vt:lpstr>PowerPoint 簡報</vt:lpstr>
      <vt:lpstr>PowerPoint 簡報</vt:lpstr>
      <vt:lpstr>PowerPoint 簡報</vt:lpstr>
      <vt:lpstr>Drawing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game.css</vt:lpstr>
      <vt:lpstr>PowerPoint 簡報</vt:lpstr>
      <vt:lpstr>PowerPoint 簡報</vt:lpstr>
      <vt:lpstr>Using Codepen</vt:lpstr>
      <vt:lpstr>練習時間</vt:lpstr>
      <vt:lpstr>Motion and collision</vt:lpstr>
      <vt:lpstr>PowerPoint 簡報</vt:lpstr>
      <vt:lpstr>PowerPoint 簡報</vt:lpstr>
      <vt:lpstr>PowerPoint 簡報</vt:lpstr>
      <vt:lpstr>Actor updates</vt:lpstr>
      <vt:lpstr>PowerPoint 簡報</vt:lpstr>
      <vt:lpstr>PowerPoint 簡報</vt:lpstr>
      <vt:lpstr>Tracking keys</vt:lpstr>
      <vt:lpstr>Running the game</vt:lpstr>
      <vt:lpstr>PowerPoint 簡報</vt:lpstr>
      <vt:lpstr>PowerPoint 簡報</vt:lpstr>
      <vt:lpstr>Run the Game &lt; index.html&gt;</vt:lpstr>
      <vt:lpstr>player start with three lives</vt:lpstr>
      <vt:lpstr>PowerPoint 簡報</vt:lpstr>
      <vt:lpstr>A monster</vt:lpstr>
      <vt:lpstr>練習時間</vt:lpstr>
      <vt:lpstr>CH 17 (Eloquent) Project: A Platform Game using CANVAS</vt:lpstr>
      <vt:lpstr>Play the Game</vt:lpstr>
      <vt:lpstr>Game code using CANVAS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Run the Game using CANVAS</vt:lpstr>
      <vt:lpstr>練習時間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電腦模擬與遊戲設計 (Design of Computer Simulations and Games)</dc:title>
  <dc:creator>jmsu</dc:creator>
  <cp:lastModifiedBy>User</cp:lastModifiedBy>
  <cp:revision>582</cp:revision>
  <dcterms:created xsi:type="dcterms:W3CDTF">2011-02-22T09:06:58Z</dcterms:created>
  <dcterms:modified xsi:type="dcterms:W3CDTF">2020-11-27T05:20:11Z</dcterms:modified>
</cp:coreProperties>
</file>