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483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43" r:id="rId12"/>
    <p:sldId id="444" r:id="rId13"/>
    <p:sldId id="424" r:id="rId14"/>
    <p:sldId id="425" r:id="rId15"/>
    <p:sldId id="426" r:id="rId16"/>
    <p:sldId id="427" r:id="rId17"/>
    <p:sldId id="428" r:id="rId18"/>
    <p:sldId id="470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363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71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9" r:id="rId57"/>
    <p:sldId id="468" r:id="rId58"/>
    <p:sldId id="311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ebtech.tw/info.php?tid=HTML_span_%E6%A8%99%E7%B1%A4%E7%94%A8%E6%B3%9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hyperlink" Target="https://www.w3schools.com/tags/canvas_ar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w3school.com.cn/htmldom/met_win_setinterva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ref/met_win_setinterval.asp" TargetMode="Externa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CSS/current-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86392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CSS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0" y="954350"/>
            <a:ext cx="8831379" cy="5375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69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&lt;head&gt;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C00000"/>
                </a:solidFill>
              </a:rPr>
              <a:t>style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type="text/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/* Specify that headings display in blue italic text. */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h1, h2 </a:t>
            </a:r>
            <a:r>
              <a:rPr lang="en-US" altLang="zh-TW" dirty="0">
                <a:solidFill>
                  <a:srgbClr val="0070C0"/>
                </a:solidFill>
              </a:rPr>
              <a:t>{ color: blue; font-style: italic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/* Any element of </a:t>
            </a:r>
            <a:r>
              <a:rPr lang="en-US" altLang="zh-TW" dirty="0">
                <a:solidFill>
                  <a:srgbClr val="C00000"/>
                </a:solidFill>
              </a:rPr>
              <a:t>class="WARNING" </a:t>
            </a:r>
            <a:r>
              <a:rPr lang="en-US" altLang="zh-TW" dirty="0"/>
              <a:t>displays </a:t>
            </a:r>
            <a:r>
              <a:rPr lang="en-US" altLang="zh-TW" b="1" dirty="0"/>
              <a:t>in big bold text with large margins</a:t>
            </a:r>
          </a:p>
          <a:p>
            <a:r>
              <a:rPr lang="en-US" altLang="zh-TW" dirty="0"/>
              <a:t>* and a </a:t>
            </a:r>
            <a:r>
              <a:rPr lang="en-US" altLang="zh-TW" b="1" dirty="0"/>
              <a:t>yellow background </a:t>
            </a:r>
            <a:r>
              <a:rPr lang="en-US" altLang="zh-TW" dirty="0"/>
              <a:t>with a fat red border.*/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.WARNING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font-weight: bold;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font-size: 150%;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margin: 0 1in 0 1in; </a:t>
            </a:r>
            <a:r>
              <a:rPr lang="en-US" altLang="zh-TW" dirty="0"/>
              <a:t>/* top right bottom left */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background-color: yellow;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border: solid red 8px;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padding: 10px; </a:t>
            </a:r>
            <a:r>
              <a:rPr lang="en-US" altLang="zh-TW" dirty="0"/>
              <a:t>/* 10 pixels on all 4 sides */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/* </a:t>
            </a:r>
            <a:r>
              <a:rPr lang="en-US" altLang="zh-TW" dirty="0">
                <a:solidFill>
                  <a:srgbClr val="C00000"/>
                </a:solidFill>
              </a:rPr>
              <a:t>Text within an </a:t>
            </a:r>
            <a:r>
              <a:rPr lang="en-US" altLang="zh-TW" b="1" dirty="0">
                <a:solidFill>
                  <a:srgbClr val="C00000"/>
                </a:solidFill>
              </a:rPr>
              <a:t>h1 or h2 heading </a:t>
            </a:r>
            <a:r>
              <a:rPr lang="en-US" altLang="zh-TW" dirty="0">
                <a:solidFill>
                  <a:srgbClr val="C00000"/>
                </a:solidFill>
              </a:rPr>
              <a:t>within an element with </a:t>
            </a:r>
            <a:r>
              <a:rPr lang="en-US" altLang="zh-TW" b="1" dirty="0">
                <a:solidFill>
                  <a:srgbClr val="C00000"/>
                </a:solidFill>
              </a:rPr>
              <a:t>class="WARNING"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* should be centered, in addition to appearing in blue italics.*/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.WARNING h1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C00000"/>
                </a:solidFill>
              </a:rPr>
              <a:t>.WARNING h2 </a:t>
            </a:r>
            <a:r>
              <a:rPr lang="en-US" altLang="zh-TW" dirty="0">
                <a:solidFill>
                  <a:srgbClr val="0070C0"/>
                </a:solidFill>
              </a:rPr>
              <a:t>{ text-align: center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/* The </a:t>
            </a:r>
            <a:r>
              <a:rPr lang="en-US" altLang="zh-TW" dirty="0">
                <a:solidFill>
                  <a:srgbClr val="C00000"/>
                </a:solidFill>
              </a:rPr>
              <a:t>single element with id="special" </a:t>
            </a:r>
            <a:r>
              <a:rPr lang="en-US" altLang="zh-TW" dirty="0">
                <a:solidFill>
                  <a:srgbClr val="0070C0"/>
                </a:solidFill>
              </a:rPr>
              <a:t>displays in centered uppercase. */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#special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text-align: center;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text-transform: uppercase;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</a:t>
            </a:r>
            <a:r>
              <a:rPr lang="en-US" altLang="zh-TW" dirty="0">
                <a:solidFill>
                  <a:srgbClr val="C00000"/>
                </a:solidFill>
              </a:rPr>
              <a:t>style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&lt;/head&gt;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2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&lt;body&gt;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&lt;h1&gt;</a:t>
            </a:r>
            <a:r>
              <a:rPr lang="en-US" altLang="zh-TW" sz="2400" dirty="0">
                <a:solidFill>
                  <a:srgbClr val="0070C0"/>
                </a:solidFill>
              </a:rPr>
              <a:t>Cascading Style Sheets Demo&lt;/h1&gt;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&lt;div </a:t>
            </a:r>
            <a:r>
              <a:rPr lang="en-US" altLang="zh-TW" sz="2400" dirty="0">
                <a:solidFill>
                  <a:srgbClr val="C00000"/>
                </a:solidFill>
              </a:rPr>
              <a:t>class="WARNING"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&lt;h2&gt;Warning&lt;/h2&gt;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This is a warning!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Notice how it grabs your attention with its bold text and bright colors.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Also notice that the </a:t>
            </a:r>
            <a:r>
              <a:rPr lang="en-US" altLang="zh-TW" sz="2400" dirty="0">
                <a:solidFill>
                  <a:srgbClr val="C00000"/>
                </a:solidFill>
              </a:rPr>
              <a:t>heading is centered and in blue italics</a:t>
            </a: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&lt;/div&gt;</a:t>
            </a:r>
          </a:p>
          <a:p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&lt;p </a:t>
            </a:r>
            <a:r>
              <a:rPr lang="en-US" altLang="zh-TW" sz="2400" dirty="0">
                <a:solidFill>
                  <a:srgbClr val="C00000"/>
                </a:solidFill>
              </a:rPr>
              <a:t>id="special"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This paragraph is </a:t>
            </a:r>
            <a:r>
              <a:rPr lang="en-US" altLang="zh-TW" sz="2400" dirty="0">
                <a:solidFill>
                  <a:srgbClr val="C00000"/>
                </a:solidFill>
              </a:rPr>
              <a:t>centered</a:t>
            </a:r>
            <a:r>
              <a:rPr lang="en-US" altLang="zh-TW" sz="2400" dirty="0">
                <a:solidFill>
                  <a:srgbClr val="0070C0"/>
                </a:solidFill>
              </a:rPr>
              <a:t>&lt;</a:t>
            </a:r>
            <a:r>
              <a:rPr lang="en-US" altLang="zh-TW" sz="2400" dirty="0" err="1">
                <a:solidFill>
                  <a:srgbClr val="0070C0"/>
                </a:solidFill>
              </a:rPr>
              <a:t>br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and appears in uppercase letters.&lt;</a:t>
            </a:r>
            <a:r>
              <a:rPr lang="en-US" altLang="zh-TW" sz="2400" dirty="0" err="1">
                <a:solidFill>
                  <a:srgbClr val="0070C0"/>
                </a:solidFill>
              </a:rPr>
              <a:t>br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&lt;span </a:t>
            </a:r>
            <a:r>
              <a:rPr lang="en-US" altLang="zh-TW" sz="2400" dirty="0">
                <a:solidFill>
                  <a:srgbClr val="C00000"/>
                </a:solidFill>
              </a:rPr>
              <a:t>style="text-transform: none"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Here we explicitly use </a:t>
            </a:r>
            <a:r>
              <a:rPr lang="en-US" altLang="zh-TW" sz="2400" dirty="0">
                <a:solidFill>
                  <a:srgbClr val="C00000"/>
                </a:solidFill>
              </a:rPr>
              <a:t>an </a:t>
            </a:r>
            <a:r>
              <a:rPr lang="en-US" altLang="zh-TW" sz="2400" b="1" dirty="0">
                <a:solidFill>
                  <a:srgbClr val="C00000"/>
                </a:solidFill>
              </a:rPr>
              <a:t>inline style to override </a:t>
            </a:r>
            <a:r>
              <a:rPr lang="en-US" altLang="zh-TW" sz="2400" dirty="0">
                <a:solidFill>
                  <a:srgbClr val="C00000"/>
                </a:solidFill>
              </a:rPr>
              <a:t>the uppercase letters</a:t>
            </a:r>
            <a:r>
              <a:rPr lang="en-US" altLang="zh-TW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&lt;/span&gt;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TW" sz="2400" dirty="0"/>
              <a:t>&lt;/body&gt;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2" name="向左箭號圖說文字 1"/>
          <p:cNvSpPr/>
          <p:nvPr/>
        </p:nvSpPr>
        <p:spPr>
          <a:xfrm>
            <a:off x="5009970" y="367253"/>
            <a:ext cx="3744416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h1, h2 { color: blue; font-style: italic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向左箭號圖說文字 4"/>
          <p:cNvSpPr/>
          <p:nvPr/>
        </p:nvSpPr>
        <p:spPr>
          <a:xfrm>
            <a:off x="3419872" y="809328"/>
            <a:ext cx="1952107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.WARNING </a:t>
            </a:r>
            <a:r>
              <a:rPr lang="en-US" altLang="zh-TW" dirty="0">
                <a:solidFill>
                  <a:schemeClr val="bg1"/>
                </a:solidFill>
              </a:rPr>
              <a:t>{…}</a:t>
            </a:r>
          </a:p>
        </p:txBody>
      </p:sp>
      <p:sp>
        <p:nvSpPr>
          <p:cNvPr id="6" name="向左箭號圖說文字 5"/>
          <p:cNvSpPr/>
          <p:nvPr/>
        </p:nvSpPr>
        <p:spPr>
          <a:xfrm>
            <a:off x="2915816" y="1226541"/>
            <a:ext cx="5832648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.WARNING h1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b="1" dirty="0">
                <a:solidFill>
                  <a:schemeClr val="bg1"/>
                </a:solidFill>
              </a:rPr>
              <a:t>.WARNING h2 </a:t>
            </a:r>
            <a:r>
              <a:rPr lang="en-US" altLang="zh-TW" dirty="0">
                <a:solidFill>
                  <a:schemeClr val="bg1"/>
                </a:solidFill>
              </a:rPr>
              <a:t>{ text-align: center }</a:t>
            </a:r>
          </a:p>
        </p:txBody>
      </p:sp>
      <p:sp>
        <p:nvSpPr>
          <p:cNvPr id="7" name="向左箭號圖說文字 6"/>
          <p:cNvSpPr/>
          <p:nvPr/>
        </p:nvSpPr>
        <p:spPr>
          <a:xfrm>
            <a:off x="2339752" y="3337025"/>
            <a:ext cx="1728192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#special</a:t>
            </a:r>
            <a:r>
              <a:rPr lang="en-US" altLang="zh-TW" dirty="0">
                <a:solidFill>
                  <a:schemeClr val="bg1"/>
                </a:solidFill>
              </a:rPr>
              <a:t> {…}</a:t>
            </a:r>
          </a:p>
        </p:txBody>
      </p:sp>
      <p:sp>
        <p:nvSpPr>
          <p:cNvPr id="9" name="向左箭號圖說文字 8"/>
          <p:cNvSpPr/>
          <p:nvPr/>
        </p:nvSpPr>
        <p:spPr>
          <a:xfrm>
            <a:off x="1223120" y="2607908"/>
            <a:ext cx="7741368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chemeClr val="bg1"/>
                </a:solidFill>
              </a:rPr>
              <a:t>div </a:t>
            </a:r>
            <a:r>
              <a:rPr lang="zh-TW" altLang="en-US">
                <a:solidFill>
                  <a:schemeClr val="bg1"/>
                </a:solidFill>
              </a:rPr>
              <a:t>標籤在網頁中創造各個不同區塊，每個區塊內還可增加更小區塊(排版)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0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Important CSS 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357"/>
            <a:ext cx="9144000" cy="60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Positioning Elements with 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position property:</a:t>
            </a:r>
          </a:p>
          <a:p>
            <a:pPr lvl="1"/>
            <a:r>
              <a:rPr lang="en-US" altLang="zh-TW" dirty="0"/>
              <a:t>specifies the type of positioning applied to an element</a:t>
            </a:r>
          </a:p>
          <a:p>
            <a:pPr lvl="2"/>
            <a:r>
              <a:rPr lang="en-US" altLang="zh-TW" dirty="0"/>
              <a:t>Static:</a:t>
            </a:r>
          </a:p>
          <a:p>
            <a:pPr lvl="3"/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default value</a:t>
            </a:r>
          </a:p>
          <a:p>
            <a:pPr lvl="3"/>
            <a:r>
              <a:rPr lang="en-US" altLang="zh-TW" dirty="0"/>
              <a:t>element is positioned according to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normal flow of document content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most Western languages, this is </a:t>
            </a:r>
            <a:r>
              <a:rPr lang="en-US" altLang="zh-TW" dirty="0">
                <a:solidFill>
                  <a:srgbClr val="C00000"/>
                </a:solidFill>
              </a:rPr>
              <a:t>left to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right &amp; top to bottom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Statically positioned elements </a:t>
            </a:r>
            <a:r>
              <a:rPr lang="en-US" altLang="zh-TW" dirty="0"/>
              <a:t>cannot be positioned:</a:t>
            </a:r>
          </a:p>
          <a:p>
            <a:pPr lvl="4"/>
            <a:r>
              <a:rPr lang="en-US" altLang="zh-TW" dirty="0"/>
              <a:t>with top, left, and other properties</a:t>
            </a:r>
          </a:p>
          <a:p>
            <a:pPr lvl="2"/>
            <a:r>
              <a:rPr lang="en-US" altLang="zh-TW" dirty="0"/>
              <a:t>absolute:</a:t>
            </a:r>
          </a:p>
          <a:p>
            <a:pPr lvl="3"/>
            <a:r>
              <a:rPr lang="en-US" altLang="zh-TW" dirty="0"/>
              <a:t>the position of an element </a:t>
            </a:r>
            <a:r>
              <a:rPr lang="en-US" altLang="zh-TW" dirty="0">
                <a:solidFill>
                  <a:srgbClr val="C00000"/>
                </a:solidFill>
              </a:rPr>
              <a:t>relative to its containing elemen</a:t>
            </a:r>
            <a:r>
              <a:rPr lang="en-US" altLang="zh-TW" dirty="0"/>
              <a:t>t.</a:t>
            </a:r>
          </a:p>
          <a:p>
            <a:pPr lvl="3"/>
            <a:r>
              <a:rPr lang="en-US" altLang="zh-TW" dirty="0"/>
              <a:t>Absolutely positioned elements:</a:t>
            </a:r>
          </a:p>
          <a:p>
            <a:pPr lvl="4"/>
            <a:r>
              <a:rPr lang="en-US" altLang="zh-TW" dirty="0"/>
              <a:t>are positioned </a:t>
            </a:r>
            <a:r>
              <a:rPr lang="en-US" altLang="zh-TW" dirty="0">
                <a:solidFill>
                  <a:srgbClr val="C00000"/>
                </a:solidFill>
              </a:rPr>
              <a:t>independently of all other elements</a:t>
            </a:r>
          </a:p>
          <a:p>
            <a:pPr lvl="4"/>
            <a:r>
              <a:rPr lang="en-US" altLang="zh-TW" dirty="0"/>
              <a:t>are </a:t>
            </a:r>
            <a:r>
              <a:rPr lang="en-US" altLang="zh-TW" dirty="0">
                <a:solidFill>
                  <a:srgbClr val="C00000"/>
                </a:solidFill>
              </a:rPr>
              <a:t>not part </a:t>
            </a:r>
            <a:r>
              <a:rPr lang="en-US" altLang="zh-TW" dirty="0"/>
              <a:t>of the flow of statically positioned elements</a:t>
            </a:r>
          </a:p>
          <a:p>
            <a:pPr lvl="4"/>
            <a:r>
              <a:rPr lang="en-US" altLang="zh-TW" dirty="0"/>
              <a:t>is positioned either relative to its </a:t>
            </a:r>
            <a:r>
              <a:rPr lang="en-US" altLang="zh-TW" dirty="0">
                <a:solidFill>
                  <a:srgbClr val="C00000"/>
                </a:solidFill>
              </a:rPr>
              <a:t>nearest positioned ancestor </a:t>
            </a:r>
            <a:r>
              <a:rPr lang="en-US" altLang="zh-TW" dirty="0"/>
              <a:t>or relative </a:t>
            </a:r>
            <a:r>
              <a:rPr lang="en-US" altLang="zh-TW" dirty="0">
                <a:solidFill>
                  <a:srgbClr val="C00000"/>
                </a:solidFill>
              </a:rPr>
              <a:t>to the document itself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70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TW" dirty="0"/>
              <a:t>fixed :</a:t>
            </a:r>
          </a:p>
          <a:p>
            <a:pPr lvl="2"/>
            <a:r>
              <a:rPr lang="en-US" altLang="zh-TW" dirty="0"/>
              <a:t>an element’s position with respect to the browser window.</a:t>
            </a:r>
          </a:p>
          <a:p>
            <a:pPr lvl="2"/>
            <a:r>
              <a:rPr lang="en-US" altLang="zh-TW" dirty="0"/>
              <a:t>are </a:t>
            </a:r>
            <a:r>
              <a:rPr lang="en-US" altLang="zh-TW" dirty="0">
                <a:solidFill>
                  <a:srgbClr val="C00000"/>
                </a:solidFill>
              </a:rPr>
              <a:t>always visible and do not scroll </a:t>
            </a:r>
            <a:r>
              <a:rPr lang="en-US" altLang="zh-TW" dirty="0"/>
              <a:t>with the rest of the document</a:t>
            </a:r>
          </a:p>
          <a:p>
            <a:pPr lvl="2"/>
            <a:r>
              <a:rPr lang="en-US" altLang="zh-TW" dirty="0"/>
              <a:t>Like absolutely positioned elements :	</a:t>
            </a:r>
          </a:p>
          <a:p>
            <a:pPr lvl="3"/>
            <a:r>
              <a:rPr lang="en-US" altLang="zh-TW" dirty="0"/>
              <a:t>are independent of all others and are not part of the document flow. </a:t>
            </a:r>
          </a:p>
          <a:p>
            <a:pPr lvl="1"/>
            <a:r>
              <a:rPr lang="en-US" altLang="zh-TW" dirty="0"/>
              <a:t>relative:</a:t>
            </a:r>
          </a:p>
          <a:p>
            <a:pPr lvl="2"/>
            <a:r>
              <a:rPr lang="en-US" altLang="zh-TW" dirty="0"/>
              <a:t>an element is laid out according to the normal flow, </a:t>
            </a:r>
          </a:p>
          <a:p>
            <a:pPr lvl="3"/>
            <a:r>
              <a:rPr lang="en-US" altLang="zh-TW" dirty="0"/>
              <a:t>its position is then </a:t>
            </a:r>
            <a:r>
              <a:rPr lang="en-US" altLang="zh-TW" dirty="0">
                <a:solidFill>
                  <a:srgbClr val="C00000"/>
                </a:solidFill>
              </a:rPr>
              <a:t>adjusted relative to its position </a:t>
            </a:r>
            <a:r>
              <a:rPr lang="en-US" altLang="zh-TW" dirty="0"/>
              <a:t>in the normal flow.</a:t>
            </a:r>
          </a:p>
          <a:p>
            <a:r>
              <a:rPr lang="en-US" altLang="zh-TW" dirty="0"/>
              <a:t>set the position property (other than </a:t>
            </a:r>
            <a:r>
              <a:rPr lang="en-US" altLang="zh-TW" dirty="0">
                <a:solidFill>
                  <a:srgbClr val="C00000"/>
                </a:solidFill>
              </a:rPr>
              <a:t>static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with some combination of the </a:t>
            </a:r>
            <a:r>
              <a:rPr lang="en-US" altLang="zh-TW" sz="2400" dirty="0"/>
              <a:t>l</a:t>
            </a:r>
            <a:r>
              <a:rPr lang="en-US" altLang="zh-TW" sz="2400" dirty="0">
                <a:solidFill>
                  <a:srgbClr val="C00000"/>
                </a:solidFill>
              </a:rPr>
              <a:t>eft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sz="2800" dirty="0">
                <a:solidFill>
                  <a:srgbClr val="C00000"/>
                </a:solidFill>
              </a:rPr>
              <a:t>top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sz="2800" dirty="0">
                <a:solidFill>
                  <a:srgbClr val="C00000"/>
                </a:solidFill>
              </a:rPr>
              <a:t>right</a:t>
            </a:r>
            <a:r>
              <a:rPr lang="en-US" altLang="zh-TW" dirty="0">
                <a:solidFill>
                  <a:srgbClr val="C00000"/>
                </a:solidFill>
              </a:rPr>
              <a:t>, and </a:t>
            </a:r>
            <a:r>
              <a:rPr lang="en-US" altLang="zh-TW" sz="2800" dirty="0">
                <a:solidFill>
                  <a:srgbClr val="C00000"/>
                </a:solidFill>
              </a:rPr>
              <a:t>bottom </a:t>
            </a:r>
            <a:r>
              <a:rPr lang="en-US" altLang="zh-TW" dirty="0"/>
              <a:t>properties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&lt;div </a:t>
            </a:r>
            <a:r>
              <a:rPr lang="en-US" altLang="zh-TW" dirty="0">
                <a:solidFill>
                  <a:srgbClr val="C00000"/>
                </a:solidFill>
              </a:rPr>
              <a:t>style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rgbClr val="C00000"/>
                </a:solidFill>
              </a:rPr>
              <a:t>position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rgbClr val="C00000"/>
                </a:solidFill>
              </a:rPr>
              <a:t>absolute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>
                <a:solidFill>
                  <a:srgbClr val="C00000"/>
                </a:solidFill>
              </a:rPr>
              <a:t>left</a:t>
            </a:r>
            <a:r>
              <a:rPr lang="en-US" altLang="zh-TW" dirty="0">
                <a:solidFill>
                  <a:srgbClr val="0070C0"/>
                </a:solidFill>
              </a:rPr>
              <a:t>: 100</a:t>
            </a:r>
            <a:r>
              <a:rPr lang="en-US" altLang="zh-TW" dirty="0">
                <a:solidFill>
                  <a:srgbClr val="C0000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>
                <a:solidFill>
                  <a:srgbClr val="C00000"/>
                </a:solidFill>
              </a:rPr>
              <a:t>top</a:t>
            </a:r>
            <a:r>
              <a:rPr lang="en-US" altLang="zh-TW" dirty="0">
                <a:solidFill>
                  <a:srgbClr val="0070C0"/>
                </a:solidFill>
              </a:rPr>
              <a:t>: 100</a:t>
            </a:r>
            <a:r>
              <a:rPr lang="en-US" altLang="zh-TW" dirty="0">
                <a:solidFill>
                  <a:srgbClr val="C0000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;"&gt;</a:t>
            </a:r>
          </a:p>
          <a:p>
            <a:pPr lvl="2"/>
            <a:r>
              <a:rPr lang="en-US" altLang="zh-TW" dirty="0"/>
              <a:t>to place</a:t>
            </a:r>
            <a:r>
              <a:rPr lang="zh-TW" altLang="en-US" dirty="0"/>
              <a:t> </a:t>
            </a:r>
            <a:r>
              <a:rPr lang="en-US" altLang="zh-TW" dirty="0"/>
              <a:t>an element 100 pixels from the left and 100 pixels from the top of the document: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top and left properties are interpreted relative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to the closest ancestor element:</a:t>
            </a:r>
          </a:p>
          <a:p>
            <a:pPr lvl="4"/>
            <a:r>
              <a:rPr lang="en-US" altLang="zh-TW" dirty="0">
                <a:solidFill>
                  <a:srgbClr val="C00000"/>
                </a:solidFill>
              </a:rPr>
              <a:t>that has its position property set to something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other than static.</a:t>
            </a:r>
          </a:p>
          <a:p>
            <a:pPr lvl="3"/>
            <a:r>
              <a:rPr lang="en-US" altLang="zh-TW" sz="1600" dirty="0"/>
              <a:t>top </a:t>
            </a:r>
            <a:r>
              <a:rPr lang="en-US" altLang="zh-TW" dirty="0"/>
              <a:t>and </a:t>
            </a:r>
            <a:r>
              <a:rPr lang="en-US" altLang="zh-TW" sz="1600" dirty="0"/>
              <a:t>left </a:t>
            </a:r>
            <a:r>
              <a:rPr lang="en-US" altLang="zh-TW" dirty="0"/>
              <a:t>properties are measured in document coordinates:</a:t>
            </a:r>
          </a:p>
          <a:p>
            <a:pPr lvl="4"/>
            <a:r>
              <a:rPr lang="en-US" altLang="zh-TW" dirty="0"/>
              <a:t>If no positioned ancestor:</a:t>
            </a:r>
          </a:p>
          <a:p>
            <a:pPr lvl="5"/>
            <a:r>
              <a:rPr lang="en-US" altLang="zh-TW" dirty="0"/>
              <a:t>they are offsets from the top-left corner of the document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7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can also use </a:t>
            </a:r>
            <a:r>
              <a:rPr lang="en-US" altLang="zh-TW" dirty="0">
                <a:solidFill>
                  <a:srgbClr val="C00000"/>
                </a:solidFill>
              </a:rPr>
              <a:t>right &amp; bottom:</a:t>
            </a:r>
          </a:p>
          <a:p>
            <a:pPr lvl="1"/>
            <a:r>
              <a:rPr lang="en-US" altLang="zh-TW" dirty="0"/>
              <a:t>to specify the position of the bottom and right edges of an element relative to the bottom and right edges of the containing element: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EX: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position: </a:t>
            </a:r>
            <a:r>
              <a:rPr lang="en-US" altLang="zh-TW" dirty="0">
                <a:solidFill>
                  <a:srgbClr val="C00000"/>
                </a:solidFill>
              </a:rPr>
              <a:t>absolute</a:t>
            </a:r>
            <a:r>
              <a:rPr lang="en-US" altLang="zh-TW" dirty="0">
                <a:solidFill>
                  <a:srgbClr val="0070C0"/>
                </a:solidFill>
              </a:rPr>
              <a:t>; right: 0px; bottom: 0px;</a:t>
            </a:r>
          </a:p>
          <a:p>
            <a:pPr lvl="3"/>
            <a:r>
              <a:rPr lang="en-US" altLang="zh-TW" dirty="0"/>
              <a:t>to position an element so that its </a:t>
            </a:r>
            <a:r>
              <a:rPr lang="en-US" altLang="zh-TW" dirty="0">
                <a:solidFill>
                  <a:srgbClr val="C00000"/>
                </a:solidFill>
              </a:rPr>
              <a:t>bottom-right corner </a:t>
            </a:r>
            <a:r>
              <a:rPr lang="en-US" altLang="zh-TW" dirty="0"/>
              <a:t>is at the </a:t>
            </a:r>
            <a:r>
              <a:rPr lang="en-US" altLang="zh-TW" dirty="0">
                <a:solidFill>
                  <a:srgbClr val="C00000"/>
                </a:solidFill>
              </a:rPr>
              <a:t>bottom-right of the document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assuming it is not nested within another dynamic element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position: fixed; right: 10px; top: 10px;</a:t>
            </a:r>
          </a:p>
          <a:p>
            <a:pPr lvl="3"/>
            <a:r>
              <a:rPr lang="en-US" altLang="zh-TW" dirty="0"/>
              <a:t>its top edge is 10 pixels from the top of the window</a:t>
            </a:r>
          </a:p>
          <a:p>
            <a:pPr lvl="3"/>
            <a:r>
              <a:rPr lang="en-US" altLang="zh-TW" dirty="0"/>
              <a:t>its right edge is 10 pixels from the right of the window</a:t>
            </a:r>
          </a:p>
          <a:p>
            <a:pPr lvl="4"/>
            <a:r>
              <a:rPr lang="en-US" altLang="zh-TW" dirty="0"/>
              <a:t>so that it does not scroll with the document,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to specify size: </a:t>
            </a:r>
            <a:r>
              <a:rPr lang="en-US" altLang="zh-TW" sz="2800" dirty="0">
                <a:solidFill>
                  <a:srgbClr val="0070C0"/>
                </a:solidFill>
              </a:rPr>
              <a:t>width &amp; height </a:t>
            </a:r>
            <a:r>
              <a:rPr lang="en-US" altLang="zh-TW" sz="2800" dirty="0"/>
              <a:t>style properties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&lt;div style="position: absolute; top: 10px; left: 10px;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width: 10px; height: 10px; background-color: blue"&gt;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pPr lvl="3"/>
            <a:r>
              <a:rPr lang="en-US" altLang="zh-TW" dirty="0"/>
              <a:t>creates an absolutely positioned element with no content</a:t>
            </a:r>
          </a:p>
          <a:p>
            <a:pPr lvl="3"/>
            <a:r>
              <a:rPr lang="en-US" altLang="zh-TW" dirty="0"/>
              <a:t>make it appear </a:t>
            </a:r>
            <a:r>
              <a:rPr lang="en-US" altLang="zh-TW" dirty="0">
                <a:solidFill>
                  <a:srgbClr val="0070C0"/>
                </a:solidFill>
              </a:rPr>
              <a:t>as a small blue square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3645024"/>
            <a:ext cx="1835696" cy="2495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6429375"/>
            <a:ext cx="361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CSS requires position and dimension properties to be specified with a </a:t>
            </a:r>
            <a:r>
              <a:rPr lang="en-US" altLang="zh-TW" dirty="0">
                <a:solidFill>
                  <a:srgbClr val="0070C0"/>
                </a:solidFill>
              </a:rPr>
              <a:t>unit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pixels (“</a:t>
            </a:r>
            <a:r>
              <a:rPr lang="en-US" altLang="zh-TW" dirty="0" err="1"/>
              <a:t>px</a:t>
            </a:r>
            <a:r>
              <a:rPr lang="en-US" altLang="zh-TW" dirty="0"/>
              <a:t>”) </a:t>
            </a:r>
          </a:p>
          <a:p>
            <a:pPr lvl="1"/>
            <a:r>
              <a:rPr lang="en-US" altLang="zh-TW" dirty="0"/>
              <a:t>inches (“in”)</a:t>
            </a:r>
          </a:p>
          <a:p>
            <a:pPr lvl="1"/>
            <a:r>
              <a:rPr lang="en-US" altLang="zh-TW" dirty="0"/>
              <a:t>centimeters (“cm”)</a:t>
            </a:r>
          </a:p>
          <a:p>
            <a:pPr lvl="1"/>
            <a:r>
              <a:rPr lang="en-US" altLang="zh-TW" dirty="0"/>
              <a:t>Points</a:t>
            </a:r>
            <a:r>
              <a:rPr lang="zh-TW" altLang="en-US" dirty="0"/>
              <a:t> </a:t>
            </a:r>
            <a:r>
              <a:rPr lang="en-US" altLang="zh-TW" dirty="0"/>
              <a:t>(“</a:t>
            </a:r>
            <a:r>
              <a:rPr lang="en-US" altLang="zh-TW" dirty="0" err="1"/>
              <a:t>pt</a:t>
            </a:r>
            <a:r>
              <a:rPr lang="en-US" altLang="zh-TW" dirty="0"/>
              <a:t>”)</a:t>
            </a:r>
          </a:p>
          <a:p>
            <a:pPr lvl="1"/>
            <a:r>
              <a:rPr lang="en-US" altLang="zh-TW" dirty="0"/>
              <a:t>ems (“</a:t>
            </a:r>
            <a:r>
              <a:rPr lang="en-US" altLang="zh-TW" dirty="0" err="1"/>
              <a:t>em</a:t>
            </a:r>
            <a:r>
              <a:rPr lang="en-US" altLang="zh-TW" dirty="0"/>
              <a:t>”)</a:t>
            </a:r>
          </a:p>
          <a:p>
            <a:pPr lvl="2"/>
            <a:r>
              <a:rPr lang="en-US" altLang="zh-TW" dirty="0"/>
              <a:t>a measure of the line height for the current font).</a:t>
            </a:r>
          </a:p>
          <a:p>
            <a:r>
              <a:rPr lang="en-US" altLang="zh-TW" dirty="0"/>
              <a:t>to specify the position and size of an element:</a:t>
            </a:r>
          </a:p>
          <a:p>
            <a:pPr lvl="1"/>
            <a:r>
              <a:rPr lang="en-US" altLang="zh-TW" dirty="0"/>
              <a:t>as </a:t>
            </a:r>
            <a:r>
              <a:rPr lang="en-US" altLang="zh-TW" dirty="0">
                <a:solidFill>
                  <a:srgbClr val="C00000"/>
                </a:solidFill>
              </a:rPr>
              <a:t>a percentage of the size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of the containing element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&lt;div style="position: absolute; left: 25%; top: 25%; width: 50%; height: 50%;border: 2px solid black"&gt;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pPr lvl="3"/>
            <a:r>
              <a:rPr lang="en-US" altLang="zh-TW" dirty="0"/>
              <a:t>creates an empty element</a:t>
            </a:r>
            <a:r>
              <a:rPr lang="zh-TW" altLang="en-US" dirty="0"/>
              <a:t> </a:t>
            </a:r>
            <a:r>
              <a:rPr lang="en-US" altLang="zh-TW" dirty="0"/>
              <a:t>with a black border:</a:t>
            </a:r>
          </a:p>
          <a:p>
            <a:pPr lvl="4"/>
            <a:r>
              <a:rPr lang="en-US" altLang="zh-TW" dirty="0"/>
              <a:t>that is half as wide and half as high as the containing element (or</a:t>
            </a:r>
            <a:r>
              <a:rPr lang="zh-TW" altLang="en-US" dirty="0"/>
              <a:t> </a:t>
            </a:r>
            <a:r>
              <a:rPr lang="en-US" altLang="zh-TW" dirty="0"/>
              <a:t>the browser window)</a:t>
            </a:r>
          </a:p>
          <a:p>
            <a:pPr lvl="4"/>
            <a:r>
              <a:rPr lang="en-US" altLang="zh-TW" dirty="0"/>
              <a:t>and centered within that element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691441"/>
            <a:ext cx="1181497" cy="11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6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8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third dimension: z-index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z-index</a:t>
            </a:r>
            <a:r>
              <a:rPr lang="en-US" altLang="zh-TW" dirty="0"/>
              <a:t> property defines a kind of third dimension: </a:t>
            </a:r>
          </a:p>
          <a:p>
            <a:pPr lvl="1"/>
            <a:r>
              <a:rPr lang="en-US" altLang="zh-TW" dirty="0"/>
              <a:t>specify the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stacking order of elements </a:t>
            </a:r>
          </a:p>
          <a:p>
            <a:pPr lvl="1"/>
            <a:r>
              <a:rPr lang="en-US" altLang="zh-TW" dirty="0"/>
              <a:t>indicate which of two or more overlapping elements is</a:t>
            </a:r>
            <a:r>
              <a:rPr lang="zh-TW" altLang="en-US" dirty="0"/>
              <a:t> </a:t>
            </a:r>
            <a:r>
              <a:rPr lang="en-US" altLang="zh-TW" dirty="0"/>
              <a:t>drawn on top of the others. </a:t>
            </a:r>
          </a:p>
          <a:p>
            <a:pPr lvl="2"/>
            <a:r>
              <a:rPr lang="en-US" altLang="zh-TW" dirty="0"/>
              <a:t>z-index property is an integer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default is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zero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highest z-index appears on top </a:t>
            </a:r>
            <a:r>
              <a:rPr lang="en-US" altLang="zh-TW" dirty="0"/>
              <a:t>of all the others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the same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z-index</a:t>
            </a:r>
            <a:r>
              <a:rPr lang="en-US" altLang="zh-TW" sz="2800" dirty="0"/>
              <a:t>:</a:t>
            </a:r>
          </a:p>
          <a:p>
            <a:pPr lvl="3"/>
            <a:r>
              <a:rPr lang="en-US" altLang="zh-TW" dirty="0"/>
              <a:t>are drawn </a:t>
            </a:r>
            <a:r>
              <a:rPr lang="en-US" altLang="zh-TW" dirty="0">
                <a:solidFill>
                  <a:srgbClr val="C00000"/>
                </a:solidFill>
              </a:rPr>
              <a:t>in the order </a:t>
            </a:r>
            <a:r>
              <a:rPr lang="en-US" altLang="zh-TW" dirty="0"/>
              <a:t>in which they appear in the document:</a:t>
            </a:r>
          </a:p>
          <a:p>
            <a:pPr lvl="4"/>
            <a:r>
              <a:rPr lang="en-US" altLang="zh-TW" dirty="0"/>
              <a:t>so that the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last overlapping element appears on top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Note</a:t>
            </a:r>
            <a:r>
              <a:rPr lang="en-US" altLang="zh-TW" dirty="0"/>
              <a:t> that z-index stacking applies only </a:t>
            </a:r>
            <a:r>
              <a:rPr lang="en-US" altLang="zh-TW" dirty="0">
                <a:solidFill>
                  <a:srgbClr val="C00000"/>
                </a:solidFill>
              </a:rPr>
              <a:t>to sibling elements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0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16 (rhino)</a:t>
            </a:r>
            <a:br>
              <a:rPr lang="en-US" altLang="zh-TW" dirty="0"/>
            </a:br>
            <a:r>
              <a:rPr lang="en-US" altLang="zh-TW" dirty="0"/>
              <a:t>Cascading Style Sheets (CSS)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536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a standard for specifying the visual presentation of HTML documents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positioning example: Shadowed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text-shadow</a:t>
            </a:r>
            <a:r>
              <a:rPr lang="en-US" altLang="zh-TW" dirty="0"/>
              <a:t> property to produce drop-shadow effects</a:t>
            </a:r>
            <a:r>
              <a:rPr lang="zh-TW" altLang="en-US" dirty="0"/>
              <a:t> </a:t>
            </a:r>
            <a:r>
              <a:rPr lang="en-US" altLang="zh-TW" dirty="0"/>
              <a:t>under text:</a:t>
            </a:r>
          </a:p>
          <a:p>
            <a:r>
              <a:rPr lang="en-US" altLang="zh-TW" sz="2600" dirty="0">
                <a:solidFill>
                  <a:srgbClr val="C00000"/>
                </a:solidFill>
              </a:rPr>
              <a:t>&lt;!--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/>
              <a:t>The text-shadow property produces shadows automatically </a:t>
            </a:r>
            <a:r>
              <a:rPr lang="en-US" altLang="zh-TW" sz="2600" dirty="0">
                <a:solidFill>
                  <a:srgbClr val="C00000"/>
                </a:solidFill>
              </a:rPr>
              <a:t>--&gt;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</a:t>
            </a:r>
            <a:r>
              <a:rPr lang="en-US" altLang="zh-TW" sz="2600" dirty="0">
                <a:solidFill>
                  <a:srgbClr val="0070C0"/>
                </a:solidFill>
                <a:hlinkClick r:id="rId2"/>
              </a:rPr>
              <a:t>span </a:t>
            </a:r>
            <a:r>
              <a:rPr lang="en-US" altLang="zh-TW" sz="2600" dirty="0">
                <a:solidFill>
                  <a:srgbClr val="0070C0"/>
                </a:solidFill>
              </a:rPr>
              <a:t>style="</a:t>
            </a:r>
            <a:r>
              <a:rPr lang="en-US" altLang="zh-TW" sz="2600" b="1" dirty="0">
                <a:solidFill>
                  <a:srgbClr val="C00000"/>
                </a:solidFill>
              </a:rPr>
              <a:t>text-shadow:</a:t>
            </a:r>
            <a:r>
              <a:rPr lang="en-US" altLang="zh-TW" sz="2600" dirty="0">
                <a:solidFill>
                  <a:srgbClr val="0070C0"/>
                </a:solidFill>
              </a:rPr>
              <a:t> 3px </a:t>
            </a:r>
            <a:r>
              <a:rPr lang="en-US" altLang="zh-TW" sz="2600" dirty="0" err="1">
                <a:solidFill>
                  <a:srgbClr val="0070C0"/>
                </a:solidFill>
              </a:rPr>
              <a:t>3px</a:t>
            </a:r>
            <a:r>
              <a:rPr lang="en-US" altLang="zh-TW" sz="2600" dirty="0">
                <a:solidFill>
                  <a:srgbClr val="0070C0"/>
                </a:solidFill>
              </a:rPr>
              <a:t> 1px</a:t>
            </a:r>
            <a:r>
              <a:rPr lang="zh-TW" altLang="en-US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>
                <a:solidFill>
                  <a:srgbClr val="0070C0"/>
                </a:solidFill>
              </a:rPr>
              <a:t>#888"&gt;</a:t>
            </a:r>
            <a:r>
              <a:rPr lang="en-US" altLang="zh-TW" sz="2600" b="1" dirty="0">
                <a:solidFill>
                  <a:srgbClr val="0070C0"/>
                </a:solidFill>
              </a:rPr>
              <a:t>Shadowed</a:t>
            </a:r>
            <a:r>
              <a:rPr lang="en-US" altLang="zh-TW" sz="2600" dirty="0">
                <a:solidFill>
                  <a:srgbClr val="0070C0"/>
                </a:solidFill>
              </a:rPr>
              <a:t>&lt;/span&gt;</a:t>
            </a:r>
          </a:p>
          <a:p>
            <a:endParaRPr lang="en-US" altLang="zh-TW" sz="2600" dirty="0">
              <a:solidFill>
                <a:srgbClr val="0070C0"/>
              </a:solidFill>
            </a:endParaRPr>
          </a:p>
          <a:p>
            <a:r>
              <a:rPr lang="en-US" altLang="zh-TW" sz="2600" dirty="0"/>
              <a:t>&lt;!-- Here's how we can produce a </a:t>
            </a:r>
            <a:r>
              <a:rPr lang="en-US" altLang="zh-TW" sz="2600" dirty="0">
                <a:solidFill>
                  <a:srgbClr val="C00000"/>
                </a:solidFill>
              </a:rPr>
              <a:t>similar effect with positioning</a:t>
            </a:r>
            <a:r>
              <a:rPr lang="en-US" altLang="zh-TW" sz="2600" dirty="0"/>
              <a:t>. --&gt;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&lt;span style="</a:t>
            </a:r>
            <a:r>
              <a:rPr lang="en-US" altLang="zh-TW" sz="2600" dirty="0" err="1">
                <a:solidFill>
                  <a:srgbClr val="0070C0"/>
                </a:solidFill>
              </a:rPr>
              <a:t>position:</a:t>
            </a:r>
            <a:r>
              <a:rPr lang="en-US" altLang="zh-TW" sz="2600" dirty="0" err="1">
                <a:solidFill>
                  <a:srgbClr val="C00000"/>
                </a:solidFill>
              </a:rPr>
              <a:t>relative</a:t>
            </a:r>
            <a:r>
              <a:rPr lang="en-US" altLang="zh-TW" sz="2600" dirty="0">
                <a:solidFill>
                  <a:srgbClr val="0070C0"/>
                </a:solidFill>
              </a:rPr>
              <a:t>;"&gt;</a:t>
            </a:r>
          </a:p>
          <a:p>
            <a:r>
              <a:rPr lang="en-US" altLang="zh-TW" sz="2600" b="1" dirty="0">
                <a:solidFill>
                  <a:srgbClr val="0070C0"/>
                </a:solidFill>
              </a:rPr>
              <a:t>Shadowed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/>
              <a:t>&lt;!-- This is the text that casts the shadow. --&gt;</a:t>
            </a:r>
          </a:p>
          <a:p>
            <a:endParaRPr lang="en-US" altLang="zh-TW" sz="2600" dirty="0">
              <a:solidFill>
                <a:srgbClr val="0070C0"/>
              </a:solidFill>
            </a:endParaRPr>
          </a:p>
          <a:p>
            <a:r>
              <a:rPr lang="en-US" altLang="zh-TW" sz="2600" dirty="0">
                <a:solidFill>
                  <a:srgbClr val="0070C0"/>
                </a:solidFill>
              </a:rPr>
              <a:t>&lt;span style="</a:t>
            </a:r>
            <a:r>
              <a:rPr lang="en-US" altLang="zh-TW" sz="2600" dirty="0" err="1">
                <a:solidFill>
                  <a:srgbClr val="0070C0"/>
                </a:solidFill>
              </a:rPr>
              <a:t>position:</a:t>
            </a:r>
            <a:r>
              <a:rPr lang="en-US" altLang="zh-TW" sz="2600" dirty="0" err="1">
                <a:solidFill>
                  <a:srgbClr val="C00000"/>
                </a:solidFill>
              </a:rPr>
              <a:t>absolute</a:t>
            </a:r>
            <a:r>
              <a:rPr lang="en-US" altLang="zh-TW" sz="2600" dirty="0">
                <a:solidFill>
                  <a:srgbClr val="0070C0"/>
                </a:solidFill>
              </a:rPr>
              <a:t>; top:3px; left:3px; </a:t>
            </a:r>
            <a:r>
              <a:rPr lang="en-US" altLang="zh-TW" sz="2600" dirty="0">
                <a:solidFill>
                  <a:srgbClr val="C00000"/>
                </a:solidFill>
              </a:rPr>
              <a:t>z-index:-1</a:t>
            </a:r>
            <a:r>
              <a:rPr lang="en-US" altLang="zh-TW" sz="2600" dirty="0">
                <a:solidFill>
                  <a:srgbClr val="0070C0"/>
                </a:solidFill>
              </a:rPr>
              <a:t>; color: #888"&gt;</a:t>
            </a:r>
          </a:p>
          <a:p>
            <a:r>
              <a:rPr lang="en-US" altLang="zh-TW" sz="2600" b="1" dirty="0">
                <a:solidFill>
                  <a:srgbClr val="0070C0"/>
                </a:solidFill>
              </a:rPr>
              <a:t>Shadowed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/>
              <a:t>&lt;!-- This is the shadow --&gt;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&lt;/span&gt;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&lt;/span&gt;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74" y="5912483"/>
            <a:ext cx="3659638" cy="88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向左箭號圖說文字 6"/>
          <p:cNvSpPr/>
          <p:nvPr/>
        </p:nvSpPr>
        <p:spPr>
          <a:xfrm>
            <a:off x="2627784" y="1314984"/>
            <a:ext cx="2867060" cy="28803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>
                <a:solidFill>
                  <a:schemeClr val="bg1"/>
                </a:solidFill>
                <a:latin typeface="Arial" panose="020B0604020202020204" pitchFamily="34" charset="0"/>
              </a:rPr>
              <a:t>標準的 </a:t>
            </a:r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</a:rPr>
              <a:t>HTML </a:t>
            </a:r>
            <a:r>
              <a:rPr lang="zh-TW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註解寫法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向左箭號圖說文字 7"/>
          <p:cNvSpPr/>
          <p:nvPr/>
        </p:nvSpPr>
        <p:spPr>
          <a:xfrm>
            <a:off x="467544" y="2492896"/>
            <a:ext cx="5112568" cy="3728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500" b="1" dirty="0">
                <a:solidFill>
                  <a:schemeClr val="bg1"/>
                </a:solidFill>
                <a:latin typeface="Arial" panose="020B0604020202020204" pitchFamily="34" charset="0"/>
              </a:rPr>
              <a:t>span</a:t>
            </a:r>
            <a:r>
              <a:rPr lang="zh-TW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標籤組只佔用自己空間，不像</a:t>
            </a:r>
            <a:r>
              <a:rPr lang="en-US" altLang="zh-TW" sz="1500" b="1" dirty="0">
                <a:solidFill>
                  <a:schemeClr val="bg1"/>
                </a:solidFill>
                <a:latin typeface="Arial" panose="020B0604020202020204" pitchFamily="34" charset="0"/>
              </a:rPr>
              <a:t>DIV</a:t>
            </a:r>
            <a:r>
              <a:rPr lang="zh-TW" altLang="en-US" sz="1500" b="1" dirty="0">
                <a:solidFill>
                  <a:schemeClr val="bg1"/>
                </a:solidFill>
                <a:latin typeface="Arial" panose="020B0604020202020204" pitchFamily="34" charset="0"/>
              </a:rPr>
              <a:t>一次佔掉一整行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CC9012-D168-4A8C-9BA7-501ECF28073A}"/>
              </a:ext>
            </a:extLst>
          </p:cNvPr>
          <p:cNvCxnSpPr>
            <a:cxnSpLocks/>
          </p:cNvCxnSpPr>
          <p:nvPr/>
        </p:nvCxnSpPr>
        <p:spPr>
          <a:xfrm flipH="1">
            <a:off x="5076056" y="2369320"/>
            <a:ext cx="1728192" cy="38505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23974AC-3CEE-4EC9-A5EF-C303E354C4E0}"/>
              </a:ext>
            </a:extLst>
          </p:cNvPr>
          <p:cNvCxnSpPr>
            <a:cxnSpLocks/>
          </p:cNvCxnSpPr>
          <p:nvPr/>
        </p:nvCxnSpPr>
        <p:spPr>
          <a:xfrm>
            <a:off x="1763688" y="4077072"/>
            <a:ext cx="4392488" cy="214275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50DB622-92FA-4C83-A79B-622D3C96EDD8}"/>
              </a:ext>
            </a:extLst>
          </p:cNvPr>
          <p:cNvCxnSpPr>
            <a:cxnSpLocks/>
          </p:cNvCxnSpPr>
          <p:nvPr/>
        </p:nvCxnSpPr>
        <p:spPr>
          <a:xfrm>
            <a:off x="1763688" y="5717344"/>
            <a:ext cx="3816424" cy="81945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7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Borders, Margins and Padding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the style, color, and thickness</a:t>
            </a:r>
            <a:r>
              <a:rPr lang="zh-TW" altLang="en-US" sz="2800" dirty="0"/>
              <a:t> </a:t>
            </a:r>
            <a:r>
              <a:rPr lang="en-US" altLang="zh-TW" sz="2800" dirty="0"/>
              <a:t>of the border:</a:t>
            </a:r>
          </a:p>
          <a:p>
            <a:pPr lvl="1"/>
            <a:r>
              <a:rPr lang="en-US" altLang="zh-TW" sz="2100" dirty="0">
                <a:solidFill>
                  <a:srgbClr val="0070C0"/>
                </a:solidFill>
              </a:rPr>
              <a:t>border: solid black 1px; </a:t>
            </a:r>
            <a:r>
              <a:rPr lang="en-US" altLang="zh-TW" sz="2100" dirty="0"/>
              <a:t>/* border is drawn with a solid, black 1-pixel line */</a:t>
            </a:r>
          </a:p>
          <a:p>
            <a:pPr lvl="1"/>
            <a:r>
              <a:rPr lang="en-US" altLang="zh-TW" sz="2100" dirty="0">
                <a:solidFill>
                  <a:srgbClr val="0070C0"/>
                </a:solidFill>
              </a:rPr>
              <a:t>border: 3px dotted red; </a:t>
            </a:r>
            <a:r>
              <a:rPr lang="en-US" altLang="zh-TW" sz="2100" dirty="0"/>
              <a:t>/* border is drawn in 3-pixel red dots */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border-radius </a:t>
            </a:r>
            <a:r>
              <a:rPr lang="en-US" altLang="zh-TW" sz="2800" dirty="0"/>
              <a:t>property: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border-top-right-radius: 50px;</a:t>
            </a:r>
          </a:p>
          <a:p>
            <a:r>
              <a:rPr lang="en-US" altLang="zh-TW" sz="2800" dirty="0"/>
              <a:t>the margin and padding of an element:</a:t>
            </a:r>
          </a:p>
          <a:p>
            <a:pPr lvl="1"/>
            <a:r>
              <a:rPr lang="en-US" altLang="zh-TW" sz="2400" dirty="0"/>
              <a:t>margin: 5px; padding: 5px;</a:t>
            </a:r>
          </a:p>
          <a:p>
            <a:pPr lvl="1"/>
            <a:r>
              <a:rPr lang="en-US" altLang="zh-TW" dirty="0"/>
              <a:t>margin-left: 25px;</a:t>
            </a:r>
          </a:p>
          <a:p>
            <a:pPr lvl="1"/>
            <a:r>
              <a:rPr lang="en-US" altLang="zh-TW" dirty="0"/>
              <a:t>padding-bottom: 5px;</a:t>
            </a:r>
          </a:p>
          <a:p>
            <a:r>
              <a:rPr lang="en-US" altLang="zh-TW" sz="3100" dirty="0">
                <a:solidFill>
                  <a:srgbClr val="C00000"/>
                </a:solidFill>
              </a:rPr>
              <a:t>Two equivalent ways </a:t>
            </a:r>
            <a:r>
              <a:rPr lang="en-US" altLang="zh-TW" sz="3100" dirty="0"/>
              <a:t>to set different </a:t>
            </a:r>
            <a:r>
              <a:rPr lang="en-US" altLang="zh-TW" sz="3100" dirty="0">
                <a:solidFill>
                  <a:srgbClr val="C00000"/>
                </a:solidFill>
              </a:rPr>
              <a:t>padding values </a:t>
            </a:r>
            <a:r>
              <a:rPr lang="en-US" altLang="zh-TW" sz="3100" dirty="0"/>
              <a:t>for each of the four sides of an element: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padding: 1px 2px 3px 4px;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/* The previous line is equivalent to the following lines.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padding-top: 1px;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padding-right: 2px;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padding-bottom: 3px;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padding-left: 4px;</a:t>
            </a:r>
            <a:endParaRPr lang="en-US" altLang="zh-TW" sz="92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68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CSS Box Model and Positioning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CSS box model and visually explains the meaning of the top, left, width, and height for elements that have borders and padding</a:t>
            </a:r>
            <a:endParaRPr lang="en-US" altLang="zh-TW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5" y="1747249"/>
            <a:ext cx="883723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Color, Transparency, and Translucency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background-color</a:t>
            </a:r>
            <a:r>
              <a:rPr lang="en-US" altLang="zh-TW" dirty="0"/>
              <a:t> property:</a:t>
            </a:r>
          </a:p>
          <a:p>
            <a:pPr lvl="1"/>
            <a:r>
              <a:rPr lang="en-US" altLang="zh-TW" dirty="0"/>
              <a:t>the background color of any element</a:t>
            </a:r>
          </a:p>
          <a:p>
            <a:r>
              <a:rPr lang="en-US" altLang="zh-TW" dirty="0"/>
              <a:t>the red, green, and blue components of a color: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#000000 </a:t>
            </a:r>
            <a:r>
              <a:rPr lang="en-US" altLang="zh-TW" dirty="0"/>
              <a:t>/* black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en-US" altLang="zh-TW" dirty="0" err="1">
                <a:solidFill>
                  <a:srgbClr val="0070C0"/>
                </a:solidFill>
              </a:rPr>
              <a:t>fff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/* white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#f00 </a:t>
            </a:r>
            <a:r>
              <a:rPr lang="en-US" altLang="zh-TW" dirty="0"/>
              <a:t>/* bright red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#404080 </a:t>
            </a:r>
            <a:r>
              <a:rPr lang="en-US" altLang="zh-TW" dirty="0"/>
              <a:t>/* dark unsaturated blue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#ccc </a:t>
            </a:r>
            <a:r>
              <a:rPr lang="en-US" altLang="zh-TW" dirty="0"/>
              <a:t>/* light gray */</a:t>
            </a:r>
          </a:p>
          <a:p>
            <a:r>
              <a:rPr lang="en-US" altLang="zh-TW" dirty="0"/>
              <a:t>RGBA color space: </a:t>
            </a:r>
            <a:r>
              <a:rPr lang="en-US" altLang="zh-TW" b="1" dirty="0"/>
              <a:t>(Transparency)</a:t>
            </a:r>
          </a:p>
          <a:p>
            <a:pPr lvl="1"/>
            <a:r>
              <a:rPr lang="en-US" altLang="zh-TW" dirty="0"/>
              <a:t>red, green, and blue values plus an </a:t>
            </a:r>
            <a:r>
              <a:rPr lang="en-US" altLang="zh-TW" i="1" dirty="0">
                <a:solidFill>
                  <a:srgbClr val="C00000"/>
                </a:solidFill>
              </a:rPr>
              <a:t>alpha</a:t>
            </a:r>
            <a:r>
              <a:rPr lang="en-US" altLang="zh-TW" i="1" dirty="0"/>
              <a:t> </a:t>
            </a:r>
            <a:r>
              <a:rPr lang="en-US" altLang="zh-TW" dirty="0"/>
              <a:t>value:</a:t>
            </a:r>
          </a:p>
          <a:p>
            <a:pPr lvl="2"/>
            <a:r>
              <a:rPr lang="en-US" altLang="zh-TW" dirty="0"/>
              <a:t>that specifies the </a:t>
            </a:r>
            <a:r>
              <a:rPr lang="en-US" altLang="zh-TW" dirty="0">
                <a:solidFill>
                  <a:srgbClr val="0070C0"/>
                </a:solidFill>
              </a:rPr>
              <a:t>transparency</a:t>
            </a:r>
            <a:r>
              <a:rPr lang="en-US" altLang="zh-TW" dirty="0"/>
              <a:t> of the color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opacity</a:t>
            </a:r>
            <a:r>
              <a:rPr lang="en-US" altLang="zh-TW" dirty="0"/>
              <a:t> property: </a:t>
            </a:r>
            <a:r>
              <a:rPr lang="en-US" altLang="zh-TW" b="1" dirty="0"/>
              <a:t>(Translucency)</a:t>
            </a:r>
          </a:p>
          <a:p>
            <a:pPr lvl="1"/>
            <a:r>
              <a:rPr lang="en-US" altLang="zh-TW" dirty="0"/>
              <a:t>the value is a number between 0 and 1:</a:t>
            </a:r>
          </a:p>
          <a:p>
            <a:pPr lvl="2"/>
            <a:r>
              <a:rPr lang="en-US" altLang="zh-TW" dirty="0"/>
              <a:t>1 means 100 percent opaque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opacity: .75;</a:t>
            </a:r>
            <a:r>
              <a:rPr lang="en-US" altLang="zh-TW" dirty="0"/>
              <a:t> /* standard CSS3 style for transparency */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filter: alpha(opacity=75);</a:t>
            </a:r>
            <a:r>
              <a:rPr lang="en-US" altLang="zh-TW" dirty="0"/>
              <a:t> /* transparency for IE; note no decimal point */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Partial Visibility: overflow and clip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visibility</a:t>
            </a:r>
            <a:r>
              <a:rPr lang="en-US" altLang="zh-TW" dirty="0"/>
              <a:t> property:</a:t>
            </a:r>
          </a:p>
          <a:p>
            <a:pPr lvl="1"/>
            <a:r>
              <a:rPr lang="en-US" altLang="zh-TW" dirty="0"/>
              <a:t>to completely hide a document element.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overflow &amp; clip</a:t>
            </a:r>
            <a:r>
              <a:rPr lang="en-US" altLang="zh-TW" dirty="0"/>
              <a:t> properties:</a:t>
            </a:r>
          </a:p>
          <a:p>
            <a:pPr lvl="1"/>
            <a:r>
              <a:rPr lang="en-US" altLang="zh-TW" dirty="0"/>
              <a:t>display only part of an element.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style="</a:t>
            </a:r>
            <a:r>
              <a:rPr lang="en-US" altLang="zh-TW" dirty="0">
                <a:solidFill>
                  <a:srgbClr val="C00000"/>
                </a:solidFill>
              </a:rPr>
              <a:t>clip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rect</a:t>
            </a:r>
            <a:r>
              <a:rPr lang="en-US" altLang="zh-TW" dirty="0">
                <a:solidFill>
                  <a:srgbClr val="0070C0"/>
                </a:solidFill>
              </a:rPr>
              <a:t>(0px 100px </a:t>
            </a:r>
            <a:r>
              <a:rPr lang="en-US" altLang="zh-TW" dirty="0" err="1">
                <a:solidFill>
                  <a:srgbClr val="0070C0"/>
                </a:solidFill>
              </a:rPr>
              <a:t>100px</a:t>
            </a:r>
            <a:r>
              <a:rPr lang="en-US" altLang="zh-TW" dirty="0">
                <a:solidFill>
                  <a:srgbClr val="0070C0"/>
                </a:solidFill>
              </a:rPr>
              <a:t> 0px);"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overflow</a:t>
            </a:r>
            <a:r>
              <a:rPr lang="en-US" altLang="zh-TW" dirty="0"/>
              <a:t> property:</a:t>
            </a:r>
          </a:p>
          <a:p>
            <a:pPr lvl="1"/>
            <a:r>
              <a:rPr lang="en-US" altLang="zh-TW" dirty="0"/>
              <a:t>specifies what happens when the content of an element exceeds the size specified</a:t>
            </a:r>
          </a:p>
          <a:p>
            <a:pPr lvl="1"/>
            <a:r>
              <a:rPr lang="en-US" altLang="zh-TW" dirty="0"/>
              <a:t>The allowed values and their meanings: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visible</a:t>
            </a:r>
            <a:r>
              <a:rPr lang="en-US" altLang="zh-TW" dirty="0"/>
              <a:t>: (default)</a:t>
            </a:r>
          </a:p>
          <a:p>
            <a:pPr lvl="3"/>
            <a:r>
              <a:rPr lang="en-US" altLang="zh-TW" dirty="0"/>
              <a:t>Content may overflow and be drawn outside of the element’s box if necessary.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hidden:</a:t>
            </a:r>
          </a:p>
          <a:p>
            <a:pPr lvl="3"/>
            <a:r>
              <a:rPr lang="en-US" altLang="zh-TW" dirty="0"/>
              <a:t>Content that overflows is clipped and hidden:</a:t>
            </a:r>
          </a:p>
          <a:p>
            <a:pPr lvl="4"/>
            <a:r>
              <a:rPr lang="en-US" altLang="zh-TW" dirty="0"/>
              <a:t>so that no content is ever drawn outside the region defined by the size and positioning properties.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scroll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element’s box has permanent horizontal and vertical scrollbars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auto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Scrollbars are displayed only when content exceeds the element’s size:</a:t>
            </a:r>
          </a:p>
          <a:p>
            <a:pPr lvl="4"/>
            <a:r>
              <a:rPr lang="en-US" altLang="zh-TW" dirty="0"/>
              <a:t>rather than being permanently displayed.</a:t>
            </a:r>
          </a:p>
          <a:p>
            <a:pPr lvl="2"/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6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Example: Overlapping Translucent Windows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04441"/>
            <a:ext cx="8147248" cy="5123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935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1600" b="1" dirty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zh-TW" sz="1600" b="1" dirty="0">
                <a:solidFill>
                  <a:srgbClr val="0070C0"/>
                </a:solidFill>
              </a:rPr>
              <a:t>&lt;style type="text/</a:t>
            </a:r>
            <a:r>
              <a:rPr lang="en-US" altLang="zh-TW" sz="1600" b="1" dirty="0" err="1">
                <a:solidFill>
                  <a:srgbClr val="0070C0"/>
                </a:solidFill>
              </a:rPr>
              <a:t>css</a:t>
            </a:r>
            <a:r>
              <a:rPr lang="en-US" altLang="zh-TW" sz="1600" b="1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TW" sz="1600" dirty="0"/>
              <a:t>/*This is a CSS stylesheet that defines </a:t>
            </a:r>
            <a:r>
              <a:rPr lang="en-US" altLang="zh-TW" sz="1600" dirty="0">
                <a:solidFill>
                  <a:srgbClr val="C00000"/>
                </a:solidFill>
              </a:rPr>
              <a:t>three style rules </a:t>
            </a:r>
            <a:r>
              <a:rPr lang="en-US" altLang="zh-TW" sz="1600" dirty="0"/>
              <a:t>that we use in the body of the document to create a </a:t>
            </a:r>
            <a:r>
              <a:rPr lang="en-US" altLang="zh-TW" sz="1600" dirty="0">
                <a:solidFill>
                  <a:srgbClr val="C00000"/>
                </a:solidFill>
              </a:rPr>
              <a:t>"window" visual effect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/>
              <a:t>The rules use </a:t>
            </a:r>
            <a:r>
              <a:rPr lang="en-US" altLang="zh-TW" sz="1600" dirty="0">
                <a:solidFill>
                  <a:srgbClr val="C00000"/>
                </a:solidFill>
              </a:rPr>
              <a:t>positioning properties </a:t>
            </a:r>
            <a:r>
              <a:rPr lang="en-US" altLang="zh-TW" sz="1600" dirty="0"/>
              <a:t>to set the overall size of the window and the position of its components. Changing the size of the window requires careful changes to positioning properties in all three rules.*/</a:t>
            </a:r>
          </a:p>
          <a:p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div.window</a:t>
            </a:r>
            <a:r>
              <a:rPr lang="en-US" altLang="zh-TW" sz="1600" dirty="0">
                <a:solidFill>
                  <a:srgbClr val="0070C0"/>
                </a:solidFill>
              </a:rPr>
              <a:t> { </a:t>
            </a:r>
            <a:r>
              <a:rPr lang="en-US" altLang="zh-TW" sz="1600" dirty="0"/>
              <a:t>/* Specifies size and border of the </a:t>
            </a:r>
            <a:r>
              <a:rPr lang="en-US" altLang="zh-TW" sz="1600" dirty="0">
                <a:solidFill>
                  <a:srgbClr val="FF0000"/>
                </a:solidFill>
              </a:rPr>
              <a:t>window</a:t>
            </a:r>
            <a:r>
              <a:rPr lang="en-US" altLang="zh-TW" sz="1600" dirty="0"/>
              <a:t>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position: absolute; </a:t>
            </a:r>
            <a:r>
              <a:rPr lang="en-US" altLang="zh-TW" sz="1600" dirty="0"/>
              <a:t>/* The position is specified elsewhere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width: 300px; height: 200px;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r>
              <a:rPr lang="en-US" altLang="zh-TW" sz="1600" dirty="0"/>
              <a:t>/* Window size, not including borders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border: 3px outset gray; </a:t>
            </a:r>
            <a:r>
              <a:rPr lang="en-US" altLang="zh-TW" sz="1600" dirty="0"/>
              <a:t>/* Note 3D "outset" border effect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b="1" dirty="0" err="1">
                <a:solidFill>
                  <a:srgbClr val="0070C0"/>
                </a:solidFill>
              </a:rPr>
              <a:t>div.titlebar</a:t>
            </a:r>
            <a:r>
              <a:rPr lang="en-US" altLang="zh-TW" sz="1600" dirty="0">
                <a:solidFill>
                  <a:srgbClr val="0070C0"/>
                </a:solidFill>
              </a:rPr>
              <a:t> { </a:t>
            </a:r>
            <a:r>
              <a:rPr lang="en-US" altLang="zh-TW" sz="1600" dirty="0"/>
              <a:t>/* Specifies position, size, and style of the </a:t>
            </a:r>
            <a:r>
              <a:rPr lang="en-US" altLang="zh-TW" sz="1600" dirty="0" err="1">
                <a:solidFill>
                  <a:srgbClr val="FF0000"/>
                </a:solidFill>
              </a:rPr>
              <a:t>titlebar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position: absolute; </a:t>
            </a:r>
            <a:r>
              <a:rPr lang="en-US" altLang="zh-TW" sz="1600" dirty="0"/>
              <a:t>/* It's a positioned element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top: 0px; height: 18px; </a:t>
            </a:r>
            <a:r>
              <a:rPr lang="en-US" altLang="zh-TW" sz="1600" dirty="0"/>
              <a:t>/* </a:t>
            </a:r>
            <a:r>
              <a:rPr lang="en-US" altLang="zh-TW" sz="1600" dirty="0" err="1"/>
              <a:t>Titlebar</a:t>
            </a:r>
            <a:r>
              <a:rPr lang="en-US" altLang="zh-TW" sz="1600" dirty="0"/>
              <a:t> is 18px + padding and borders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width: 290px; </a:t>
            </a:r>
            <a:r>
              <a:rPr lang="en-US" altLang="zh-TW" sz="1600" dirty="0"/>
              <a:t>/* 290 + 5px padding on left and right = 300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background-color: #</a:t>
            </a:r>
            <a:r>
              <a:rPr lang="en-US" altLang="zh-TW" sz="1600" dirty="0" err="1">
                <a:solidFill>
                  <a:srgbClr val="0070C0"/>
                </a:solidFill>
              </a:rPr>
              <a:t>aaa</a:t>
            </a:r>
            <a:r>
              <a:rPr lang="en-US" altLang="zh-TW" sz="1600" dirty="0">
                <a:solidFill>
                  <a:srgbClr val="0070C0"/>
                </a:solidFill>
              </a:rPr>
              <a:t>; </a:t>
            </a:r>
            <a:r>
              <a:rPr lang="en-US" altLang="zh-TW" sz="1600" dirty="0"/>
              <a:t>/* </a:t>
            </a:r>
            <a:r>
              <a:rPr lang="en-US" altLang="zh-TW" sz="1600" dirty="0" err="1"/>
              <a:t>Titlebar</a:t>
            </a:r>
            <a:r>
              <a:rPr lang="en-US" altLang="zh-TW" sz="1600" dirty="0"/>
              <a:t> color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border-bottom: groove gray 2px; </a:t>
            </a:r>
            <a:r>
              <a:rPr lang="en-US" altLang="zh-TW" sz="1600" dirty="0"/>
              <a:t>/* </a:t>
            </a:r>
            <a:r>
              <a:rPr lang="en-US" altLang="zh-TW" sz="1600" dirty="0" err="1"/>
              <a:t>Titlebar</a:t>
            </a:r>
            <a:r>
              <a:rPr lang="en-US" altLang="zh-TW" sz="1600" dirty="0"/>
              <a:t> has border on bottom only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padding: 3px 5px 2px 5px; </a:t>
            </a:r>
            <a:r>
              <a:rPr lang="en-US" altLang="zh-TW" sz="1600" dirty="0"/>
              <a:t>/* Values clockwise: top, right, bottom, left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font: bold 11pt sans-serif; </a:t>
            </a:r>
            <a:r>
              <a:rPr lang="en-US" altLang="zh-TW" sz="1600" dirty="0"/>
              <a:t>/* Title font */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16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09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</a:rPr>
              <a:t>div.content</a:t>
            </a:r>
            <a:r>
              <a:rPr lang="en-US" altLang="zh-TW" sz="2000" dirty="0">
                <a:solidFill>
                  <a:srgbClr val="0070C0"/>
                </a:solidFill>
              </a:rPr>
              <a:t> { </a:t>
            </a:r>
            <a:r>
              <a:rPr lang="en-US" altLang="zh-TW" sz="2000" dirty="0"/>
              <a:t>/* Specifies size, position and scrolling for </a:t>
            </a:r>
            <a:r>
              <a:rPr lang="en-US" altLang="zh-TW" sz="2000" dirty="0">
                <a:solidFill>
                  <a:srgbClr val="FF0000"/>
                </a:solidFill>
              </a:rPr>
              <a:t>window content </a:t>
            </a:r>
            <a:r>
              <a:rPr lang="en-US" altLang="zh-TW" sz="2000" dirty="0"/>
              <a:t>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position: absolute; </a:t>
            </a:r>
            <a:r>
              <a:rPr lang="en-US" altLang="zh-TW" sz="2000" dirty="0"/>
              <a:t>/* It's a positioned element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top: 25px; </a:t>
            </a:r>
            <a:r>
              <a:rPr lang="en-US" altLang="zh-TW" sz="2000" dirty="0"/>
              <a:t>/* 18px title+2px border+3px+2px padding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height: 165px; </a:t>
            </a:r>
            <a:r>
              <a:rPr lang="en-US" altLang="zh-TW" sz="2000" dirty="0"/>
              <a:t>/* 200px total - 25px </a:t>
            </a:r>
            <a:r>
              <a:rPr lang="en-US" altLang="zh-TW" sz="2000" dirty="0" err="1"/>
              <a:t>titlebar</a:t>
            </a:r>
            <a:r>
              <a:rPr lang="en-US" altLang="zh-TW" sz="2000" dirty="0"/>
              <a:t> - 10px padding*/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width: 290px; </a:t>
            </a:r>
            <a:r>
              <a:rPr lang="en-US" altLang="zh-TW" sz="2000" dirty="0"/>
              <a:t>/* 300px width - 10px of padding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padding: 5px; </a:t>
            </a:r>
            <a:r>
              <a:rPr lang="en-US" altLang="zh-TW" sz="2000" dirty="0"/>
              <a:t>/* Allow space on all four sides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overflow: auto; </a:t>
            </a:r>
            <a:r>
              <a:rPr lang="en-US" altLang="zh-TW" sz="2000" dirty="0"/>
              <a:t>/* Give us scrollbars if we need them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background-color: #</a:t>
            </a:r>
            <a:r>
              <a:rPr lang="en-US" altLang="zh-TW" sz="2000" dirty="0" err="1">
                <a:solidFill>
                  <a:srgbClr val="0070C0"/>
                </a:solidFill>
              </a:rPr>
              <a:t>fff</a:t>
            </a:r>
            <a:r>
              <a:rPr lang="en-US" altLang="zh-TW" sz="2000" dirty="0">
                <a:solidFill>
                  <a:srgbClr val="0070C0"/>
                </a:solidFill>
              </a:rPr>
              <a:t>;  </a:t>
            </a:r>
            <a:r>
              <a:rPr lang="en-US" altLang="zh-TW" sz="2000" dirty="0"/>
              <a:t>/* White background by default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b="1" dirty="0" err="1">
                <a:solidFill>
                  <a:srgbClr val="0070C0"/>
                </a:solidFill>
              </a:rPr>
              <a:t>div.translucent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{ </a:t>
            </a:r>
            <a:r>
              <a:rPr lang="en-US" altLang="zh-TW" sz="2000" dirty="0"/>
              <a:t>/* this class makes </a:t>
            </a:r>
            <a:r>
              <a:rPr lang="en-US" altLang="zh-TW" sz="2000" dirty="0">
                <a:solidFill>
                  <a:srgbClr val="FF0000"/>
                </a:solidFill>
              </a:rPr>
              <a:t>a window partially transparent </a:t>
            </a:r>
            <a:r>
              <a:rPr lang="en-US" altLang="zh-TW" sz="2000" dirty="0"/>
              <a:t>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opacity: .75;  </a:t>
            </a:r>
            <a:r>
              <a:rPr lang="en-US" altLang="zh-TW" sz="2000" dirty="0"/>
              <a:t>/* Standard style for transparency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filter: alpha(opacity=75);  </a:t>
            </a:r>
            <a:r>
              <a:rPr lang="en-US" altLang="zh-TW" sz="2000" dirty="0"/>
              <a:t>/* Transparency for IE */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&lt;/style&gt;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&lt;/head&gt;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6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TW" dirty="0"/>
              <a:t>&lt;!-- Here is how we define a window: </a:t>
            </a:r>
            <a:r>
              <a:rPr lang="en-US" altLang="zh-TW" dirty="0">
                <a:solidFill>
                  <a:srgbClr val="C00000"/>
                </a:solidFill>
              </a:rPr>
              <a:t>a "window" div with a </a:t>
            </a:r>
            <a:r>
              <a:rPr lang="en-US" altLang="zh-TW" dirty="0" err="1">
                <a:solidFill>
                  <a:srgbClr val="C00000"/>
                </a:solidFill>
              </a:rPr>
              <a:t>titlebar</a:t>
            </a:r>
            <a:r>
              <a:rPr lang="en-US" altLang="zh-TW" dirty="0"/>
              <a:t> and --&gt;</a:t>
            </a:r>
          </a:p>
          <a:p>
            <a:r>
              <a:rPr lang="en-US" altLang="zh-TW" dirty="0"/>
              <a:t>&lt;!-- content div nested inside. Note how position is specified with --&gt;</a:t>
            </a:r>
          </a:p>
          <a:p>
            <a:r>
              <a:rPr lang="en-US" altLang="zh-TW" dirty="0"/>
              <a:t>&lt;!-- a style attribute that augments the styles from the stylesheet. --&gt;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>
                <a:solidFill>
                  <a:srgbClr val="FF0000"/>
                </a:solidFill>
              </a:rPr>
              <a:t>window</a:t>
            </a:r>
            <a:r>
              <a:rPr lang="en-US" altLang="zh-TW" dirty="0">
                <a:solidFill>
                  <a:srgbClr val="0070C0"/>
                </a:solidFill>
              </a:rPr>
              <a:t>" style="left: 10px; top: 10px; z-index: 10;"&gt;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 err="1">
                <a:solidFill>
                  <a:srgbClr val="FF0000"/>
                </a:solidFill>
              </a:rPr>
              <a:t>titlebar</a:t>
            </a:r>
            <a:r>
              <a:rPr lang="en-US" altLang="zh-TW" dirty="0">
                <a:solidFill>
                  <a:srgbClr val="0070C0"/>
                </a:solidFill>
              </a:rPr>
              <a:t>"&gt;Test Window&lt;/div&gt;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>
                <a:solidFill>
                  <a:srgbClr val="FF0000"/>
                </a:solidFill>
              </a:rPr>
              <a:t>content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&gt;2&lt;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&gt;3&lt;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&gt;4&lt;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&gt;5&lt;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&gt;6&lt;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&gt;7&lt;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&gt;8&lt;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&gt;9&lt;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&gt;0&lt;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en-US" altLang="zh-TW" dirty="0"/>
              <a:t>&lt;!-- Lots of lines to --&gt;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&gt;2&lt;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&gt;3&lt;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&gt;4&lt;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&gt;5&lt;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&gt;6&lt;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&gt;7&lt;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&gt;8&lt;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&gt;9&lt;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&gt;0&lt;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en-US" altLang="zh-TW" dirty="0"/>
              <a:t>&lt;!-- demonstrate scrolling--&gt;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&lt;!-- Here's another window with different position, color, and font weight --&gt;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>
                <a:solidFill>
                  <a:srgbClr val="FF0000"/>
                </a:solidFill>
              </a:rPr>
              <a:t>window</a:t>
            </a:r>
            <a:r>
              <a:rPr lang="en-US" altLang="zh-TW" dirty="0">
                <a:solidFill>
                  <a:srgbClr val="0070C0"/>
                </a:solidFill>
              </a:rPr>
              <a:t>" style="left: 75px; top: 110px; z-index: 20;"&gt;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 err="1">
                <a:solidFill>
                  <a:srgbClr val="FF0000"/>
                </a:solidFill>
              </a:rPr>
              <a:t>titlebar</a:t>
            </a:r>
            <a:r>
              <a:rPr lang="en-US" altLang="zh-TW" dirty="0">
                <a:solidFill>
                  <a:srgbClr val="0070C0"/>
                </a:solidFill>
              </a:rPr>
              <a:t>"&gt;Another Window&lt;/div&gt;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div</a:t>
            </a:r>
            <a:r>
              <a:rPr lang="en-US" altLang="zh-TW" dirty="0">
                <a:solidFill>
                  <a:srgbClr val="0070C0"/>
                </a:solidFill>
              </a:rPr>
              <a:t> class="</a:t>
            </a:r>
            <a:r>
              <a:rPr lang="en-US" altLang="zh-TW" dirty="0">
                <a:solidFill>
                  <a:srgbClr val="FF0000"/>
                </a:solidFill>
              </a:rPr>
              <a:t>content translucent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style="background-color:#ccc; </a:t>
            </a:r>
            <a:r>
              <a:rPr lang="en-US" altLang="zh-TW" dirty="0" err="1">
                <a:solidFill>
                  <a:srgbClr val="0070C0"/>
                </a:solidFill>
              </a:rPr>
              <a:t>font-weight:bold</a:t>
            </a:r>
            <a:r>
              <a:rPr lang="en-US" altLang="zh-TW" dirty="0">
                <a:solidFill>
                  <a:srgbClr val="0070C0"/>
                </a:solidFill>
              </a:rPr>
              <a:t>;"&gt;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This is another window. Its &lt;</a:t>
            </a:r>
            <a:r>
              <a:rPr lang="en-US" altLang="zh-TW" dirty="0" err="1">
                <a:solidFill>
                  <a:srgbClr val="0070C0"/>
                </a:solidFill>
              </a:rPr>
              <a:t>tt</a:t>
            </a:r>
            <a:r>
              <a:rPr lang="en-US" altLang="zh-TW" dirty="0">
                <a:solidFill>
                  <a:srgbClr val="0070C0"/>
                </a:solidFill>
              </a:rPr>
              <a:t>&gt;z-index&lt;/</a:t>
            </a:r>
            <a:r>
              <a:rPr lang="en-US" altLang="zh-TW" dirty="0" err="1">
                <a:solidFill>
                  <a:srgbClr val="0070C0"/>
                </a:solidFill>
              </a:rPr>
              <a:t>tt</a:t>
            </a:r>
            <a:r>
              <a:rPr lang="en-US" altLang="zh-TW" dirty="0">
                <a:solidFill>
                  <a:srgbClr val="0070C0"/>
                </a:solidFill>
              </a:rPr>
              <a:t>&gt; puts it on top of the other one.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CSS styles make its content area translucent, in browsers that support that.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&lt;/div&gt;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&lt;/body&gt;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95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Scripting Inline Styles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Like most HTML attributes:</a:t>
            </a:r>
          </a:p>
          <a:p>
            <a:pPr lvl="1"/>
            <a:r>
              <a:rPr lang="en-US" altLang="zh-TW" dirty="0"/>
              <a:t>style is also a property of the Element object, </a:t>
            </a:r>
          </a:p>
          <a:p>
            <a:pPr lvl="2"/>
            <a:r>
              <a:rPr lang="en-US" altLang="zh-TW" dirty="0"/>
              <a:t>you can manipulate it in 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</a:p>
          <a:p>
            <a:pPr lvl="1"/>
            <a:r>
              <a:rPr lang="en-US" altLang="zh-TW" dirty="0"/>
              <a:t>JS properties of this style object represent CSS properties specified by the HTML style attribute:</a:t>
            </a:r>
          </a:p>
          <a:p>
            <a:pPr lvl="2"/>
            <a:r>
              <a:rPr lang="en-US" altLang="zh-TW" dirty="0"/>
              <a:t>To make the text of an </a:t>
            </a:r>
            <a:r>
              <a:rPr lang="en-US" altLang="zh-TW" b="1" dirty="0">
                <a:solidFill>
                  <a:srgbClr val="C00000"/>
                </a:solidFill>
              </a:rPr>
              <a:t>element e</a:t>
            </a:r>
            <a:r>
              <a:rPr lang="en-US" altLang="zh-TW" dirty="0"/>
              <a:t> big, bold, and blue,</a:t>
            </a:r>
          </a:p>
          <a:p>
            <a:r>
              <a:rPr lang="en-US" altLang="zh-TW" dirty="0"/>
              <a:t>to set the JS properties:</a:t>
            </a:r>
          </a:p>
          <a:p>
            <a:pPr lvl="1"/>
            <a:r>
              <a:rPr lang="en-US" altLang="zh-TW" dirty="0"/>
              <a:t>correspond to </a:t>
            </a:r>
            <a:r>
              <a:rPr lang="en-US" altLang="zh-TW" sz="2400" dirty="0">
                <a:solidFill>
                  <a:srgbClr val="0070C0"/>
                </a:solidFill>
              </a:rPr>
              <a:t>font-size font-weight </a:t>
            </a:r>
            <a:r>
              <a:rPr lang="en-US" altLang="zh-TW" dirty="0">
                <a:solidFill>
                  <a:srgbClr val="0070C0"/>
                </a:solidFill>
              </a:rPr>
              <a:t>&amp; </a:t>
            </a:r>
            <a:r>
              <a:rPr lang="en-US" altLang="zh-TW" sz="2400" dirty="0">
                <a:solidFill>
                  <a:srgbClr val="0070C0"/>
                </a:solidFill>
              </a:rPr>
              <a:t>color </a:t>
            </a:r>
            <a:r>
              <a:rPr lang="en-US" altLang="zh-TW" dirty="0"/>
              <a:t>style properties: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e.style.fontSize</a:t>
            </a:r>
            <a:r>
              <a:rPr lang="en-US" altLang="zh-TW" dirty="0">
                <a:solidFill>
                  <a:srgbClr val="0070C0"/>
                </a:solidFill>
              </a:rPr>
              <a:t> = "24pt";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e.style.fontWeight</a:t>
            </a:r>
            <a:r>
              <a:rPr lang="en-US" altLang="zh-TW" dirty="0">
                <a:solidFill>
                  <a:srgbClr val="0070C0"/>
                </a:solidFill>
              </a:rPr>
              <a:t> = "bold";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e.style.color</a:t>
            </a:r>
            <a:r>
              <a:rPr lang="en-US" altLang="zh-TW" dirty="0">
                <a:solidFill>
                  <a:srgbClr val="0070C0"/>
                </a:solidFill>
              </a:rPr>
              <a:t> = "blue";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//a hyphen(-) is interpreted as a minus sign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e.style.font</a:t>
            </a:r>
            <a:r>
              <a:rPr lang="en-US" altLang="zh-TW" b="1" dirty="0">
                <a:solidFill>
                  <a:srgbClr val="0070C0"/>
                </a:solidFill>
              </a:rPr>
              <a:t>-</a:t>
            </a:r>
            <a:r>
              <a:rPr lang="en-US" altLang="zh-TW" dirty="0">
                <a:solidFill>
                  <a:srgbClr val="0070C0"/>
                </a:solidFill>
              </a:rPr>
              <a:t>size = "24pt"; </a:t>
            </a:r>
            <a:r>
              <a:rPr lang="en-US" altLang="zh-TW" dirty="0"/>
              <a:t>// Syntax error! 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e.style.fontFamily</a:t>
            </a:r>
            <a:r>
              <a:rPr lang="en-US" altLang="zh-TW" dirty="0">
                <a:solidFill>
                  <a:srgbClr val="0070C0"/>
                </a:solidFill>
              </a:rPr>
              <a:t> = "sans-serif"; </a:t>
            </a:r>
            <a:r>
              <a:rPr lang="en-US" altLang="zh-TW" dirty="0"/>
              <a:t>//without hyphen (-)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2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Cascading Style Sheets (CSS)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it allows a designer to precisely specify:</a:t>
            </a:r>
          </a:p>
          <a:p>
            <a:pPr lvl="1"/>
            <a:r>
              <a:rPr lang="en-US" altLang="zh-TW" dirty="0"/>
              <a:t>fonts, colors, margins, indentation, </a:t>
            </a:r>
          </a:p>
          <a:p>
            <a:pPr lvl="1"/>
            <a:r>
              <a:rPr lang="en-US" altLang="zh-TW" dirty="0"/>
              <a:t>borders, position of document elements.</a:t>
            </a:r>
          </a:p>
          <a:p>
            <a:pPr lvl="2"/>
            <a:r>
              <a:rPr lang="en-US" altLang="zh-TW" dirty="0"/>
              <a:t>CSS calls them: style properties.</a:t>
            </a:r>
          </a:p>
          <a:p>
            <a:r>
              <a:rPr lang="en-US" altLang="zh-TW" dirty="0"/>
              <a:t>a property with a colon and a value: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font-weight: bold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margin-left: 10</a:t>
            </a:r>
            <a:r>
              <a:rPr lang="en-US" altLang="zh-TW" dirty="0">
                <a:solidFill>
                  <a:srgbClr val="C00000"/>
                </a:solidFill>
              </a:rPr>
              <a:t>%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/* left margin is 10% of page width */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text-indent: .5</a:t>
            </a:r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/* indent by 1/2 inch */</a:t>
            </a:r>
          </a:p>
          <a:p>
            <a:pPr lvl="1"/>
            <a:r>
              <a:rPr lang="fr-FR" altLang="zh-TW" dirty="0">
                <a:solidFill>
                  <a:srgbClr val="0070C0"/>
                </a:solidFill>
              </a:rPr>
              <a:t>font-size: 12</a:t>
            </a:r>
            <a:r>
              <a:rPr lang="fr-FR" altLang="zh-TW" dirty="0">
                <a:solidFill>
                  <a:srgbClr val="C00000"/>
                </a:solidFill>
              </a:rPr>
              <a:t>pt</a:t>
            </a:r>
            <a:r>
              <a:rPr lang="fr-FR" altLang="zh-TW" dirty="0">
                <a:solidFill>
                  <a:srgbClr val="0070C0"/>
                </a:solidFill>
              </a:rPr>
              <a:t>; </a:t>
            </a:r>
            <a:r>
              <a:rPr lang="fr-FR" altLang="zh-TW" dirty="0"/>
              <a:t>/* 12 point font size */</a:t>
            </a:r>
          </a:p>
          <a:p>
            <a:r>
              <a:rPr lang="en-US" altLang="zh-TW" dirty="0"/>
              <a:t>CSS </a:t>
            </a:r>
            <a:r>
              <a:rPr lang="en-US" altLang="zh-TW" dirty="0" err="1"/>
              <a:t>cmments</a:t>
            </a:r>
            <a:r>
              <a:rPr lang="en-US" altLang="zh-TW" dirty="0"/>
              <a:t>: </a:t>
            </a:r>
            <a:r>
              <a:rPr lang="en-US" altLang="zh-TW" sz="2800" dirty="0">
                <a:solidFill>
                  <a:srgbClr val="C00000"/>
                </a:solidFill>
              </a:rPr>
              <a:t>/* </a:t>
            </a:r>
            <a:r>
              <a:rPr lang="en-US" altLang="zh-TW" dirty="0">
                <a:solidFill>
                  <a:srgbClr val="C00000"/>
                </a:solidFill>
              </a:rPr>
              <a:t>and </a:t>
            </a:r>
            <a:r>
              <a:rPr lang="en-US" altLang="zh-TW" sz="2800" dirty="0">
                <a:solidFill>
                  <a:srgbClr val="C00000"/>
                </a:solidFill>
              </a:rPr>
              <a:t>*/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It </a:t>
            </a:r>
            <a:r>
              <a:rPr lang="en-US" altLang="zh-TW" dirty="0">
                <a:solidFill>
                  <a:srgbClr val="C00000"/>
                </a:solidFill>
              </a:rPr>
              <a:t>does not </a:t>
            </a:r>
            <a:r>
              <a:rPr lang="en-US" altLang="zh-TW" dirty="0"/>
              <a:t>support comments with </a:t>
            </a:r>
            <a:r>
              <a:rPr lang="en-US" altLang="zh-TW" sz="2800" dirty="0">
                <a:solidFill>
                  <a:srgbClr val="C00000"/>
                </a:solidFill>
              </a:rPr>
              <a:t>//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a stylesheet or style attribute: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position: absolute; font-family: sans-serif; background-color: #</a:t>
            </a:r>
            <a:r>
              <a:rPr lang="en-US" altLang="zh-TW" sz="2200" dirty="0" err="1">
                <a:solidFill>
                  <a:srgbClr val="0070C0"/>
                </a:solidFill>
              </a:rPr>
              <a:t>ffffff</a:t>
            </a:r>
            <a:r>
              <a:rPr lang="en-US" altLang="zh-TW" sz="22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sz="2400" dirty="0"/>
              <a:t>the same thing for an </a:t>
            </a:r>
            <a:r>
              <a:rPr lang="en-US" altLang="zh-TW" sz="2400" dirty="0">
                <a:solidFill>
                  <a:srgbClr val="C00000"/>
                </a:solidFill>
              </a:rPr>
              <a:t>element e with JavaScript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sz="1800" dirty="0" err="1">
                <a:solidFill>
                  <a:srgbClr val="0070C0"/>
                </a:solidFill>
              </a:rPr>
              <a:t>e.style.position</a:t>
            </a:r>
            <a:r>
              <a:rPr lang="en-US" altLang="zh-TW" sz="1800" dirty="0">
                <a:solidFill>
                  <a:srgbClr val="0070C0"/>
                </a:solidFill>
              </a:rPr>
              <a:t> = "absolute";</a:t>
            </a:r>
          </a:p>
          <a:p>
            <a:pPr lvl="2"/>
            <a:r>
              <a:rPr lang="en-US" altLang="zh-TW" sz="1800" dirty="0" err="1">
                <a:solidFill>
                  <a:srgbClr val="0070C0"/>
                </a:solidFill>
              </a:rPr>
              <a:t>e.style.fontFamily</a:t>
            </a:r>
            <a:r>
              <a:rPr lang="en-US" altLang="zh-TW" sz="1800" dirty="0">
                <a:solidFill>
                  <a:srgbClr val="0070C0"/>
                </a:solidFill>
              </a:rPr>
              <a:t> = "sans-serif";</a:t>
            </a:r>
          </a:p>
          <a:p>
            <a:pPr lvl="2"/>
            <a:r>
              <a:rPr lang="en-US" altLang="zh-TW" sz="1800" dirty="0" err="1">
                <a:solidFill>
                  <a:srgbClr val="0070C0"/>
                </a:solidFill>
              </a:rPr>
              <a:t>e.style.backgroundColor</a:t>
            </a:r>
            <a:r>
              <a:rPr lang="en-US" altLang="zh-TW" sz="1800" dirty="0">
                <a:solidFill>
                  <a:srgbClr val="0070C0"/>
                </a:solidFill>
              </a:rPr>
              <a:t> = "#</a:t>
            </a:r>
            <a:r>
              <a:rPr lang="en-US" altLang="zh-TW" sz="1800" dirty="0" err="1">
                <a:solidFill>
                  <a:srgbClr val="0070C0"/>
                </a:solidFill>
              </a:rPr>
              <a:t>ffffff</a:t>
            </a:r>
            <a:r>
              <a:rPr lang="en-US" altLang="zh-TW" sz="1800" dirty="0">
                <a:solidFill>
                  <a:srgbClr val="0070C0"/>
                </a:solidFill>
              </a:rPr>
              <a:t>";</a:t>
            </a:r>
          </a:p>
          <a:p>
            <a:pPr lvl="1"/>
            <a:r>
              <a:rPr lang="en-US" altLang="zh-TW" sz="2200" dirty="0"/>
              <a:t>the positioning properties require </a:t>
            </a:r>
            <a:r>
              <a:rPr lang="en-US" altLang="zh-TW" sz="2200" dirty="0">
                <a:solidFill>
                  <a:srgbClr val="C00000"/>
                </a:solidFill>
              </a:rPr>
              <a:t>units</a:t>
            </a:r>
            <a:r>
              <a:rPr lang="en-US" altLang="zh-TW" sz="2200" dirty="0"/>
              <a:t>:</a:t>
            </a:r>
            <a:endParaRPr lang="en-US" altLang="zh-TW" sz="2200" dirty="0">
              <a:solidFill>
                <a:srgbClr val="0070C0"/>
              </a:solidFill>
            </a:endParaRPr>
          </a:p>
          <a:p>
            <a:pPr lvl="2"/>
            <a:r>
              <a:rPr lang="en-US" altLang="zh-TW" sz="1800" dirty="0" err="1"/>
              <a:t>e.style.left</a:t>
            </a:r>
            <a:r>
              <a:rPr lang="en-US" altLang="zh-TW" sz="1800" dirty="0"/>
              <a:t> = "300</a:t>
            </a:r>
            <a:r>
              <a:rPr lang="en-US" altLang="zh-TW" sz="1800" dirty="0">
                <a:solidFill>
                  <a:srgbClr val="C00000"/>
                </a:solidFill>
              </a:rPr>
              <a:t>px</a:t>
            </a:r>
            <a:r>
              <a:rPr lang="en-US" altLang="zh-TW" sz="1800" dirty="0"/>
              <a:t>";</a:t>
            </a:r>
          </a:p>
          <a:p>
            <a:pPr lvl="2"/>
            <a:r>
              <a:rPr lang="en-US" altLang="zh-TW" sz="1800" dirty="0" err="1"/>
              <a:t>e.style.left</a:t>
            </a:r>
            <a:r>
              <a:rPr lang="en-US" altLang="zh-TW" sz="1800" dirty="0"/>
              <a:t> = (x0 + </a:t>
            </a:r>
            <a:r>
              <a:rPr lang="en-US" altLang="zh-TW" sz="1800" dirty="0" err="1"/>
              <a:t>left_margin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left_border</a:t>
            </a:r>
            <a:r>
              <a:rPr lang="en-US" altLang="zh-TW" sz="1800" dirty="0"/>
              <a:t> + </a:t>
            </a:r>
            <a:r>
              <a:rPr lang="en-US" altLang="zh-TW" sz="1800" dirty="0" err="1"/>
              <a:t>left_padding</a:t>
            </a:r>
            <a:r>
              <a:rPr lang="en-US" altLang="zh-TW" sz="1800" dirty="0"/>
              <a:t>) + "</a:t>
            </a:r>
            <a:r>
              <a:rPr lang="en-US" altLang="zh-TW" sz="1800" dirty="0" err="1">
                <a:solidFill>
                  <a:srgbClr val="C00000"/>
                </a:solidFill>
              </a:rPr>
              <a:t>px</a:t>
            </a:r>
            <a:r>
              <a:rPr lang="en-US" altLang="zh-TW" sz="1800" dirty="0"/>
              <a:t>";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In </a:t>
            </a:r>
            <a:r>
              <a:rPr lang="en-US" altLang="zh-TW" sz="2800" dirty="0"/>
              <a:t>CSS properties: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margin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shortcuts: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margin-top, margin-right, margin-bottom, margin-left</a:t>
            </a:r>
          </a:p>
          <a:p>
            <a:r>
              <a:rPr lang="en-US" altLang="zh-TW" sz="2800" dirty="0"/>
              <a:t>In </a:t>
            </a:r>
            <a:r>
              <a:rPr lang="en-US" altLang="zh-TW" sz="2800" dirty="0" err="1"/>
              <a:t>CSSStyleDeclaration</a:t>
            </a:r>
            <a:r>
              <a:rPr lang="en-US" altLang="zh-TW" sz="2800" dirty="0"/>
              <a:t> object: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e.style.margin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topMargin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 " + </a:t>
            </a:r>
            <a:r>
              <a:rPr lang="en-US" altLang="zh-TW" dirty="0" err="1">
                <a:solidFill>
                  <a:srgbClr val="0070C0"/>
                </a:solidFill>
              </a:rPr>
              <a:t>rightMargin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 " + </a:t>
            </a:r>
            <a:r>
              <a:rPr lang="en-US" altLang="zh-TW" dirty="0" err="1">
                <a:solidFill>
                  <a:srgbClr val="0070C0"/>
                </a:solidFill>
              </a:rPr>
              <a:t>bottomMargin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 " + </a:t>
            </a:r>
            <a:r>
              <a:rPr lang="en-US" altLang="zh-TW" dirty="0" err="1">
                <a:solidFill>
                  <a:srgbClr val="0070C0"/>
                </a:solidFill>
              </a:rPr>
              <a:t>leftMargin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it is easier to set </a:t>
            </a:r>
            <a:r>
              <a:rPr lang="en-US" altLang="zh-TW" dirty="0"/>
              <a:t>the four margin properties individually: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e.style.marginTop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topMargin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e.style.marginRight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rightMargin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e.style.marginBottom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bottomMargin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e.style.marginLeft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leftMargin</a:t>
            </a:r>
            <a:r>
              <a:rPr lang="en-US" altLang="zh-TW" dirty="0">
                <a:solidFill>
                  <a:srgbClr val="0070C0"/>
                </a:solidFill>
              </a:rPr>
              <a:t> + "</a:t>
            </a:r>
            <a:r>
              <a:rPr lang="en-US" altLang="zh-TW" dirty="0" err="1">
                <a:solidFill>
                  <a:srgbClr val="0070C0"/>
                </a:solidFill>
              </a:rPr>
              <a:t>px</a:t>
            </a:r>
            <a:r>
              <a:rPr lang="en-US" altLang="zh-TW" dirty="0">
                <a:solidFill>
                  <a:srgbClr val="0070C0"/>
                </a:solidFill>
              </a:rPr>
              <a:t>";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2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17 (Eloquent)</a:t>
            </a:r>
            <a:br>
              <a:rPr lang="en-US" altLang="zh-TW" dirty="0"/>
            </a:br>
            <a:r>
              <a:rPr lang="en-US" altLang="zh-TW" b="1" dirty="0"/>
              <a:t>Drawing on Canvas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005064"/>
            <a:ext cx="8892480" cy="1752600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It is a single DOM element that encapsulates a picture.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It provides a programming interface for drawing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shapes onto the space taken up by the node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40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several ways to display graphics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simplest way:</a:t>
            </a:r>
          </a:p>
          <a:p>
            <a:pPr lvl="1"/>
            <a:r>
              <a:rPr lang="en-US" altLang="zh-TW" dirty="0"/>
              <a:t>to use styles to position and color regular DOM elements</a:t>
            </a:r>
          </a:p>
          <a:p>
            <a:pPr lvl="2"/>
            <a:r>
              <a:rPr lang="en-US" altLang="zh-TW" dirty="0"/>
              <a:t>DOM wasn’t originally designed for Graphics.</a:t>
            </a:r>
          </a:p>
          <a:p>
            <a:pPr lvl="3"/>
            <a:r>
              <a:rPr lang="en-US" altLang="zh-TW" dirty="0"/>
              <a:t>EX: drawing a line between arbitrary points</a:t>
            </a:r>
          </a:p>
          <a:p>
            <a:r>
              <a:rPr lang="en-US" altLang="zh-TW" dirty="0"/>
              <a:t>The second way:</a:t>
            </a:r>
          </a:p>
          <a:p>
            <a:pPr lvl="2"/>
            <a:r>
              <a:rPr lang="en-US" altLang="zh-TW" sz="2300" dirty="0"/>
              <a:t>DOM-based but utilizes </a:t>
            </a:r>
            <a:r>
              <a:rPr lang="en-US" altLang="zh-TW" sz="2300" i="1" dirty="0">
                <a:solidFill>
                  <a:srgbClr val="FF0000"/>
                </a:solidFill>
              </a:rPr>
              <a:t>Scalable Vector Graphics </a:t>
            </a:r>
            <a:r>
              <a:rPr lang="en-US" altLang="zh-TW" sz="2300" dirty="0">
                <a:solidFill>
                  <a:srgbClr val="FF0000"/>
                </a:solidFill>
              </a:rPr>
              <a:t>(SVG):</a:t>
            </a:r>
          </a:p>
          <a:p>
            <a:pPr lvl="3"/>
            <a:r>
              <a:rPr lang="en-US" altLang="zh-TW" sz="2300" dirty="0"/>
              <a:t>rather than HTML</a:t>
            </a:r>
          </a:p>
          <a:p>
            <a:pPr lvl="3"/>
            <a:r>
              <a:rPr lang="en-US" altLang="zh-TW" sz="2300" dirty="0"/>
              <a:t>focuses on </a:t>
            </a:r>
            <a:r>
              <a:rPr lang="en-US" altLang="zh-TW" sz="2300" dirty="0">
                <a:solidFill>
                  <a:srgbClr val="FF0000"/>
                </a:solidFill>
              </a:rPr>
              <a:t>shapes</a:t>
            </a:r>
            <a:r>
              <a:rPr lang="en-US" altLang="zh-TW" sz="2300" dirty="0"/>
              <a:t> rather than </a:t>
            </a:r>
            <a:r>
              <a:rPr lang="en-US" altLang="zh-TW" sz="2300" dirty="0">
                <a:solidFill>
                  <a:srgbClr val="FF0000"/>
                </a:solidFill>
              </a:rPr>
              <a:t>text</a:t>
            </a:r>
            <a:r>
              <a:rPr lang="en-US" altLang="zh-TW" sz="2300" dirty="0"/>
              <a:t>.</a:t>
            </a:r>
          </a:p>
          <a:p>
            <a:pPr lvl="3"/>
            <a:r>
              <a:rPr lang="en-US" altLang="zh-TW" sz="2300" dirty="0"/>
              <a:t>You can embed an SVG document directly in an </a:t>
            </a:r>
            <a:r>
              <a:rPr lang="en-US" altLang="zh-TW" sz="2300" b="1" dirty="0"/>
              <a:t>HTML document </a:t>
            </a:r>
            <a:r>
              <a:rPr lang="en-US" altLang="zh-TW" sz="2300" dirty="0"/>
              <a:t>or include it with an </a:t>
            </a:r>
            <a:r>
              <a:rPr lang="en-US" altLang="zh-TW" sz="2300" b="1" dirty="0"/>
              <a:t>&lt;</a:t>
            </a:r>
            <a:r>
              <a:rPr lang="en-US" altLang="zh-TW" sz="2300" b="1" dirty="0" err="1"/>
              <a:t>img</a:t>
            </a:r>
            <a:r>
              <a:rPr lang="en-US" altLang="zh-TW" sz="2300" b="1" dirty="0"/>
              <a:t>&gt; tag</a:t>
            </a:r>
          </a:p>
          <a:p>
            <a:r>
              <a:rPr lang="en-US" altLang="zh-TW" dirty="0"/>
              <a:t>The third way:</a:t>
            </a:r>
          </a:p>
          <a:p>
            <a:pPr lvl="2"/>
            <a:r>
              <a:rPr lang="en-US" altLang="zh-TW" i="1" dirty="0">
                <a:solidFill>
                  <a:srgbClr val="FF0000"/>
                </a:solidFill>
              </a:rPr>
              <a:t>Canvas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sz="2300" dirty="0"/>
              <a:t>a single DOM element that </a:t>
            </a:r>
            <a:r>
              <a:rPr lang="en-US" altLang="zh-TW" sz="2300" b="1" dirty="0"/>
              <a:t>encapsulates a picture</a:t>
            </a:r>
          </a:p>
          <a:p>
            <a:pPr lvl="3"/>
            <a:r>
              <a:rPr lang="en-US" altLang="zh-TW" sz="2300" dirty="0"/>
              <a:t>provides a programming interface for drawing shapes onto the space taken up by the node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main difference </a:t>
            </a:r>
            <a:r>
              <a:rPr lang="en-US" altLang="zh-TW" dirty="0"/>
              <a:t>between a </a:t>
            </a:r>
            <a:r>
              <a:rPr lang="en-US" altLang="zh-TW" b="1" dirty="0"/>
              <a:t>Canvas</a:t>
            </a:r>
            <a:r>
              <a:rPr lang="en-US" altLang="zh-TW" dirty="0"/>
              <a:t> and an </a:t>
            </a:r>
            <a:r>
              <a:rPr lang="en-US" altLang="zh-TW" b="1" dirty="0"/>
              <a:t>SVG</a:t>
            </a:r>
            <a:r>
              <a:rPr lang="en-US" altLang="zh-TW" dirty="0"/>
              <a:t> picture:</a:t>
            </a:r>
          </a:p>
          <a:p>
            <a:pPr lvl="1"/>
            <a:r>
              <a:rPr lang="en-US" altLang="zh-TW" dirty="0"/>
              <a:t>in SVG, </a:t>
            </a:r>
          </a:p>
          <a:p>
            <a:pPr lvl="2"/>
            <a:r>
              <a:rPr lang="en-US" altLang="zh-TW" dirty="0"/>
              <a:t>the original description of </a:t>
            </a:r>
            <a:r>
              <a:rPr lang="en-US" altLang="zh-TW" dirty="0">
                <a:solidFill>
                  <a:srgbClr val="FF0000"/>
                </a:solidFill>
              </a:rPr>
              <a:t>the shapes is preserved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so that they can be </a:t>
            </a:r>
            <a:r>
              <a:rPr lang="en-US" altLang="zh-TW" b="1" dirty="0"/>
              <a:t>moved or resized </a:t>
            </a:r>
            <a:r>
              <a:rPr lang="en-US" altLang="zh-TW" dirty="0"/>
              <a:t>at any time. </a:t>
            </a:r>
          </a:p>
          <a:p>
            <a:pPr lvl="1"/>
            <a:r>
              <a:rPr lang="en-US" altLang="zh-TW" dirty="0"/>
              <a:t>A canvas:</a:t>
            </a:r>
          </a:p>
          <a:p>
            <a:pPr lvl="2"/>
            <a:r>
              <a:rPr lang="en-US" altLang="zh-TW" dirty="0"/>
              <a:t>converts the </a:t>
            </a:r>
            <a:r>
              <a:rPr lang="en-US" altLang="zh-TW" b="1" dirty="0"/>
              <a:t>shapes to pixels </a:t>
            </a:r>
            <a:r>
              <a:rPr lang="en-US" altLang="zh-TW" dirty="0"/>
              <a:t>(colored dots on a raster) as soon</a:t>
            </a:r>
            <a:r>
              <a:rPr lang="zh-TW" altLang="en-US" dirty="0"/>
              <a:t> </a:t>
            </a:r>
            <a:r>
              <a:rPr lang="en-US" altLang="zh-TW" dirty="0"/>
              <a:t>as they are drawn</a:t>
            </a:r>
          </a:p>
          <a:p>
            <a:pPr lvl="2"/>
            <a:r>
              <a:rPr lang="en-US" altLang="zh-TW" dirty="0"/>
              <a:t>does not remember what these pixels represent. </a:t>
            </a:r>
          </a:p>
          <a:p>
            <a:pPr lvl="3"/>
            <a:r>
              <a:rPr lang="en-US" altLang="zh-TW" sz="2300" dirty="0"/>
              <a:t>The</a:t>
            </a:r>
            <a:r>
              <a:rPr lang="zh-TW" altLang="en-US" sz="2300" dirty="0"/>
              <a:t> </a:t>
            </a:r>
            <a:r>
              <a:rPr lang="en-US" altLang="zh-TW" sz="2300" dirty="0">
                <a:solidFill>
                  <a:srgbClr val="FF0000"/>
                </a:solidFill>
              </a:rPr>
              <a:t>only way to move a shape </a:t>
            </a:r>
            <a:r>
              <a:rPr lang="en-US" altLang="zh-TW" sz="2300" dirty="0"/>
              <a:t>on a canvas is to:</a:t>
            </a:r>
          </a:p>
          <a:p>
            <a:pPr lvl="4"/>
            <a:r>
              <a:rPr lang="en-US" altLang="zh-TW" sz="2300" dirty="0">
                <a:solidFill>
                  <a:srgbClr val="FF0000"/>
                </a:solidFill>
              </a:rPr>
              <a:t>clear</a:t>
            </a:r>
            <a:r>
              <a:rPr lang="en-US" altLang="zh-TW" sz="2300" dirty="0"/>
              <a:t> the canvas (or the part of the</a:t>
            </a:r>
            <a:r>
              <a:rPr lang="zh-TW" altLang="en-US" sz="2300" dirty="0"/>
              <a:t> </a:t>
            </a:r>
            <a:r>
              <a:rPr lang="en-US" altLang="zh-TW" sz="2300" dirty="0"/>
              <a:t>canvas around the shape)</a:t>
            </a:r>
          </a:p>
          <a:p>
            <a:pPr lvl="4"/>
            <a:r>
              <a:rPr lang="en-US" altLang="zh-TW" sz="2300" dirty="0">
                <a:solidFill>
                  <a:srgbClr val="FF0000"/>
                </a:solidFill>
              </a:rPr>
              <a:t>redraw</a:t>
            </a:r>
            <a:r>
              <a:rPr lang="en-US" altLang="zh-TW" sz="2300" dirty="0"/>
              <a:t> it with the shape in a new position.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06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an HTML document with a simple SVG picture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xmlns</a:t>
            </a:r>
            <a:r>
              <a:rPr lang="en-US" altLang="zh-TW" dirty="0"/>
              <a:t> attribute:</a:t>
            </a:r>
          </a:p>
          <a:p>
            <a:pPr lvl="1"/>
            <a:r>
              <a:rPr lang="en-US" altLang="zh-TW" dirty="0"/>
              <a:t>changes an element (and its children) to a different </a:t>
            </a:r>
            <a:r>
              <a:rPr lang="en-US" altLang="zh-TW" i="1" dirty="0"/>
              <a:t>XML namespace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&lt;circle&gt; &amp; &lt;</a:t>
            </a:r>
            <a:r>
              <a:rPr lang="en-US" altLang="zh-TW" dirty="0" err="1"/>
              <a:t>rect</a:t>
            </a:r>
            <a:r>
              <a:rPr lang="en-US" altLang="zh-TW" dirty="0"/>
              <a:t>&gt; tags:</a:t>
            </a:r>
          </a:p>
          <a:p>
            <a:pPr lvl="1"/>
            <a:r>
              <a:rPr lang="en-US" altLang="zh-TW" dirty="0"/>
              <a:t>do not exist in HTML, do have a meaning in SVG</a:t>
            </a:r>
          </a:p>
          <a:p>
            <a:pPr lvl="2"/>
            <a:r>
              <a:rPr lang="en-US" altLang="zh-TW" dirty="0"/>
              <a:t>create DOM elements</a:t>
            </a:r>
          </a:p>
          <a:p>
            <a:pPr lvl="2"/>
            <a:endParaRPr lang="en-US" altLang="zh-TW" dirty="0"/>
          </a:p>
          <a:p>
            <a:r>
              <a:rPr lang="en-US" altLang="zh-TW" sz="2400" dirty="0">
                <a:solidFill>
                  <a:srgbClr val="002060"/>
                </a:solidFill>
              </a:rPr>
              <a:t>&lt;p&gt;Normal HTML here.&lt;/p&gt;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</a:t>
            </a:r>
            <a:r>
              <a:rPr lang="en-US" altLang="zh-TW" sz="2400" b="1" dirty="0" err="1">
                <a:solidFill>
                  <a:srgbClr val="C00000"/>
                </a:solidFill>
              </a:rPr>
              <a:t>svg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xmlns</a:t>
            </a:r>
            <a:r>
              <a:rPr lang="en-US" altLang="zh-TW" sz="2400" dirty="0">
                <a:solidFill>
                  <a:srgbClr val="002060"/>
                </a:solidFill>
              </a:rPr>
              <a:t>="</a:t>
            </a:r>
            <a:r>
              <a:rPr lang="en-US" altLang="zh-TW" sz="2400" dirty="0">
                <a:solidFill>
                  <a:srgbClr val="C00000"/>
                </a:solidFill>
              </a:rPr>
              <a:t>http://www.w3.org/2000/svg</a:t>
            </a:r>
            <a:r>
              <a:rPr lang="en-US" altLang="zh-TW" sz="2400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</a:t>
            </a:r>
            <a:r>
              <a:rPr lang="en-US" altLang="zh-TW" sz="2400" dirty="0">
                <a:solidFill>
                  <a:srgbClr val="C00000"/>
                </a:solidFill>
              </a:rPr>
              <a:t>circle</a:t>
            </a:r>
            <a:r>
              <a:rPr lang="en-US" altLang="zh-TW" sz="2400" dirty="0">
                <a:solidFill>
                  <a:srgbClr val="002060"/>
                </a:solidFill>
              </a:rPr>
              <a:t> r="50" cx="50" cy="50" fill="red"/&gt;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</a:t>
            </a:r>
            <a:r>
              <a:rPr lang="en-US" altLang="zh-TW" sz="2400" dirty="0" err="1">
                <a:solidFill>
                  <a:srgbClr val="C00000"/>
                </a:solidFill>
              </a:rPr>
              <a:t>rect</a:t>
            </a:r>
            <a:r>
              <a:rPr lang="en-US" altLang="zh-TW" sz="2400" dirty="0">
                <a:solidFill>
                  <a:srgbClr val="002060"/>
                </a:solidFill>
              </a:rPr>
              <a:t> x="120" y="5" width="90" height="90" stroke="blue" fill="none"/&gt;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&lt;/</a:t>
            </a:r>
            <a:r>
              <a:rPr lang="en-US" altLang="zh-TW" sz="2400" b="1" dirty="0" err="1">
                <a:solidFill>
                  <a:srgbClr val="C00000"/>
                </a:solidFill>
              </a:rPr>
              <a:t>svg</a:t>
            </a:r>
            <a:r>
              <a:rPr lang="en-US" altLang="zh-TW" sz="2400" b="1" dirty="0">
                <a:solidFill>
                  <a:srgbClr val="C00000"/>
                </a:solidFill>
              </a:rPr>
              <a:t>&gt;</a:t>
            </a:r>
          </a:p>
          <a:p>
            <a:endParaRPr lang="en-US" altLang="zh-TW" sz="2400" b="1" dirty="0">
              <a:solidFill>
                <a:srgbClr val="C00000"/>
              </a:solidFill>
            </a:endParaRP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&lt;script&gt;</a:t>
            </a:r>
          </a:p>
          <a:p>
            <a:r>
              <a:rPr lang="en-US" altLang="zh-TW" sz="2400" dirty="0"/>
              <a:t>//changes &lt;circle&gt; to be colored cyan instead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let circle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C00000"/>
                </a:solidFill>
              </a:rPr>
              <a:t>circle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circle.</a:t>
            </a:r>
            <a:r>
              <a:rPr lang="en-US" altLang="zh-TW" sz="2400" b="1" dirty="0" err="1">
                <a:solidFill>
                  <a:srgbClr val="0070C0"/>
                </a:solidFill>
              </a:rPr>
              <a:t>setAttribute</a:t>
            </a:r>
            <a:r>
              <a:rPr lang="en-US" altLang="zh-TW" sz="2400" dirty="0">
                <a:solidFill>
                  <a:srgbClr val="0070C0"/>
                </a:solidFill>
              </a:rPr>
              <a:t>("fill", "</a:t>
            </a:r>
            <a:r>
              <a:rPr lang="en-US" altLang="zh-TW" sz="2400" dirty="0">
                <a:solidFill>
                  <a:srgbClr val="C00000"/>
                </a:solidFill>
              </a:rPr>
              <a:t>cyan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61" y="2492896"/>
            <a:ext cx="2232248" cy="14001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29857"/>
            <a:ext cx="2253939" cy="1397604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7380312" y="4425899"/>
            <a:ext cx="360040" cy="371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08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canvas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Canvas graphics can be drawn onto a </a:t>
            </a:r>
            <a:r>
              <a:rPr lang="en-US" altLang="zh-TW" dirty="0">
                <a:solidFill>
                  <a:srgbClr val="C00000"/>
                </a:solidFill>
              </a:rPr>
              <a:t>&lt;canvas&gt; </a:t>
            </a:r>
            <a:r>
              <a:rPr lang="en-US" altLang="zh-TW" dirty="0"/>
              <a:t>element	</a:t>
            </a:r>
          </a:p>
          <a:p>
            <a:r>
              <a:rPr lang="en-US" altLang="zh-TW" dirty="0"/>
              <a:t>give such an element </a:t>
            </a:r>
            <a:r>
              <a:rPr lang="en-US" altLang="zh-TW" i="1" dirty="0">
                <a:solidFill>
                  <a:srgbClr val="C00000"/>
                </a:solidFill>
              </a:rPr>
              <a:t>width</a:t>
            </a:r>
            <a:r>
              <a:rPr lang="en-US" altLang="zh-TW" dirty="0"/>
              <a:t> &amp; </a:t>
            </a:r>
            <a:r>
              <a:rPr lang="en-US" altLang="zh-TW" i="1" dirty="0">
                <a:solidFill>
                  <a:srgbClr val="C00000"/>
                </a:solidFill>
              </a:rPr>
              <a:t>height</a:t>
            </a:r>
            <a:r>
              <a:rPr lang="en-US" altLang="zh-TW" dirty="0"/>
              <a:t> attributes to determine its </a:t>
            </a:r>
            <a:r>
              <a:rPr lang="en-US" altLang="zh-TW" dirty="0">
                <a:solidFill>
                  <a:srgbClr val="C00000"/>
                </a:solidFill>
              </a:rPr>
              <a:t>size in pixels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new canvas </a:t>
            </a:r>
            <a:r>
              <a:rPr lang="en-US" altLang="zh-TW" dirty="0"/>
              <a:t>is empty:</a:t>
            </a:r>
          </a:p>
          <a:p>
            <a:pPr lvl="1"/>
            <a:r>
              <a:rPr lang="en-US" altLang="zh-TW" dirty="0"/>
              <a:t>it is entirely </a:t>
            </a:r>
            <a:r>
              <a:rPr lang="en-US" altLang="zh-TW" dirty="0">
                <a:solidFill>
                  <a:srgbClr val="C00000"/>
                </a:solidFill>
              </a:rPr>
              <a:t>transparent</a:t>
            </a:r>
          </a:p>
          <a:p>
            <a:pPr lvl="1"/>
            <a:r>
              <a:rPr lang="en-US" altLang="zh-TW" dirty="0"/>
              <a:t>shows up as </a:t>
            </a:r>
            <a:r>
              <a:rPr lang="en-US" altLang="zh-TW" dirty="0">
                <a:solidFill>
                  <a:srgbClr val="C00000"/>
                </a:solidFill>
              </a:rPr>
              <a:t>empty space </a:t>
            </a:r>
            <a:r>
              <a:rPr lang="en-US" altLang="zh-TW" dirty="0"/>
              <a:t>in the document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&lt;canvas&gt; </a:t>
            </a:r>
            <a:r>
              <a:rPr lang="en-US" altLang="zh-TW" dirty="0"/>
              <a:t>tag:</a:t>
            </a:r>
          </a:p>
          <a:p>
            <a:pPr lvl="1"/>
            <a:r>
              <a:rPr lang="en-US" altLang="zh-TW" dirty="0"/>
              <a:t>is intended to allow different styles of drawing</a:t>
            </a:r>
          </a:p>
          <a:p>
            <a:pPr lvl="1"/>
            <a:r>
              <a:rPr lang="en-US" altLang="zh-TW" dirty="0"/>
              <a:t>access to an </a:t>
            </a:r>
            <a:r>
              <a:rPr lang="en-US" altLang="zh-TW" dirty="0">
                <a:solidFill>
                  <a:srgbClr val="C00000"/>
                </a:solidFill>
              </a:rPr>
              <a:t>actual drawing interface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first need to create a </a:t>
            </a:r>
            <a:r>
              <a:rPr lang="en-US" altLang="zh-TW" i="1" dirty="0">
                <a:solidFill>
                  <a:srgbClr val="C00000"/>
                </a:solidFill>
              </a:rPr>
              <a:t>context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an object whose methods provide the drawing interface</a:t>
            </a:r>
          </a:p>
          <a:p>
            <a:pPr lvl="4"/>
            <a:r>
              <a:rPr lang="en-US" altLang="zh-TW" dirty="0"/>
              <a:t>Two drawing styles: </a:t>
            </a:r>
            <a:r>
              <a:rPr lang="en-US" altLang="zh-TW" dirty="0">
                <a:solidFill>
                  <a:srgbClr val="C00000"/>
                </a:solidFill>
              </a:rPr>
              <a:t>"2d"  &amp; "</a:t>
            </a:r>
            <a:r>
              <a:rPr lang="en-US" altLang="zh-TW" dirty="0" err="1">
                <a:solidFill>
                  <a:srgbClr val="C00000"/>
                </a:solidFill>
              </a:rPr>
              <a:t>webgl</a:t>
            </a:r>
            <a:r>
              <a:rPr lang="en-US" altLang="zh-TW" dirty="0">
                <a:solidFill>
                  <a:srgbClr val="C00000"/>
                </a:solidFill>
              </a:rPr>
              <a:t>" </a:t>
            </a:r>
            <a:r>
              <a:rPr lang="en-US" altLang="zh-TW" dirty="0"/>
              <a:t>(for 3D </a:t>
            </a:r>
            <a:r>
              <a:rPr lang="en-US" altLang="zh-TW" b="1" dirty="0"/>
              <a:t>OpenGL</a:t>
            </a:r>
            <a:r>
              <a:rPr lang="en-US" altLang="zh-TW" dirty="0"/>
              <a:t> interface)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612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create a context with </a:t>
            </a:r>
            <a:r>
              <a:rPr lang="en-US" altLang="zh-TW" dirty="0" err="1">
                <a:solidFill>
                  <a:srgbClr val="C00000"/>
                </a:solidFill>
              </a:rPr>
              <a:t>getContext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&lt;p&gt;Before canvas.&lt;/p&gt;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</a:t>
            </a:r>
            <a:r>
              <a:rPr lang="en-US" altLang="zh-TW" sz="2400" dirty="0">
                <a:solidFill>
                  <a:srgbClr val="C00000"/>
                </a:solidFill>
              </a:rPr>
              <a:t>canvas</a:t>
            </a:r>
            <a:r>
              <a:rPr lang="en-US" altLang="zh-TW" sz="2400" dirty="0">
                <a:solidFill>
                  <a:srgbClr val="002060"/>
                </a:solidFill>
              </a:rPr>
              <a:t> width="120" height="60"&gt;&lt;</a:t>
            </a:r>
            <a:r>
              <a:rPr lang="en-US" altLang="zh-TW" sz="2400" dirty="0">
                <a:solidFill>
                  <a:srgbClr val="C00000"/>
                </a:solidFill>
              </a:rPr>
              <a:t>/canvas</a:t>
            </a:r>
            <a:r>
              <a:rPr lang="en-US" altLang="zh-TW" sz="2400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&lt;p&gt;After canvas.&lt;/p&gt;</a:t>
            </a: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let canvas = </a:t>
            </a:r>
            <a:r>
              <a:rPr lang="en-US" altLang="zh-TW" sz="2400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2060"/>
                </a:solidFill>
              </a:rPr>
              <a:t>("</a:t>
            </a:r>
            <a:r>
              <a:rPr lang="en-US" altLang="zh-TW" sz="2400" dirty="0">
                <a:solidFill>
                  <a:srgbClr val="C00000"/>
                </a:solidFill>
              </a:rPr>
              <a:t>canvas</a:t>
            </a:r>
            <a:r>
              <a:rPr lang="en-US" altLang="zh-TW" sz="2400" dirty="0">
                <a:solidFill>
                  <a:srgbClr val="002060"/>
                </a:solidFill>
              </a:rPr>
              <a:t>");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let </a:t>
            </a:r>
            <a:r>
              <a:rPr lang="en-US" altLang="zh-TW" sz="2400" dirty="0">
                <a:solidFill>
                  <a:srgbClr val="C00000"/>
                </a:solidFill>
              </a:rPr>
              <a:t>context</a:t>
            </a:r>
            <a:r>
              <a:rPr lang="en-US" altLang="zh-TW" sz="2400" dirty="0">
                <a:solidFill>
                  <a:srgbClr val="002060"/>
                </a:solidFill>
              </a:rPr>
              <a:t> = </a:t>
            </a:r>
            <a:r>
              <a:rPr lang="en-US" altLang="zh-TW" sz="2400" dirty="0" err="1">
                <a:solidFill>
                  <a:srgbClr val="C00000"/>
                </a:solidFill>
              </a:rPr>
              <a:t>canvas.getContext</a:t>
            </a:r>
            <a:r>
              <a:rPr lang="en-US" altLang="zh-TW" sz="2400" dirty="0">
                <a:solidFill>
                  <a:srgbClr val="C00000"/>
                </a:solidFill>
              </a:rPr>
              <a:t>("2d");</a:t>
            </a:r>
          </a:p>
          <a:p>
            <a:r>
              <a:rPr lang="en-US" altLang="zh-TW" sz="2400" dirty="0" err="1">
                <a:solidFill>
                  <a:srgbClr val="002060"/>
                </a:solidFill>
              </a:rPr>
              <a:t>context.</a:t>
            </a:r>
            <a:r>
              <a:rPr lang="en-US" altLang="zh-TW" sz="2400" dirty="0" err="1">
                <a:solidFill>
                  <a:srgbClr val="C00000"/>
                </a:solidFill>
              </a:rPr>
              <a:t>fillStyle</a:t>
            </a:r>
            <a:r>
              <a:rPr lang="en-US" altLang="zh-TW" sz="2400" dirty="0">
                <a:solidFill>
                  <a:srgbClr val="002060"/>
                </a:solidFill>
              </a:rPr>
              <a:t> = "red";</a:t>
            </a:r>
          </a:p>
          <a:p>
            <a:r>
              <a:rPr lang="en-US" altLang="zh-TW" sz="2400" dirty="0" err="1">
                <a:solidFill>
                  <a:srgbClr val="002060"/>
                </a:solidFill>
              </a:rPr>
              <a:t>context.</a:t>
            </a:r>
            <a:r>
              <a:rPr lang="en-US" altLang="zh-TW" sz="2400" dirty="0" err="1">
                <a:solidFill>
                  <a:srgbClr val="C00000"/>
                </a:solidFill>
              </a:rPr>
              <a:t>fillRect</a:t>
            </a:r>
            <a:r>
              <a:rPr lang="en-US" altLang="zh-TW" sz="2400" dirty="0">
                <a:solidFill>
                  <a:srgbClr val="002060"/>
                </a:solidFill>
              </a:rPr>
              <a:t>(10, 10, 100, 50);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61" y="836712"/>
            <a:ext cx="1878477" cy="2232248"/>
          </a:xfrm>
          <a:prstGeom prst="rect">
            <a:avLst/>
          </a:prstGeom>
        </p:spPr>
      </p:pic>
      <p:pic>
        <p:nvPicPr>
          <p:cNvPr id="1026" name="Picture 2" descr="ãcanvas åº§æ¨ç³»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77456"/>
            <a:ext cx="3457724" cy="259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180181" y="4512905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top-left corner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93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Lines and surfaces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In canvas:</a:t>
            </a:r>
          </a:p>
          <a:p>
            <a:pPr lvl="1"/>
            <a:r>
              <a:rPr lang="en-US" altLang="zh-TW" dirty="0"/>
              <a:t>a shape can be </a:t>
            </a:r>
            <a:r>
              <a:rPr lang="en-US" altLang="zh-TW" i="1" dirty="0">
                <a:solidFill>
                  <a:srgbClr val="C00000"/>
                </a:solidFill>
              </a:rPr>
              <a:t>filled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its area is given a </a:t>
            </a:r>
            <a:r>
              <a:rPr lang="en-US" altLang="zh-TW" dirty="0">
                <a:solidFill>
                  <a:srgbClr val="C00000"/>
                </a:solidFill>
              </a:rPr>
              <a:t>certain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color or pattern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It can be </a:t>
            </a:r>
            <a:r>
              <a:rPr lang="en-US" altLang="zh-TW" i="1" dirty="0">
                <a:solidFill>
                  <a:srgbClr val="C00000"/>
                </a:solidFill>
              </a:rPr>
              <a:t>stroked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a line is </a:t>
            </a:r>
            <a:r>
              <a:rPr lang="en-US" altLang="zh-TW" dirty="0">
                <a:solidFill>
                  <a:srgbClr val="C00000"/>
                </a:solidFill>
              </a:rPr>
              <a:t>drawn along its edge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fillRect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: fills a rectangle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strokeRect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: draws the </a:t>
            </a:r>
            <a:r>
              <a:rPr lang="en-US" altLang="zh-TW" dirty="0">
                <a:solidFill>
                  <a:srgbClr val="C00000"/>
                </a:solidFill>
              </a:rPr>
              <a:t>outline of a rectangle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fillStyle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property: controls the way shapes are filled.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strokeStyle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property: determines the color used for a stroked line.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lineWidth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property: determines the width of line 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98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&lt;canvas&gt;&lt;/canvas&gt;</a:t>
            </a:r>
          </a:p>
          <a:p>
            <a:r>
              <a:rPr lang="en-US" altLang="zh-TW" sz="2400" dirty="0"/>
              <a:t>&lt;script&gt;</a:t>
            </a:r>
          </a:p>
          <a:p>
            <a:r>
              <a:rPr lang="en-US" altLang="zh-TW" sz="2400" dirty="0"/>
              <a:t>let cx = </a:t>
            </a:r>
            <a:r>
              <a:rPr lang="en-US" altLang="zh-TW" sz="2400" dirty="0" err="1"/>
              <a:t>document.</a:t>
            </a:r>
            <a:r>
              <a:rPr lang="en-US" altLang="zh-TW" sz="2400" b="1" dirty="0" err="1"/>
              <a:t>querySelector</a:t>
            </a:r>
            <a:r>
              <a:rPr lang="en-US" altLang="zh-TW" sz="2400" dirty="0"/>
              <a:t>("</a:t>
            </a:r>
            <a:r>
              <a:rPr lang="en-US" altLang="zh-TW" sz="2400" dirty="0">
                <a:solidFill>
                  <a:srgbClr val="C00000"/>
                </a:solidFill>
              </a:rPr>
              <a:t>canvas</a:t>
            </a:r>
            <a:r>
              <a:rPr lang="en-US" altLang="zh-TW" sz="2400" dirty="0"/>
              <a:t>").</a:t>
            </a:r>
            <a:r>
              <a:rPr lang="en-US" altLang="zh-TW" sz="2400" b="1" dirty="0" err="1"/>
              <a:t>getContext</a:t>
            </a:r>
            <a:r>
              <a:rPr lang="en-US" altLang="zh-TW" sz="2400" dirty="0"/>
              <a:t>("</a:t>
            </a:r>
            <a:r>
              <a:rPr lang="en-US" altLang="zh-TW" sz="2400" dirty="0">
                <a:solidFill>
                  <a:srgbClr val="C00000"/>
                </a:solidFill>
              </a:rPr>
              <a:t>2d</a:t>
            </a:r>
            <a:r>
              <a:rPr lang="en-US" altLang="zh-TW" sz="2400" dirty="0"/>
              <a:t>");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cx.strokeStyle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= "blue";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cx.strokeRect</a:t>
            </a:r>
            <a:r>
              <a:rPr lang="en-US" altLang="zh-TW" sz="2400" dirty="0">
                <a:solidFill>
                  <a:srgbClr val="C00000"/>
                </a:solidFill>
              </a:rPr>
              <a:t>(5</a:t>
            </a:r>
            <a:r>
              <a:rPr lang="en-US" altLang="zh-TW" sz="2400" dirty="0"/>
              <a:t>, 5, 50, 50);</a:t>
            </a:r>
          </a:p>
          <a:p>
            <a:r>
              <a:rPr lang="en-US" altLang="zh-TW" sz="2400" dirty="0"/>
              <a:t>//default width=300 pixels, height=150 pixels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cx.lineWidth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= 5;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cx.strokeRect</a:t>
            </a:r>
            <a:r>
              <a:rPr lang="en-US" altLang="zh-TW" sz="2400" dirty="0">
                <a:solidFill>
                  <a:srgbClr val="C00000"/>
                </a:solidFill>
              </a:rPr>
              <a:t>(135</a:t>
            </a:r>
            <a:r>
              <a:rPr lang="en-US" altLang="zh-TW" sz="2400" dirty="0"/>
              <a:t>, 5, 50, 50);</a:t>
            </a:r>
          </a:p>
          <a:p>
            <a:r>
              <a:rPr lang="en-US" altLang="zh-TW" sz="2400" dirty="0"/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3" y="4365104"/>
            <a:ext cx="4305600" cy="13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43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Paths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A path is a sequence of lines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&lt;canvas&gt;&lt;/canvas&gt;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let cx = </a:t>
            </a:r>
            <a:r>
              <a:rPr lang="en-US" altLang="zh-TW" sz="26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600" dirty="0">
                <a:solidFill>
                  <a:srgbClr val="0070C0"/>
                </a:solidFill>
              </a:rPr>
              <a:t>("canvas").</a:t>
            </a:r>
            <a:r>
              <a:rPr lang="en-US" altLang="zh-TW" sz="2600" dirty="0" err="1">
                <a:solidFill>
                  <a:srgbClr val="0070C0"/>
                </a:solidFill>
              </a:rPr>
              <a:t>getContext</a:t>
            </a:r>
            <a:r>
              <a:rPr lang="en-US" altLang="zh-TW" sz="2600" dirty="0">
                <a:solidFill>
                  <a:srgbClr val="0070C0"/>
                </a:solidFill>
              </a:rPr>
              <a:t>("2d");</a:t>
            </a:r>
          </a:p>
          <a:p>
            <a:r>
              <a:rPr lang="en-US" altLang="zh-TW" sz="2600" dirty="0" err="1">
                <a:solidFill>
                  <a:srgbClr val="C00000"/>
                </a:solidFill>
              </a:rPr>
              <a:t>cx.beginPath</a:t>
            </a:r>
            <a:r>
              <a:rPr lang="en-US" altLang="zh-TW" sz="2600" dirty="0">
                <a:solidFill>
                  <a:srgbClr val="C00000"/>
                </a:solidFill>
              </a:rPr>
              <a:t>();</a:t>
            </a:r>
          </a:p>
          <a:p>
            <a:r>
              <a:rPr lang="es-ES" altLang="zh-TW" sz="2600" dirty="0">
                <a:solidFill>
                  <a:srgbClr val="0070C0"/>
                </a:solidFill>
              </a:rPr>
              <a:t>for (let y = 10; y &lt; 100; y += 10)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/>
              <a:t>//next segment would </a:t>
            </a:r>
            <a:r>
              <a:rPr lang="en-US" altLang="zh-TW" sz="2400" dirty="0">
                <a:solidFill>
                  <a:srgbClr val="C00000"/>
                </a:solidFill>
              </a:rPr>
              <a:t>start</a:t>
            </a:r>
            <a:r>
              <a:rPr lang="en-US" altLang="zh-TW" sz="2400" dirty="0"/>
              <a:t> at the position passed to </a:t>
            </a:r>
            <a:r>
              <a:rPr lang="en-US" altLang="zh-TW" sz="2400" b="1" i="1" dirty="0" err="1"/>
              <a:t>moveTo</a:t>
            </a:r>
            <a:endParaRPr lang="en-US" altLang="zh-TW" sz="2600" b="1" i="1" dirty="0"/>
          </a:p>
          <a:p>
            <a:r>
              <a:rPr lang="zh-TW" altLang="en-US" sz="2600" dirty="0">
                <a:solidFill>
                  <a:srgbClr val="0070C0"/>
                </a:solidFill>
              </a:rPr>
              <a:t>     </a:t>
            </a:r>
            <a:r>
              <a:rPr lang="en-US" altLang="zh-TW" sz="2600" dirty="0" err="1">
                <a:solidFill>
                  <a:srgbClr val="0070C0"/>
                </a:solidFill>
              </a:rPr>
              <a:t>cx.</a:t>
            </a:r>
            <a:r>
              <a:rPr lang="en-US" altLang="zh-TW" sz="2600" dirty="0" err="1">
                <a:solidFill>
                  <a:srgbClr val="C00000"/>
                </a:solidFill>
              </a:rPr>
              <a:t>moveTo</a:t>
            </a:r>
            <a:r>
              <a:rPr lang="en-US" altLang="zh-TW" sz="2600" dirty="0">
                <a:solidFill>
                  <a:srgbClr val="0070C0"/>
                </a:solidFill>
              </a:rPr>
              <a:t>(10, y);</a:t>
            </a:r>
          </a:p>
          <a:p>
            <a:r>
              <a:rPr lang="zh-TW" altLang="en-US" sz="2600" dirty="0">
                <a:solidFill>
                  <a:srgbClr val="0070C0"/>
                </a:solidFill>
              </a:rPr>
              <a:t>    </a:t>
            </a:r>
            <a:r>
              <a:rPr lang="en-US" altLang="zh-TW" sz="2600" dirty="0">
                <a:solidFill>
                  <a:srgbClr val="0070C0"/>
                </a:solidFill>
              </a:rPr>
              <a:t>//</a:t>
            </a:r>
            <a:r>
              <a:rPr lang="en-US" altLang="zh-TW" sz="2400" dirty="0"/>
              <a:t>segment created with </a:t>
            </a:r>
            <a:r>
              <a:rPr lang="en-US" altLang="zh-TW" sz="2400" dirty="0" err="1">
                <a:solidFill>
                  <a:srgbClr val="C00000"/>
                </a:solidFill>
              </a:rPr>
              <a:t>lineTo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starts at the path’s </a:t>
            </a:r>
            <a:r>
              <a:rPr lang="en-US" altLang="zh-TW" sz="2400" i="1" dirty="0"/>
              <a:t>current </a:t>
            </a:r>
            <a:r>
              <a:rPr lang="en-US" altLang="zh-TW" sz="2400" dirty="0"/>
              <a:t>position: </a:t>
            </a:r>
          </a:p>
          <a:p>
            <a:r>
              <a:rPr lang="en-US" altLang="zh-TW" sz="2400" dirty="0"/>
              <a:t>    //</a:t>
            </a:r>
            <a:r>
              <a:rPr lang="en-US" altLang="zh-TW" sz="2200" dirty="0"/>
              <a:t>That position is usually the end of the last segment, unless </a:t>
            </a:r>
            <a:r>
              <a:rPr lang="en-US" altLang="zh-TW" sz="2200" dirty="0" err="1"/>
              <a:t>moveTo</a:t>
            </a:r>
            <a:r>
              <a:rPr lang="en-US" altLang="zh-TW" sz="2200" dirty="0"/>
              <a:t> was called</a:t>
            </a:r>
            <a:endParaRPr lang="en-US" altLang="zh-TW" sz="2200" dirty="0">
              <a:solidFill>
                <a:srgbClr val="0070C0"/>
              </a:solidFill>
            </a:endParaRPr>
          </a:p>
          <a:p>
            <a:r>
              <a:rPr lang="en-US" altLang="zh-TW" sz="2600" dirty="0">
                <a:solidFill>
                  <a:srgbClr val="0070C0"/>
                </a:solidFill>
              </a:rPr>
              <a:t>    </a:t>
            </a:r>
            <a:r>
              <a:rPr lang="en-US" altLang="zh-TW" sz="2600" dirty="0" err="1">
                <a:solidFill>
                  <a:srgbClr val="0070C0"/>
                </a:solidFill>
              </a:rPr>
              <a:t>cx.</a:t>
            </a:r>
            <a:r>
              <a:rPr lang="en-US" altLang="zh-TW" sz="2600" dirty="0" err="1">
                <a:solidFill>
                  <a:srgbClr val="C00000"/>
                </a:solidFill>
              </a:rPr>
              <a:t>lineTo</a:t>
            </a:r>
            <a:r>
              <a:rPr lang="en-US" altLang="zh-TW" sz="2600" dirty="0">
                <a:solidFill>
                  <a:srgbClr val="0070C0"/>
                </a:solidFill>
              </a:rPr>
              <a:t>(90, y);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600" dirty="0" err="1">
                <a:solidFill>
                  <a:srgbClr val="0070C0"/>
                </a:solidFill>
              </a:rPr>
              <a:t>cx.</a:t>
            </a:r>
            <a:r>
              <a:rPr lang="en-US" altLang="zh-TW" sz="2600" dirty="0" err="1">
                <a:solidFill>
                  <a:srgbClr val="C00000"/>
                </a:solidFill>
              </a:rPr>
              <a:t>stroke</a:t>
            </a:r>
            <a:r>
              <a:rPr lang="en-US" altLang="zh-TW" sz="2600" dirty="0">
                <a:solidFill>
                  <a:srgbClr val="C00000"/>
                </a:solidFill>
              </a:rPr>
              <a:t>()</a:t>
            </a:r>
            <a:r>
              <a:rPr lang="en-US" altLang="zh-TW" sz="2600" dirty="0">
                <a:solidFill>
                  <a:srgbClr val="0070C0"/>
                </a:solidFill>
              </a:rPr>
              <a:t>;</a:t>
            </a:r>
            <a:r>
              <a:rPr lang="zh-TW" altLang="en-US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>
                <a:solidFill>
                  <a:srgbClr val="0070C0"/>
                </a:solidFill>
              </a:rPr>
              <a:t>//</a:t>
            </a:r>
            <a:r>
              <a:rPr lang="en-US" altLang="zh-TW" sz="2800" b="1" u="sng" dirty="0"/>
              <a:t>strokes</a:t>
            </a:r>
            <a:r>
              <a:rPr lang="en-US" altLang="zh-TW" sz="2800" dirty="0"/>
              <a:t> it using the </a:t>
            </a:r>
            <a:r>
              <a:rPr lang="en-US" altLang="zh-TW" sz="2800" dirty="0">
                <a:solidFill>
                  <a:srgbClr val="C00000"/>
                </a:solidFill>
              </a:rPr>
              <a:t>stroke</a:t>
            </a:r>
            <a:r>
              <a:rPr lang="en-US" altLang="zh-TW" sz="2800" dirty="0"/>
              <a:t> method</a:t>
            </a:r>
            <a:endParaRPr lang="en-US" altLang="zh-TW" sz="2600" dirty="0">
              <a:solidFill>
                <a:srgbClr val="0070C0"/>
              </a:solidFill>
            </a:endParaRPr>
          </a:p>
          <a:p>
            <a:r>
              <a:rPr lang="en-US" altLang="zh-TW" sz="2600" dirty="0">
                <a:solidFill>
                  <a:srgbClr val="0070C0"/>
                </a:solidFill>
              </a:rPr>
              <a:t>&lt;/script&gt;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792" y="116632"/>
            <a:ext cx="1838850" cy="1859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A62D81-427C-42A0-A16A-97F60D7C18EB}"/>
              </a:ext>
            </a:extLst>
          </p:cNvPr>
          <p:cNvSpPr/>
          <p:nvPr/>
        </p:nvSpPr>
        <p:spPr>
          <a:xfrm>
            <a:off x="5148064" y="1076674"/>
            <a:ext cx="151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moveTo</a:t>
            </a:r>
            <a:r>
              <a:rPr lang="en-US" altLang="zh-TW" dirty="0">
                <a:solidFill>
                  <a:srgbClr val="0070C0"/>
                </a:solidFill>
              </a:rPr>
              <a:t>(10, y)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618813-6FBB-4A21-8572-324631204186}"/>
              </a:ext>
            </a:extLst>
          </p:cNvPr>
          <p:cNvSpPr/>
          <p:nvPr/>
        </p:nvSpPr>
        <p:spPr>
          <a:xfrm>
            <a:off x="7756075" y="953388"/>
            <a:ext cx="1331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lineTo</a:t>
            </a:r>
            <a:r>
              <a:rPr lang="en-US" altLang="zh-TW" dirty="0">
                <a:solidFill>
                  <a:srgbClr val="0070C0"/>
                </a:solidFill>
              </a:rPr>
              <a:t>(90, y)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D8D431-04AE-42D2-B91E-E0D24DA15EA0}"/>
              </a:ext>
            </a:extLst>
          </p:cNvPr>
          <p:cNvSpPr/>
          <p:nvPr/>
        </p:nvSpPr>
        <p:spPr>
          <a:xfrm>
            <a:off x="7092280" y="1630019"/>
            <a:ext cx="90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stroke()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2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two ways to associate a set of CSS property values with HTML elements: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inline</a:t>
            </a:r>
            <a:r>
              <a:rPr lang="en-US" altLang="zh-TW" dirty="0"/>
              <a:t> style:</a:t>
            </a:r>
          </a:p>
          <a:p>
            <a:pPr lvl="2"/>
            <a:r>
              <a:rPr lang="en-US" altLang="zh-TW" dirty="0"/>
              <a:t>setting the </a:t>
            </a:r>
            <a:r>
              <a:rPr lang="en-US" altLang="zh-TW" sz="2000" dirty="0"/>
              <a:t>style </a:t>
            </a:r>
            <a:r>
              <a:rPr lang="en-US" altLang="zh-TW" dirty="0"/>
              <a:t>attribute of an individual</a:t>
            </a:r>
            <a:r>
              <a:rPr lang="zh-TW" altLang="en-US" dirty="0"/>
              <a:t> </a:t>
            </a:r>
            <a:r>
              <a:rPr lang="en-US" altLang="zh-TW" dirty="0"/>
              <a:t>HTML element: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&lt;p style="margin: 20px; border: solid red 2px;"&gt;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This paragraph has increased margins and is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surrounded by a rectangular red border.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&lt;/p&gt;</a:t>
            </a:r>
          </a:p>
          <a:p>
            <a:pPr lvl="1"/>
            <a:r>
              <a:rPr lang="en-US" altLang="zh-TW" dirty="0"/>
              <a:t>in a </a:t>
            </a:r>
            <a:r>
              <a:rPr lang="en-US" altLang="zh-TW" i="1" dirty="0">
                <a:solidFill>
                  <a:srgbClr val="C00000"/>
                </a:solidFill>
              </a:rPr>
              <a:t>stylesheet</a:t>
            </a:r>
            <a:r>
              <a:rPr lang="en-US" altLang="zh-TW" i="1" dirty="0"/>
              <a:t>:</a:t>
            </a:r>
          </a:p>
          <a:p>
            <a:pPr lvl="2"/>
            <a:r>
              <a:rPr lang="en-US" altLang="zh-TW" dirty="0"/>
              <a:t>A stylesheet associates sets of style properties</a:t>
            </a:r>
            <a:r>
              <a:rPr lang="zh-TW" altLang="en-US" dirty="0"/>
              <a:t> </a:t>
            </a:r>
            <a:r>
              <a:rPr lang="en-US" altLang="zh-TW" dirty="0"/>
              <a:t>with sets of HTML elements that are described using </a:t>
            </a:r>
            <a:r>
              <a:rPr lang="en-US" altLang="zh-TW" i="1" dirty="0"/>
              <a:t>selectors</a:t>
            </a:r>
            <a:r>
              <a:rPr lang="en-US" altLang="zh-TW" dirty="0"/>
              <a:t>. </a:t>
            </a:r>
          </a:p>
          <a:p>
            <a:pPr lvl="3"/>
            <a:r>
              <a:rPr lang="en-US" altLang="zh-TW" dirty="0"/>
              <a:t>selector “selects” one or more elements of a document:</a:t>
            </a:r>
          </a:p>
          <a:p>
            <a:pPr lvl="4"/>
            <a:r>
              <a:rPr lang="en-US" altLang="zh-TW" dirty="0"/>
              <a:t>based on element ID, class, tag name,</a:t>
            </a:r>
            <a:r>
              <a:rPr lang="zh-TW" altLang="en-US" dirty="0"/>
              <a:t> </a:t>
            </a:r>
            <a:r>
              <a:rPr lang="en-US" altLang="zh-TW" dirty="0"/>
              <a:t>on more specialized criteria</a:t>
            </a:r>
          </a:p>
          <a:p>
            <a:pPr lvl="2"/>
            <a:r>
              <a:rPr lang="en-US" altLang="zh-TW" sz="2000" b="1" dirty="0" err="1"/>
              <a:t>querySelectorAll</a:t>
            </a:r>
            <a:r>
              <a:rPr lang="en-US" altLang="zh-TW" sz="2000" b="1" dirty="0"/>
              <a:t>()</a:t>
            </a:r>
            <a:r>
              <a:rPr lang="en-US" altLang="zh-TW" sz="2000" dirty="0"/>
              <a:t>:</a:t>
            </a:r>
          </a:p>
          <a:p>
            <a:pPr lvl="3"/>
            <a:r>
              <a:rPr lang="en-US" altLang="zh-TW" dirty="0"/>
              <a:t>to obtain the set of elements that match the</a:t>
            </a:r>
            <a:r>
              <a:rPr lang="zh-TW" altLang="en-US" dirty="0"/>
              <a:t> </a:t>
            </a:r>
            <a:r>
              <a:rPr lang="en-US" altLang="zh-TW" dirty="0"/>
              <a:t>selector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202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path can contain multiple shapes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each </a:t>
            </a:r>
            <a:r>
              <a:rPr lang="en-US" altLang="zh-TW" dirty="0" err="1">
                <a:solidFill>
                  <a:srgbClr val="C00000"/>
                </a:solidFill>
              </a:rPr>
              <a:t>moveTo</a:t>
            </a:r>
            <a:r>
              <a:rPr lang="en-US" altLang="zh-TW" dirty="0"/>
              <a:t> motion starts a new one.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&lt;canvas&gt;&lt;/canvas&gt;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let cx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70C0"/>
                </a:solidFill>
              </a:rPr>
              <a:t>("canvas").</a:t>
            </a:r>
            <a:r>
              <a:rPr lang="en-US" altLang="zh-TW" sz="2400" dirty="0" err="1">
                <a:solidFill>
                  <a:srgbClr val="0070C0"/>
                </a:solidFill>
              </a:rPr>
              <a:t>getContext</a:t>
            </a:r>
            <a:r>
              <a:rPr lang="en-US" altLang="zh-TW" sz="2400" dirty="0">
                <a:solidFill>
                  <a:srgbClr val="0070C0"/>
                </a:solidFill>
              </a:rPr>
              <a:t>("2d");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beginPath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moveTo</a:t>
            </a:r>
            <a:r>
              <a:rPr lang="en-US" altLang="zh-TW" sz="2400" dirty="0">
                <a:solidFill>
                  <a:srgbClr val="0070C0"/>
                </a:solidFill>
              </a:rPr>
              <a:t>(50, 10);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cx.lineTo</a:t>
            </a:r>
            <a:r>
              <a:rPr lang="en-US" altLang="zh-TW" sz="2400" dirty="0">
                <a:solidFill>
                  <a:srgbClr val="0070C0"/>
                </a:solidFill>
              </a:rPr>
              <a:t>(10, 70);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cx.lineTo</a:t>
            </a:r>
            <a:r>
              <a:rPr lang="en-US" altLang="zh-TW" sz="2400" dirty="0">
                <a:solidFill>
                  <a:srgbClr val="0070C0"/>
                </a:solidFill>
              </a:rPr>
              <a:t>(90, 70);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fill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695799"/>
            <a:ext cx="1977752" cy="15451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24128" y="3452519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(50, 10)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9872" y="49302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(10, 70)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900" y="49302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(90, 70)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4E24D6-6B1B-43B1-BCE4-CAF88CD988E7}"/>
              </a:ext>
            </a:extLst>
          </p:cNvPr>
          <p:cNvSpPr/>
          <p:nvPr/>
        </p:nvSpPr>
        <p:spPr>
          <a:xfrm>
            <a:off x="5533946" y="2976554"/>
            <a:ext cx="126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beginPath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AA9B12-B552-4DF0-9CE0-9187BFE098CA}"/>
              </a:ext>
            </a:extLst>
          </p:cNvPr>
          <p:cNvSpPr/>
          <p:nvPr/>
        </p:nvSpPr>
        <p:spPr>
          <a:xfrm>
            <a:off x="6126922" y="420062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fill()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15F5CB-5B92-4B8D-B673-E83217F8C7CC}"/>
              </a:ext>
            </a:extLst>
          </p:cNvPr>
          <p:cNvSpPr/>
          <p:nvPr/>
        </p:nvSpPr>
        <p:spPr>
          <a:xfrm>
            <a:off x="4961294" y="3461116"/>
            <a:ext cx="9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moveTo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EA04B2-8D49-48DF-AC0C-5D4619C5F8A6}"/>
              </a:ext>
            </a:extLst>
          </p:cNvPr>
          <p:cNvSpPr/>
          <p:nvPr/>
        </p:nvSpPr>
        <p:spPr>
          <a:xfrm>
            <a:off x="4248368" y="4930200"/>
            <a:ext cx="74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lineTo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AEF600-2A17-4BC4-B72B-1C52EA58CDC5}"/>
              </a:ext>
            </a:extLst>
          </p:cNvPr>
          <p:cNvSpPr/>
          <p:nvPr/>
        </p:nvSpPr>
        <p:spPr>
          <a:xfrm>
            <a:off x="6083199" y="4934620"/>
            <a:ext cx="74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lineTo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7EC3E81-50FB-4670-874B-6394DE44BD54}"/>
              </a:ext>
            </a:extLst>
          </p:cNvPr>
          <p:cNvCxnSpPr/>
          <p:nvPr/>
        </p:nvCxnSpPr>
        <p:spPr>
          <a:xfrm flipH="1">
            <a:off x="5292079" y="4005064"/>
            <a:ext cx="504057" cy="64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D8097DF-FBA1-470E-A12E-E87A71A2A94D}"/>
              </a:ext>
            </a:extLst>
          </p:cNvPr>
          <p:cNvCxnSpPr>
            <a:cxnSpLocks/>
          </p:cNvCxnSpPr>
          <p:nvPr/>
        </p:nvCxnSpPr>
        <p:spPr>
          <a:xfrm flipV="1">
            <a:off x="5688124" y="5137585"/>
            <a:ext cx="395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03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closePath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close a path</a:t>
            </a:r>
            <a:r>
              <a:rPr lang="en-US" altLang="zh-TW" dirty="0">
                <a:solidFill>
                  <a:srgbClr val="C00000"/>
                </a:solidFill>
              </a:rPr>
              <a:t> by adding an actual line segment back to the path’s start.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&lt;canvas&gt;&lt;/canvas&gt;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let ct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70C0"/>
                </a:solidFill>
              </a:rPr>
              <a:t>("canvas").</a:t>
            </a:r>
            <a:r>
              <a:rPr lang="en-US" altLang="zh-TW" sz="2400" dirty="0" err="1">
                <a:solidFill>
                  <a:srgbClr val="0070C0"/>
                </a:solidFill>
              </a:rPr>
              <a:t>getContext</a:t>
            </a:r>
            <a:r>
              <a:rPr lang="en-US" altLang="zh-TW" sz="2400" dirty="0">
                <a:solidFill>
                  <a:srgbClr val="0070C0"/>
                </a:solidFill>
              </a:rPr>
              <a:t>("2d");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ct.beginPath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ct.moveTo</a:t>
            </a:r>
            <a:r>
              <a:rPr lang="en-US" altLang="zh-TW" sz="2400" dirty="0">
                <a:solidFill>
                  <a:srgbClr val="0070C0"/>
                </a:solidFill>
              </a:rPr>
              <a:t>(20,20);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ct.lineTo</a:t>
            </a:r>
            <a:r>
              <a:rPr lang="en-US" altLang="zh-TW" sz="2400" dirty="0">
                <a:solidFill>
                  <a:srgbClr val="0070C0"/>
                </a:solidFill>
              </a:rPr>
              <a:t>(20,100);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ct.lineTo</a:t>
            </a:r>
            <a:r>
              <a:rPr lang="en-US" altLang="zh-TW" sz="2400" dirty="0">
                <a:solidFill>
                  <a:srgbClr val="0070C0"/>
                </a:solidFill>
              </a:rPr>
              <a:t>(70,100);</a:t>
            </a:r>
          </a:p>
          <a:p>
            <a:pPr lvl="1"/>
            <a:r>
              <a:rPr lang="en-US" altLang="zh-TW" sz="2400" dirty="0" err="1">
                <a:solidFill>
                  <a:srgbClr val="C00000"/>
                </a:solidFill>
              </a:rPr>
              <a:t>ct.closePath</a:t>
            </a:r>
            <a:r>
              <a:rPr lang="en-US" altLang="zh-TW" sz="2400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en-US" altLang="zh-TW" sz="2400" dirty="0" err="1">
                <a:solidFill>
                  <a:srgbClr val="C00000"/>
                </a:solidFill>
              </a:rPr>
              <a:t>ct.</a:t>
            </a:r>
            <a:r>
              <a:rPr lang="en-US" altLang="zh-TW" sz="2400" b="1" dirty="0" err="1">
                <a:solidFill>
                  <a:srgbClr val="C00000"/>
                </a:solidFill>
              </a:rPr>
              <a:t>stroke</a:t>
            </a:r>
            <a:r>
              <a:rPr lang="en-US" altLang="zh-TW" sz="2400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&lt;/script&gt;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784" y="3484613"/>
            <a:ext cx="1944216" cy="26400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9366" y="343808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(20, 20)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9366" y="593998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(20, 100)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25377" y="5928401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(70, 100)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6718" y="4540222"/>
            <a:ext cx="202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>
                <a:solidFill>
                  <a:srgbClr val="C00000"/>
                </a:solidFill>
              </a:rPr>
              <a:t>closePath</a:t>
            </a:r>
            <a:r>
              <a:rPr lang="en-US" altLang="zh-TW" sz="24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6000082" y="3945914"/>
            <a:ext cx="1236214" cy="19824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88680" y="3628542"/>
            <a:ext cx="1528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C00000"/>
                </a:solidFill>
              </a:rPr>
              <a:t>ct.stroke</a:t>
            </a:r>
            <a:r>
              <a:rPr lang="en-US" altLang="zh-TW" sz="2400" dirty="0">
                <a:solidFill>
                  <a:srgbClr val="C00000"/>
                </a:solidFill>
              </a:rPr>
              <a:t>();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709DB0-1AD2-4B97-9C28-5329AED81036}"/>
              </a:ext>
            </a:extLst>
          </p:cNvPr>
          <p:cNvSpPr/>
          <p:nvPr/>
        </p:nvSpPr>
        <p:spPr>
          <a:xfrm>
            <a:off x="5380237" y="2927462"/>
            <a:ext cx="129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C00000"/>
                </a:solidFill>
              </a:rPr>
              <a:t>beginPath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B08666-3E55-421C-BBA2-6CED1349239A}"/>
              </a:ext>
            </a:extLst>
          </p:cNvPr>
          <p:cNvSpPr/>
          <p:nvPr/>
        </p:nvSpPr>
        <p:spPr>
          <a:xfrm>
            <a:off x="4734233" y="3443876"/>
            <a:ext cx="9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moveTo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202B46-521F-41C5-B46E-83FA2618121D}"/>
              </a:ext>
            </a:extLst>
          </p:cNvPr>
          <p:cNvSpPr/>
          <p:nvPr/>
        </p:nvSpPr>
        <p:spPr>
          <a:xfrm>
            <a:off x="4878359" y="5941232"/>
            <a:ext cx="74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lineTo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18D092-BA04-4C62-B8F7-EED4E2371665}"/>
              </a:ext>
            </a:extLst>
          </p:cNvPr>
          <p:cNvSpPr/>
          <p:nvPr/>
        </p:nvSpPr>
        <p:spPr>
          <a:xfrm>
            <a:off x="6464482" y="5913112"/>
            <a:ext cx="74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lineTo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133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Curves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b="1" dirty="0" err="1">
                <a:solidFill>
                  <a:srgbClr val="C00000"/>
                </a:solidFill>
              </a:rPr>
              <a:t>quadraticCurveTo</a:t>
            </a:r>
            <a:r>
              <a:rPr lang="en-US" altLang="zh-TW" dirty="0"/>
              <a:t> method draws a curve to a given point: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&lt;canvas&gt;&lt;/canvas&gt;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b="1" dirty="0" err="1">
                <a:solidFill>
                  <a:srgbClr val="002060"/>
                </a:solidFill>
              </a:rPr>
              <a:t>beginPath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moveTo</a:t>
            </a:r>
            <a:r>
              <a:rPr lang="en-US" altLang="zh-TW" dirty="0">
                <a:solidFill>
                  <a:srgbClr val="002060"/>
                </a:solidFill>
              </a:rPr>
              <a:t>(10, 90);</a:t>
            </a:r>
          </a:p>
          <a:p>
            <a:pPr lvl="1"/>
            <a:r>
              <a:rPr lang="en-US" altLang="zh-TW" dirty="0"/>
              <a:t>// control point=(60,10) goal=(90,90)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quadraticCurveTo</a:t>
            </a:r>
            <a:r>
              <a:rPr lang="en-US" altLang="zh-TW" dirty="0">
                <a:solidFill>
                  <a:srgbClr val="002060"/>
                </a:solidFill>
              </a:rPr>
              <a:t>(60, 10, 90, 90);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lineTo</a:t>
            </a:r>
            <a:r>
              <a:rPr lang="en-US" altLang="zh-TW" dirty="0">
                <a:solidFill>
                  <a:srgbClr val="002060"/>
                </a:solidFill>
              </a:rPr>
              <a:t>(60, 10);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b="1" dirty="0" err="1">
                <a:solidFill>
                  <a:srgbClr val="002060"/>
                </a:solidFill>
              </a:rPr>
              <a:t>closePath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b="1" dirty="0" err="1">
                <a:solidFill>
                  <a:srgbClr val="002060"/>
                </a:solidFill>
              </a:rPr>
              <a:t>stroke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20" y="3280673"/>
            <a:ext cx="1800200" cy="17576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97280" y="4727631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(10, 90)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01695" y="303739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(60, 10)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3145" y="473728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(90, 90)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95" y="5581530"/>
            <a:ext cx="1645851" cy="8525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73606" y="5125446"/>
            <a:ext cx="307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002060"/>
                </a:solidFill>
              </a:rPr>
              <a:t>Without </a:t>
            </a:r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lineTo</a:t>
            </a:r>
            <a:r>
              <a:rPr lang="en-US" altLang="zh-TW" dirty="0">
                <a:solidFill>
                  <a:srgbClr val="002060"/>
                </a:solidFill>
              </a:rPr>
              <a:t>(60, 10);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6913412" y="5091144"/>
            <a:ext cx="288032" cy="474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837501" y="3267882"/>
            <a:ext cx="2240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lineTo</a:t>
            </a:r>
            <a:r>
              <a:rPr lang="en-US" altLang="zh-TW" dirty="0">
                <a:solidFill>
                  <a:srgbClr val="002060"/>
                </a:solidFill>
              </a:rPr>
              <a:t>(60, 10);</a:t>
            </a:r>
          </a:p>
        </p:txBody>
      </p:sp>
    </p:spTree>
    <p:extLst>
      <p:ext uri="{BB962C8B-B14F-4D97-AF65-F5344CB8AC3E}">
        <p14:creationId xmlns:p14="http://schemas.microsoft.com/office/powerpoint/2010/main" val="173258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bezierCurveTo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draws a similar kind of curve. </a:t>
            </a:r>
          </a:p>
          <a:p>
            <a:pPr lvl="1"/>
            <a:r>
              <a:rPr lang="en-US" altLang="zh-TW" dirty="0"/>
              <a:t>Instead of a single control point, </a:t>
            </a:r>
          </a:p>
          <a:p>
            <a:pPr lvl="1"/>
            <a:r>
              <a:rPr lang="en-US" altLang="zh-TW" dirty="0"/>
              <a:t>this one has two—</a:t>
            </a:r>
            <a:r>
              <a:rPr lang="en-US" altLang="zh-TW" dirty="0">
                <a:solidFill>
                  <a:srgbClr val="C00000"/>
                </a:solidFill>
              </a:rPr>
              <a:t>one for each of the line’s endpoints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&lt;canvas&gt;&lt;/canvas&gt;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cx.beginPath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cx.moveTo</a:t>
            </a:r>
            <a:r>
              <a:rPr lang="en-US" altLang="zh-TW" dirty="0">
                <a:solidFill>
                  <a:srgbClr val="002060"/>
                </a:solidFill>
              </a:rPr>
              <a:t>(10, 90);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// </a:t>
            </a:r>
            <a:r>
              <a:rPr lang="en-US" altLang="zh-TW" dirty="0">
                <a:solidFill>
                  <a:srgbClr val="C00000"/>
                </a:solidFill>
              </a:rPr>
              <a:t>control1=(10,10) control2=(90,10)</a:t>
            </a:r>
            <a:r>
              <a:rPr lang="en-US" altLang="zh-TW" dirty="0">
                <a:solidFill>
                  <a:srgbClr val="002060"/>
                </a:solidFill>
              </a:rPr>
              <a:t> goal=(50,90)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b="1" dirty="0" err="1">
                <a:solidFill>
                  <a:srgbClr val="C00000"/>
                </a:solidFill>
              </a:rPr>
              <a:t>bezierCurveTo</a:t>
            </a:r>
            <a:r>
              <a:rPr lang="en-US" altLang="zh-TW" dirty="0">
                <a:solidFill>
                  <a:srgbClr val="00206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10, 10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90, 10</a:t>
            </a:r>
            <a:r>
              <a:rPr lang="en-US" altLang="zh-TW" dirty="0">
                <a:solidFill>
                  <a:srgbClr val="002060"/>
                </a:solidFill>
              </a:rPr>
              <a:t>, 50, 90);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cx.lineTo</a:t>
            </a:r>
            <a:r>
              <a:rPr lang="en-US" altLang="zh-TW" dirty="0">
                <a:solidFill>
                  <a:srgbClr val="C00000"/>
                </a:solidFill>
              </a:rPr>
              <a:t>(90, 10);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cx.lineTo</a:t>
            </a:r>
            <a:r>
              <a:rPr lang="en-US" altLang="zh-TW" dirty="0">
                <a:solidFill>
                  <a:srgbClr val="C00000"/>
                </a:solidFill>
              </a:rPr>
              <a:t>(10, 10);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cx.closePath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cx.stroke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00" y="4854769"/>
            <a:ext cx="1814822" cy="184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43995" y="4485437"/>
            <a:ext cx="177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cx.lineTo</a:t>
            </a:r>
            <a:r>
              <a:rPr lang="en-US" altLang="zh-TW" dirty="0">
                <a:solidFill>
                  <a:srgbClr val="C00000"/>
                </a:solidFill>
              </a:rPr>
              <a:t>(90, 10);</a:t>
            </a:r>
          </a:p>
        </p:txBody>
      </p:sp>
      <p:sp>
        <p:nvSpPr>
          <p:cNvPr id="7" name="矩形 6"/>
          <p:cNvSpPr/>
          <p:nvPr/>
        </p:nvSpPr>
        <p:spPr>
          <a:xfrm>
            <a:off x="4779822" y="4611489"/>
            <a:ext cx="1778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cx.lineTo</a:t>
            </a:r>
            <a:r>
              <a:rPr lang="en-US" altLang="zh-TW" dirty="0">
                <a:solidFill>
                  <a:srgbClr val="C00000"/>
                </a:solidFill>
              </a:rPr>
              <a:t>(10, 10);</a:t>
            </a:r>
          </a:p>
        </p:txBody>
      </p:sp>
      <p:sp>
        <p:nvSpPr>
          <p:cNvPr id="8" name="矩形 7"/>
          <p:cNvSpPr/>
          <p:nvPr/>
        </p:nvSpPr>
        <p:spPr>
          <a:xfrm>
            <a:off x="3995936" y="6313740"/>
            <a:ext cx="195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cx.moveTo</a:t>
            </a:r>
            <a:r>
              <a:rPr lang="en-US" altLang="zh-TW" dirty="0">
                <a:solidFill>
                  <a:srgbClr val="C00000"/>
                </a:solidFill>
              </a:rPr>
              <a:t>(10, 90);</a:t>
            </a:r>
          </a:p>
        </p:txBody>
      </p:sp>
      <p:sp>
        <p:nvSpPr>
          <p:cNvPr id="9" name="矩形 8"/>
          <p:cNvSpPr/>
          <p:nvPr/>
        </p:nvSpPr>
        <p:spPr>
          <a:xfrm>
            <a:off x="6804093" y="630134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goal=(50,90)</a:t>
            </a:r>
          </a:p>
        </p:txBody>
      </p:sp>
    </p:spTree>
    <p:extLst>
      <p:ext uri="{BB962C8B-B14F-4D97-AF65-F5344CB8AC3E}">
        <p14:creationId xmlns:p14="http://schemas.microsoft.com/office/powerpoint/2010/main" val="2632545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2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arc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is a way to draw a line:</a:t>
            </a:r>
          </a:p>
          <a:p>
            <a:pPr lvl="1"/>
            <a:r>
              <a:rPr lang="en-US" altLang="zh-TW" dirty="0"/>
              <a:t>that curves </a:t>
            </a:r>
            <a:r>
              <a:rPr lang="en-US" altLang="zh-TW" dirty="0">
                <a:solidFill>
                  <a:srgbClr val="C00000"/>
                </a:solidFill>
              </a:rPr>
              <a:t>along the edge of a circle:</a:t>
            </a:r>
          </a:p>
          <a:p>
            <a:pPr lvl="1"/>
            <a:r>
              <a:rPr lang="en-US" altLang="zh-TW" dirty="0"/>
              <a:t>takes a pair of coordinates for the arc’s:</a:t>
            </a:r>
          </a:p>
          <a:p>
            <a:pPr lvl="2"/>
            <a:r>
              <a:rPr lang="en-US" altLang="zh-TW" dirty="0"/>
              <a:t>center, </a:t>
            </a:r>
          </a:p>
          <a:p>
            <a:pPr lvl="2"/>
            <a:r>
              <a:rPr lang="en-US" altLang="zh-TW" dirty="0"/>
              <a:t>a radius, </a:t>
            </a:r>
          </a:p>
          <a:p>
            <a:pPr lvl="2"/>
            <a:r>
              <a:rPr lang="en-US" altLang="zh-TW" dirty="0"/>
              <a:t>a start angle and end angle:</a:t>
            </a:r>
          </a:p>
          <a:p>
            <a:pPr lvl="3"/>
            <a:r>
              <a:rPr lang="en-US" altLang="zh-TW" dirty="0"/>
              <a:t>make it possible to draw only part of the circle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&lt;canvas&gt;&lt;/canvas&gt;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cx.beginPath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TW" dirty="0"/>
              <a:t>// center=(50,50) radius=40 angle=0 to 7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cx.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arc</a:t>
            </a:r>
            <a:r>
              <a:rPr lang="en-US" altLang="zh-TW" dirty="0">
                <a:solidFill>
                  <a:srgbClr val="002060"/>
                </a:solidFill>
              </a:rPr>
              <a:t>(50, 50, 40, 0, 7);</a:t>
            </a:r>
          </a:p>
          <a:p>
            <a:r>
              <a:rPr lang="en-US" altLang="zh-TW" dirty="0"/>
              <a:t>// center=(150,50) radius=40 angle=0 to PI</a:t>
            </a:r>
            <a:r>
              <a:rPr lang="en-US" altLang="zh-TW" baseline="30000" dirty="0"/>
              <a:t>½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cx.arc(150, 50, 40, 0, 0.5 * </a:t>
            </a:r>
            <a:r>
              <a:rPr lang="en-US" altLang="zh-TW" dirty="0" err="1">
                <a:solidFill>
                  <a:srgbClr val="002060"/>
                </a:solidFill>
              </a:rPr>
              <a:t>Math.PI</a:t>
            </a:r>
            <a:r>
              <a:rPr lang="en-US" altLang="zh-TW" dirty="0">
                <a:solidFill>
                  <a:srgbClr val="002060"/>
                </a:solidFill>
              </a:rPr>
              <a:t>);</a:t>
            </a:r>
          </a:p>
          <a:p>
            <a:r>
              <a:rPr lang="en-US" altLang="zh-TW" dirty="0" err="1">
                <a:solidFill>
                  <a:srgbClr val="002060"/>
                </a:solidFill>
              </a:rPr>
              <a:t>cx.stroke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08" y="4365104"/>
            <a:ext cx="3020390" cy="14523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80112" y="4581128"/>
            <a:ext cx="230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cx.arc(50, 50, 40, 0, 7);</a:t>
            </a:r>
          </a:p>
        </p:txBody>
      </p:sp>
      <p:sp>
        <p:nvSpPr>
          <p:cNvPr id="7" name="矩形 6"/>
          <p:cNvSpPr/>
          <p:nvPr/>
        </p:nvSpPr>
        <p:spPr>
          <a:xfrm>
            <a:off x="5724128" y="5717566"/>
            <a:ext cx="355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cx.arc(150, 50, 40, 0, 0.5 * </a:t>
            </a:r>
            <a:r>
              <a:rPr lang="en-US" altLang="zh-TW" dirty="0" err="1">
                <a:solidFill>
                  <a:srgbClr val="C00000"/>
                </a:solidFill>
              </a:rPr>
              <a:t>Math.PI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9" name="弧形 8"/>
          <p:cNvSpPr/>
          <p:nvPr/>
        </p:nvSpPr>
        <p:spPr>
          <a:xfrm rot="5400000">
            <a:off x="7717157" y="4397316"/>
            <a:ext cx="1351550" cy="1287127"/>
          </a:xfrm>
          <a:prstGeom prst="arc">
            <a:avLst>
              <a:gd name="adj1" fmla="val 15965763"/>
              <a:gd name="adj2" fmla="val 0"/>
            </a:avLst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90066"/>
            <a:ext cx="3528386" cy="23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1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pPr algn="r"/>
            <a:r>
              <a:rPr lang="en-US" altLang="zh-TW" sz="3600" b="1" dirty="0"/>
              <a:t>Drawing a pie chart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>
                <a:solidFill>
                  <a:srgbClr val="002060"/>
                </a:solidFill>
              </a:rPr>
              <a:t>const</a:t>
            </a:r>
            <a:r>
              <a:rPr lang="en-US" altLang="zh-TW" dirty="0">
                <a:solidFill>
                  <a:srgbClr val="002060"/>
                </a:solidFill>
              </a:rPr>
              <a:t> results = [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{name: "Satisfied", count: 1043, color: "</a:t>
            </a:r>
            <a:r>
              <a:rPr lang="en-US" altLang="zh-TW" dirty="0" err="1">
                <a:solidFill>
                  <a:srgbClr val="002060"/>
                </a:solidFill>
              </a:rPr>
              <a:t>lightblue</a:t>
            </a:r>
            <a:r>
              <a:rPr lang="en-US" altLang="zh-TW" dirty="0">
                <a:solidFill>
                  <a:srgbClr val="002060"/>
                </a:solidFill>
              </a:rPr>
              <a:t>"},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{name: "Neutral", count: 563, color: "</a:t>
            </a:r>
            <a:r>
              <a:rPr lang="en-US" altLang="zh-TW" dirty="0" err="1">
                <a:solidFill>
                  <a:srgbClr val="002060"/>
                </a:solidFill>
              </a:rPr>
              <a:t>lightgreen</a:t>
            </a:r>
            <a:r>
              <a:rPr lang="en-US" altLang="zh-TW" dirty="0">
                <a:solidFill>
                  <a:srgbClr val="002060"/>
                </a:solidFill>
              </a:rPr>
              <a:t>"},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{name: "Unsatisfied", count: 510, color: "pink"},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{name: "No comment", count: 175, color: "silver"}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];</a:t>
            </a:r>
          </a:p>
          <a:p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&lt;canvas width="200" height="200"&gt;&lt;/canvas&gt;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let total = </a:t>
            </a:r>
            <a:r>
              <a:rPr lang="en-US" altLang="zh-TW" dirty="0" err="1">
                <a:solidFill>
                  <a:srgbClr val="002060"/>
                </a:solidFill>
              </a:rPr>
              <a:t>results.reduce</a:t>
            </a:r>
            <a:r>
              <a:rPr lang="en-US" altLang="zh-TW" dirty="0">
                <a:solidFill>
                  <a:srgbClr val="002060"/>
                </a:solidFill>
              </a:rPr>
              <a:t>((sum, {count}) =&gt; sum + count, 0);</a:t>
            </a:r>
          </a:p>
          <a:p>
            <a:r>
              <a:rPr lang="en-US" altLang="zh-TW" dirty="0"/>
              <a:t>// Start at the top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currentAngle</a:t>
            </a:r>
            <a:r>
              <a:rPr lang="en-US" altLang="zh-TW" dirty="0">
                <a:solidFill>
                  <a:srgbClr val="002060"/>
                </a:solidFill>
              </a:rPr>
              <a:t> = -0.5 * </a:t>
            </a:r>
            <a:r>
              <a:rPr lang="en-US" altLang="zh-TW" dirty="0" err="1">
                <a:solidFill>
                  <a:srgbClr val="002060"/>
                </a:solidFill>
              </a:rPr>
              <a:t>Math.PI</a:t>
            </a:r>
            <a:r>
              <a:rPr lang="en-US" altLang="zh-TW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for (let result </a:t>
            </a:r>
            <a:r>
              <a:rPr lang="en-US" altLang="zh-TW" dirty="0">
                <a:solidFill>
                  <a:srgbClr val="C00000"/>
                </a:solidFill>
              </a:rPr>
              <a:t>of</a:t>
            </a:r>
            <a:r>
              <a:rPr lang="en-US" altLang="zh-TW" dirty="0">
                <a:solidFill>
                  <a:srgbClr val="002060"/>
                </a:solidFill>
              </a:rPr>
              <a:t> results) {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sliceAngle</a:t>
            </a:r>
            <a:r>
              <a:rPr lang="en-US" altLang="zh-TW" dirty="0">
                <a:solidFill>
                  <a:srgbClr val="002060"/>
                </a:solidFill>
              </a:rPr>
              <a:t> = (</a:t>
            </a:r>
            <a:r>
              <a:rPr lang="en-US" altLang="zh-TW" dirty="0" err="1">
                <a:solidFill>
                  <a:srgbClr val="002060"/>
                </a:solidFill>
              </a:rPr>
              <a:t>result.count</a:t>
            </a:r>
            <a:r>
              <a:rPr lang="en-US" altLang="zh-TW" dirty="0">
                <a:solidFill>
                  <a:srgbClr val="002060"/>
                </a:solidFill>
              </a:rPr>
              <a:t> / total) * 2 * </a:t>
            </a:r>
            <a:r>
              <a:rPr lang="en-US" altLang="zh-TW" dirty="0" err="1">
                <a:solidFill>
                  <a:srgbClr val="002060"/>
                </a:solidFill>
              </a:rPr>
              <a:t>Math.PI</a:t>
            </a:r>
            <a:r>
              <a:rPr lang="en-US" altLang="zh-TW" dirty="0">
                <a:solidFill>
                  <a:srgbClr val="002060"/>
                </a:solidFill>
              </a:rPr>
              <a:t>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b="1" dirty="0" err="1">
                <a:solidFill>
                  <a:srgbClr val="002060"/>
                </a:solidFill>
              </a:rPr>
              <a:t>beginPath</a:t>
            </a:r>
            <a:r>
              <a:rPr lang="en-US" altLang="zh-TW" dirty="0">
                <a:solidFill>
                  <a:srgbClr val="002060"/>
                </a:solidFill>
              </a:rPr>
              <a:t>();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/>
              <a:t>// center=100,100, radius=100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// from current angle, clockwise by slice's angle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>
                <a:solidFill>
                  <a:srgbClr val="002060"/>
                </a:solidFill>
              </a:rPr>
              <a:t>cx.arc(100, 100, 100,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 </a:t>
            </a:r>
            <a:r>
              <a:rPr lang="en-US" altLang="zh-TW" dirty="0" err="1">
                <a:solidFill>
                  <a:srgbClr val="002060"/>
                </a:solidFill>
              </a:rPr>
              <a:t>currentAngle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en-US" altLang="zh-TW" dirty="0" err="1">
                <a:solidFill>
                  <a:srgbClr val="002060"/>
                </a:solidFill>
              </a:rPr>
              <a:t>currentAngle</a:t>
            </a:r>
            <a:r>
              <a:rPr lang="en-US" altLang="zh-TW" dirty="0">
                <a:solidFill>
                  <a:srgbClr val="002060"/>
                </a:solidFill>
              </a:rPr>
              <a:t> + </a:t>
            </a:r>
            <a:r>
              <a:rPr lang="en-US" altLang="zh-TW" dirty="0" err="1">
                <a:solidFill>
                  <a:srgbClr val="002060"/>
                </a:solidFill>
              </a:rPr>
              <a:t>sliceAngle</a:t>
            </a:r>
            <a:r>
              <a:rPr lang="en-US" altLang="zh-TW" dirty="0">
                <a:solidFill>
                  <a:srgbClr val="002060"/>
                </a:solidFill>
              </a:rPr>
              <a:t>);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 </a:t>
            </a:r>
            <a:r>
              <a:rPr lang="en-US" altLang="zh-TW" dirty="0" err="1">
                <a:solidFill>
                  <a:srgbClr val="002060"/>
                </a:solidFill>
              </a:rPr>
              <a:t>currentAngle</a:t>
            </a:r>
            <a:r>
              <a:rPr lang="en-US" altLang="zh-TW" dirty="0">
                <a:solidFill>
                  <a:srgbClr val="002060"/>
                </a:solidFill>
              </a:rPr>
              <a:t> += </a:t>
            </a:r>
            <a:r>
              <a:rPr lang="en-US" altLang="zh-TW" dirty="0" err="1">
                <a:solidFill>
                  <a:srgbClr val="002060"/>
                </a:solidFill>
              </a:rPr>
              <a:t>sliceAngle</a:t>
            </a:r>
            <a:r>
              <a:rPr lang="en-US" altLang="zh-TW" dirty="0">
                <a:solidFill>
                  <a:srgbClr val="002060"/>
                </a:solidFill>
              </a:rPr>
              <a:t>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 err="1">
                <a:solidFill>
                  <a:srgbClr val="002060"/>
                </a:solidFill>
              </a:rPr>
              <a:t>cx.lineTo</a:t>
            </a:r>
            <a:r>
              <a:rPr lang="en-US" altLang="zh-TW" dirty="0">
                <a:solidFill>
                  <a:srgbClr val="002060"/>
                </a:solidFill>
              </a:rPr>
              <a:t>(100, 100);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  </a:t>
            </a:r>
            <a:r>
              <a:rPr lang="en-US" altLang="zh-TW" dirty="0" err="1">
                <a:solidFill>
                  <a:srgbClr val="C00000"/>
                </a:solidFill>
              </a:rPr>
              <a:t>cx.fillStyle</a:t>
            </a:r>
            <a:r>
              <a:rPr lang="en-US" altLang="zh-TW" dirty="0">
                <a:solidFill>
                  <a:srgbClr val="C0000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result.color</a:t>
            </a:r>
            <a:r>
              <a:rPr lang="en-US" altLang="zh-TW" dirty="0">
                <a:solidFill>
                  <a:srgbClr val="C00000"/>
                </a:solidFill>
              </a:rPr>
              <a:t>;</a:t>
            </a:r>
          </a:p>
          <a:p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  </a:t>
            </a:r>
            <a:r>
              <a:rPr lang="en-US" altLang="zh-TW" dirty="0" err="1">
                <a:solidFill>
                  <a:srgbClr val="C00000"/>
                </a:solidFill>
              </a:rPr>
              <a:t>cx.fill</a:t>
            </a:r>
            <a:r>
              <a:rPr lang="en-US" altLang="zh-TW" dirty="0">
                <a:solidFill>
                  <a:srgbClr val="C00000"/>
                </a:solidFill>
              </a:rPr>
              <a:t>();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996952"/>
            <a:ext cx="2428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6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fillText</a:t>
            </a:r>
            <a:r>
              <a:rPr lang="en-US" altLang="zh-TW" dirty="0">
                <a:solidFill>
                  <a:srgbClr val="C00000"/>
                </a:solidFill>
              </a:rPr>
              <a:t> :</a:t>
            </a:r>
          </a:p>
          <a:p>
            <a:pPr lvl="1"/>
            <a:r>
              <a:rPr lang="en-US" altLang="zh-TW" dirty="0"/>
              <a:t>fill the outline of the given text with the current </a:t>
            </a:r>
            <a:r>
              <a:rPr lang="en-US" altLang="zh-TW" dirty="0" err="1">
                <a:solidFill>
                  <a:srgbClr val="C00000"/>
                </a:solidFill>
              </a:rPr>
              <a:t>fillStyle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err="1">
                <a:solidFill>
                  <a:srgbClr val="C00000"/>
                </a:solidFill>
              </a:rPr>
              <a:t>strokeText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is </a:t>
            </a:r>
            <a:r>
              <a:rPr lang="en-US" altLang="zh-TW" dirty="0"/>
              <a:t>for outlining letters</a:t>
            </a: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&lt;canvas&gt;&lt;/canvas&gt;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let cx = </a:t>
            </a:r>
            <a:r>
              <a:rPr lang="en-US" altLang="zh-TW" sz="2400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2060"/>
                </a:solidFill>
              </a:rPr>
              <a:t>("canvas").</a:t>
            </a:r>
            <a:r>
              <a:rPr lang="en-US" altLang="zh-TW" sz="2400" dirty="0" err="1">
                <a:solidFill>
                  <a:srgbClr val="002060"/>
                </a:solidFill>
              </a:rPr>
              <a:t>getContext</a:t>
            </a:r>
            <a:r>
              <a:rPr lang="en-US" altLang="zh-TW" sz="2400" dirty="0">
                <a:solidFill>
                  <a:srgbClr val="002060"/>
                </a:solidFill>
              </a:rPr>
              <a:t>("2d");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cx.font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= "28px Georgia";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cx.fillStyle</a:t>
            </a:r>
            <a:r>
              <a:rPr lang="en-US" altLang="zh-TW" sz="2400" dirty="0">
                <a:solidFill>
                  <a:srgbClr val="002060"/>
                </a:solidFill>
              </a:rPr>
              <a:t> = "fuchsia";</a:t>
            </a:r>
          </a:p>
          <a:p>
            <a:r>
              <a:rPr lang="en-US" altLang="zh-TW" sz="2400" dirty="0" err="1">
                <a:solidFill>
                  <a:srgbClr val="00206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fillText</a:t>
            </a:r>
            <a:r>
              <a:rPr lang="en-US" altLang="zh-TW" sz="2400" dirty="0">
                <a:solidFill>
                  <a:srgbClr val="002060"/>
                </a:solidFill>
              </a:rPr>
              <a:t>("I can draw text, too!", 10, 50);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&lt;/script&gt;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057228"/>
            <a:ext cx="356235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0694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drawImage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method:</a:t>
            </a:r>
          </a:p>
          <a:p>
            <a:pPr lvl="1"/>
            <a:r>
              <a:rPr lang="en-US" altLang="zh-TW" dirty="0"/>
              <a:t>allows us to draw pixel data onto a canvas</a:t>
            </a:r>
          </a:p>
          <a:p>
            <a:pPr lvl="1"/>
            <a:r>
              <a:rPr lang="en-US" altLang="zh-TW" dirty="0"/>
              <a:t>This pixel data can originate from:</a:t>
            </a:r>
          </a:p>
          <a:p>
            <a:pPr lvl="2"/>
            <a:r>
              <a:rPr lang="en-US" altLang="zh-TW" dirty="0"/>
              <a:t> an</a:t>
            </a:r>
            <a:r>
              <a:rPr lang="en-US" altLang="zh-TW" dirty="0">
                <a:solidFill>
                  <a:srgbClr val="C00000"/>
                </a:solidFill>
              </a:rPr>
              <a:t> &lt;</a:t>
            </a:r>
            <a:r>
              <a:rPr lang="en-US" altLang="zh-TW" dirty="0" err="1">
                <a:solidFill>
                  <a:srgbClr val="C00000"/>
                </a:solidFill>
              </a:rPr>
              <a:t>img</a:t>
            </a:r>
            <a:r>
              <a:rPr lang="en-US" altLang="zh-TW" dirty="0">
                <a:solidFill>
                  <a:srgbClr val="C00000"/>
                </a:solidFill>
              </a:rPr>
              <a:t>&gt; </a:t>
            </a:r>
            <a:r>
              <a:rPr lang="en-US" altLang="zh-TW" dirty="0"/>
              <a:t>element or from </a:t>
            </a:r>
            <a:r>
              <a:rPr lang="en-US" altLang="zh-TW" dirty="0">
                <a:solidFill>
                  <a:srgbClr val="C00000"/>
                </a:solidFill>
              </a:rPr>
              <a:t>another canvas</a:t>
            </a:r>
          </a:p>
          <a:p>
            <a:r>
              <a:rPr lang="en-US" altLang="zh-TW" sz="2600" dirty="0">
                <a:solidFill>
                  <a:srgbClr val="002060"/>
                </a:solidFill>
              </a:rPr>
              <a:t>&lt;canvas&gt;&lt;/canvas&gt;</a:t>
            </a:r>
          </a:p>
          <a:p>
            <a:r>
              <a:rPr lang="en-US" altLang="zh-TW" sz="2600" dirty="0">
                <a:solidFill>
                  <a:srgbClr val="002060"/>
                </a:solidFill>
              </a:rPr>
              <a:t>&lt;script&gt;</a:t>
            </a:r>
          </a:p>
          <a:p>
            <a:r>
              <a:rPr lang="en-US" altLang="zh-TW" sz="2600" dirty="0">
                <a:solidFill>
                  <a:srgbClr val="002060"/>
                </a:solidFill>
              </a:rPr>
              <a:t>let cx = </a:t>
            </a:r>
            <a:r>
              <a:rPr lang="en-US" altLang="zh-TW" sz="2600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sz="2600" dirty="0">
                <a:solidFill>
                  <a:srgbClr val="002060"/>
                </a:solidFill>
              </a:rPr>
              <a:t>("canvas").</a:t>
            </a:r>
            <a:r>
              <a:rPr lang="en-US" altLang="zh-TW" sz="2600" dirty="0" err="1">
                <a:solidFill>
                  <a:srgbClr val="002060"/>
                </a:solidFill>
              </a:rPr>
              <a:t>getContext</a:t>
            </a:r>
            <a:r>
              <a:rPr lang="en-US" altLang="zh-TW" sz="2600" dirty="0">
                <a:solidFill>
                  <a:srgbClr val="002060"/>
                </a:solidFill>
              </a:rPr>
              <a:t>("2d");</a:t>
            </a:r>
          </a:p>
          <a:p>
            <a:r>
              <a:rPr lang="en-US" altLang="zh-TW" sz="2600" dirty="0">
                <a:solidFill>
                  <a:srgbClr val="002060"/>
                </a:solidFill>
              </a:rPr>
              <a:t>let </a:t>
            </a:r>
            <a:r>
              <a:rPr lang="en-US" altLang="zh-TW" sz="2600" dirty="0" err="1">
                <a:solidFill>
                  <a:srgbClr val="002060"/>
                </a:solidFill>
              </a:rPr>
              <a:t>img</a:t>
            </a:r>
            <a:r>
              <a:rPr lang="en-US" altLang="zh-TW" sz="2600" dirty="0">
                <a:solidFill>
                  <a:srgbClr val="002060"/>
                </a:solidFill>
              </a:rPr>
              <a:t> = </a:t>
            </a:r>
            <a:r>
              <a:rPr lang="en-US" altLang="zh-TW" sz="2600" dirty="0" err="1">
                <a:solidFill>
                  <a:srgbClr val="002060"/>
                </a:solidFill>
              </a:rPr>
              <a:t>document.</a:t>
            </a:r>
            <a:r>
              <a:rPr lang="en-US" altLang="zh-TW" sz="2600" dirty="0" err="1">
                <a:solidFill>
                  <a:srgbClr val="C00000"/>
                </a:solidFill>
              </a:rPr>
              <a:t>createElement</a:t>
            </a:r>
            <a:r>
              <a:rPr lang="en-US" altLang="zh-TW" sz="2600" dirty="0">
                <a:solidFill>
                  <a:srgbClr val="002060"/>
                </a:solidFill>
              </a:rPr>
              <a:t>("</a:t>
            </a:r>
            <a:r>
              <a:rPr lang="en-US" altLang="zh-TW" sz="2600" dirty="0" err="1">
                <a:solidFill>
                  <a:srgbClr val="C00000"/>
                </a:solidFill>
              </a:rPr>
              <a:t>img</a:t>
            </a:r>
            <a:r>
              <a:rPr lang="en-US" altLang="zh-TW" sz="2600" dirty="0">
                <a:solidFill>
                  <a:srgbClr val="002060"/>
                </a:solidFill>
              </a:rPr>
              <a:t>");</a:t>
            </a:r>
          </a:p>
          <a:p>
            <a:r>
              <a:rPr lang="en-US" altLang="zh-TW" sz="2600" dirty="0"/>
              <a:t>//</a:t>
            </a:r>
            <a:r>
              <a:rPr lang="en-US" altLang="zh-TW" sz="2600" dirty="0" err="1"/>
              <a:t>img.src</a:t>
            </a:r>
            <a:r>
              <a:rPr lang="en-US" altLang="zh-TW" sz="2600" dirty="0"/>
              <a:t> = "</a:t>
            </a:r>
            <a:r>
              <a:rPr lang="en-US" altLang="zh-TW" sz="2600" dirty="0" err="1"/>
              <a:t>img</a:t>
            </a:r>
            <a:r>
              <a:rPr lang="en-US" altLang="zh-TW" sz="2600" dirty="0"/>
              <a:t>/hat.png";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r>
              <a:rPr lang="en-US" altLang="zh-TW" sz="2600" dirty="0" err="1">
                <a:solidFill>
                  <a:srgbClr val="002060"/>
                </a:solidFill>
              </a:rPr>
              <a:t>img.src</a:t>
            </a:r>
            <a:r>
              <a:rPr lang="en-US" altLang="zh-TW" sz="2600" dirty="0">
                <a:solidFill>
                  <a:srgbClr val="002060"/>
                </a:solidFill>
              </a:rPr>
              <a:t> = "</a:t>
            </a:r>
            <a:r>
              <a:rPr lang="en-US" altLang="zh-TW" sz="2600" dirty="0">
                <a:solidFill>
                  <a:srgbClr val="C00000"/>
                </a:solidFill>
              </a:rPr>
              <a:t>https://eloquentjavascript.net/</a:t>
            </a:r>
            <a:r>
              <a:rPr lang="en-US" altLang="zh-TW" sz="2600" dirty="0" err="1">
                <a:solidFill>
                  <a:srgbClr val="C00000"/>
                </a:solidFill>
              </a:rPr>
              <a:t>img</a:t>
            </a:r>
            <a:r>
              <a:rPr lang="en-US" altLang="zh-TW" sz="2600" dirty="0">
                <a:solidFill>
                  <a:srgbClr val="C00000"/>
                </a:solidFill>
              </a:rPr>
              <a:t>/hat.png</a:t>
            </a:r>
            <a:r>
              <a:rPr lang="en-US" altLang="zh-TW" sz="2600" dirty="0">
                <a:solidFill>
                  <a:srgbClr val="002060"/>
                </a:solidFill>
              </a:rPr>
              <a:t>";</a:t>
            </a:r>
            <a:r>
              <a:rPr lang="zh-TW" altLang="en-US" sz="2600" dirty="0">
                <a:solidFill>
                  <a:srgbClr val="002060"/>
                </a:solidFill>
              </a:rPr>
              <a:t> </a:t>
            </a:r>
            <a:endParaRPr lang="en-US" altLang="zh-TW" sz="2600" dirty="0">
              <a:solidFill>
                <a:srgbClr val="002060"/>
              </a:solidFill>
            </a:endParaRPr>
          </a:p>
          <a:p>
            <a:r>
              <a:rPr lang="en-US" altLang="zh-TW" sz="2600" dirty="0" err="1">
                <a:solidFill>
                  <a:srgbClr val="002060"/>
                </a:solidFill>
              </a:rPr>
              <a:t>img.addEventListener</a:t>
            </a:r>
            <a:r>
              <a:rPr lang="en-US" altLang="zh-TW" sz="2600" dirty="0">
                <a:solidFill>
                  <a:srgbClr val="002060"/>
                </a:solidFill>
              </a:rPr>
              <a:t>("</a:t>
            </a:r>
            <a:r>
              <a:rPr lang="en-US" altLang="zh-TW" sz="2600" dirty="0">
                <a:solidFill>
                  <a:srgbClr val="C00000"/>
                </a:solidFill>
              </a:rPr>
              <a:t>load</a:t>
            </a:r>
            <a:r>
              <a:rPr lang="en-US" altLang="zh-TW" sz="2600" dirty="0">
                <a:solidFill>
                  <a:srgbClr val="002060"/>
                </a:solidFill>
              </a:rPr>
              <a:t>", () =&gt; {</a:t>
            </a:r>
          </a:p>
          <a:p>
            <a:r>
              <a:rPr lang="zh-TW" altLang="en-US" sz="2600" dirty="0">
                <a:solidFill>
                  <a:srgbClr val="002060"/>
                </a:solidFill>
              </a:rPr>
              <a:t>    </a:t>
            </a:r>
            <a:r>
              <a:rPr lang="en-US" altLang="zh-TW" sz="2600" dirty="0">
                <a:solidFill>
                  <a:srgbClr val="002060"/>
                </a:solidFill>
              </a:rPr>
              <a:t>for (let x = 10; x &lt; 200; x += 30) {</a:t>
            </a:r>
            <a:r>
              <a:rPr lang="zh-TW" altLang="en-US" sz="2600" dirty="0">
                <a:solidFill>
                  <a:srgbClr val="002060"/>
                </a:solidFill>
              </a:rPr>
              <a:t> </a:t>
            </a:r>
            <a:r>
              <a:rPr lang="en-US" altLang="zh-TW" sz="2600" dirty="0" err="1">
                <a:solidFill>
                  <a:srgbClr val="C00000"/>
                </a:solidFill>
              </a:rPr>
              <a:t>cx.drawImage</a:t>
            </a:r>
            <a:r>
              <a:rPr lang="en-US" altLang="zh-TW" sz="2600" dirty="0">
                <a:solidFill>
                  <a:srgbClr val="C00000"/>
                </a:solidFill>
              </a:rPr>
              <a:t>(</a:t>
            </a:r>
            <a:r>
              <a:rPr lang="en-US" altLang="zh-TW" sz="2600" dirty="0" err="1">
                <a:solidFill>
                  <a:srgbClr val="C00000"/>
                </a:solidFill>
              </a:rPr>
              <a:t>img</a:t>
            </a:r>
            <a:r>
              <a:rPr lang="en-US" altLang="zh-TW" sz="2600" dirty="0">
                <a:solidFill>
                  <a:srgbClr val="C00000"/>
                </a:solidFill>
              </a:rPr>
              <a:t>, x, 10);}</a:t>
            </a:r>
          </a:p>
          <a:p>
            <a:r>
              <a:rPr lang="zh-TW" altLang="en-US" sz="2600" dirty="0">
                <a:solidFill>
                  <a:srgbClr val="002060"/>
                </a:solidFill>
              </a:rPr>
              <a:t>    </a:t>
            </a:r>
            <a:r>
              <a:rPr lang="en-US" altLang="zh-TW" sz="2600" dirty="0">
                <a:solidFill>
                  <a:srgbClr val="002060"/>
                </a:solidFill>
              </a:rPr>
              <a:t>});</a:t>
            </a:r>
          </a:p>
          <a:p>
            <a:r>
              <a:rPr lang="en-US" altLang="zh-TW" sz="2600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982" y="5925330"/>
            <a:ext cx="3127185" cy="862040"/>
          </a:xfrm>
          <a:prstGeom prst="rect">
            <a:avLst/>
          </a:prstGeom>
        </p:spPr>
      </p:pic>
      <p:pic>
        <p:nvPicPr>
          <p:cNvPr id="2050" name="Picture 2" descr="https://eloquentjavascript.net/img/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6" y="4549482"/>
            <a:ext cx="76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06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When </a:t>
            </a:r>
            <a:r>
              <a:rPr lang="en-US" altLang="zh-TW" dirty="0" err="1"/>
              <a:t>drawImage</a:t>
            </a:r>
            <a:r>
              <a:rPr lang="en-US" altLang="zh-TW" dirty="0"/>
              <a:t> is given </a:t>
            </a:r>
            <a:r>
              <a:rPr lang="en-US" altLang="zh-TW" i="1" dirty="0">
                <a:solidFill>
                  <a:srgbClr val="C00000"/>
                </a:solidFill>
              </a:rPr>
              <a:t>nine</a:t>
            </a:r>
            <a:r>
              <a:rPr lang="en-US" altLang="zh-TW" i="1" dirty="0"/>
              <a:t> </a:t>
            </a:r>
            <a:r>
              <a:rPr lang="en-US" altLang="zh-TW" dirty="0"/>
              <a:t>arguments:</a:t>
            </a:r>
          </a:p>
          <a:p>
            <a:pPr lvl="1"/>
            <a:r>
              <a:rPr lang="en-US" altLang="zh-TW" dirty="0"/>
              <a:t>it can be used to draw </a:t>
            </a:r>
            <a:r>
              <a:rPr lang="en-US" altLang="zh-TW" dirty="0">
                <a:solidFill>
                  <a:srgbClr val="C00000"/>
                </a:solidFill>
              </a:rPr>
              <a:t>only a fragment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of an image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second through fifth arguments:</a:t>
            </a:r>
          </a:p>
          <a:p>
            <a:pPr lvl="3"/>
            <a:r>
              <a:rPr lang="en-US" altLang="zh-TW" dirty="0"/>
              <a:t>indicate the rectangle</a:t>
            </a:r>
            <a:r>
              <a:rPr lang="zh-TW" altLang="en-US" dirty="0"/>
              <a:t> </a:t>
            </a:r>
            <a:r>
              <a:rPr lang="en-US" altLang="zh-TW" dirty="0"/>
              <a:t>(x, y, width, and height) in the source image that should be copied,</a:t>
            </a:r>
          </a:p>
          <a:p>
            <a:pPr lvl="2"/>
            <a:r>
              <a:rPr lang="en-US" altLang="zh-TW" dirty="0"/>
              <a:t>sixth to ninth arguments:</a:t>
            </a:r>
          </a:p>
          <a:p>
            <a:pPr lvl="3"/>
            <a:r>
              <a:rPr lang="en-US" altLang="zh-TW" dirty="0"/>
              <a:t>give the rectangle (on the canvas) into which it should</a:t>
            </a:r>
            <a:r>
              <a:rPr lang="zh-TW" altLang="en-US" dirty="0"/>
              <a:t> </a:t>
            </a:r>
            <a:r>
              <a:rPr lang="en-US" altLang="zh-TW" dirty="0"/>
              <a:t>be copied.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&lt;canvas&gt;&lt;/canvas&gt;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 = </a:t>
            </a:r>
            <a:r>
              <a:rPr lang="en-US" altLang="zh-TW" dirty="0" err="1">
                <a:solidFill>
                  <a:srgbClr val="002060"/>
                </a:solidFill>
              </a:rPr>
              <a:t>document.createElement</a:t>
            </a:r>
            <a:r>
              <a:rPr lang="en-US" altLang="zh-TW" dirty="0">
                <a:solidFill>
                  <a:srgbClr val="002060"/>
                </a:solidFill>
              </a:rPr>
              <a:t>("</a:t>
            </a:r>
            <a:r>
              <a:rPr lang="en-US" altLang="zh-TW" dirty="0" err="1">
                <a:solidFill>
                  <a:srgbClr val="00206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");</a:t>
            </a:r>
          </a:p>
          <a:p>
            <a:pPr lvl="2"/>
            <a:r>
              <a:rPr lang="en-US" altLang="zh-TW" dirty="0" err="1">
                <a:solidFill>
                  <a:srgbClr val="002060"/>
                </a:solidFill>
              </a:rPr>
              <a:t>img.src</a:t>
            </a:r>
            <a:r>
              <a:rPr lang="en-US" altLang="zh-TW" dirty="0">
                <a:solidFill>
                  <a:srgbClr val="002060"/>
                </a:solidFill>
              </a:rPr>
              <a:t> = "</a:t>
            </a:r>
            <a:r>
              <a:rPr lang="en-US" altLang="zh-TW" dirty="0">
                <a:solidFill>
                  <a:srgbClr val="C00000"/>
                </a:solidFill>
              </a:rPr>
              <a:t>https://eloquentjavascript.net/</a:t>
            </a:r>
            <a:r>
              <a:rPr lang="en-US" altLang="zh-TW" dirty="0" err="1">
                <a:solidFill>
                  <a:srgbClr val="C00000"/>
                </a:solidFill>
              </a:rPr>
              <a:t>img</a:t>
            </a:r>
            <a:r>
              <a:rPr lang="en-US" altLang="zh-TW" dirty="0">
                <a:solidFill>
                  <a:srgbClr val="C00000"/>
                </a:solidFill>
              </a:rPr>
              <a:t>/player.png</a:t>
            </a:r>
            <a:r>
              <a:rPr lang="en-US" altLang="zh-TW" dirty="0">
                <a:solidFill>
                  <a:srgbClr val="002060"/>
                </a:solidFill>
              </a:rPr>
              <a:t>";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spriteW</a:t>
            </a:r>
            <a:r>
              <a:rPr lang="en-US" altLang="zh-TW" dirty="0">
                <a:solidFill>
                  <a:srgbClr val="002060"/>
                </a:solidFill>
              </a:rPr>
              <a:t> = 24, </a:t>
            </a:r>
            <a:r>
              <a:rPr lang="en-US" altLang="zh-TW" dirty="0" err="1">
                <a:solidFill>
                  <a:srgbClr val="002060"/>
                </a:solidFill>
              </a:rPr>
              <a:t>spriteH</a:t>
            </a:r>
            <a:r>
              <a:rPr lang="en-US" altLang="zh-TW" dirty="0">
                <a:solidFill>
                  <a:srgbClr val="002060"/>
                </a:solidFill>
              </a:rPr>
              <a:t> = 30;</a:t>
            </a:r>
          </a:p>
          <a:p>
            <a:pPr lvl="2"/>
            <a:r>
              <a:rPr lang="en-US" altLang="zh-TW" dirty="0" err="1">
                <a:solidFill>
                  <a:srgbClr val="002060"/>
                </a:solidFill>
              </a:rPr>
              <a:t>img.addEventListener</a:t>
            </a:r>
            <a:r>
              <a:rPr lang="en-US" altLang="zh-TW" dirty="0">
                <a:solidFill>
                  <a:srgbClr val="002060"/>
                </a:solidFill>
              </a:rPr>
              <a:t>("load", () =&gt; {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 </a:t>
            </a:r>
            <a:r>
              <a:rPr lang="en-US" altLang="zh-TW" dirty="0">
                <a:solidFill>
                  <a:srgbClr val="002060"/>
                </a:solidFill>
              </a:rPr>
              <a:t>let cycle = 0;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</a:t>
            </a:r>
            <a:r>
              <a:rPr lang="en-US" altLang="zh-TW" dirty="0" err="1">
                <a:solidFill>
                  <a:srgbClr val="C00000"/>
                </a:solidFill>
                <a:hlinkClick r:id="rId2"/>
              </a:rPr>
              <a:t>setInterval</a:t>
            </a:r>
            <a:r>
              <a:rPr lang="en-US" altLang="zh-TW" dirty="0">
                <a:solidFill>
                  <a:srgbClr val="002060"/>
                </a:solidFill>
              </a:rPr>
              <a:t>(() =&gt;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</a:t>
            </a:r>
            <a:r>
              <a:rPr lang="en-US" altLang="zh-TW" dirty="0" err="1">
                <a:solidFill>
                  <a:srgbClr val="0070C0"/>
                </a:solidFill>
              </a:rPr>
              <a:t>cx.clearRect</a:t>
            </a:r>
            <a:r>
              <a:rPr lang="en-US" altLang="zh-TW" dirty="0">
                <a:solidFill>
                  <a:srgbClr val="0070C0"/>
                </a:solidFill>
              </a:rPr>
              <a:t>(0, 0, </a:t>
            </a:r>
            <a:r>
              <a:rPr lang="en-US" altLang="zh-TW" dirty="0" err="1">
                <a:solidFill>
                  <a:srgbClr val="0070C0"/>
                </a:solidFill>
              </a:rPr>
              <a:t>spriteW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spriteH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        </a:t>
            </a:r>
            <a:r>
              <a:rPr lang="en-US" altLang="zh-TW" dirty="0" err="1">
                <a:solidFill>
                  <a:srgbClr val="0070C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drawImage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,</a:t>
            </a:r>
          </a:p>
          <a:p>
            <a:pPr lvl="2"/>
            <a:r>
              <a:rPr lang="zh-TW" altLang="en-US" dirty="0"/>
              <a:t>              </a:t>
            </a:r>
            <a:r>
              <a:rPr lang="en-US" altLang="zh-TW" dirty="0"/>
              <a:t>// source rectangle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        </a:t>
            </a:r>
            <a:r>
              <a:rPr lang="en-US" altLang="zh-TW" dirty="0">
                <a:solidFill>
                  <a:srgbClr val="0070C0"/>
                </a:solidFill>
              </a:rPr>
              <a:t>cycle * </a:t>
            </a:r>
            <a:r>
              <a:rPr lang="en-US" altLang="zh-TW" dirty="0" err="1">
                <a:solidFill>
                  <a:srgbClr val="0070C0"/>
                </a:solidFill>
              </a:rPr>
              <a:t>spriteW</a:t>
            </a:r>
            <a:r>
              <a:rPr lang="en-US" altLang="zh-TW" dirty="0">
                <a:solidFill>
                  <a:srgbClr val="0070C0"/>
                </a:solidFill>
              </a:rPr>
              <a:t>, 0, </a:t>
            </a:r>
            <a:r>
              <a:rPr lang="en-US" altLang="zh-TW" dirty="0" err="1">
                <a:solidFill>
                  <a:srgbClr val="0070C0"/>
                </a:solidFill>
              </a:rPr>
              <a:t>spriteW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spriteH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lvl="2"/>
            <a:r>
              <a:rPr lang="zh-TW" altLang="en-US" dirty="0"/>
              <a:t>             </a:t>
            </a:r>
            <a:r>
              <a:rPr lang="en-US" altLang="zh-TW" dirty="0"/>
              <a:t>// destination rectangle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       </a:t>
            </a:r>
            <a:r>
              <a:rPr lang="en-US" altLang="zh-TW" dirty="0">
                <a:solidFill>
                  <a:srgbClr val="0070C0"/>
                </a:solidFill>
              </a:rPr>
              <a:t>0, 0, </a:t>
            </a:r>
            <a:r>
              <a:rPr lang="en-US" altLang="zh-TW" dirty="0" err="1">
                <a:solidFill>
                  <a:srgbClr val="0070C0"/>
                </a:solidFill>
              </a:rPr>
              <a:t>spriteW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spriteH</a:t>
            </a:r>
            <a:r>
              <a:rPr lang="en-US" altLang="zh-TW" b="1" dirty="0">
                <a:solidFill>
                  <a:srgbClr val="C00000"/>
                </a:solidFill>
              </a:rPr>
              <a:t>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</a:t>
            </a:r>
            <a:r>
              <a:rPr lang="en-US" altLang="zh-TW" dirty="0">
                <a:solidFill>
                  <a:srgbClr val="0070C0"/>
                </a:solidFill>
              </a:rPr>
              <a:t>cycle = (cycle + 1) % 8;</a:t>
            </a:r>
          </a:p>
          <a:p>
            <a:pPr lvl="2"/>
            <a:r>
              <a:rPr lang="zh-TW" altLang="en-US" dirty="0">
                <a:solidFill>
                  <a:srgbClr val="002060"/>
                </a:solidFill>
              </a:rPr>
              <a:t>           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120</a:t>
            </a:r>
            <a:r>
              <a:rPr lang="en-US" altLang="zh-TW" dirty="0">
                <a:solidFill>
                  <a:srgbClr val="00206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});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718249"/>
            <a:ext cx="1447800" cy="1828800"/>
          </a:xfrm>
          <a:prstGeom prst="rect">
            <a:avLst/>
          </a:prstGeom>
        </p:spPr>
      </p:pic>
      <p:pic>
        <p:nvPicPr>
          <p:cNvPr id="3074" name="Picture 2" descr="https://eloquentjavascript.net/img/play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1305"/>
            <a:ext cx="3132920" cy="3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111552" y="2992357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  <a:hlinkClick r:id="rId5"/>
              </a:rPr>
              <a:t>setInterval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/>
              <a:t>綁定在瀏覽器 window 的方法，可透過 setInterval 指定一段程式碼或函式定時在多少毫秒(ms)後執行，並回傳此定時器的編號。</a:t>
            </a:r>
          </a:p>
          <a:p>
            <a:r>
              <a:rPr lang="zh-TW" altLang="en-US" dirty="0"/>
              <a:t>透過 clearInterval 取消程式碼的執行。</a:t>
            </a:r>
          </a:p>
        </p:txBody>
      </p:sp>
    </p:spTree>
    <p:extLst>
      <p:ext uri="{BB962C8B-B14F-4D97-AF65-F5344CB8AC3E}">
        <p14:creationId xmlns:p14="http://schemas.microsoft.com/office/powerpoint/2010/main" val="23960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</a:t>
            </a:r>
            <a:r>
              <a:rPr lang="en-US" altLang="zh-TW" i="1" dirty="0"/>
              <a:t>stylesheet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p</a:t>
            </a:r>
            <a:r>
              <a:rPr lang="en-US" altLang="zh-TW" sz="2400" dirty="0">
                <a:solidFill>
                  <a:srgbClr val="0070C0"/>
                </a:solidFill>
              </a:rPr>
              <a:t> { /* the selector "p" matches all </a:t>
            </a:r>
            <a:r>
              <a:rPr lang="en-US" altLang="zh-TW" sz="2400" dirty="0">
                <a:solidFill>
                  <a:srgbClr val="C00000"/>
                </a:solidFill>
              </a:rPr>
              <a:t>&lt;p&gt;</a:t>
            </a:r>
            <a:r>
              <a:rPr lang="en-US" altLang="zh-TW" sz="2400" dirty="0">
                <a:solidFill>
                  <a:srgbClr val="0070C0"/>
                </a:solidFill>
              </a:rPr>
              <a:t> elements */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text-indent: .5in; /* indent the first line by .5 inches */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.</a:t>
            </a:r>
            <a:r>
              <a:rPr lang="en-US" altLang="zh-TW" sz="2400" dirty="0">
                <a:solidFill>
                  <a:srgbClr val="C00000"/>
                </a:solidFill>
              </a:rPr>
              <a:t>warning</a:t>
            </a:r>
            <a:r>
              <a:rPr lang="en-US" altLang="zh-TW" sz="2400" dirty="0">
                <a:solidFill>
                  <a:srgbClr val="0070C0"/>
                </a:solidFill>
              </a:rPr>
              <a:t> { /* Any element with </a:t>
            </a:r>
            <a:r>
              <a:rPr lang="en-US" altLang="zh-TW" sz="2400" dirty="0">
                <a:solidFill>
                  <a:srgbClr val="C00000"/>
                </a:solidFill>
              </a:rPr>
              <a:t>class</a:t>
            </a:r>
            <a:r>
              <a:rPr lang="en-US" altLang="zh-TW" sz="2400" dirty="0">
                <a:solidFill>
                  <a:srgbClr val="0070C0"/>
                </a:solidFill>
              </a:rPr>
              <a:t>="warning" */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background-color: yellow; /* gets a yellow background */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border: solid black 5px; /* and a big black border */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&lt;head&gt;&lt;title&gt;Test Document&lt;/title&gt;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&lt;style&gt;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body</a:t>
            </a:r>
            <a:r>
              <a:rPr lang="en-US" altLang="zh-TW" sz="2400" dirty="0">
                <a:solidFill>
                  <a:srgbClr val="0070C0"/>
                </a:solidFill>
              </a:rPr>
              <a:t> { margin-left: 30px; margin-right: 15px; background-color: #</a:t>
            </a:r>
            <a:r>
              <a:rPr lang="en-US" altLang="zh-TW" sz="2400" dirty="0" err="1">
                <a:solidFill>
                  <a:srgbClr val="0070C0"/>
                </a:solidFill>
              </a:rPr>
              <a:t>ffffff</a:t>
            </a:r>
            <a:r>
              <a:rPr lang="en-US" altLang="zh-TW" sz="2400" dirty="0">
                <a:solidFill>
                  <a:srgbClr val="0070C0"/>
                </a:solidFill>
              </a:rPr>
              <a:t> }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p</a:t>
            </a:r>
            <a:r>
              <a:rPr lang="en-US" altLang="zh-TW" sz="2400" dirty="0">
                <a:solidFill>
                  <a:srgbClr val="0070C0"/>
                </a:solidFill>
              </a:rPr>
              <a:t> { font-size: 24px; }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&lt;/style&gt;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&lt;/head&gt;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&lt;body&gt;&lt;p&gt;Testing, testing&lt;/p&gt;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524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/>
              <a:t>scale</a:t>
            </a:r>
            <a:r>
              <a:rPr lang="en-US" altLang="zh-TW" sz="2400" dirty="0"/>
              <a:t> method:</a:t>
            </a:r>
          </a:p>
          <a:p>
            <a:pPr lvl="1"/>
            <a:r>
              <a:rPr lang="en-US" altLang="zh-TW" sz="2000" dirty="0"/>
              <a:t>will cause anything drawn after it to be scaled</a:t>
            </a:r>
          </a:p>
          <a:p>
            <a:pPr lvl="1"/>
            <a:r>
              <a:rPr lang="en-US" altLang="zh-TW" dirty="0"/>
              <a:t>two parameters:</a:t>
            </a:r>
          </a:p>
          <a:p>
            <a:pPr lvl="2"/>
            <a:r>
              <a:rPr lang="en-US" altLang="zh-TW" dirty="0"/>
              <a:t>one to set a </a:t>
            </a:r>
            <a:r>
              <a:rPr lang="en-US" altLang="zh-TW" b="1" dirty="0"/>
              <a:t>horizontal</a:t>
            </a:r>
            <a:r>
              <a:rPr lang="en-US" altLang="zh-TW" dirty="0"/>
              <a:t> scale</a:t>
            </a:r>
          </a:p>
          <a:p>
            <a:pPr lvl="2"/>
            <a:r>
              <a:rPr lang="en-US" altLang="zh-TW" dirty="0"/>
              <a:t>one to set</a:t>
            </a:r>
            <a:r>
              <a:rPr lang="zh-TW" altLang="en-US" dirty="0"/>
              <a:t> </a:t>
            </a:r>
            <a:r>
              <a:rPr lang="en-US" altLang="zh-TW" dirty="0"/>
              <a:t>a </a:t>
            </a:r>
            <a:r>
              <a:rPr lang="en-US" altLang="zh-TW" b="1" dirty="0"/>
              <a:t>vertical</a:t>
            </a:r>
            <a:r>
              <a:rPr lang="en-US" altLang="zh-TW" dirty="0"/>
              <a:t> scale.</a:t>
            </a:r>
            <a:endParaRPr lang="en-US" altLang="zh-TW" sz="4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&lt;canvas&gt;&lt;/canvas&gt;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let cx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70C0"/>
                </a:solidFill>
              </a:rPr>
              <a:t>("canvas").</a:t>
            </a:r>
            <a:r>
              <a:rPr lang="en-US" altLang="zh-TW" sz="2400" dirty="0" err="1">
                <a:solidFill>
                  <a:srgbClr val="0070C0"/>
                </a:solidFill>
              </a:rPr>
              <a:t>getContext</a:t>
            </a:r>
            <a:r>
              <a:rPr lang="en-US" altLang="zh-TW" sz="2400" dirty="0">
                <a:solidFill>
                  <a:srgbClr val="0070C0"/>
                </a:solidFill>
              </a:rPr>
              <a:t>("2d");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scale</a:t>
            </a:r>
            <a:r>
              <a:rPr lang="en-US" altLang="zh-TW" sz="2400" dirty="0">
                <a:solidFill>
                  <a:srgbClr val="0070C0"/>
                </a:solidFill>
              </a:rPr>
              <a:t>(3, .5);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cx.beginPath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cx.</a:t>
            </a:r>
            <a:r>
              <a:rPr lang="en-US" altLang="zh-TW" sz="2400" dirty="0">
                <a:solidFill>
                  <a:srgbClr val="C00000"/>
                </a:solidFill>
              </a:rPr>
              <a:t>arc</a:t>
            </a:r>
            <a:r>
              <a:rPr lang="en-US" altLang="zh-TW" sz="2400" dirty="0">
                <a:solidFill>
                  <a:srgbClr val="0070C0"/>
                </a:solidFill>
              </a:rPr>
              <a:t>(50, 50, 40, 0, 7);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cx.</a:t>
            </a:r>
            <a:r>
              <a:rPr lang="en-US" altLang="zh-TW" sz="2400" dirty="0" err="1">
                <a:solidFill>
                  <a:srgbClr val="C00000"/>
                </a:solidFill>
              </a:rPr>
              <a:t>lineWidth</a:t>
            </a:r>
            <a:r>
              <a:rPr lang="en-US" altLang="zh-TW" sz="2400" dirty="0">
                <a:solidFill>
                  <a:srgbClr val="0070C0"/>
                </a:solidFill>
              </a:rPr>
              <a:t> = 3;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cx.stroke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581128"/>
            <a:ext cx="3143250" cy="714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91880" y="5456594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MRoman12-Regular-Identity-H"/>
              </a:rPr>
              <a:t>Scaling by a</a:t>
            </a:r>
            <a:r>
              <a:rPr lang="zh-TW" altLang="en-US" dirty="0">
                <a:latin typeface="LMRoman12-Regular-Identity-H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negative amount will flip</a:t>
            </a:r>
            <a:r>
              <a:rPr lang="en-US" altLang="zh-TW" dirty="0">
                <a:latin typeface="LMRoman12-Regular-Identity-H"/>
              </a:rPr>
              <a:t> the picture around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152" y="5813377"/>
            <a:ext cx="732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LMRoman12-Regular-Identity-H"/>
              </a:rPr>
              <a:t>When a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horizontal scaling of -1 </a:t>
            </a:r>
            <a:r>
              <a:rPr lang="en-US" altLang="zh-TW" dirty="0">
                <a:latin typeface="LMRoman12-Regular-Identity-H"/>
              </a:rPr>
              <a:t>is applied, </a:t>
            </a:r>
          </a:p>
          <a:p>
            <a:pPr algn="ctr"/>
            <a:r>
              <a:rPr lang="en-US" altLang="zh-TW" dirty="0">
                <a:latin typeface="LMRoman12-Regular-Identity-H"/>
              </a:rPr>
              <a:t>a shape drawn at x position 100 will</a:t>
            </a:r>
            <a:r>
              <a:rPr lang="zh-TW" altLang="en-US" dirty="0">
                <a:latin typeface="LMRoman12-Regular-Identity-H"/>
              </a:rPr>
              <a:t> </a:t>
            </a:r>
            <a:r>
              <a:rPr lang="en-US" altLang="zh-TW" dirty="0">
                <a:latin typeface="LMRoman12-Regular-Identity-H"/>
              </a:rPr>
              <a:t>end up at what used to be </a:t>
            </a:r>
            <a:r>
              <a:rPr lang="en-US" altLang="zh-TW" dirty="0">
                <a:solidFill>
                  <a:srgbClr val="C00000"/>
                </a:solidFill>
                <a:latin typeface="LMRoman12-Regular-Identity-H"/>
              </a:rPr>
              <a:t>position -100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95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rotate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translate</a:t>
            </a:r>
            <a:r>
              <a:rPr lang="en-US" altLang="zh-TW" dirty="0"/>
              <a:t>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transformations </a:t>
            </a:r>
            <a:r>
              <a:rPr lang="en-US" altLang="zh-TW" i="1" dirty="0">
                <a:solidFill>
                  <a:srgbClr val="C00000"/>
                </a:solidFill>
              </a:rPr>
              <a:t>stack</a:t>
            </a:r>
            <a:r>
              <a:rPr lang="en-US" altLang="zh-TW" i="1" dirty="0"/>
              <a:t>:</a:t>
            </a:r>
          </a:p>
          <a:p>
            <a:pPr lvl="1"/>
            <a:r>
              <a:rPr lang="en-US" altLang="zh-TW" dirty="0"/>
              <a:t>meaning that each one happens relative to the previous transformations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96952"/>
            <a:ext cx="7515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0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692696"/>
            <a:ext cx="3912578" cy="16561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rotate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translate</a:t>
            </a:r>
            <a:r>
              <a:rPr lang="en-US" altLang="zh-TW" dirty="0"/>
              <a:t>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C00000"/>
                </a:solidFill>
              </a:rPr>
              <a:t>flip</a:t>
            </a:r>
            <a:r>
              <a:rPr lang="en-US" altLang="zh-TW" sz="2800" dirty="0"/>
              <a:t> a picture around the </a:t>
            </a:r>
            <a:r>
              <a:rPr lang="en-US" altLang="zh-TW" sz="2800" dirty="0">
                <a:solidFill>
                  <a:srgbClr val="C00000"/>
                </a:solidFill>
              </a:rPr>
              <a:t>vertical line at a given x position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flipHorizontally</a:t>
            </a:r>
            <a:r>
              <a:rPr lang="en-US" altLang="zh-TW" dirty="0">
                <a:solidFill>
                  <a:srgbClr val="0070C0"/>
                </a:solidFill>
              </a:rPr>
              <a:t>(context, around)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context.translate</a:t>
            </a:r>
            <a:r>
              <a:rPr lang="en-US" altLang="zh-TW" dirty="0">
                <a:solidFill>
                  <a:srgbClr val="0070C0"/>
                </a:solidFill>
              </a:rPr>
              <a:t>(around, 0);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context.scale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-1</a:t>
            </a:r>
            <a:r>
              <a:rPr lang="en-US" altLang="zh-TW" dirty="0">
                <a:solidFill>
                  <a:srgbClr val="0070C0"/>
                </a:solidFill>
              </a:rPr>
              <a:t>, 1);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0070C0"/>
                </a:solidFill>
              </a:rPr>
              <a:t>context.translate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C00000"/>
                </a:solidFill>
              </a:rPr>
              <a:t>-</a:t>
            </a:r>
            <a:r>
              <a:rPr lang="en-US" altLang="zh-TW" dirty="0">
                <a:solidFill>
                  <a:srgbClr val="0070C0"/>
                </a:solidFill>
              </a:rPr>
              <a:t>around, 0); }</a:t>
            </a:r>
          </a:p>
          <a:p>
            <a:r>
              <a:rPr lang="en-US" altLang="zh-TW" dirty="0"/>
              <a:t>draw a </a:t>
            </a:r>
            <a:r>
              <a:rPr lang="en-US" altLang="zh-TW" dirty="0">
                <a:solidFill>
                  <a:srgbClr val="C00000"/>
                </a:solidFill>
              </a:rPr>
              <a:t>mirrored</a:t>
            </a:r>
            <a:r>
              <a:rPr lang="en-US" altLang="zh-TW" dirty="0"/>
              <a:t> character at position (100,0):</a:t>
            </a:r>
          </a:p>
          <a:p>
            <a:pPr lvl="1"/>
            <a:r>
              <a:rPr lang="en-US" altLang="zh-TW" sz="2000" dirty="0"/>
              <a:t>by flipping the world around the character’s vertical center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&lt;canvas&gt;&lt;/canvas&gt;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let cx = </a:t>
            </a:r>
            <a:r>
              <a:rPr lang="en-US" altLang="zh-TW" dirty="0" err="1">
                <a:solidFill>
                  <a:srgbClr val="002060"/>
                </a:solidFill>
              </a:rPr>
              <a:t>document.querySelector</a:t>
            </a:r>
            <a:r>
              <a:rPr lang="en-US" altLang="zh-TW" dirty="0">
                <a:solidFill>
                  <a:srgbClr val="002060"/>
                </a:solidFill>
              </a:rPr>
              <a:t>("canvas").</a:t>
            </a:r>
            <a:r>
              <a:rPr lang="en-US" altLang="zh-TW" dirty="0" err="1">
                <a:solidFill>
                  <a:srgbClr val="002060"/>
                </a:solidFill>
              </a:rPr>
              <a:t>getContext</a:t>
            </a:r>
            <a:r>
              <a:rPr lang="en-US" altLang="zh-TW" dirty="0">
                <a:solidFill>
                  <a:srgbClr val="002060"/>
                </a:solidFill>
              </a:rPr>
              <a:t>("2d");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 = </a:t>
            </a:r>
            <a:r>
              <a:rPr lang="en-US" altLang="zh-TW" dirty="0" err="1">
                <a:solidFill>
                  <a:srgbClr val="002060"/>
                </a:solidFill>
              </a:rPr>
              <a:t>document.createElement</a:t>
            </a:r>
            <a:r>
              <a:rPr lang="en-US" altLang="zh-TW" dirty="0">
                <a:solidFill>
                  <a:srgbClr val="002060"/>
                </a:solidFill>
              </a:rPr>
              <a:t>("</a:t>
            </a:r>
            <a:r>
              <a:rPr lang="en-US" altLang="zh-TW" dirty="0" err="1">
                <a:solidFill>
                  <a:srgbClr val="00206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");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img.src</a:t>
            </a:r>
            <a:r>
              <a:rPr lang="en-US" altLang="zh-TW" dirty="0">
                <a:solidFill>
                  <a:srgbClr val="002060"/>
                </a:solidFill>
              </a:rPr>
              <a:t> = "</a:t>
            </a:r>
            <a:r>
              <a:rPr lang="en-US" altLang="zh-TW" dirty="0">
                <a:solidFill>
                  <a:srgbClr val="C00000"/>
                </a:solidFill>
              </a:rPr>
              <a:t> https://eloquentjavascript.net/img/player.png </a:t>
            </a:r>
            <a:r>
              <a:rPr lang="en-US" altLang="zh-TW" dirty="0">
                <a:solidFill>
                  <a:srgbClr val="002060"/>
                </a:solidFill>
              </a:rPr>
              <a:t>";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let </a:t>
            </a:r>
            <a:r>
              <a:rPr lang="en-US" altLang="zh-TW" dirty="0" err="1">
                <a:solidFill>
                  <a:srgbClr val="002060"/>
                </a:solidFill>
              </a:rPr>
              <a:t>spriteW</a:t>
            </a:r>
            <a:r>
              <a:rPr lang="en-US" altLang="zh-TW" dirty="0">
                <a:solidFill>
                  <a:srgbClr val="002060"/>
                </a:solidFill>
              </a:rPr>
              <a:t> = 24, </a:t>
            </a:r>
            <a:r>
              <a:rPr lang="en-US" altLang="zh-TW" dirty="0" err="1">
                <a:solidFill>
                  <a:srgbClr val="002060"/>
                </a:solidFill>
              </a:rPr>
              <a:t>spriteH</a:t>
            </a:r>
            <a:r>
              <a:rPr lang="en-US" altLang="zh-TW" dirty="0">
                <a:solidFill>
                  <a:srgbClr val="002060"/>
                </a:solidFill>
              </a:rPr>
              <a:t> = 30;</a:t>
            </a:r>
          </a:p>
          <a:p>
            <a:pPr lvl="1"/>
            <a:r>
              <a:rPr lang="en-US" altLang="zh-TW" dirty="0" err="1">
                <a:solidFill>
                  <a:srgbClr val="002060"/>
                </a:solidFill>
              </a:rPr>
              <a:t>img.addEventListener</a:t>
            </a:r>
            <a:r>
              <a:rPr lang="en-US" altLang="zh-TW" dirty="0">
                <a:solidFill>
                  <a:srgbClr val="00206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load</a:t>
            </a:r>
            <a:r>
              <a:rPr lang="en-US" altLang="zh-TW" dirty="0">
                <a:solidFill>
                  <a:srgbClr val="002060"/>
                </a:solidFill>
              </a:rPr>
              <a:t>", () =&gt; {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   </a:t>
            </a:r>
            <a:r>
              <a:rPr lang="en-US" altLang="zh-TW" b="1" dirty="0" err="1">
                <a:solidFill>
                  <a:srgbClr val="C00000"/>
                </a:solidFill>
              </a:rPr>
              <a:t>flipHorizontally</a:t>
            </a:r>
            <a:r>
              <a:rPr lang="en-US" altLang="zh-TW" dirty="0">
                <a:solidFill>
                  <a:srgbClr val="002060"/>
                </a:solidFill>
              </a:rPr>
              <a:t>(cx, 100 + </a:t>
            </a:r>
            <a:r>
              <a:rPr lang="en-US" altLang="zh-TW" dirty="0" err="1">
                <a:solidFill>
                  <a:srgbClr val="002060"/>
                </a:solidFill>
              </a:rPr>
              <a:t>spriteW</a:t>
            </a:r>
            <a:r>
              <a:rPr lang="en-US" altLang="zh-TW" dirty="0">
                <a:solidFill>
                  <a:srgbClr val="002060"/>
                </a:solidFill>
              </a:rPr>
              <a:t> / 2);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      </a:t>
            </a:r>
            <a:r>
              <a:rPr lang="en-US" altLang="zh-TW" dirty="0" err="1">
                <a:solidFill>
                  <a:srgbClr val="002060"/>
                </a:solidFill>
              </a:rPr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drawImage</a:t>
            </a:r>
            <a:r>
              <a:rPr lang="en-US" altLang="zh-TW" dirty="0">
                <a:solidFill>
                  <a:srgbClr val="002060"/>
                </a:solidFill>
              </a:rPr>
              <a:t>(</a:t>
            </a:r>
            <a:r>
              <a:rPr lang="en-US" altLang="zh-TW" dirty="0" err="1">
                <a:solidFill>
                  <a:srgbClr val="002060"/>
                </a:solidFill>
              </a:rPr>
              <a:t>img</a:t>
            </a:r>
            <a:r>
              <a:rPr lang="en-US" altLang="zh-TW" dirty="0">
                <a:solidFill>
                  <a:srgbClr val="002060"/>
                </a:solidFill>
              </a:rPr>
              <a:t>, 0, 0, </a:t>
            </a:r>
            <a:r>
              <a:rPr lang="en-US" altLang="zh-TW" dirty="0" err="1">
                <a:solidFill>
                  <a:srgbClr val="002060"/>
                </a:solidFill>
              </a:rPr>
              <a:t>spriteW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en-US" altLang="zh-TW" dirty="0" err="1">
                <a:solidFill>
                  <a:srgbClr val="002060"/>
                </a:solidFill>
              </a:rPr>
              <a:t>spriteH</a:t>
            </a:r>
            <a:r>
              <a:rPr lang="en-US" altLang="zh-TW" dirty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          100, 0, </a:t>
            </a:r>
            <a:r>
              <a:rPr lang="en-US" altLang="zh-TW" dirty="0" err="1">
                <a:solidFill>
                  <a:srgbClr val="002060"/>
                </a:solidFill>
              </a:rPr>
              <a:t>spriteW</a:t>
            </a:r>
            <a:r>
              <a:rPr lang="en-US" altLang="zh-TW" dirty="0">
                <a:solidFill>
                  <a:srgbClr val="002060"/>
                </a:solidFill>
              </a:rPr>
              <a:t>, </a:t>
            </a:r>
            <a:r>
              <a:rPr lang="en-US" altLang="zh-TW" dirty="0" err="1">
                <a:solidFill>
                  <a:srgbClr val="002060"/>
                </a:solidFill>
              </a:rPr>
              <a:t>spriteH</a:t>
            </a:r>
            <a:r>
              <a:rPr lang="en-US" altLang="zh-TW" dirty="0">
                <a:solidFill>
                  <a:srgbClr val="002060"/>
                </a:solidFill>
              </a:rPr>
              <a:t>);   });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&lt;/script&gt;</a:t>
            </a:r>
            <a:endParaRPr lang="en-US" altLang="zh-TW" sz="6200" dirty="0">
              <a:solidFill>
                <a:srgbClr val="00206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936570"/>
            <a:ext cx="1076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7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Storing and clearing transformations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save</a:t>
            </a:r>
            <a:r>
              <a:rPr lang="en-US" altLang="zh-TW" dirty="0"/>
              <a:t> the current transformation: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do some drawing and transforming</a:t>
            </a:r>
            <a:r>
              <a:rPr lang="en-US" altLang="zh-TW" dirty="0"/>
              <a:t>,</a:t>
            </a:r>
          </a:p>
          <a:p>
            <a:pPr lvl="2"/>
            <a:r>
              <a:rPr lang="en-US" altLang="zh-TW" dirty="0"/>
              <a:t>and then </a:t>
            </a:r>
            <a:r>
              <a:rPr lang="en-US" altLang="zh-TW" dirty="0">
                <a:solidFill>
                  <a:srgbClr val="C00000"/>
                </a:solidFill>
              </a:rPr>
              <a:t>restore</a:t>
            </a:r>
            <a:r>
              <a:rPr lang="en-US" altLang="zh-TW" dirty="0"/>
              <a:t> the old transformation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save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C00000"/>
                </a:solidFill>
              </a:rPr>
              <a:t>restore</a:t>
            </a:r>
            <a:r>
              <a:rPr lang="en-US" altLang="zh-TW" dirty="0"/>
              <a:t> methods on the 2D canvas context:</a:t>
            </a:r>
          </a:p>
          <a:p>
            <a:pPr lvl="1"/>
            <a:r>
              <a:rPr lang="en-US" altLang="zh-TW" dirty="0"/>
              <a:t>do this</a:t>
            </a:r>
            <a:r>
              <a:rPr lang="en-US" altLang="zh-TW" dirty="0">
                <a:solidFill>
                  <a:srgbClr val="C00000"/>
                </a:solidFill>
              </a:rPr>
              <a:t> transformation management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save:</a:t>
            </a:r>
          </a:p>
          <a:p>
            <a:pPr lvl="3"/>
            <a:r>
              <a:rPr lang="en-US" altLang="zh-TW" dirty="0"/>
              <a:t>the current state is </a:t>
            </a:r>
            <a:r>
              <a:rPr lang="en-US" altLang="zh-TW" b="1" dirty="0"/>
              <a:t>pushed onto the stack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restore:</a:t>
            </a:r>
          </a:p>
          <a:p>
            <a:pPr lvl="3"/>
            <a:r>
              <a:rPr lang="en-US" altLang="zh-TW" dirty="0"/>
              <a:t>the state on </a:t>
            </a:r>
            <a:r>
              <a:rPr lang="en-US" altLang="zh-TW" b="1" dirty="0"/>
              <a:t>top of the stack </a:t>
            </a:r>
            <a:r>
              <a:rPr lang="en-US" altLang="zh-TW" dirty="0"/>
              <a:t>is taken off</a:t>
            </a:r>
          </a:p>
          <a:p>
            <a:pPr lvl="3"/>
            <a:r>
              <a:rPr lang="en-US" altLang="zh-TW" dirty="0"/>
              <a:t>used as the context’s</a:t>
            </a:r>
            <a:r>
              <a:rPr lang="zh-TW" altLang="en-US" dirty="0"/>
              <a:t> </a:t>
            </a:r>
            <a:r>
              <a:rPr lang="en-US" altLang="zh-TW" dirty="0"/>
              <a:t>current transformation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resetTransform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</a:p>
          <a:p>
            <a:pPr lvl="3"/>
            <a:r>
              <a:rPr lang="en-US" altLang="zh-TW" dirty="0"/>
              <a:t>to fully </a:t>
            </a:r>
            <a:r>
              <a:rPr lang="en-US" altLang="zh-TW" dirty="0">
                <a:solidFill>
                  <a:srgbClr val="C00000"/>
                </a:solidFill>
              </a:rPr>
              <a:t>reset</a:t>
            </a:r>
            <a:r>
              <a:rPr lang="en-US" altLang="zh-TW" dirty="0"/>
              <a:t> the</a:t>
            </a:r>
            <a:r>
              <a:rPr lang="zh-TW" altLang="en-US" dirty="0"/>
              <a:t> </a:t>
            </a:r>
            <a:r>
              <a:rPr lang="en-US" altLang="zh-TW" dirty="0"/>
              <a:t>transformation.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016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600" dirty="0"/>
              <a:t>This function draws a treelike shape by:</a:t>
            </a:r>
          </a:p>
          <a:p>
            <a:pPr lvl="1"/>
            <a:r>
              <a:rPr lang="en-US" altLang="zh-TW" sz="2600" dirty="0"/>
              <a:t>drawing a line, </a:t>
            </a:r>
          </a:p>
          <a:p>
            <a:pPr lvl="1"/>
            <a:r>
              <a:rPr lang="en-US" altLang="zh-TW" sz="2600" dirty="0"/>
              <a:t>moving the center of the coordinate system to the end of the line, </a:t>
            </a:r>
          </a:p>
          <a:p>
            <a:pPr lvl="1"/>
            <a:r>
              <a:rPr lang="en-US" altLang="zh-TW" sz="2600" dirty="0"/>
              <a:t>calling itself twice:</a:t>
            </a:r>
          </a:p>
          <a:p>
            <a:pPr lvl="2"/>
            <a:r>
              <a:rPr lang="en-US" altLang="zh-TW" sz="2600" dirty="0"/>
              <a:t>first rotated to the left and then rotated to the right. </a:t>
            </a:r>
          </a:p>
          <a:p>
            <a:pPr lvl="3"/>
            <a:r>
              <a:rPr lang="en-US" altLang="zh-TW" sz="2600" dirty="0"/>
              <a:t>Every call reduces the length of the branch drawn, </a:t>
            </a:r>
          </a:p>
          <a:p>
            <a:pPr lvl="3"/>
            <a:r>
              <a:rPr lang="en-US" altLang="zh-TW" sz="2600" dirty="0"/>
              <a:t>and the recursion stops when the length drops below 8.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&lt;canvas width="600" height="300"&gt;&lt;/canvas&gt;</a:t>
            </a:r>
          </a:p>
          <a:p>
            <a:r>
              <a:rPr lang="en-US" altLang="zh-TW" dirty="0"/>
              <a:t>&lt;script&gt;</a:t>
            </a:r>
          </a:p>
          <a:p>
            <a:r>
              <a:rPr lang="en-US" altLang="zh-TW" dirty="0"/>
              <a:t>let cx = </a:t>
            </a:r>
            <a:r>
              <a:rPr lang="en-US" altLang="zh-TW" dirty="0" err="1"/>
              <a:t>document.querySelector</a:t>
            </a:r>
            <a:r>
              <a:rPr lang="en-US" altLang="zh-TW" dirty="0"/>
              <a:t>("canvas").</a:t>
            </a:r>
            <a:r>
              <a:rPr lang="en-US" altLang="zh-TW" dirty="0" err="1"/>
              <a:t>getContext</a:t>
            </a:r>
            <a:r>
              <a:rPr lang="en-US" altLang="zh-TW" dirty="0"/>
              <a:t>("2d");</a:t>
            </a:r>
          </a:p>
          <a:p>
            <a:r>
              <a:rPr lang="en-US" altLang="zh-TW" dirty="0"/>
              <a:t>   function </a:t>
            </a:r>
            <a:r>
              <a:rPr lang="en-US" altLang="zh-TW" b="1" dirty="0">
                <a:solidFill>
                  <a:srgbClr val="C00000"/>
                </a:solidFill>
              </a:rPr>
              <a:t>branch</a:t>
            </a:r>
            <a:r>
              <a:rPr lang="en-US" altLang="zh-TW" dirty="0">
                <a:solidFill>
                  <a:srgbClr val="C00000"/>
                </a:solidFill>
              </a:rPr>
              <a:t>(length</a:t>
            </a:r>
            <a:r>
              <a:rPr lang="en-US" altLang="zh-TW" dirty="0"/>
              <a:t>, angle, scale) {</a:t>
            </a:r>
          </a:p>
          <a:p>
            <a:r>
              <a:rPr lang="en-US" altLang="zh-TW" dirty="0"/>
              <a:t>       </a:t>
            </a:r>
            <a:r>
              <a:rPr lang="en-US" altLang="zh-TW" dirty="0" err="1"/>
              <a:t>cx.fillRect</a:t>
            </a:r>
            <a:r>
              <a:rPr lang="en-US" altLang="zh-TW" dirty="0"/>
              <a:t>(0, 0, 1, length);</a:t>
            </a:r>
          </a:p>
          <a:p>
            <a:r>
              <a:rPr lang="en-US" altLang="zh-TW" dirty="0"/>
              <a:t>       if (length &lt; 8) return;</a:t>
            </a:r>
          </a:p>
          <a:p>
            <a:r>
              <a:rPr lang="en-US" altLang="zh-TW" dirty="0"/>
              <a:t>       </a:t>
            </a:r>
            <a:r>
              <a:rPr lang="en-US" altLang="zh-TW" dirty="0" err="1"/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save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</a:t>
            </a:r>
            <a:r>
              <a:rPr lang="en-US" altLang="zh-TW" dirty="0" err="1"/>
              <a:t>cx.translate</a:t>
            </a:r>
            <a:r>
              <a:rPr lang="en-US" altLang="zh-TW" dirty="0"/>
              <a:t>(0, length);</a:t>
            </a:r>
          </a:p>
          <a:p>
            <a:r>
              <a:rPr lang="en-US" altLang="zh-TW" dirty="0"/>
              <a:t>       </a:t>
            </a:r>
            <a:r>
              <a:rPr lang="en-US" altLang="zh-TW" dirty="0" err="1"/>
              <a:t>cx.rotate</a:t>
            </a:r>
            <a:r>
              <a:rPr lang="en-US" altLang="zh-TW" dirty="0"/>
              <a:t>(-angle);</a:t>
            </a:r>
          </a:p>
          <a:p>
            <a:r>
              <a:rPr lang="en-US" altLang="zh-TW" dirty="0"/>
              <a:t>       </a:t>
            </a:r>
            <a:r>
              <a:rPr lang="en-US" altLang="zh-TW" b="1" dirty="0">
                <a:solidFill>
                  <a:srgbClr val="C00000"/>
                </a:solidFill>
              </a:rPr>
              <a:t>branch</a:t>
            </a:r>
            <a:r>
              <a:rPr lang="en-US" altLang="zh-TW" dirty="0"/>
              <a:t>(length * scale, angle, scale);</a:t>
            </a:r>
          </a:p>
          <a:p>
            <a:r>
              <a:rPr lang="en-US" altLang="zh-TW" dirty="0"/>
              <a:t>       </a:t>
            </a:r>
            <a:r>
              <a:rPr lang="en-US" altLang="zh-TW" dirty="0" err="1"/>
              <a:t>cx.rotate</a:t>
            </a:r>
            <a:r>
              <a:rPr lang="en-US" altLang="zh-TW" dirty="0"/>
              <a:t>(2 * angle);</a:t>
            </a:r>
          </a:p>
          <a:p>
            <a:r>
              <a:rPr lang="en-US" altLang="zh-TW" dirty="0"/>
              <a:t>       </a:t>
            </a:r>
            <a:r>
              <a:rPr lang="en-US" altLang="zh-TW" b="1" dirty="0">
                <a:solidFill>
                  <a:srgbClr val="C00000"/>
                </a:solidFill>
              </a:rPr>
              <a:t>branch</a:t>
            </a:r>
            <a:r>
              <a:rPr lang="en-US" altLang="zh-TW" dirty="0"/>
              <a:t>(length * scale, angle, scale);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cx.</a:t>
            </a:r>
            <a:r>
              <a:rPr lang="en-US" altLang="zh-TW" dirty="0" err="1">
                <a:solidFill>
                  <a:srgbClr val="C00000"/>
                </a:solidFill>
              </a:rPr>
              <a:t>restore</a:t>
            </a:r>
            <a:r>
              <a:rPr lang="en-US" altLang="zh-TW" dirty="0"/>
              <a:t>(); }</a:t>
            </a:r>
          </a:p>
          <a:p>
            <a:r>
              <a:rPr lang="en-US" altLang="zh-TW" dirty="0" err="1"/>
              <a:t>cx.translate</a:t>
            </a:r>
            <a:r>
              <a:rPr lang="en-US" altLang="zh-TW" dirty="0"/>
              <a:t>(300, 0);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branch</a:t>
            </a:r>
            <a:r>
              <a:rPr lang="en-US" altLang="zh-TW" dirty="0"/>
              <a:t>(60, 0.5, 0.8);</a:t>
            </a:r>
          </a:p>
          <a:p>
            <a:r>
              <a:rPr lang="en-US" altLang="zh-TW" dirty="0"/>
              <a:t>&lt;/script&gt;</a:t>
            </a:r>
            <a:endParaRPr lang="en-US" altLang="zh-TW" sz="88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96" y="2998956"/>
            <a:ext cx="4305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Choosing a graphics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HTML, SVG, and canvas:</a:t>
            </a:r>
          </a:p>
          <a:p>
            <a:pPr lvl="1"/>
            <a:r>
              <a:rPr lang="en-US" altLang="zh-TW" dirty="0"/>
              <a:t>There is </a:t>
            </a:r>
            <a:r>
              <a:rPr lang="en-US" altLang="zh-TW" dirty="0">
                <a:solidFill>
                  <a:srgbClr val="C00000"/>
                </a:solidFill>
              </a:rPr>
              <a:t>no single </a:t>
            </a:r>
            <a:r>
              <a:rPr lang="en-US" altLang="zh-TW" i="1" dirty="0">
                <a:solidFill>
                  <a:srgbClr val="C00000"/>
                </a:solidFill>
              </a:rPr>
              <a:t>best </a:t>
            </a:r>
            <a:r>
              <a:rPr lang="en-US" altLang="zh-TW" dirty="0"/>
              <a:t>approach:</a:t>
            </a:r>
          </a:p>
          <a:p>
            <a:r>
              <a:rPr lang="en-US" altLang="zh-TW" dirty="0"/>
              <a:t>Plain HTML has the advantage of being simple.</a:t>
            </a:r>
          </a:p>
          <a:p>
            <a:pPr lvl="1"/>
            <a:r>
              <a:rPr lang="en-US" altLang="zh-TW" dirty="0"/>
              <a:t>It also integrates well with text. </a:t>
            </a:r>
          </a:p>
          <a:p>
            <a:pPr lvl="1"/>
            <a:r>
              <a:rPr lang="en-US" altLang="zh-TW" dirty="0"/>
              <a:t>Both SVG and Canvas allow you to draw text:</a:t>
            </a:r>
          </a:p>
          <a:p>
            <a:pPr lvl="2"/>
            <a:r>
              <a:rPr lang="en-US" altLang="zh-TW" dirty="0"/>
              <a:t> but they won’t help you position that text or wrap it:</a:t>
            </a:r>
          </a:p>
          <a:p>
            <a:pPr lvl="3"/>
            <a:r>
              <a:rPr lang="en-US" altLang="zh-TW" dirty="0"/>
              <a:t>when it takes up more than one line. </a:t>
            </a:r>
          </a:p>
          <a:p>
            <a:pPr lvl="1"/>
            <a:r>
              <a:rPr lang="en-US" altLang="zh-TW" dirty="0"/>
              <a:t>In an HTML-based picture:</a:t>
            </a:r>
          </a:p>
          <a:p>
            <a:pPr lvl="2"/>
            <a:r>
              <a:rPr lang="en-US" altLang="zh-TW" dirty="0"/>
              <a:t>it is much easier to </a:t>
            </a:r>
            <a:r>
              <a:rPr lang="en-US" altLang="zh-TW" dirty="0">
                <a:solidFill>
                  <a:srgbClr val="C00000"/>
                </a:solidFill>
              </a:rPr>
              <a:t>include blocks of text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SVG can be used to produce </a:t>
            </a:r>
            <a:r>
              <a:rPr lang="en-US" altLang="zh-TW" dirty="0">
                <a:solidFill>
                  <a:srgbClr val="C00000"/>
                </a:solidFill>
              </a:rPr>
              <a:t>crisp graphics :</a:t>
            </a:r>
          </a:p>
          <a:p>
            <a:pPr lvl="1"/>
            <a:r>
              <a:rPr lang="en-US" altLang="zh-TW" dirty="0"/>
              <a:t>that look good at any zoom level. </a:t>
            </a:r>
          </a:p>
          <a:p>
            <a:pPr lvl="1"/>
            <a:r>
              <a:rPr lang="en-US" altLang="zh-TW" dirty="0"/>
              <a:t>Unlike HTML, </a:t>
            </a:r>
          </a:p>
          <a:p>
            <a:pPr lvl="2"/>
            <a:r>
              <a:rPr lang="en-US" altLang="zh-TW" dirty="0"/>
              <a:t>it is designed for drawing</a:t>
            </a:r>
          </a:p>
          <a:p>
            <a:pPr lvl="3"/>
            <a:r>
              <a:rPr lang="en-US" altLang="zh-TW" dirty="0"/>
              <a:t>is thus more suitable for that purpose.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206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Both SVG and HTML build up a data structure (the DOM):</a:t>
            </a:r>
          </a:p>
          <a:p>
            <a:pPr lvl="1"/>
            <a:r>
              <a:rPr lang="en-US" altLang="zh-TW" dirty="0"/>
              <a:t>that represents your picture. </a:t>
            </a:r>
          </a:p>
          <a:p>
            <a:pPr lvl="2"/>
            <a:r>
              <a:rPr lang="en-US" altLang="zh-TW" dirty="0"/>
              <a:t>This makes it possible to </a:t>
            </a:r>
            <a:r>
              <a:rPr lang="en-US" altLang="zh-TW" dirty="0">
                <a:solidFill>
                  <a:srgbClr val="C00000"/>
                </a:solidFill>
              </a:rPr>
              <a:t>modify elements after they are drawn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dirty="0"/>
              <a:t>If you need to </a:t>
            </a:r>
            <a:r>
              <a:rPr lang="en-US" altLang="zh-TW" dirty="0">
                <a:solidFill>
                  <a:srgbClr val="C00000"/>
                </a:solidFill>
              </a:rPr>
              <a:t>repeatedly change a small part of a big picture</a:t>
            </a:r>
            <a:r>
              <a:rPr lang="en-US" altLang="zh-TW" dirty="0"/>
              <a:t>:</a:t>
            </a:r>
          </a:p>
          <a:p>
            <a:pPr lvl="4"/>
            <a:r>
              <a:rPr lang="en-US" altLang="zh-TW" dirty="0"/>
              <a:t>in response to what the user is doing or </a:t>
            </a:r>
            <a:r>
              <a:rPr lang="en-US" altLang="zh-TW" dirty="0">
                <a:solidFill>
                  <a:srgbClr val="C00000"/>
                </a:solidFill>
              </a:rPr>
              <a:t>as part of an animation</a:t>
            </a:r>
            <a:r>
              <a:rPr lang="en-US" altLang="zh-TW" dirty="0"/>
              <a:t>, </a:t>
            </a:r>
          </a:p>
          <a:p>
            <a:pPr lvl="5"/>
            <a:r>
              <a:rPr lang="en-US" altLang="zh-TW" dirty="0"/>
              <a:t>doing it in a </a:t>
            </a:r>
            <a:r>
              <a:rPr lang="en-US" altLang="zh-TW" dirty="0">
                <a:solidFill>
                  <a:srgbClr val="C00000"/>
                </a:solidFill>
              </a:rPr>
              <a:t>canvas can be needlessly expensive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DOM also allows us to </a:t>
            </a:r>
            <a:r>
              <a:rPr lang="en-US" altLang="zh-TW" dirty="0">
                <a:solidFill>
                  <a:srgbClr val="C00000"/>
                </a:solidFill>
              </a:rPr>
              <a:t>register mouse event handlers on every element in the picture</a:t>
            </a:r>
            <a:r>
              <a:rPr lang="en-US" altLang="zh-TW" dirty="0"/>
              <a:t> (even on shapes drawn with SVG).</a:t>
            </a:r>
          </a:p>
          <a:p>
            <a:pPr lvl="2"/>
            <a:r>
              <a:rPr lang="en-US" altLang="zh-TW" dirty="0"/>
              <a:t>You </a:t>
            </a:r>
            <a:r>
              <a:rPr lang="en-US" altLang="zh-TW" dirty="0">
                <a:solidFill>
                  <a:srgbClr val="C00000"/>
                </a:solidFill>
              </a:rPr>
              <a:t>can’t do that with canvas</a:t>
            </a:r>
            <a:r>
              <a:rPr lang="en-US" altLang="zh-TW" dirty="0"/>
              <a:t>.</a:t>
            </a:r>
          </a:p>
          <a:p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117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canvas’s pixel-oriented approach :</a:t>
            </a:r>
          </a:p>
          <a:p>
            <a:pPr lvl="1"/>
            <a:r>
              <a:rPr lang="en-US" altLang="zh-TW" dirty="0"/>
              <a:t>can be an advantage when </a:t>
            </a:r>
            <a:r>
              <a:rPr lang="en-US" altLang="zh-TW" dirty="0">
                <a:solidFill>
                  <a:srgbClr val="C00000"/>
                </a:solidFill>
              </a:rPr>
              <a:t>drawing a huge number of tiny elements</a:t>
            </a:r>
          </a:p>
          <a:p>
            <a:pPr lvl="2"/>
            <a:r>
              <a:rPr lang="en-US" altLang="zh-TW" dirty="0"/>
              <a:t>it does </a:t>
            </a:r>
            <a:r>
              <a:rPr lang="en-US" altLang="zh-TW" dirty="0">
                <a:solidFill>
                  <a:srgbClr val="C00000"/>
                </a:solidFill>
              </a:rPr>
              <a:t>not build up a data structure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but </a:t>
            </a:r>
            <a:r>
              <a:rPr lang="en-US" altLang="zh-TW" dirty="0">
                <a:solidFill>
                  <a:srgbClr val="C00000"/>
                </a:solidFill>
              </a:rPr>
              <a:t>only repeatedly draws onto the same pixel surface gives canvas a </a:t>
            </a:r>
            <a:r>
              <a:rPr lang="en-US" altLang="zh-TW" b="1" dirty="0">
                <a:solidFill>
                  <a:srgbClr val="C00000"/>
                </a:solidFill>
              </a:rPr>
              <a:t>lower cost per shape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rendering a scene one pixel at a time:</a:t>
            </a:r>
          </a:p>
          <a:p>
            <a:pPr lvl="3"/>
            <a:r>
              <a:rPr lang="en-US" altLang="zh-TW" dirty="0"/>
              <a:t>EX: using a ray tracer</a:t>
            </a:r>
          </a:p>
          <a:p>
            <a:pPr lvl="2"/>
            <a:r>
              <a:rPr lang="en-US" altLang="zh-TW" dirty="0" err="1"/>
              <a:t>postprocessing</a:t>
            </a:r>
            <a:r>
              <a:rPr lang="en-US" altLang="zh-TW" dirty="0"/>
              <a:t> an image with JavaScript:</a:t>
            </a:r>
          </a:p>
          <a:p>
            <a:pPr lvl="3"/>
            <a:r>
              <a:rPr lang="en-US" altLang="zh-TW" dirty="0"/>
              <a:t>Blurring or distorting it, </a:t>
            </a:r>
          </a:p>
          <a:p>
            <a:pPr lvl="4"/>
            <a:r>
              <a:rPr lang="en-US" altLang="zh-TW" dirty="0"/>
              <a:t>that can be realistically handled only by a </a:t>
            </a:r>
            <a:r>
              <a:rPr lang="en-US" altLang="zh-TW" dirty="0">
                <a:solidFill>
                  <a:srgbClr val="C00000"/>
                </a:solidFill>
              </a:rPr>
              <a:t>pixel-based approach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may want to combine several of these techniques:</a:t>
            </a:r>
          </a:p>
          <a:p>
            <a:pPr lvl="1"/>
            <a:r>
              <a:rPr lang="en-US" altLang="zh-TW" dirty="0"/>
              <a:t>might draw a graph with SVG or canvas </a:t>
            </a:r>
          </a:p>
          <a:p>
            <a:pPr lvl="1"/>
            <a:r>
              <a:rPr lang="en-US" altLang="zh-TW" dirty="0"/>
              <a:t>but show textual information by positioning an HTML element on top of the picture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70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stylesheet is to be used by more than one page on a website:</a:t>
            </a:r>
          </a:p>
          <a:p>
            <a:pPr lvl="1"/>
            <a:r>
              <a:rPr lang="en-US" altLang="zh-TW" dirty="0"/>
              <a:t>It’s better</a:t>
            </a:r>
            <a:r>
              <a:rPr lang="zh-TW" altLang="en-US" dirty="0"/>
              <a:t> </a:t>
            </a:r>
            <a:r>
              <a:rPr lang="en-US" altLang="zh-TW" dirty="0"/>
              <a:t>to store it in its own file:</a:t>
            </a:r>
          </a:p>
          <a:p>
            <a:pPr lvl="2"/>
            <a:r>
              <a:rPr lang="en-US" altLang="zh-TW" dirty="0"/>
              <a:t>without any enclosing HTML tags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&lt;head&gt;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&lt;title&gt;Test Document&lt;/title&gt;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&lt;link </a:t>
            </a:r>
            <a:r>
              <a:rPr lang="en-US" altLang="zh-TW" dirty="0" err="1">
                <a:solidFill>
                  <a:srgbClr val="C00000"/>
                </a:solidFill>
              </a:rPr>
              <a:t>rel</a:t>
            </a:r>
            <a:r>
              <a:rPr lang="en-US" altLang="zh-TW" dirty="0">
                <a:solidFill>
                  <a:srgbClr val="C00000"/>
                </a:solidFill>
              </a:rPr>
              <a:t>="stylesheet" </a:t>
            </a:r>
            <a:r>
              <a:rPr lang="en-US" altLang="zh-TW" dirty="0" err="1">
                <a:solidFill>
                  <a:srgbClr val="C00000"/>
                </a:solidFill>
              </a:rPr>
              <a:t>href</a:t>
            </a:r>
            <a:r>
              <a:rPr lang="en-US" altLang="zh-TW" dirty="0">
                <a:solidFill>
                  <a:srgbClr val="C00000"/>
                </a:solidFill>
              </a:rPr>
              <a:t>="</a:t>
            </a:r>
            <a:r>
              <a:rPr lang="en-US" altLang="zh-TW" u="sng" dirty="0">
                <a:solidFill>
                  <a:srgbClr val="C00000"/>
                </a:solidFill>
              </a:rPr>
              <a:t>mystyles.css</a:t>
            </a:r>
            <a:r>
              <a:rPr lang="en-US" altLang="zh-TW" dirty="0">
                <a:solidFill>
                  <a:srgbClr val="C00000"/>
                </a:solidFill>
              </a:rPr>
              <a:t>" type="text/</a:t>
            </a:r>
            <a:r>
              <a:rPr lang="en-US" altLang="zh-TW" dirty="0" err="1">
                <a:solidFill>
                  <a:srgbClr val="C00000"/>
                </a:solidFill>
              </a:rPr>
              <a:t>css</a:t>
            </a:r>
            <a:r>
              <a:rPr lang="en-US" altLang="zh-TW" dirty="0">
                <a:solidFill>
                  <a:srgbClr val="C00000"/>
                </a:solidFill>
              </a:rPr>
              <a:t>"&gt;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&lt;/head&gt;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7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Cascade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“cascading” indicates that:</a:t>
            </a:r>
          </a:p>
          <a:p>
            <a:pPr lvl="1"/>
            <a:r>
              <a:rPr lang="en-US" altLang="zh-TW" dirty="0"/>
              <a:t>the style rules that apply to any given element in a document:</a:t>
            </a:r>
          </a:p>
          <a:p>
            <a:pPr lvl="2"/>
            <a:r>
              <a:rPr lang="en-US" altLang="zh-TW" dirty="0"/>
              <a:t>can come from a “cascade” of different sources: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b="1" dirty="0"/>
              <a:t>The web browser’s default stylesheet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b="1" dirty="0"/>
              <a:t>The document’s stylesheets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zh-TW" b="1" dirty="0"/>
              <a:t>The </a:t>
            </a:r>
            <a:r>
              <a:rPr lang="en-US" altLang="zh-TW" sz="1600" b="1" dirty="0"/>
              <a:t>style </a:t>
            </a:r>
            <a:r>
              <a:rPr lang="en-US" altLang="zh-TW" b="1" dirty="0"/>
              <a:t>attribute of individual HTML elements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Styles from the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style attribute </a:t>
            </a:r>
            <a:r>
              <a:rPr lang="en-US" altLang="zh-TW" dirty="0"/>
              <a:t>override </a:t>
            </a:r>
            <a:r>
              <a:rPr lang="en-US" altLang="zh-TW" dirty="0">
                <a:solidFill>
                  <a:srgbClr val="C00000"/>
                </a:solidFill>
              </a:rPr>
              <a:t>styles from stylesheets</a:t>
            </a:r>
          </a:p>
          <a:p>
            <a:pPr lvl="2"/>
            <a:r>
              <a:rPr lang="en-US" altLang="zh-TW" dirty="0"/>
              <a:t>styles from a </a:t>
            </a:r>
            <a:r>
              <a:rPr lang="en-US" altLang="zh-TW" dirty="0">
                <a:solidFill>
                  <a:srgbClr val="C00000"/>
                </a:solidFill>
              </a:rPr>
              <a:t>document’s</a:t>
            </a:r>
            <a:r>
              <a:rPr lang="en-US" altLang="zh-TW" dirty="0"/>
              <a:t> stylesheets override the </a:t>
            </a:r>
            <a:r>
              <a:rPr lang="en-US" altLang="zh-TW" dirty="0">
                <a:solidFill>
                  <a:srgbClr val="C00000"/>
                </a:solidFill>
              </a:rPr>
              <a:t>browser’s default styles</a:t>
            </a:r>
          </a:p>
          <a:p>
            <a:pPr lvl="2"/>
            <a:r>
              <a:rPr lang="en-US" altLang="zh-TW" dirty="0"/>
              <a:t>The visual presentation of </a:t>
            </a:r>
            <a:r>
              <a:rPr lang="en-US" altLang="zh-TW" dirty="0">
                <a:solidFill>
                  <a:srgbClr val="C00000"/>
                </a:solidFill>
              </a:rPr>
              <a:t>any given element may be a combination </a:t>
            </a:r>
            <a:r>
              <a:rPr lang="en-US" altLang="zh-TW" dirty="0"/>
              <a:t>of style properties from </a:t>
            </a:r>
            <a:r>
              <a:rPr lang="en-US" altLang="zh-TW" dirty="0">
                <a:solidFill>
                  <a:srgbClr val="C00000"/>
                </a:solidFill>
              </a:rPr>
              <a:t>all three sources:</a:t>
            </a:r>
          </a:p>
          <a:p>
            <a:pPr lvl="3"/>
            <a:r>
              <a:rPr lang="en-US" altLang="zh-TW" dirty="0"/>
              <a:t>If different selectors define different values for the same style property:</a:t>
            </a:r>
          </a:p>
          <a:p>
            <a:pPr lvl="4"/>
            <a:r>
              <a:rPr lang="en-US" altLang="zh-TW" dirty="0"/>
              <a:t>the value associated with </a:t>
            </a:r>
            <a:r>
              <a:rPr lang="en-US" altLang="zh-TW" dirty="0">
                <a:solidFill>
                  <a:srgbClr val="C00000"/>
                </a:solidFill>
              </a:rPr>
              <a:t>the most specific selector </a:t>
            </a:r>
            <a:r>
              <a:rPr lang="en-US" altLang="zh-TW" b="1" dirty="0">
                <a:solidFill>
                  <a:srgbClr val="C00000"/>
                </a:solidFill>
              </a:rPr>
              <a:t>overrides</a:t>
            </a:r>
            <a:r>
              <a:rPr lang="en-US" altLang="zh-TW" dirty="0"/>
              <a:t> the value associated with </a:t>
            </a:r>
            <a:r>
              <a:rPr lang="en-US" altLang="zh-TW" dirty="0">
                <a:solidFill>
                  <a:srgbClr val="C00000"/>
                </a:solidFill>
              </a:rPr>
              <a:t>less specific selectors</a:t>
            </a:r>
            <a:endParaRPr lang="en-US" altLang="zh-TW" dirty="0"/>
          </a:p>
          <a:p>
            <a:pPr lvl="3"/>
            <a:r>
              <a:rPr lang="en-US" altLang="zh-TW" i="1" dirty="0"/>
              <a:t>computed style: </a:t>
            </a:r>
          </a:p>
          <a:p>
            <a:pPr lvl="4"/>
            <a:r>
              <a:rPr lang="en-US" altLang="zh-TW" dirty="0"/>
              <a:t>browser must combine the style attribute of that element with styles from all the matched selectors: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78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CSS current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  <a:hlinkClick r:id="rId2"/>
              </a:rPr>
              <a:t>https://www.w3.org/Style/CSS/current-work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CSS is a relatively old standard. 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CSS1 was adopted in December 1996:</a:t>
            </a:r>
          </a:p>
          <a:p>
            <a:pPr lvl="2"/>
            <a:r>
              <a:rPr lang="en-US" altLang="zh-TW" dirty="0"/>
              <a:t>specifying colors, fonts, margins, borders, and other basic styles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CSS2, was adopted in May 1998</a:t>
            </a:r>
          </a:p>
          <a:p>
            <a:pPr lvl="2"/>
            <a:r>
              <a:rPr lang="en-US" altLang="zh-TW" dirty="0"/>
              <a:t>defines a number of more advanced features, </a:t>
            </a:r>
          </a:p>
          <a:p>
            <a:pPr lvl="3"/>
            <a:r>
              <a:rPr lang="en-US" altLang="zh-TW" dirty="0"/>
              <a:t>most notably support for absolute positioning of elements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CSS3</a:t>
            </a:r>
            <a:r>
              <a:rPr lang="en-US" altLang="zh-TW" dirty="0"/>
              <a:t>, the current work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1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Shortcut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Certain style properties that are commonly used together can be combined using:</a:t>
            </a:r>
          </a:p>
          <a:p>
            <a:pPr lvl="1"/>
            <a:r>
              <a:rPr lang="en-US" altLang="zh-TW" dirty="0"/>
              <a:t>special shortcut properties:</a:t>
            </a:r>
          </a:p>
          <a:p>
            <a:pPr lvl="2"/>
            <a:r>
              <a:rPr lang="en-US" altLang="zh-TW" dirty="0"/>
              <a:t>font-family, font-size, font-style, and </a:t>
            </a:r>
            <a:r>
              <a:rPr lang="en-US" altLang="zh-TW" dirty="0" err="1"/>
              <a:t>fontweight</a:t>
            </a:r>
            <a:r>
              <a:rPr lang="en-US" altLang="zh-TW" dirty="0"/>
              <a:t> properties:</a:t>
            </a:r>
          </a:p>
          <a:p>
            <a:pPr lvl="3"/>
            <a:r>
              <a:rPr lang="en-US" altLang="zh-TW" dirty="0"/>
              <a:t> can all be set at once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EX: </a:t>
            </a:r>
            <a:r>
              <a:rPr lang="en-US" altLang="zh-TW" dirty="0"/>
              <a:t>using a single </a:t>
            </a:r>
            <a:r>
              <a:rPr lang="en-US" altLang="zh-TW" dirty="0">
                <a:solidFill>
                  <a:srgbClr val="C00000"/>
                </a:solidFill>
              </a:rPr>
              <a:t>font</a:t>
            </a:r>
            <a:r>
              <a:rPr lang="en-US" altLang="zh-TW" dirty="0"/>
              <a:t> property with a </a:t>
            </a:r>
            <a:r>
              <a:rPr lang="en-US" altLang="zh-TW" dirty="0">
                <a:solidFill>
                  <a:srgbClr val="C00000"/>
                </a:solidFill>
              </a:rPr>
              <a:t>compound</a:t>
            </a:r>
            <a:r>
              <a:rPr lang="en-US" altLang="zh-TW" dirty="0"/>
              <a:t> value:</a:t>
            </a:r>
          </a:p>
          <a:p>
            <a:pPr lvl="4"/>
            <a:r>
              <a:rPr lang="en-US" altLang="zh-TW" dirty="0"/>
              <a:t>font: bold italic 24pt </a:t>
            </a:r>
            <a:r>
              <a:rPr lang="en-US" altLang="zh-TW" dirty="0" err="1"/>
              <a:t>helvetica</a:t>
            </a:r>
            <a:r>
              <a:rPr lang="en-US" altLang="zh-TW" dirty="0"/>
              <a:t>;</a:t>
            </a:r>
          </a:p>
          <a:p>
            <a:pPr lvl="2"/>
            <a:r>
              <a:rPr lang="en-US" altLang="zh-TW" dirty="0"/>
              <a:t>border, margin, and padding properties :</a:t>
            </a:r>
          </a:p>
          <a:p>
            <a:pPr lvl="3"/>
            <a:r>
              <a:rPr lang="en-US" altLang="zh-TW" dirty="0"/>
              <a:t>specify borders, margins, </a:t>
            </a:r>
          </a:p>
          <a:p>
            <a:pPr lvl="3"/>
            <a:r>
              <a:rPr lang="en-US" altLang="zh-TW" dirty="0"/>
              <a:t>padding (space between the border and element content)</a:t>
            </a:r>
          </a:p>
          <a:p>
            <a:pPr lvl="3"/>
            <a:r>
              <a:rPr lang="en-US" altLang="zh-TW" dirty="0"/>
              <a:t>EX: </a:t>
            </a:r>
          </a:p>
          <a:p>
            <a:pPr lvl="4"/>
            <a:r>
              <a:rPr lang="en-US" altLang="zh-TW" dirty="0"/>
              <a:t>border-left, border-right, border-top, and border-bottom:</a:t>
            </a:r>
          </a:p>
          <a:p>
            <a:pPr lvl="5"/>
            <a:r>
              <a:rPr lang="en-US" altLang="zh-TW" dirty="0"/>
              <a:t>specify the </a:t>
            </a:r>
            <a:r>
              <a:rPr lang="en-US" altLang="zh-TW" dirty="0">
                <a:solidFill>
                  <a:srgbClr val="C00000"/>
                </a:solidFill>
              </a:rPr>
              <a:t>border of each side </a:t>
            </a:r>
            <a:r>
              <a:rPr lang="en-US" altLang="zh-TW" dirty="0"/>
              <a:t>separately.</a:t>
            </a:r>
          </a:p>
          <a:p>
            <a:pPr lvl="3"/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04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6558</Words>
  <Application>Microsoft Office PowerPoint</Application>
  <PresentationFormat>如螢幕大小 (4:3)</PresentationFormat>
  <Paragraphs>844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LMRoman12-Regular-Identity-H</vt:lpstr>
      <vt:lpstr>標楷體</vt:lpstr>
      <vt:lpstr>Arial</vt:lpstr>
      <vt:lpstr>Calibri</vt:lpstr>
      <vt:lpstr>Times New Roman</vt:lpstr>
      <vt:lpstr>Office 佈景主題</vt:lpstr>
      <vt:lpstr>JavaScript程式設計 (JavaScript Programming)</vt:lpstr>
      <vt:lpstr>CH 16 (rhino) Cascading Style Sheets (CSS)</vt:lpstr>
      <vt:lpstr>Cascading Style Sheets (CSS)</vt:lpstr>
      <vt:lpstr>PowerPoint 簡報</vt:lpstr>
      <vt:lpstr>a stylesheet</vt:lpstr>
      <vt:lpstr>PowerPoint 簡報</vt:lpstr>
      <vt:lpstr>The Cascade</vt:lpstr>
      <vt:lpstr>CSS current work</vt:lpstr>
      <vt:lpstr>Shortcut Properties</vt:lpstr>
      <vt:lpstr>CSS Example</vt:lpstr>
      <vt:lpstr>PowerPoint 簡報</vt:lpstr>
      <vt:lpstr>PowerPoint 簡報</vt:lpstr>
      <vt:lpstr>Important CSS Properties</vt:lpstr>
      <vt:lpstr>Positioning Elements with CSS</vt:lpstr>
      <vt:lpstr>PowerPoint 簡報</vt:lpstr>
      <vt:lpstr>PowerPoint 簡報</vt:lpstr>
      <vt:lpstr>PowerPoint 簡報</vt:lpstr>
      <vt:lpstr>練習時間</vt:lpstr>
      <vt:lpstr>The third dimension: z-index</vt:lpstr>
      <vt:lpstr>positioning example: Shadowed text</vt:lpstr>
      <vt:lpstr>Borders, Margins and Padding</vt:lpstr>
      <vt:lpstr>CSS Box Model and Positioning Details</vt:lpstr>
      <vt:lpstr>Color, Transparency, and Translucency</vt:lpstr>
      <vt:lpstr>Partial Visibility: overflow and clip</vt:lpstr>
      <vt:lpstr>Example: Overlapping Translucent Windows</vt:lpstr>
      <vt:lpstr>PowerPoint 簡報</vt:lpstr>
      <vt:lpstr>PowerPoint 簡報</vt:lpstr>
      <vt:lpstr>PowerPoint 簡報</vt:lpstr>
      <vt:lpstr>Scripting Inline Styles</vt:lpstr>
      <vt:lpstr>PowerPoint 簡報</vt:lpstr>
      <vt:lpstr>練習時間</vt:lpstr>
      <vt:lpstr>CH 17 (Eloquent) Drawing on Canvas</vt:lpstr>
      <vt:lpstr>several ways to display graphics</vt:lpstr>
      <vt:lpstr>an HTML document with a simple SVG picture</vt:lpstr>
      <vt:lpstr>The canvas element</vt:lpstr>
      <vt:lpstr>create a context with getContext method</vt:lpstr>
      <vt:lpstr>Lines and surfaces</vt:lpstr>
      <vt:lpstr>PowerPoint 簡報</vt:lpstr>
      <vt:lpstr>Paths</vt:lpstr>
      <vt:lpstr>A path can contain multiple shapes</vt:lpstr>
      <vt:lpstr>closePath()</vt:lpstr>
      <vt:lpstr>Curves</vt:lpstr>
      <vt:lpstr>bezierCurveTo method</vt:lpstr>
      <vt:lpstr>練習時間</vt:lpstr>
      <vt:lpstr>arc method</vt:lpstr>
      <vt:lpstr>Drawing a pie chart</vt:lpstr>
      <vt:lpstr>Text</vt:lpstr>
      <vt:lpstr>Images</vt:lpstr>
      <vt:lpstr>PowerPoint 簡報</vt:lpstr>
      <vt:lpstr>Transformation</vt:lpstr>
      <vt:lpstr>rotate &amp; translate methods</vt:lpstr>
      <vt:lpstr>rotate &amp; translate methods</vt:lpstr>
      <vt:lpstr>Storing and clearing transformations</vt:lpstr>
      <vt:lpstr>PowerPoint 簡報</vt:lpstr>
      <vt:lpstr>Choosing a graphics interface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583</cp:revision>
  <dcterms:created xsi:type="dcterms:W3CDTF">2011-02-22T09:06:58Z</dcterms:created>
  <dcterms:modified xsi:type="dcterms:W3CDTF">2020-11-20T05:47:43Z</dcterms:modified>
</cp:coreProperties>
</file>