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1"/>
  </p:notesMasterIdLst>
  <p:sldIdLst>
    <p:sldId id="550" r:id="rId2"/>
    <p:sldId id="415" r:id="rId3"/>
    <p:sldId id="416" r:id="rId4"/>
    <p:sldId id="548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64" r:id="rId24"/>
    <p:sldId id="435" r:id="rId25"/>
    <p:sldId id="436" r:id="rId26"/>
    <p:sldId id="437" r:id="rId27"/>
    <p:sldId id="438" r:id="rId28"/>
    <p:sldId id="439" r:id="rId29"/>
    <p:sldId id="440" r:id="rId30"/>
    <p:sldId id="441" r:id="rId31"/>
    <p:sldId id="442" r:id="rId32"/>
    <p:sldId id="549" r:id="rId33"/>
    <p:sldId id="443" r:id="rId34"/>
    <p:sldId id="444" r:id="rId35"/>
    <p:sldId id="445" r:id="rId36"/>
    <p:sldId id="446" r:id="rId37"/>
    <p:sldId id="447" r:id="rId38"/>
    <p:sldId id="448" r:id="rId39"/>
    <p:sldId id="451" r:id="rId40"/>
    <p:sldId id="452" r:id="rId41"/>
    <p:sldId id="463" r:id="rId42"/>
    <p:sldId id="462" r:id="rId43"/>
    <p:sldId id="457" r:id="rId44"/>
    <p:sldId id="458" r:id="rId45"/>
    <p:sldId id="512" r:id="rId46"/>
    <p:sldId id="513" r:id="rId47"/>
    <p:sldId id="514" r:id="rId48"/>
    <p:sldId id="515" r:id="rId49"/>
    <p:sldId id="516" r:id="rId50"/>
    <p:sldId id="519" r:id="rId51"/>
    <p:sldId id="520" r:id="rId52"/>
    <p:sldId id="517" r:id="rId53"/>
    <p:sldId id="521" r:id="rId54"/>
    <p:sldId id="522" r:id="rId55"/>
    <p:sldId id="523" r:id="rId56"/>
    <p:sldId id="524" r:id="rId57"/>
    <p:sldId id="525" r:id="rId58"/>
    <p:sldId id="526" r:id="rId59"/>
    <p:sldId id="527" r:id="rId60"/>
    <p:sldId id="528" r:id="rId61"/>
    <p:sldId id="529" r:id="rId62"/>
    <p:sldId id="530" r:id="rId63"/>
    <p:sldId id="531" r:id="rId64"/>
    <p:sldId id="532" r:id="rId65"/>
    <p:sldId id="533" r:id="rId66"/>
    <p:sldId id="534" r:id="rId67"/>
    <p:sldId id="536" r:id="rId68"/>
    <p:sldId id="537" r:id="rId69"/>
    <p:sldId id="544" r:id="rId70"/>
    <p:sldId id="538" r:id="rId71"/>
    <p:sldId id="541" r:id="rId72"/>
    <p:sldId id="542" r:id="rId73"/>
    <p:sldId id="543" r:id="rId74"/>
    <p:sldId id="545" r:id="rId75"/>
    <p:sldId id="518" r:id="rId76"/>
    <p:sldId id="469" r:id="rId77"/>
    <p:sldId id="481" r:id="rId78"/>
    <p:sldId id="482" r:id="rId79"/>
    <p:sldId id="483" r:id="rId80"/>
    <p:sldId id="484" r:id="rId81"/>
    <p:sldId id="485" r:id="rId82"/>
    <p:sldId id="486" r:id="rId83"/>
    <p:sldId id="487" r:id="rId84"/>
    <p:sldId id="488" r:id="rId85"/>
    <p:sldId id="489" r:id="rId86"/>
    <p:sldId id="490" r:id="rId87"/>
    <p:sldId id="491" r:id="rId88"/>
    <p:sldId id="492" r:id="rId89"/>
    <p:sldId id="498" r:id="rId90"/>
    <p:sldId id="499" r:id="rId91"/>
    <p:sldId id="500" r:id="rId92"/>
    <p:sldId id="501" r:id="rId93"/>
    <p:sldId id="493" r:id="rId94"/>
    <p:sldId id="494" r:id="rId95"/>
    <p:sldId id="459" r:id="rId96"/>
    <p:sldId id="505" r:id="rId97"/>
    <p:sldId id="460" r:id="rId98"/>
    <p:sldId id="461" r:id="rId99"/>
    <p:sldId id="470" r:id="rId100"/>
    <p:sldId id="471" r:id="rId101"/>
    <p:sldId id="480" r:id="rId102"/>
    <p:sldId id="472" r:id="rId103"/>
    <p:sldId id="502" r:id="rId104"/>
    <p:sldId id="504" r:id="rId105"/>
    <p:sldId id="506" r:id="rId106"/>
    <p:sldId id="546" r:id="rId107"/>
    <p:sldId id="473" r:id="rId108"/>
    <p:sldId id="474" r:id="rId109"/>
    <p:sldId id="475" r:id="rId110"/>
    <p:sldId id="476" r:id="rId111"/>
    <p:sldId id="477" r:id="rId112"/>
    <p:sldId id="478" r:id="rId113"/>
    <p:sldId id="508" r:id="rId114"/>
    <p:sldId id="479" r:id="rId115"/>
    <p:sldId id="507" r:id="rId116"/>
    <p:sldId id="509" r:id="rId117"/>
    <p:sldId id="510" r:id="rId118"/>
    <p:sldId id="363" r:id="rId119"/>
    <p:sldId id="311" r:id="rId1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04" autoAdjust="0"/>
  </p:normalViewPr>
  <p:slideViewPr>
    <p:cSldViewPr>
      <p:cViewPr varScale="1">
        <p:scale>
          <a:sx n="114" d="100"/>
          <a:sy n="114" d="100"/>
        </p:scale>
        <p:origin x="121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71F93-2149-4EC4-85E4-E2301F451352}" type="datetimeFigureOut">
              <a:rPr lang="zh-TW" altLang="en-US" smtClean="0"/>
              <a:pPr/>
              <a:t>2020/12/11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D1DF5-41F2-42D8-AE49-7D8AA220FE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259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81F3-20D4-4C71-811D-D0D566A2DBC0}" type="datetime1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B433-B02E-49DE-B28F-2504AC00D4A9}" type="datetime1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2B00-8F2D-48AB-9F75-38A662F5403E}" type="datetime1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A30D-7613-43E9-9DC9-F8D27120A026}" type="datetime1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A97B-5514-4B7D-8F3F-627678FAE3F6}" type="datetime1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AD2C-45D5-46A6-A8D5-F29011628671}" type="datetime1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F5E4-9DED-4BC8-8002-13B80E1AFADF}" type="datetime1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6B78-6710-4C7F-90E6-4B0EAD0A3E50}" type="datetime1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7F00-069A-426A-9A0F-9A32B93D76AD}" type="datetime1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C0E3-9F9E-429E-9D2F-6F7F2DF87875}" type="datetime1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1A12-DF99-4ED1-B74D-7B5A7C003046}" type="datetime1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4EDB5-C03A-49C4-B0EE-7E003B6198ED}" type="datetime1">
              <a:rPr lang="zh-TW" altLang="en-US" smtClean="0"/>
              <a:t>2020/12/11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hyperlink" Target="https://segmentfault.com/a/119000001199145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net.idv.tw/pcnet/html/03.htm" TargetMode="External"/><Relationship Id="rId2" Type="http://schemas.openxmlformats.org/officeDocument/2006/relationships/hyperlink" Target="http://eloquentjavascript.net/example/submi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js/jsref_decodeURIComponent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TW/docs/Web/JavaScript/Reference/Global_Objects/Promis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primers/promises?hl=zh-tw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eyesofkids.gitbooks.io/javascript-start-es6-promise/content/contents/intro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TW/docs/Web/JavaScript/Guide/Using_promises" TargetMode="External"/><Relationship Id="rId2" Type="http://schemas.openxmlformats.org/officeDocument/2006/relationships/hyperlink" Target="https://developer.mozilla.org/zh-TW/docs/Web/JavaScript/Reference/Global_Objects/Promi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vascript.info/promise-basics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TW/docs/Web/JavaScript/Reference/Statements/async_function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developer.mozilla.org/zh-TW/docs/Web/JavaScript/Reference/Operators/await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TW/docs/Web/JavaScript/Reference/Operators/await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hyperlink" Target="https://www.whizlabs.com/blog/what-is-just-in-time-compiler-difference-between-compiler-and-interpreter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happycoder.org/2017/12/19/javascript101-windows-dev-environment-setup-tutorial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hungys-blog/why-i-switched-from-sublime-to-vscode-ea030b3ff1d9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s://zh.wikipedia.org/wiki/Npm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7478644" TargetMode="External"/><Relationship Id="rId2" Type="http://schemas.openxmlformats.org/officeDocument/2006/relationships/hyperlink" Target="https://www.npmjs.com/package/expr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hyperlink" Target="http://nodejs.org/" TargetMode="Externa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268760"/>
            <a:ext cx="9144000" cy="1728192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JavaScript</a:t>
            </a: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程式設計</a:t>
            </a:r>
            <a:b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4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(JavaScript Programming)</a:t>
            </a:r>
            <a:endParaRPr lang="zh-TW" altLang="en-US" sz="4000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4916760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數位學習科技學系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國立台南大學</a:t>
            </a:r>
            <a:endParaRPr lang="en-US" altLang="zh-TW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2020</a:t>
            </a:r>
            <a:endParaRPr lang="zh-TW" altLang="en-US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1760" y="116632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109 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學年度 第 </a:t>
            </a:r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1 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學期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99592" y="3068960"/>
            <a:ext cx="77724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蘇俊銘</a:t>
            </a: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(Jun-Ming Su)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4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jmsu@mail.nutn.edu.tw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Form fields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allow web sites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C00000"/>
                </a:solidFill>
              </a:rPr>
              <a:t>to send user-submitted information in an HTTP request</a:t>
            </a:r>
          </a:p>
          <a:p>
            <a:r>
              <a:rPr lang="en-US" altLang="zh-TW" sz="2800" dirty="0"/>
              <a:t>A web form consists of </a:t>
            </a:r>
            <a:r>
              <a:rPr lang="en-US" altLang="zh-TW" sz="2800" dirty="0">
                <a:solidFill>
                  <a:srgbClr val="FF0000"/>
                </a:solidFill>
              </a:rPr>
              <a:t>any number of input fields grouped in a &lt;form&gt;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tag:</a:t>
            </a:r>
          </a:p>
          <a:p>
            <a:pPr lvl="1"/>
            <a:r>
              <a:rPr lang="en-US" altLang="zh-TW" sz="2400" dirty="0"/>
              <a:t>from simple on/off</a:t>
            </a:r>
            <a:r>
              <a:rPr lang="zh-TW" altLang="en-US" sz="2400" dirty="0"/>
              <a:t> </a:t>
            </a:r>
            <a:r>
              <a:rPr lang="en-US" altLang="zh-TW" sz="2400" dirty="0"/>
              <a:t>checkboxes to drop-down menus and fields for text input.</a:t>
            </a:r>
          </a:p>
          <a:p>
            <a:r>
              <a:rPr lang="en-US" altLang="zh-TW" sz="2800" dirty="0"/>
              <a:t>A lot of field types use the </a:t>
            </a:r>
            <a:r>
              <a:rPr lang="en-US" altLang="zh-TW" sz="2800" dirty="0">
                <a:solidFill>
                  <a:srgbClr val="FF0000"/>
                </a:solidFill>
              </a:rPr>
              <a:t>&lt;input&gt; </a:t>
            </a:r>
            <a:r>
              <a:rPr lang="en-US" altLang="zh-TW" sz="2800" dirty="0"/>
              <a:t>tag:</a:t>
            </a:r>
          </a:p>
          <a:p>
            <a:pPr lvl="1"/>
            <a:r>
              <a:rPr lang="en-US" altLang="zh-TW" sz="2400" dirty="0"/>
              <a:t>tag’s type attribute is used to</a:t>
            </a:r>
            <a:r>
              <a:rPr lang="zh-TW" altLang="en-US" sz="2400" dirty="0"/>
              <a:t> </a:t>
            </a:r>
            <a:r>
              <a:rPr lang="en-US" altLang="zh-TW" sz="2400" dirty="0"/>
              <a:t>select the field’s style.</a:t>
            </a:r>
          </a:p>
          <a:p>
            <a:pPr lvl="1"/>
            <a:r>
              <a:rPr lang="en-US" altLang="zh-TW" sz="2400" dirty="0"/>
              <a:t>These are some commonly used &lt;input&gt; types:</a:t>
            </a:r>
          </a:p>
          <a:p>
            <a:pPr lvl="2"/>
            <a:r>
              <a:rPr lang="en-US" altLang="zh-TW" sz="2000" dirty="0">
                <a:solidFill>
                  <a:srgbClr val="C00000"/>
                </a:solidFill>
              </a:rPr>
              <a:t>text</a:t>
            </a:r>
            <a:r>
              <a:rPr lang="en-US" altLang="zh-TW" sz="2000" dirty="0"/>
              <a:t>: A single-line text field</a:t>
            </a:r>
          </a:p>
          <a:p>
            <a:pPr lvl="2"/>
            <a:r>
              <a:rPr lang="en-US" altLang="zh-TW" sz="2000" dirty="0">
                <a:solidFill>
                  <a:srgbClr val="C00000"/>
                </a:solidFill>
              </a:rPr>
              <a:t>password</a:t>
            </a:r>
            <a:r>
              <a:rPr lang="en-US" altLang="zh-TW" sz="2000" dirty="0"/>
              <a:t>: Same as text but hides the text that is typed</a:t>
            </a:r>
          </a:p>
          <a:p>
            <a:pPr lvl="2"/>
            <a:r>
              <a:rPr lang="en-US" altLang="zh-TW" sz="2000" dirty="0">
                <a:solidFill>
                  <a:srgbClr val="C00000"/>
                </a:solidFill>
              </a:rPr>
              <a:t>checkbox</a:t>
            </a:r>
            <a:r>
              <a:rPr lang="en-US" altLang="zh-TW" sz="2000" dirty="0"/>
              <a:t>: An on/off switch</a:t>
            </a:r>
          </a:p>
          <a:p>
            <a:pPr lvl="2"/>
            <a:r>
              <a:rPr lang="en-US" altLang="zh-TW" sz="2000" dirty="0">
                <a:solidFill>
                  <a:srgbClr val="C00000"/>
                </a:solidFill>
              </a:rPr>
              <a:t>radio</a:t>
            </a:r>
            <a:r>
              <a:rPr lang="en-US" altLang="zh-TW" sz="2000" dirty="0"/>
              <a:t>: (Part of) a multiple-choice field</a:t>
            </a:r>
          </a:p>
          <a:p>
            <a:pPr lvl="2"/>
            <a:r>
              <a:rPr lang="en-US" altLang="zh-TW" sz="2000" dirty="0">
                <a:solidFill>
                  <a:srgbClr val="C00000"/>
                </a:solidFill>
              </a:rPr>
              <a:t>file</a:t>
            </a:r>
            <a:r>
              <a:rPr lang="en-US" altLang="zh-TW" sz="2000" dirty="0"/>
              <a:t>: Allows the user to choose a file from their computer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073378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Picking a framework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A framework can be said to be a predefined structure of code with some abstraction:</a:t>
            </a:r>
          </a:p>
          <a:p>
            <a:pPr lvl="1"/>
            <a:r>
              <a:rPr lang="en-US" altLang="zh-TW" dirty="0"/>
              <a:t>makes the development quite fast and easily maintainable. </a:t>
            </a:r>
          </a:p>
          <a:p>
            <a:pPr lvl="1"/>
            <a:r>
              <a:rPr lang="en-US" altLang="zh-TW" dirty="0"/>
              <a:t>frameworks can be categorized as follows: </a:t>
            </a:r>
          </a:p>
          <a:p>
            <a:pPr lvl="2"/>
            <a:r>
              <a:rPr lang="en-US" altLang="zh-TW" b="1" dirty="0"/>
              <a:t>Configuration-based frameworks </a:t>
            </a:r>
          </a:p>
          <a:p>
            <a:pPr lvl="2"/>
            <a:r>
              <a:rPr lang="en-US" altLang="zh-TW" b="1" dirty="0"/>
              <a:t>Syntactic/semantic style-based frameworks </a:t>
            </a:r>
          </a:p>
          <a:p>
            <a:pPr lvl="2"/>
            <a:r>
              <a:rPr lang="en-US" altLang="zh-TW" b="1" dirty="0" err="1"/>
              <a:t>Unopinionated</a:t>
            </a:r>
            <a:r>
              <a:rPr lang="en-US" altLang="zh-TW" b="1" dirty="0"/>
              <a:t> frameworks 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100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924300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24723"/>
          </a:xfrm>
        </p:spPr>
        <p:txBody>
          <a:bodyPr>
            <a:normAutofit/>
          </a:bodyPr>
          <a:lstStyle/>
          <a:p>
            <a:r>
              <a:rPr lang="en-US" altLang="zh-TW" dirty="0"/>
              <a:t>When </a:t>
            </a:r>
            <a:r>
              <a:rPr lang="en-US" altLang="zh-TW" dirty="0">
                <a:solidFill>
                  <a:srgbClr val="C00000"/>
                </a:solidFill>
              </a:rPr>
              <a:t>require</a:t>
            </a:r>
            <a:r>
              <a:rPr lang="en-US" altLang="zh-TW" dirty="0"/>
              <a:t> is called:</a:t>
            </a:r>
          </a:p>
          <a:p>
            <a:pPr lvl="1"/>
            <a:r>
              <a:rPr lang="en-US" altLang="zh-TW" dirty="0"/>
              <a:t>Node resolve the given string to an actual</a:t>
            </a:r>
            <a:r>
              <a:rPr lang="zh-TW" altLang="en-US" dirty="0"/>
              <a:t> </a:t>
            </a:r>
            <a:r>
              <a:rPr lang="en-US" altLang="zh-TW" dirty="0"/>
              <a:t>file that it can load.</a:t>
            </a:r>
          </a:p>
          <a:p>
            <a:pPr lvl="2"/>
            <a:r>
              <a:rPr lang="en-US" altLang="zh-TW" dirty="0"/>
              <a:t>Pathnames that start with </a:t>
            </a:r>
            <a:r>
              <a:rPr lang="en-US" altLang="zh-TW" dirty="0">
                <a:solidFill>
                  <a:srgbClr val="C00000"/>
                </a:solidFill>
              </a:rPr>
              <a:t>/, ./, or ../ </a:t>
            </a:r>
            <a:r>
              <a:rPr lang="en-US" altLang="zh-TW" dirty="0"/>
              <a:t>are resolved</a:t>
            </a:r>
            <a:r>
              <a:rPr lang="zh-TW" altLang="en-US" dirty="0"/>
              <a:t> </a:t>
            </a:r>
            <a:r>
              <a:rPr lang="en-US" altLang="zh-TW" dirty="0"/>
              <a:t>relative to the current module’s path:</a:t>
            </a:r>
          </a:p>
          <a:p>
            <a:pPr lvl="3"/>
            <a:r>
              <a:rPr lang="en-US" altLang="zh-TW" b="1" dirty="0">
                <a:solidFill>
                  <a:srgbClr val="C00000"/>
                </a:solidFill>
              </a:rPr>
              <a:t>.</a:t>
            </a:r>
            <a:r>
              <a:rPr lang="en-US" altLang="zh-TW" dirty="0"/>
              <a:t> stands for the </a:t>
            </a:r>
            <a:r>
              <a:rPr lang="en-US" altLang="zh-TW" dirty="0">
                <a:solidFill>
                  <a:srgbClr val="7030A0"/>
                </a:solidFill>
              </a:rPr>
              <a:t>current</a:t>
            </a:r>
            <a:r>
              <a:rPr lang="en-US" altLang="zh-TW" dirty="0"/>
              <a:t> directory,</a:t>
            </a:r>
          </a:p>
          <a:p>
            <a:pPr lvl="3"/>
            <a:r>
              <a:rPr lang="en-US" altLang="zh-TW" dirty="0">
                <a:solidFill>
                  <a:srgbClr val="C00000"/>
                </a:solidFill>
              </a:rPr>
              <a:t>../</a:t>
            </a:r>
            <a:r>
              <a:rPr lang="en-US" altLang="zh-TW" dirty="0"/>
              <a:t> for one directory </a:t>
            </a:r>
            <a:r>
              <a:rPr lang="en-US" altLang="zh-TW" dirty="0">
                <a:solidFill>
                  <a:srgbClr val="7030A0"/>
                </a:solidFill>
              </a:rPr>
              <a:t>up</a:t>
            </a:r>
            <a:r>
              <a:rPr lang="en-US" altLang="zh-TW" dirty="0"/>
              <a:t>, </a:t>
            </a:r>
          </a:p>
          <a:p>
            <a:pPr lvl="3"/>
            <a:r>
              <a:rPr lang="en-US" altLang="zh-TW" dirty="0">
                <a:solidFill>
                  <a:srgbClr val="C00000"/>
                </a:solidFill>
              </a:rPr>
              <a:t>/</a:t>
            </a:r>
            <a:r>
              <a:rPr lang="en-US" altLang="zh-TW" dirty="0"/>
              <a:t> for the </a:t>
            </a:r>
            <a:r>
              <a:rPr lang="en-US" altLang="zh-TW" dirty="0">
                <a:solidFill>
                  <a:srgbClr val="7030A0"/>
                </a:solidFill>
              </a:rPr>
              <a:t>root</a:t>
            </a:r>
            <a:r>
              <a:rPr lang="en-US" altLang="zh-TW" dirty="0"/>
              <a:t> of the file system. 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"./graph" </a:t>
            </a:r>
            <a:r>
              <a:rPr lang="en-US" altLang="zh-TW" dirty="0"/>
              <a:t>from the file </a:t>
            </a:r>
            <a:r>
              <a:rPr lang="en-US" altLang="zh-TW" dirty="0">
                <a:solidFill>
                  <a:srgbClr val="C00000"/>
                </a:solidFill>
              </a:rPr>
              <a:t>/</a:t>
            </a:r>
            <a:r>
              <a:rPr lang="en-US" altLang="zh-TW" dirty="0" err="1">
                <a:solidFill>
                  <a:srgbClr val="C00000"/>
                </a:solidFill>
              </a:rPr>
              <a:t>tmp</a:t>
            </a:r>
            <a:r>
              <a:rPr lang="en-US" altLang="zh-TW" dirty="0">
                <a:solidFill>
                  <a:srgbClr val="C00000"/>
                </a:solidFill>
              </a:rPr>
              <a:t>/robot/robot.js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Node will try to load the file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/</a:t>
            </a:r>
            <a:r>
              <a:rPr lang="en-US" altLang="zh-TW" dirty="0" err="1">
                <a:solidFill>
                  <a:srgbClr val="C00000"/>
                </a:solidFill>
              </a:rPr>
              <a:t>tmp</a:t>
            </a:r>
            <a:r>
              <a:rPr lang="en-US" altLang="zh-TW" dirty="0">
                <a:solidFill>
                  <a:srgbClr val="C00000"/>
                </a:solidFill>
              </a:rPr>
              <a:t>/robot/graph.js</a:t>
            </a:r>
            <a:r>
              <a:rPr lang="en-US" altLang="zh-TW" dirty="0"/>
              <a:t>.</a:t>
            </a:r>
          </a:p>
          <a:p>
            <a:r>
              <a:rPr lang="en-US" altLang="zh-TW" sz="2200" dirty="0"/>
              <a:t>refer to:</a:t>
            </a:r>
          </a:p>
          <a:p>
            <a:pPr lvl="1"/>
            <a:r>
              <a:rPr lang="en-US" altLang="zh-TW" sz="1800" dirty="0"/>
              <a:t>either a </a:t>
            </a:r>
            <a:r>
              <a:rPr lang="en-US" altLang="zh-TW" sz="1800" dirty="0">
                <a:solidFill>
                  <a:srgbClr val="C00000"/>
                </a:solidFill>
              </a:rPr>
              <a:t>built-in module</a:t>
            </a:r>
          </a:p>
          <a:p>
            <a:pPr lvl="1"/>
            <a:r>
              <a:rPr lang="en-US" altLang="zh-TW" sz="1800" dirty="0"/>
              <a:t>or a </a:t>
            </a:r>
            <a:r>
              <a:rPr lang="en-US" altLang="zh-TW" sz="1800" dirty="0">
                <a:solidFill>
                  <a:srgbClr val="C00000"/>
                </a:solidFill>
              </a:rPr>
              <a:t>module installed in a </a:t>
            </a:r>
            <a:r>
              <a:rPr lang="en-US" altLang="zh-TW" sz="1800" b="1" dirty="0" err="1">
                <a:solidFill>
                  <a:srgbClr val="C00000"/>
                </a:solidFill>
              </a:rPr>
              <a:t>node_modules</a:t>
            </a:r>
            <a:r>
              <a:rPr lang="en-US" altLang="zh-TW" sz="1800" dirty="0">
                <a:solidFill>
                  <a:srgbClr val="C00000"/>
                </a:solidFill>
              </a:rPr>
              <a:t> </a:t>
            </a:r>
            <a:r>
              <a:rPr lang="en-US" altLang="zh-TW" sz="1800" dirty="0"/>
              <a:t>directory.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101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83076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An example of a framework:</a:t>
            </a:r>
            <a:r>
              <a:rPr lang="en-US" altLang="zh-TW" dirty="0">
                <a:solidFill>
                  <a:srgbClr val="0070C0"/>
                </a:solidFill>
              </a:rPr>
              <a:t> Express.js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42" y="1060313"/>
            <a:ext cx="4499992" cy="530120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altLang="zh-TW" sz="2000" dirty="0" err="1">
                <a:solidFill>
                  <a:srgbClr val="C00000"/>
                </a:solidFill>
              </a:rPr>
              <a:t>var</a:t>
            </a:r>
            <a:r>
              <a:rPr lang="en-US" altLang="zh-TW" sz="2000" dirty="0">
                <a:solidFill>
                  <a:srgbClr val="C00000"/>
                </a:solidFill>
              </a:rPr>
              <a:t> express = require(‘./</a:t>
            </a:r>
            <a:r>
              <a:rPr lang="en-US" altLang="zh-TW" sz="2000" dirty="0" err="1">
                <a:solidFill>
                  <a:srgbClr val="C00000"/>
                </a:solidFill>
              </a:rPr>
              <a:t>node_modules</a:t>
            </a:r>
            <a:r>
              <a:rPr lang="en-US" altLang="zh-TW" sz="2000" dirty="0">
                <a:solidFill>
                  <a:srgbClr val="C00000"/>
                </a:solidFill>
              </a:rPr>
              <a:t>/</a:t>
            </a:r>
            <a:r>
              <a:rPr lang="en-US" altLang="zh-TW" sz="2000" dirty="0" err="1">
                <a:solidFill>
                  <a:srgbClr val="C00000"/>
                </a:solidFill>
              </a:rPr>
              <a:t>express'</a:t>
            </a:r>
            <a:r>
              <a:rPr lang="en-US" altLang="zh-TW" sz="2000" dirty="0">
                <a:solidFill>
                  <a:srgbClr val="C00000"/>
                </a:solidFill>
              </a:rPr>
              <a:t>);  </a:t>
            </a:r>
            <a:r>
              <a:rPr lang="en-US" altLang="zh-TW" sz="2000" dirty="0">
                <a:solidFill>
                  <a:srgbClr val="002060"/>
                </a:solidFill>
              </a:rPr>
              <a:t>//installed module </a:t>
            </a:r>
          </a:p>
          <a:p>
            <a:r>
              <a:rPr lang="en-US" altLang="zh-TW" sz="2000" dirty="0" err="1">
                <a:solidFill>
                  <a:srgbClr val="C00000"/>
                </a:solidFill>
              </a:rPr>
              <a:t>var</a:t>
            </a:r>
            <a:r>
              <a:rPr lang="en-US" altLang="zh-TW" sz="2000" dirty="0">
                <a:solidFill>
                  <a:srgbClr val="C00000"/>
                </a:solidFill>
              </a:rPr>
              <a:t> app = express(); </a:t>
            </a:r>
          </a:p>
          <a:p>
            <a:r>
              <a:rPr lang="en-US" altLang="zh-TW" sz="2000" dirty="0" err="1">
                <a:solidFill>
                  <a:srgbClr val="0070C0"/>
                </a:solidFill>
              </a:rPr>
              <a:t>var</a:t>
            </a:r>
            <a:r>
              <a:rPr lang="en-US" altLang="zh-TW" sz="2000" dirty="0">
                <a:solidFill>
                  <a:srgbClr val="0070C0"/>
                </a:solidFill>
              </a:rPr>
              <a:t> port = 8081; </a:t>
            </a:r>
          </a:p>
          <a:p>
            <a:r>
              <a:rPr lang="en-US" altLang="zh-TW" sz="2000" dirty="0" err="1">
                <a:solidFill>
                  <a:srgbClr val="C00000"/>
                </a:solidFill>
              </a:rPr>
              <a:t>app</a:t>
            </a:r>
            <a:r>
              <a:rPr lang="en-US" altLang="zh-TW" sz="2000" dirty="0" err="1">
                <a:solidFill>
                  <a:srgbClr val="0070C0"/>
                </a:solidFill>
              </a:rPr>
              <a:t>.</a:t>
            </a:r>
            <a:r>
              <a:rPr lang="en-US" altLang="zh-TW" sz="2000" dirty="0" err="1">
                <a:solidFill>
                  <a:srgbClr val="C00000"/>
                </a:solidFill>
              </a:rPr>
              <a:t>use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</a:rPr>
              <a:t>requestListener</a:t>
            </a:r>
            <a:r>
              <a:rPr lang="en-US" altLang="zh-TW" sz="2000" dirty="0">
                <a:solidFill>
                  <a:srgbClr val="0070C0"/>
                </a:solidFill>
              </a:rPr>
              <a:t>).</a:t>
            </a:r>
            <a:r>
              <a:rPr lang="en-US" altLang="zh-TW" sz="2000" dirty="0">
                <a:solidFill>
                  <a:srgbClr val="7030A0"/>
                </a:solidFill>
              </a:rPr>
              <a:t>listen</a:t>
            </a:r>
            <a:r>
              <a:rPr lang="en-US" altLang="zh-TW" sz="2000" dirty="0">
                <a:solidFill>
                  <a:srgbClr val="0070C0"/>
                </a:solidFill>
              </a:rPr>
              <a:t>(port); 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console.log("</a:t>
            </a:r>
            <a:r>
              <a:rPr lang="en-US" altLang="zh-TW" sz="2000" dirty="0"/>
              <a:t>Server is listening on", port</a:t>
            </a:r>
            <a:r>
              <a:rPr lang="en-US" altLang="zh-TW" sz="2000" dirty="0">
                <a:solidFill>
                  <a:srgbClr val="0070C0"/>
                </a:solidFill>
              </a:rPr>
              <a:t>) 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function </a:t>
            </a:r>
            <a:r>
              <a:rPr lang="en-US" altLang="zh-TW" sz="2000" b="1" dirty="0" err="1">
                <a:solidFill>
                  <a:srgbClr val="0070C0"/>
                </a:solidFill>
              </a:rPr>
              <a:t>requestListener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</a:rPr>
              <a:t>req</a:t>
            </a:r>
            <a:r>
              <a:rPr lang="en-US" altLang="zh-TW" sz="2000" dirty="0">
                <a:solidFill>
                  <a:srgbClr val="0070C0"/>
                </a:solidFill>
              </a:rPr>
              <a:t>, res){ 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console.log(" responding now"); </a:t>
            </a:r>
          </a:p>
          <a:p>
            <a:r>
              <a:rPr lang="en-US" altLang="zh-TW" sz="2000" dirty="0" err="1">
                <a:solidFill>
                  <a:srgbClr val="0070C0"/>
                </a:solidFill>
              </a:rPr>
              <a:t>res.send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/>
              <a:t>'Hello Express</a:t>
            </a:r>
            <a:r>
              <a:rPr lang="en-US" altLang="zh-TW" sz="2000" dirty="0">
                <a:solidFill>
                  <a:srgbClr val="0070C0"/>
                </a:solidFill>
              </a:rPr>
              <a:t>'); 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}	</a:t>
            </a:r>
          </a:p>
          <a:p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102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44008" y="1060313"/>
            <a:ext cx="4499992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var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 http = require("http");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//built-in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var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port = 8081;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http</a:t>
            </a:r>
            <a:r>
              <a:rPr lang="en-US" altLang="zh-TW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TW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createServer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requestListener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). listen(port);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console.log("Server is listening on", port)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 </a:t>
            </a:r>
            <a:r>
              <a:rPr lang="en-US" altLang="zh-TW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requestListener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req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, res){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res.writeHead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</a:rPr>
              <a:t>(200, {'Content-Type': 'text/plain'});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console.log("responding now");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res.end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("Hello");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} 	</a:t>
            </a:r>
          </a:p>
        </p:txBody>
      </p:sp>
    </p:spTree>
    <p:extLst>
      <p:ext uri="{BB962C8B-B14F-4D97-AF65-F5344CB8AC3E}">
        <p14:creationId xmlns:p14="http://schemas.microsoft.com/office/powerpoint/2010/main" val="176286614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The HTTP module</a:t>
            </a:r>
            <a:r>
              <a:rPr lang="zh-TW" altLang="en-US" b="1" dirty="0"/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(Eloquent)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</a:rPr>
              <a:t>appserver.js</a:t>
            </a:r>
          </a:p>
          <a:p>
            <a:pPr lvl="1"/>
            <a:r>
              <a:rPr lang="en-US" altLang="zh-TW" sz="2400" dirty="0" err="1">
                <a:solidFill>
                  <a:srgbClr val="0070C0"/>
                </a:solidFill>
              </a:rPr>
              <a:t>const</a:t>
            </a:r>
            <a:r>
              <a:rPr lang="en-US" altLang="zh-TW" sz="2400" dirty="0">
                <a:solidFill>
                  <a:srgbClr val="0070C0"/>
                </a:solidFill>
              </a:rPr>
              <a:t> {</a:t>
            </a:r>
            <a:r>
              <a:rPr lang="en-US" altLang="zh-TW" sz="2400" dirty="0" err="1">
                <a:solidFill>
                  <a:srgbClr val="0070C0"/>
                </a:solidFill>
              </a:rPr>
              <a:t>createServer</a:t>
            </a:r>
            <a:r>
              <a:rPr lang="en-US" altLang="zh-TW" sz="2400" dirty="0">
                <a:solidFill>
                  <a:srgbClr val="0070C0"/>
                </a:solidFill>
              </a:rPr>
              <a:t>} = require("</a:t>
            </a:r>
            <a:r>
              <a:rPr lang="en-US" altLang="zh-TW" sz="2400" dirty="0"/>
              <a:t>http</a:t>
            </a:r>
            <a:r>
              <a:rPr lang="en-US" altLang="zh-TW" sz="2400" dirty="0">
                <a:solidFill>
                  <a:srgbClr val="0070C0"/>
                </a:solidFill>
              </a:rPr>
              <a:t>");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let server = </a:t>
            </a:r>
            <a:r>
              <a:rPr lang="en-US" altLang="zh-TW" sz="2400" b="1" dirty="0" err="1">
                <a:solidFill>
                  <a:srgbClr val="0070C0"/>
                </a:solidFill>
              </a:rPr>
              <a:t>createServer</a:t>
            </a:r>
            <a:r>
              <a:rPr lang="en-US" altLang="zh-TW" sz="2400" dirty="0">
                <a:solidFill>
                  <a:srgbClr val="0070C0"/>
                </a:solidFill>
              </a:rPr>
              <a:t>((request, response) =&gt; {</a:t>
            </a:r>
          </a:p>
          <a:p>
            <a:pPr lvl="1"/>
            <a:r>
              <a:rPr lang="en-US" altLang="zh-TW" sz="2400" dirty="0" err="1">
                <a:solidFill>
                  <a:srgbClr val="0070C0"/>
                </a:solidFill>
              </a:rPr>
              <a:t>response.</a:t>
            </a:r>
            <a:r>
              <a:rPr lang="en-US" altLang="zh-TW" sz="2400" b="1" dirty="0" err="1">
                <a:solidFill>
                  <a:srgbClr val="0070C0"/>
                </a:solidFill>
              </a:rPr>
              <a:t>writeHead</a:t>
            </a:r>
            <a:r>
              <a:rPr lang="en-US" altLang="zh-TW" sz="2400" dirty="0">
                <a:solidFill>
                  <a:srgbClr val="0070C0"/>
                </a:solidFill>
              </a:rPr>
              <a:t>(200, {"Content-Type": "text/</a:t>
            </a:r>
            <a:r>
              <a:rPr lang="en-US" altLang="zh-TW" sz="2400" dirty="0">
                <a:solidFill>
                  <a:srgbClr val="C00000"/>
                </a:solidFill>
              </a:rPr>
              <a:t>html</a:t>
            </a:r>
            <a:r>
              <a:rPr lang="en-US" altLang="zh-TW" sz="2400" dirty="0">
                <a:solidFill>
                  <a:srgbClr val="0070C0"/>
                </a:solidFill>
              </a:rPr>
              <a:t>"});</a:t>
            </a:r>
          </a:p>
          <a:p>
            <a:pPr lvl="1"/>
            <a:r>
              <a:rPr lang="en-US" altLang="zh-TW" sz="2400" dirty="0" err="1"/>
              <a:t>response.write</a:t>
            </a:r>
            <a:r>
              <a:rPr lang="en-US" altLang="zh-TW" sz="2400" dirty="0"/>
              <a:t>(`</a:t>
            </a:r>
          </a:p>
          <a:p>
            <a:pPr lvl="1"/>
            <a:r>
              <a:rPr lang="en-US" altLang="zh-TW" sz="2400" dirty="0"/>
              <a:t>&lt;h1&gt;Hello!&lt;/h1&gt;</a:t>
            </a:r>
          </a:p>
          <a:p>
            <a:pPr lvl="1"/>
            <a:r>
              <a:rPr lang="en-US" altLang="zh-TW" sz="2400" dirty="0"/>
              <a:t>&lt;p&gt;You asked for </a:t>
            </a:r>
            <a:r>
              <a:rPr lang="en-US" altLang="zh-TW" sz="2400" dirty="0">
                <a:solidFill>
                  <a:srgbClr val="C00000"/>
                </a:solidFill>
              </a:rPr>
              <a:t>&lt;code&gt;${request.url}&lt;/code&gt;</a:t>
            </a:r>
            <a:r>
              <a:rPr lang="en-US" altLang="zh-TW" sz="2400" dirty="0"/>
              <a:t>&lt;/p&gt;</a:t>
            </a:r>
          </a:p>
          <a:p>
            <a:pPr lvl="1"/>
            <a:r>
              <a:rPr lang="en-US" altLang="zh-TW" sz="2400" dirty="0"/>
              <a:t>`);</a:t>
            </a:r>
          </a:p>
          <a:p>
            <a:pPr lvl="1"/>
            <a:r>
              <a:rPr lang="en-US" altLang="zh-TW" sz="2400" dirty="0" err="1">
                <a:solidFill>
                  <a:srgbClr val="0070C0"/>
                </a:solidFill>
              </a:rPr>
              <a:t>response.end</a:t>
            </a:r>
            <a:r>
              <a:rPr lang="en-US" altLang="zh-TW" sz="2400" dirty="0">
                <a:solidFill>
                  <a:srgbClr val="0070C0"/>
                </a:solidFill>
              </a:rPr>
              <a:t>();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});</a:t>
            </a:r>
          </a:p>
          <a:p>
            <a:pPr lvl="1"/>
            <a:r>
              <a:rPr lang="en-US" altLang="zh-TW" sz="2400" dirty="0" err="1">
                <a:solidFill>
                  <a:srgbClr val="0070C0"/>
                </a:solidFill>
              </a:rPr>
              <a:t>server.</a:t>
            </a:r>
            <a:r>
              <a:rPr lang="en-US" altLang="zh-TW" sz="2400" b="1" dirty="0" err="1">
                <a:solidFill>
                  <a:srgbClr val="0070C0"/>
                </a:solidFill>
              </a:rPr>
              <a:t>listen</a:t>
            </a:r>
            <a:r>
              <a:rPr lang="en-US" altLang="zh-TW" sz="2400" dirty="0">
                <a:solidFill>
                  <a:srgbClr val="0070C0"/>
                </a:solidFill>
              </a:rPr>
              <a:t>(8000);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console.log("</a:t>
            </a:r>
            <a:r>
              <a:rPr lang="en-US" altLang="zh-TW" sz="2400" dirty="0">
                <a:solidFill>
                  <a:srgbClr val="7030A0"/>
                </a:solidFill>
              </a:rPr>
              <a:t>Listening</a:t>
            </a:r>
            <a:r>
              <a:rPr lang="en-US" altLang="zh-TW" sz="2400" dirty="0">
                <a:solidFill>
                  <a:srgbClr val="0070C0"/>
                </a:solidFill>
              </a:rPr>
              <a:t>! (port </a:t>
            </a:r>
            <a:r>
              <a:rPr lang="en-US" altLang="zh-TW" sz="2400" dirty="0"/>
              <a:t>8000</a:t>
            </a:r>
            <a:r>
              <a:rPr lang="en-US" altLang="zh-TW" sz="2400" dirty="0">
                <a:solidFill>
                  <a:srgbClr val="0070C0"/>
                </a:solidFill>
              </a:rPr>
              <a:t>)");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103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016989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node </a:t>
            </a:r>
            <a:r>
              <a:rPr lang="en-US" altLang="zh-TW" dirty="0" err="1"/>
              <a:t>appserver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/>
          </a:bodyPr>
          <a:lstStyle/>
          <a:p>
            <a:r>
              <a:rPr lang="en-US" altLang="zh-TW" dirty="0"/>
              <a:t>http://localhost:8000</a:t>
            </a:r>
            <a:r>
              <a:rPr lang="en-US" altLang="zh-TW" dirty="0">
                <a:solidFill>
                  <a:srgbClr val="C00000"/>
                </a:solidFill>
              </a:rPr>
              <a:t>/hello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to </a:t>
            </a:r>
            <a:r>
              <a:rPr lang="en-US" altLang="zh-TW" dirty="0">
                <a:solidFill>
                  <a:srgbClr val="C00000"/>
                </a:solidFill>
              </a:rPr>
              <a:t>make a request </a:t>
            </a:r>
            <a:r>
              <a:rPr lang="en-US" altLang="zh-TW" dirty="0"/>
              <a:t>to your server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104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692696"/>
            <a:ext cx="8799095" cy="5760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780928"/>
            <a:ext cx="6130626" cy="250869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接點 7"/>
          <p:cNvCxnSpPr/>
          <p:nvPr/>
        </p:nvCxnSpPr>
        <p:spPr>
          <a:xfrm>
            <a:off x="6625208" y="3140968"/>
            <a:ext cx="75510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81DC34E9-2B93-40E4-A38B-16E6A09F9D16}"/>
              </a:ext>
            </a:extLst>
          </p:cNvPr>
          <p:cNvSpPr/>
          <p:nvPr/>
        </p:nvSpPr>
        <p:spPr>
          <a:xfrm>
            <a:off x="611560" y="654633"/>
            <a:ext cx="5578980" cy="29009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30537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On </a:t>
            </a:r>
            <a:r>
              <a:rPr lang="en-US" altLang="zh-TW" dirty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on</a:t>
            </a:r>
            <a:r>
              <a:rPr lang="en-US" altLang="zh-TW" dirty="0"/>
              <a:t> method:</a:t>
            </a:r>
          </a:p>
          <a:p>
            <a:pPr lvl="1"/>
            <a:r>
              <a:rPr lang="en-US" altLang="zh-TW" dirty="0"/>
              <a:t>Objects that emit events in Node</a:t>
            </a:r>
          </a:p>
          <a:p>
            <a:pPr lvl="2"/>
            <a:r>
              <a:rPr lang="en-US" altLang="zh-TW" dirty="0"/>
              <a:t>is similar to the </a:t>
            </a:r>
            <a:r>
              <a:rPr lang="en-US" altLang="zh-TW" b="1" dirty="0" err="1">
                <a:solidFill>
                  <a:srgbClr val="C00000"/>
                </a:solidFill>
              </a:rPr>
              <a:t>addEventListener</a:t>
            </a:r>
            <a:r>
              <a:rPr lang="en-US" altLang="zh-TW" dirty="0">
                <a:solidFill>
                  <a:srgbClr val="C00000"/>
                </a:solidFill>
              </a:rPr>
              <a:t> method in the browser</a:t>
            </a:r>
            <a:r>
              <a:rPr lang="en-US" altLang="zh-TW" dirty="0"/>
              <a:t>. </a:t>
            </a:r>
          </a:p>
          <a:p>
            <a:pPr lvl="2"/>
            <a:r>
              <a:rPr lang="en-US" altLang="zh-TW" dirty="0"/>
              <a:t>You give it an event name and then a function, </a:t>
            </a:r>
          </a:p>
          <a:p>
            <a:pPr lvl="3"/>
            <a:r>
              <a:rPr lang="en-US" altLang="zh-TW" dirty="0"/>
              <a:t>it will register that function to be called:</a:t>
            </a:r>
          </a:p>
          <a:p>
            <a:pPr lvl="4"/>
            <a:r>
              <a:rPr lang="en-US" altLang="zh-TW" dirty="0"/>
              <a:t>whenever the given event occurs.</a:t>
            </a:r>
          </a:p>
          <a:p>
            <a:r>
              <a:rPr lang="en-US" altLang="zh-TW" dirty="0"/>
              <a:t>Readable streams have </a:t>
            </a:r>
            <a:r>
              <a:rPr lang="en-US" altLang="zh-TW" dirty="0">
                <a:solidFill>
                  <a:srgbClr val="C00000"/>
                </a:solidFill>
              </a:rPr>
              <a:t>"data"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C00000"/>
                </a:solidFill>
              </a:rPr>
              <a:t>"end" </a:t>
            </a:r>
            <a:r>
              <a:rPr lang="en-US" altLang="zh-TW" dirty="0"/>
              <a:t>events: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"data": </a:t>
            </a:r>
            <a:r>
              <a:rPr lang="en-US" altLang="zh-TW" dirty="0"/>
              <a:t>is fired every time data comes in, 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“end" : </a:t>
            </a:r>
            <a:r>
              <a:rPr lang="en-US" altLang="zh-TW" dirty="0"/>
              <a:t>is called whenever the stream is at its end.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request.</a:t>
            </a:r>
            <a:r>
              <a:rPr lang="en-US" altLang="zh-TW" dirty="0" err="1">
                <a:solidFill>
                  <a:srgbClr val="C00000"/>
                </a:solidFill>
              </a:rPr>
              <a:t>on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"data"</a:t>
            </a:r>
            <a:r>
              <a:rPr lang="en-US" altLang="zh-TW" dirty="0">
                <a:solidFill>
                  <a:srgbClr val="0070C0"/>
                </a:solidFill>
              </a:rPr>
              <a:t>, chunk =&gt;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response.write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chunk.toString</a:t>
            </a:r>
            <a:r>
              <a:rPr lang="en-US" altLang="zh-TW" dirty="0">
                <a:solidFill>
                  <a:srgbClr val="0070C0"/>
                </a:solidFill>
              </a:rPr>
              <a:t>().</a:t>
            </a:r>
            <a:r>
              <a:rPr lang="en-US" altLang="zh-TW" dirty="0" err="1">
                <a:solidFill>
                  <a:srgbClr val="0070C0"/>
                </a:solidFill>
              </a:rPr>
              <a:t>toUpperCase</a:t>
            </a:r>
            <a:r>
              <a:rPr lang="en-US" altLang="zh-TW" dirty="0">
                <a:solidFill>
                  <a:srgbClr val="0070C0"/>
                </a:solidFill>
              </a:rPr>
              <a:t>()));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request.</a:t>
            </a:r>
            <a:r>
              <a:rPr lang="en-US" altLang="zh-TW" dirty="0" err="1">
                <a:solidFill>
                  <a:srgbClr val="C00000"/>
                </a:solidFill>
              </a:rPr>
              <a:t>on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"end"</a:t>
            </a:r>
            <a:r>
              <a:rPr lang="en-US" altLang="zh-TW" dirty="0">
                <a:solidFill>
                  <a:srgbClr val="0070C0"/>
                </a:solidFill>
              </a:rPr>
              <a:t>, () =&gt; </a:t>
            </a:r>
            <a:r>
              <a:rPr lang="en-US" altLang="zh-TW" dirty="0" err="1">
                <a:solidFill>
                  <a:srgbClr val="0070C0"/>
                </a:solidFill>
              </a:rPr>
              <a:t>response.end</a:t>
            </a:r>
            <a:r>
              <a:rPr lang="en-US" altLang="zh-TW" dirty="0">
                <a:solidFill>
                  <a:srgbClr val="0070C0"/>
                </a:solidFill>
              </a:rPr>
              <a:t>());</a:t>
            </a:r>
          </a:p>
          <a:p>
            <a:pPr lvl="3"/>
            <a:r>
              <a:rPr lang="en-US" altLang="zh-TW" dirty="0"/>
              <a:t>chunk value passed to the data handler will be a binary Buffer:</a:t>
            </a:r>
          </a:p>
          <a:p>
            <a:pPr lvl="4"/>
            <a:r>
              <a:rPr lang="en-US" altLang="zh-TW" dirty="0"/>
              <a:t>convert this to a string by </a:t>
            </a:r>
            <a:r>
              <a:rPr lang="en-US" altLang="zh-TW" dirty="0" err="1">
                <a:solidFill>
                  <a:srgbClr val="C00000"/>
                </a:solidFill>
              </a:rPr>
              <a:t>toString</a:t>
            </a:r>
            <a:r>
              <a:rPr lang="en-US" altLang="zh-TW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105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204773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練習上述操作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8334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A file server: </a:t>
            </a:r>
            <a:r>
              <a:rPr lang="en-US" altLang="zh-TW" b="1" dirty="0">
                <a:solidFill>
                  <a:srgbClr val="C00000"/>
                </a:solidFill>
              </a:rPr>
              <a:t>file_server.js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an HTTP server that allows</a:t>
            </a:r>
            <a:r>
              <a:rPr lang="zh-TW" altLang="en-US" dirty="0"/>
              <a:t> </a:t>
            </a:r>
            <a:r>
              <a:rPr lang="en-US" altLang="zh-TW" dirty="0"/>
              <a:t>remote access to a file system</a:t>
            </a:r>
          </a:p>
          <a:p>
            <a:r>
              <a:rPr lang="en-US" altLang="zh-TW" sz="2400" dirty="0"/>
              <a:t>treat files as HTTP resources:</a:t>
            </a:r>
          </a:p>
          <a:p>
            <a:pPr lvl="1"/>
            <a:r>
              <a:rPr lang="en-US" altLang="zh-TW" sz="2000" dirty="0"/>
              <a:t>the HTTP methods </a:t>
            </a:r>
            <a:r>
              <a:rPr lang="en-US" altLang="zh-TW" sz="2000" dirty="0">
                <a:solidFill>
                  <a:srgbClr val="C00000"/>
                </a:solidFill>
              </a:rPr>
              <a:t>GET, PUT, and</a:t>
            </a:r>
            <a:r>
              <a:rPr lang="zh-TW" altLang="en-US" sz="2000" dirty="0">
                <a:solidFill>
                  <a:srgbClr val="C00000"/>
                </a:solidFill>
              </a:rPr>
              <a:t> </a:t>
            </a:r>
            <a:r>
              <a:rPr lang="en-US" altLang="zh-TW" sz="2400" dirty="0">
                <a:solidFill>
                  <a:srgbClr val="C00000"/>
                </a:solidFill>
              </a:rPr>
              <a:t>DELETE</a:t>
            </a:r>
            <a:r>
              <a:rPr lang="en-US" altLang="zh-TW" sz="2400" dirty="0"/>
              <a:t>:</a:t>
            </a:r>
          </a:p>
          <a:p>
            <a:pPr lvl="2"/>
            <a:r>
              <a:rPr lang="en-US" altLang="zh-TW" sz="2000" dirty="0"/>
              <a:t>can be used to </a:t>
            </a:r>
            <a:r>
              <a:rPr lang="en-US" altLang="zh-TW" sz="2000" dirty="0">
                <a:solidFill>
                  <a:srgbClr val="C00000"/>
                </a:solidFill>
              </a:rPr>
              <a:t>read, write, and delete</a:t>
            </a:r>
            <a:r>
              <a:rPr lang="en-US" altLang="zh-TW" sz="2000" dirty="0"/>
              <a:t> the files, respectively</a:t>
            </a:r>
          </a:p>
          <a:p>
            <a:r>
              <a:rPr lang="en-US" altLang="zh-TW" sz="2400" dirty="0"/>
              <a:t>If ran the server from </a:t>
            </a:r>
            <a:r>
              <a:rPr lang="en-US" altLang="zh-TW" sz="2400" dirty="0">
                <a:solidFill>
                  <a:srgbClr val="7030A0"/>
                </a:solidFill>
              </a:rPr>
              <a:t>/</a:t>
            </a:r>
            <a:r>
              <a:rPr lang="en-US" altLang="zh-TW" sz="2400" dirty="0" err="1">
                <a:solidFill>
                  <a:srgbClr val="7030A0"/>
                </a:solidFill>
              </a:rPr>
              <a:t>tmp</a:t>
            </a:r>
            <a:r>
              <a:rPr lang="en-US" altLang="zh-TW" sz="2400" dirty="0">
                <a:solidFill>
                  <a:srgbClr val="7030A0"/>
                </a:solidFill>
              </a:rPr>
              <a:t>/public</a:t>
            </a:r>
            <a:r>
              <a:rPr lang="en-US" altLang="zh-TW" sz="2400" dirty="0"/>
              <a:t>/ (or </a:t>
            </a:r>
            <a:r>
              <a:rPr lang="en-US" altLang="zh-TW" sz="2400" dirty="0">
                <a:solidFill>
                  <a:srgbClr val="7030A0"/>
                </a:solidFill>
              </a:rPr>
              <a:t>C:\tmp\public\ </a:t>
            </a:r>
            <a:r>
              <a:rPr lang="en-US" altLang="zh-TW" sz="2400" dirty="0"/>
              <a:t>on Windows):</a:t>
            </a:r>
          </a:p>
          <a:p>
            <a:pPr lvl="1"/>
            <a:r>
              <a:rPr lang="en-US" altLang="zh-TW" sz="2000" dirty="0"/>
              <a:t>A request for </a:t>
            </a:r>
            <a:r>
              <a:rPr lang="en-US" altLang="zh-TW" sz="2000" dirty="0">
                <a:solidFill>
                  <a:srgbClr val="7030A0"/>
                </a:solidFill>
              </a:rPr>
              <a:t>/file.txt </a:t>
            </a:r>
            <a:r>
              <a:rPr lang="en-US" altLang="zh-TW" sz="2000" dirty="0"/>
              <a:t>should refer to:</a:t>
            </a:r>
          </a:p>
          <a:p>
            <a:pPr lvl="2"/>
            <a:r>
              <a:rPr lang="en-US" altLang="zh-TW" sz="1600" dirty="0">
                <a:solidFill>
                  <a:srgbClr val="7030A0"/>
                </a:solidFill>
              </a:rPr>
              <a:t>/</a:t>
            </a:r>
            <a:r>
              <a:rPr lang="en-US" altLang="zh-TW" sz="1600" dirty="0" err="1">
                <a:solidFill>
                  <a:srgbClr val="7030A0"/>
                </a:solidFill>
              </a:rPr>
              <a:t>tmp</a:t>
            </a:r>
            <a:r>
              <a:rPr lang="en-US" altLang="zh-TW" sz="1600" dirty="0">
                <a:solidFill>
                  <a:srgbClr val="7030A0"/>
                </a:solidFill>
              </a:rPr>
              <a:t>/public/file.txt </a:t>
            </a:r>
            <a:r>
              <a:rPr lang="en-US" altLang="zh-TW" sz="1600" dirty="0"/>
              <a:t>(or </a:t>
            </a:r>
            <a:r>
              <a:rPr lang="en-US" altLang="zh-TW" sz="1600" dirty="0">
                <a:solidFill>
                  <a:srgbClr val="7030A0"/>
                </a:solidFill>
              </a:rPr>
              <a:t>C:\tmp\public\file.txt</a:t>
            </a:r>
            <a:r>
              <a:rPr lang="en-US" altLang="zh-TW" sz="1600" dirty="0"/>
              <a:t>).</a:t>
            </a:r>
          </a:p>
          <a:p>
            <a:r>
              <a:rPr lang="en-US" altLang="zh-TW" sz="2400" dirty="0"/>
              <a:t>using an object called </a:t>
            </a:r>
            <a:r>
              <a:rPr lang="en-US" altLang="zh-TW" sz="2400" dirty="0">
                <a:solidFill>
                  <a:srgbClr val="C00000"/>
                </a:solidFill>
              </a:rPr>
              <a:t>methods</a:t>
            </a:r>
            <a:r>
              <a:rPr lang="en-US" altLang="zh-TW" sz="2400" dirty="0"/>
              <a:t>:</a:t>
            </a:r>
          </a:p>
          <a:p>
            <a:pPr lvl="1"/>
            <a:r>
              <a:rPr lang="en-US" altLang="zh-TW" sz="2200" dirty="0"/>
              <a:t>to </a:t>
            </a:r>
            <a:r>
              <a:rPr lang="en-US" altLang="zh-TW" sz="2200" dirty="0">
                <a:solidFill>
                  <a:srgbClr val="7030A0"/>
                </a:solidFill>
              </a:rPr>
              <a:t>store</a:t>
            </a:r>
            <a:r>
              <a:rPr lang="en-US" altLang="zh-TW" sz="2200" dirty="0"/>
              <a:t> the functions:</a:t>
            </a:r>
          </a:p>
          <a:p>
            <a:pPr lvl="2"/>
            <a:r>
              <a:rPr lang="en-US" altLang="zh-TW" sz="2000" dirty="0">
                <a:solidFill>
                  <a:srgbClr val="C00000"/>
                </a:solidFill>
              </a:rPr>
              <a:t>handle the various HTTP methods</a:t>
            </a:r>
            <a:r>
              <a:rPr lang="en-US" altLang="zh-TW" sz="2000" dirty="0"/>
              <a:t>. </a:t>
            </a:r>
          </a:p>
          <a:p>
            <a:pPr lvl="1"/>
            <a:r>
              <a:rPr lang="en-US" altLang="zh-TW" dirty="0"/>
              <a:t>Method handlers are </a:t>
            </a:r>
            <a:r>
              <a:rPr lang="en-US" altLang="zh-TW" sz="2800" dirty="0" err="1">
                <a:solidFill>
                  <a:srgbClr val="C00000"/>
                </a:solidFill>
              </a:rPr>
              <a:t>async</a:t>
            </a:r>
            <a:r>
              <a:rPr lang="en-US" altLang="zh-TW" sz="2800" dirty="0">
                <a:solidFill>
                  <a:srgbClr val="C00000"/>
                </a:solidFill>
              </a:rPr>
              <a:t> functions</a:t>
            </a:r>
            <a:r>
              <a:rPr lang="en-US" altLang="zh-TW" sz="2800" dirty="0"/>
              <a:t>:</a:t>
            </a:r>
          </a:p>
          <a:p>
            <a:pPr lvl="2"/>
            <a:r>
              <a:rPr lang="en-US" altLang="zh-TW" sz="2000" dirty="0"/>
              <a:t>get the </a:t>
            </a:r>
            <a:r>
              <a:rPr lang="en-US" altLang="zh-TW" sz="2000" dirty="0">
                <a:solidFill>
                  <a:srgbClr val="C00000"/>
                </a:solidFill>
              </a:rPr>
              <a:t>request object </a:t>
            </a:r>
            <a:r>
              <a:rPr lang="en-US" altLang="zh-TW" sz="2000" dirty="0"/>
              <a:t>as argument and return a </a:t>
            </a:r>
            <a:r>
              <a:rPr lang="en-US" altLang="zh-TW" sz="2000" dirty="0">
                <a:solidFill>
                  <a:srgbClr val="C00000"/>
                </a:solidFill>
              </a:rPr>
              <a:t>promise</a:t>
            </a:r>
            <a:r>
              <a:rPr lang="en-US" altLang="zh-TW" sz="2000" dirty="0"/>
              <a:t>:</a:t>
            </a:r>
          </a:p>
          <a:p>
            <a:pPr lvl="3"/>
            <a:r>
              <a:rPr lang="en-US" altLang="zh-TW" dirty="0"/>
              <a:t>resolves to an object that </a:t>
            </a:r>
            <a:r>
              <a:rPr lang="en-US" altLang="zh-TW" dirty="0">
                <a:solidFill>
                  <a:srgbClr val="C00000"/>
                </a:solidFill>
              </a:rPr>
              <a:t>describes the response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107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429660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err="1">
                <a:solidFill>
                  <a:srgbClr val="0070C0"/>
                </a:solidFill>
              </a:rPr>
              <a:t>const</a:t>
            </a:r>
            <a:r>
              <a:rPr lang="en-US" altLang="zh-TW" dirty="0">
                <a:solidFill>
                  <a:srgbClr val="0070C0"/>
                </a:solidFill>
              </a:rPr>
              <a:t> {</a:t>
            </a:r>
            <a:r>
              <a:rPr lang="en-US" altLang="zh-TW" dirty="0" err="1">
                <a:solidFill>
                  <a:srgbClr val="0070C0"/>
                </a:solidFill>
              </a:rPr>
              <a:t>createServer</a:t>
            </a:r>
            <a:r>
              <a:rPr lang="en-US" altLang="zh-TW" dirty="0">
                <a:solidFill>
                  <a:srgbClr val="0070C0"/>
                </a:solidFill>
              </a:rPr>
              <a:t>} = require("</a:t>
            </a:r>
            <a:r>
              <a:rPr lang="en-US" altLang="zh-TW" dirty="0">
                <a:solidFill>
                  <a:srgbClr val="7030A0"/>
                </a:solidFill>
              </a:rPr>
              <a:t>http</a:t>
            </a:r>
            <a:r>
              <a:rPr lang="en-US" altLang="zh-TW" dirty="0">
                <a:solidFill>
                  <a:srgbClr val="0070C0"/>
                </a:solidFill>
              </a:rPr>
              <a:t>");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const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methods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Object.create</a:t>
            </a:r>
            <a:r>
              <a:rPr lang="en-US" altLang="zh-TW" dirty="0">
                <a:solidFill>
                  <a:srgbClr val="0070C0"/>
                </a:solidFill>
              </a:rPr>
              <a:t>(null);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b="1" dirty="0" err="1">
                <a:solidFill>
                  <a:srgbClr val="0070C0"/>
                </a:solidFill>
              </a:rPr>
              <a:t>createServer</a:t>
            </a:r>
            <a:r>
              <a:rPr lang="en-US" altLang="zh-TW" dirty="0">
                <a:solidFill>
                  <a:srgbClr val="0070C0"/>
                </a:solidFill>
              </a:rPr>
              <a:t>((</a:t>
            </a:r>
            <a:r>
              <a:rPr lang="en-US" altLang="zh-TW" dirty="0">
                <a:solidFill>
                  <a:srgbClr val="C00000"/>
                </a:solidFill>
              </a:rPr>
              <a:t>request</a:t>
            </a:r>
            <a:r>
              <a:rPr lang="en-US" altLang="zh-TW" dirty="0">
                <a:solidFill>
                  <a:srgbClr val="0070C0"/>
                </a:solidFill>
              </a:rPr>
              <a:t>, response) =&gt;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let handler = </a:t>
            </a:r>
            <a:r>
              <a:rPr lang="en-US" altLang="zh-TW" dirty="0">
                <a:solidFill>
                  <a:srgbClr val="C00000"/>
                </a:solidFill>
              </a:rPr>
              <a:t>methods</a:t>
            </a:r>
            <a:r>
              <a:rPr lang="en-US" altLang="zh-TW" dirty="0">
                <a:solidFill>
                  <a:srgbClr val="0070C0"/>
                </a:solidFill>
              </a:rPr>
              <a:t>[</a:t>
            </a:r>
            <a:r>
              <a:rPr lang="en-US" altLang="zh-TW" dirty="0" err="1">
                <a:solidFill>
                  <a:srgbClr val="C00000"/>
                </a:solidFill>
              </a:rPr>
              <a:t>request.method</a:t>
            </a:r>
            <a:r>
              <a:rPr lang="en-US" altLang="zh-TW" dirty="0">
                <a:solidFill>
                  <a:srgbClr val="0070C0"/>
                </a:solidFill>
              </a:rPr>
              <a:t>] || </a:t>
            </a:r>
            <a:r>
              <a:rPr lang="en-US" altLang="zh-TW" dirty="0" err="1">
                <a:solidFill>
                  <a:srgbClr val="C00000"/>
                </a:solidFill>
              </a:rPr>
              <a:t>notAllowed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//handler promise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handler</a:t>
            </a:r>
            <a:r>
              <a:rPr lang="en-US" altLang="zh-TW" dirty="0">
                <a:solidFill>
                  <a:srgbClr val="0070C0"/>
                </a:solidFill>
              </a:rPr>
              <a:t>(request)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.catch</a:t>
            </a:r>
            <a:r>
              <a:rPr lang="en-US" altLang="zh-TW" dirty="0">
                <a:solidFill>
                  <a:srgbClr val="0070C0"/>
                </a:solidFill>
              </a:rPr>
              <a:t>(error =&gt;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if (</a:t>
            </a:r>
            <a:r>
              <a:rPr lang="en-US" altLang="zh-TW" dirty="0" err="1">
                <a:solidFill>
                  <a:srgbClr val="0070C0"/>
                </a:solidFill>
              </a:rPr>
              <a:t>error.status</a:t>
            </a:r>
            <a:r>
              <a:rPr lang="en-US" altLang="zh-TW" dirty="0">
                <a:solidFill>
                  <a:srgbClr val="0070C0"/>
                </a:solidFill>
              </a:rPr>
              <a:t> != null) return error;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return {body: String(error), status: 500};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})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</a:t>
            </a:r>
            <a:r>
              <a:rPr lang="en-US" altLang="zh-TW" dirty="0">
                <a:solidFill>
                  <a:srgbClr val="C00000"/>
                </a:solidFill>
              </a:rPr>
              <a:t>.then</a:t>
            </a:r>
            <a:r>
              <a:rPr lang="en-US" altLang="zh-TW" dirty="0">
                <a:solidFill>
                  <a:srgbClr val="0070C0"/>
                </a:solidFill>
              </a:rPr>
              <a:t>(({body, status = 200, type = "text/plain"}) =&gt;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               </a:t>
            </a:r>
            <a:r>
              <a:rPr lang="en-US" altLang="zh-TW" dirty="0" err="1">
                <a:solidFill>
                  <a:srgbClr val="0070C0"/>
                </a:solidFill>
              </a:rPr>
              <a:t>response.</a:t>
            </a:r>
            <a:r>
              <a:rPr lang="en-US" altLang="zh-TW" b="1" dirty="0" err="1">
                <a:solidFill>
                  <a:srgbClr val="0070C0"/>
                </a:solidFill>
              </a:rPr>
              <a:t>writeHead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status</a:t>
            </a:r>
            <a:r>
              <a:rPr lang="en-US" altLang="zh-TW" dirty="0">
                <a:solidFill>
                  <a:srgbClr val="0070C0"/>
                </a:solidFill>
              </a:rPr>
              <a:t>, {"Content-Type": type});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                if (body &amp;&amp; </a:t>
            </a:r>
            <a:r>
              <a:rPr lang="en-US" altLang="zh-TW" dirty="0" err="1">
                <a:solidFill>
                  <a:srgbClr val="0070C0"/>
                </a:solidFill>
              </a:rPr>
              <a:t>body.</a:t>
            </a:r>
            <a:r>
              <a:rPr lang="en-US" altLang="zh-TW" dirty="0" err="1">
                <a:solidFill>
                  <a:srgbClr val="C00000"/>
                </a:solidFill>
              </a:rPr>
              <a:t>pipe</a:t>
            </a:r>
            <a:r>
              <a:rPr lang="en-US" altLang="zh-TW" dirty="0">
                <a:solidFill>
                  <a:srgbClr val="0070C0"/>
                </a:solidFill>
              </a:rPr>
              <a:t>) </a:t>
            </a:r>
            <a:r>
              <a:rPr lang="en-US" altLang="zh-TW" dirty="0" err="1">
                <a:solidFill>
                  <a:srgbClr val="0070C0"/>
                </a:solidFill>
              </a:rPr>
              <a:t>body.</a:t>
            </a:r>
            <a:r>
              <a:rPr lang="en-US" altLang="zh-TW" dirty="0" err="1">
                <a:solidFill>
                  <a:srgbClr val="C00000"/>
                </a:solidFill>
              </a:rPr>
              <a:t>pipe</a:t>
            </a:r>
            <a:r>
              <a:rPr lang="en-US" altLang="zh-TW" dirty="0">
                <a:solidFill>
                  <a:srgbClr val="0070C0"/>
                </a:solidFill>
              </a:rPr>
              <a:t>(response);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                else </a:t>
            </a:r>
            <a:r>
              <a:rPr lang="en-US" altLang="zh-TW" dirty="0" err="1">
                <a:solidFill>
                  <a:srgbClr val="0070C0"/>
                </a:solidFill>
              </a:rPr>
              <a:t>response.</a:t>
            </a:r>
            <a:r>
              <a:rPr lang="en-US" altLang="zh-TW" b="1" dirty="0" err="1">
                <a:solidFill>
                  <a:srgbClr val="0070C0"/>
                </a:solidFill>
              </a:rPr>
              <a:t>end</a:t>
            </a:r>
            <a:r>
              <a:rPr lang="en-US" altLang="zh-TW" dirty="0">
                <a:solidFill>
                  <a:srgbClr val="0070C0"/>
                </a:solidFill>
              </a:rPr>
              <a:t>(body);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               });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})</a:t>
            </a:r>
            <a:r>
              <a:rPr lang="en-US" altLang="zh-TW" dirty="0">
                <a:solidFill>
                  <a:srgbClr val="C00000"/>
                </a:solidFill>
              </a:rPr>
              <a:t>.listen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>
                <a:solidFill>
                  <a:srgbClr val="7030A0"/>
                </a:solidFill>
              </a:rPr>
              <a:t>8080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b="1" dirty="0" err="1">
                <a:solidFill>
                  <a:srgbClr val="C00000"/>
                </a:solidFill>
              </a:rPr>
              <a:t>async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C00000"/>
                </a:solidFill>
              </a:rPr>
              <a:t>notAllowed</a:t>
            </a:r>
            <a:r>
              <a:rPr lang="en-US" altLang="zh-TW" dirty="0">
                <a:solidFill>
                  <a:srgbClr val="0070C0"/>
                </a:solidFill>
              </a:rPr>
              <a:t>(request)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return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          status: 405,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          body: `Method ${</a:t>
            </a:r>
            <a:r>
              <a:rPr lang="en-US" altLang="zh-TW" dirty="0" err="1">
                <a:solidFill>
                  <a:srgbClr val="0070C0"/>
                </a:solidFill>
              </a:rPr>
              <a:t>request.method</a:t>
            </a:r>
            <a:r>
              <a:rPr lang="en-US" altLang="zh-TW" dirty="0">
                <a:solidFill>
                  <a:srgbClr val="0070C0"/>
                </a:solidFill>
              </a:rPr>
              <a:t>} not allowed.`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         };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108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95937" y="4337809"/>
            <a:ext cx="5184575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LMRoman12-Regular-Identity-H"/>
              </a:rPr>
              <a:t>When value of </a:t>
            </a:r>
            <a:r>
              <a:rPr lang="en-US" altLang="zh-TW" sz="1600" dirty="0">
                <a:latin typeface="InconsolataLGC"/>
              </a:rPr>
              <a:t>body </a:t>
            </a:r>
            <a:r>
              <a:rPr lang="en-US" altLang="zh-TW" sz="1600" dirty="0">
                <a:latin typeface="LMRoman12-Regular-Identity-H"/>
              </a:rPr>
              <a:t>is a readable stream, it will have a </a:t>
            </a:r>
            <a:r>
              <a:rPr lang="en-US" altLang="zh-TW" sz="1600" dirty="0">
                <a:solidFill>
                  <a:srgbClr val="C00000"/>
                </a:solidFill>
                <a:latin typeface="InconsolataLGC"/>
              </a:rPr>
              <a:t>pipe </a:t>
            </a:r>
            <a:r>
              <a:rPr lang="en-US" altLang="zh-TW" sz="1600" dirty="0">
                <a:solidFill>
                  <a:srgbClr val="C00000"/>
                </a:solidFill>
                <a:latin typeface="LMRoman12-Regular-Identity-H"/>
              </a:rPr>
              <a:t>method</a:t>
            </a:r>
            <a:r>
              <a:rPr lang="en-US" altLang="zh-TW" sz="1600" dirty="0">
                <a:latin typeface="LMRoman12-Regular-Identity-H"/>
              </a:rPr>
              <a:t> that is used to </a:t>
            </a:r>
            <a:r>
              <a:rPr lang="en-US" altLang="zh-TW" sz="1600" dirty="0">
                <a:solidFill>
                  <a:srgbClr val="C00000"/>
                </a:solidFill>
                <a:latin typeface="LMRoman12-Regular-Identity-H"/>
              </a:rPr>
              <a:t>forward all content from a readable stream to a writable stream</a:t>
            </a:r>
            <a:r>
              <a:rPr lang="en-US" altLang="zh-TW" sz="1600" dirty="0">
                <a:latin typeface="LMRoman12-Regular-Identity-H"/>
              </a:rPr>
              <a:t>. </a:t>
            </a:r>
          </a:p>
          <a:p>
            <a:r>
              <a:rPr lang="en-US" altLang="zh-TW" sz="1600" dirty="0">
                <a:latin typeface="LMRoman12-Regular-Identity-H"/>
              </a:rPr>
              <a:t>If not, it is assumed to be either </a:t>
            </a:r>
            <a:r>
              <a:rPr lang="en-US" altLang="zh-TW" sz="1600" dirty="0">
                <a:latin typeface="InconsolataLGC"/>
              </a:rPr>
              <a:t>null </a:t>
            </a:r>
            <a:r>
              <a:rPr lang="en-US" altLang="zh-TW" sz="1600" dirty="0">
                <a:latin typeface="LMRoman12-Regular-Identity-H"/>
              </a:rPr>
              <a:t>(no body), a string, or a buffer, and it is</a:t>
            </a:r>
            <a:r>
              <a:rPr lang="en-US" altLang="zh-TW" sz="1600" dirty="0">
                <a:solidFill>
                  <a:srgbClr val="C00000"/>
                </a:solidFill>
                <a:latin typeface="LMRoman12-Regular-Identity-H"/>
              </a:rPr>
              <a:t> passed directly to the response's </a:t>
            </a:r>
            <a:r>
              <a:rPr lang="en-US" altLang="zh-TW" sz="1600" dirty="0">
                <a:solidFill>
                  <a:srgbClr val="C00000"/>
                </a:solidFill>
                <a:latin typeface="InconsolataLGC"/>
              </a:rPr>
              <a:t>end </a:t>
            </a:r>
            <a:r>
              <a:rPr lang="en-US" altLang="zh-TW" sz="1600" dirty="0">
                <a:solidFill>
                  <a:srgbClr val="C00000"/>
                </a:solidFill>
                <a:latin typeface="LMRoman12-Regular-Identity-H"/>
              </a:rPr>
              <a:t>method</a:t>
            </a:r>
            <a:r>
              <a:rPr lang="en-US" altLang="zh-TW" sz="1600" dirty="0">
                <a:latin typeface="LMRoman12-Regular-Identity-H"/>
              </a:rPr>
              <a:t>.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6282723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To figure out which file path corresponds to a request URL:</a:t>
            </a:r>
          </a:p>
          <a:p>
            <a:pPr lvl="1"/>
            <a:r>
              <a:rPr lang="en-US" altLang="zh-TW" sz="2400" dirty="0"/>
              <a:t>the </a:t>
            </a:r>
            <a:r>
              <a:rPr lang="en-US" altLang="zh-TW" sz="2400" dirty="0" err="1">
                <a:solidFill>
                  <a:srgbClr val="C00000"/>
                </a:solidFill>
              </a:rPr>
              <a:t>urlPath</a:t>
            </a:r>
            <a:r>
              <a:rPr lang="en-US" altLang="zh-TW" sz="2400" dirty="0">
                <a:solidFill>
                  <a:srgbClr val="C00000"/>
                </a:solidFill>
              </a:rPr>
              <a:t> </a:t>
            </a:r>
            <a:r>
              <a:rPr lang="en-US" altLang="zh-TW" sz="2400" dirty="0"/>
              <a:t>function uses Node’s </a:t>
            </a:r>
            <a:r>
              <a:rPr lang="en-US" altLang="zh-TW" sz="2400" dirty="0">
                <a:solidFill>
                  <a:srgbClr val="C00000"/>
                </a:solidFill>
              </a:rPr>
              <a:t>built-in </a:t>
            </a:r>
            <a:r>
              <a:rPr lang="en-US" altLang="zh-TW" sz="2400" dirty="0" err="1">
                <a:solidFill>
                  <a:srgbClr val="C00000"/>
                </a:solidFill>
              </a:rPr>
              <a:t>url</a:t>
            </a:r>
            <a:r>
              <a:rPr lang="en-US" altLang="zh-TW" sz="2400" dirty="0">
                <a:solidFill>
                  <a:srgbClr val="C00000"/>
                </a:solidFill>
              </a:rPr>
              <a:t> module </a:t>
            </a:r>
            <a:r>
              <a:rPr lang="en-US" altLang="zh-TW" sz="2400" dirty="0"/>
              <a:t>to </a:t>
            </a:r>
            <a:r>
              <a:rPr lang="en-US" altLang="zh-TW" sz="2400" dirty="0">
                <a:solidFill>
                  <a:srgbClr val="C00000"/>
                </a:solidFill>
              </a:rPr>
              <a:t>parse the URL:</a:t>
            </a:r>
          </a:p>
          <a:p>
            <a:pPr lvl="2"/>
            <a:r>
              <a:rPr lang="en-US" altLang="zh-TW" dirty="0"/>
              <a:t>takes its pathname,</a:t>
            </a:r>
          </a:p>
          <a:p>
            <a:pPr lvl="3"/>
            <a:r>
              <a:rPr lang="en-US" altLang="zh-TW" sz="2400" dirty="0"/>
              <a:t>which will be something like </a:t>
            </a:r>
            <a:r>
              <a:rPr lang="en-US" altLang="zh-TW" sz="2400" dirty="0">
                <a:solidFill>
                  <a:srgbClr val="7030A0"/>
                </a:solidFill>
              </a:rPr>
              <a:t>"/file.txt“:</a:t>
            </a:r>
          </a:p>
          <a:p>
            <a:pPr lvl="4"/>
            <a:r>
              <a:rPr lang="en-US" altLang="zh-TW" sz="2400" dirty="0"/>
              <a:t>decodes that to </a:t>
            </a:r>
            <a:r>
              <a:rPr lang="en-US" altLang="zh-TW" sz="2400" dirty="0">
                <a:solidFill>
                  <a:srgbClr val="C00000"/>
                </a:solidFill>
              </a:rPr>
              <a:t>get rid of the %20-style </a:t>
            </a:r>
            <a:r>
              <a:rPr lang="en-US" altLang="zh-TW" sz="2400" dirty="0"/>
              <a:t>escape codes,</a:t>
            </a:r>
          </a:p>
          <a:p>
            <a:pPr lvl="4"/>
            <a:r>
              <a:rPr lang="en-US" altLang="zh-TW" sz="2400" dirty="0"/>
              <a:t>resolves it relative to the </a:t>
            </a:r>
            <a:r>
              <a:rPr lang="en-US" altLang="zh-TW" sz="2400" dirty="0">
                <a:solidFill>
                  <a:srgbClr val="C00000"/>
                </a:solidFill>
              </a:rPr>
              <a:t>program’s working directory</a:t>
            </a:r>
          </a:p>
          <a:p>
            <a:pPr lvl="4"/>
            <a:endParaRPr lang="en-US" altLang="zh-TW" sz="2200" dirty="0">
              <a:solidFill>
                <a:srgbClr val="0070C0"/>
              </a:solidFill>
            </a:endParaRPr>
          </a:p>
          <a:p>
            <a:pPr lvl="4"/>
            <a:r>
              <a:rPr lang="en-US" altLang="zh-TW" sz="2200" dirty="0" err="1">
                <a:solidFill>
                  <a:srgbClr val="0070C0"/>
                </a:solidFill>
              </a:rPr>
              <a:t>const</a:t>
            </a:r>
            <a:r>
              <a:rPr lang="en-US" altLang="zh-TW" sz="2200" dirty="0">
                <a:solidFill>
                  <a:srgbClr val="0070C0"/>
                </a:solidFill>
              </a:rPr>
              <a:t> {parse} = require("</a:t>
            </a:r>
            <a:r>
              <a:rPr lang="en-US" altLang="zh-TW" sz="2200" dirty="0" err="1">
                <a:solidFill>
                  <a:srgbClr val="0070C0"/>
                </a:solidFill>
              </a:rPr>
              <a:t>url</a:t>
            </a:r>
            <a:r>
              <a:rPr lang="en-US" altLang="zh-TW" sz="2200" dirty="0">
                <a:solidFill>
                  <a:srgbClr val="0070C0"/>
                </a:solidFill>
              </a:rPr>
              <a:t>");</a:t>
            </a:r>
          </a:p>
          <a:p>
            <a:pPr lvl="4"/>
            <a:r>
              <a:rPr lang="en-US" altLang="zh-TW" sz="2200" dirty="0" err="1">
                <a:solidFill>
                  <a:srgbClr val="0070C0"/>
                </a:solidFill>
              </a:rPr>
              <a:t>const</a:t>
            </a:r>
            <a:r>
              <a:rPr lang="en-US" altLang="zh-TW" sz="2200" dirty="0">
                <a:solidFill>
                  <a:srgbClr val="0070C0"/>
                </a:solidFill>
              </a:rPr>
              <a:t> {resolve, </a:t>
            </a:r>
            <a:r>
              <a:rPr lang="en-US" altLang="zh-TW" sz="2200" dirty="0" err="1">
                <a:solidFill>
                  <a:srgbClr val="0070C0"/>
                </a:solidFill>
              </a:rPr>
              <a:t>sep</a:t>
            </a:r>
            <a:r>
              <a:rPr lang="en-US" altLang="zh-TW" sz="2200" dirty="0">
                <a:solidFill>
                  <a:srgbClr val="0070C0"/>
                </a:solidFill>
              </a:rPr>
              <a:t>} = require("path");</a:t>
            </a:r>
          </a:p>
          <a:p>
            <a:pPr lvl="4"/>
            <a:r>
              <a:rPr lang="en-US" altLang="zh-TW" sz="2200" dirty="0" err="1">
                <a:solidFill>
                  <a:srgbClr val="0070C0"/>
                </a:solidFill>
              </a:rPr>
              <a:t>const</a:t>
            </a:r>
            <a:r>
              <a:rPr lang="en-US" altLang="zh-TW" sz="2200" dirty="0">
                <a:solidFill>
                  <a:srgbClr val="0070C0"/>
                </a:solidFill>
              </a:rPr>
              <a:t> </a:t>
            </a:r>
            <a:r>
              <a:rPr lang="en-US" altLang="zh-TW" sz="2200" dirty="0" err="1">
                <a:solidFill>
                  <a:srgbClr val="0070C0"/>
                </a:solidFill>
              </a:rPr>
              <a:t>baseDirectory</a:t>
            </a:r>
            <a:r>
              <a:rPr lang="en-US" altLang="zh-TW" sz="2200" dirty="0">
                <a:solidFill>
                  <a:srgbClr val="0070C0"/>
                </a:solidFill>
              </a:rPr>
              <a:t> = </a:t>
            </a:r>
            <a:r>
              <a:rPr lang="en-US" altLang="zh-TW" sz="2200" dirty="0" err="1">
                <a:solidFill>
                  <a:srgbClr val="C00000"/>
                </a:solidFill>
              </a:rPr>
              <a:t>process.cwd</a:t>
            </a:r>
            <a:r>
              <a:rPr lang="en-US" altLang="zh-TW" sz="2200" dirty="0">
                <a:solidFill>
                  <a:srgbClr val="0070C0"/>
                </a:solidFill>
              </a:rPr>
              <a:t>(); //</a:t>
            </a:r>
            <a:r>
              <a:rPr lang="en-US" altLang="zh-TW" sz="2400" dirty="0" err="1">
                <a:latin typeface="LMRoman12-Regular-Identity-H"/>
              </a:rPr>
              <a:t>cwd</a:t>
            </a:r>
            <a:r>
              <a:rPr lang="en-US" altLang="zh-TW" sz="2400" dirty="0">
                <a:latin typeface="LMRoman12-Regular-Identity-H"/>
              </a:rPr>
              <a:t>: </a:t>
            </a:r>
            <a:r>
              <a:rPr lang="en-US" altLang="zh-TW" sz="2400" dirty="0">
                <a:solidFill>
                  <a:srgbClr val="7030A0"/>
                </a:solidFill>
                <a:latin typeface="LMRoman12-Regular-Identity-H"/>
              </a:rPr>
              <a:t>current working directory</a:t>
            </a:r>
            <a:r>
              <a:rPr lang="en-US" altLang="zh-TW" sz="2400" dirty="0">
                <a:latin typeface="LMRoman12-Regular-Identity-H"/>
              </a:rPr>
              <a:t>, used to find this working directory.</a:t>
            </a:r>
            <a:endParaRPr lang="en-US" altLang="zh-TW" sz="2200" dirty="0">
              <a:solidFill>
                <a:srgbClr val="0070C0"/>
              </a:solidFill>
            </a:endParaRPr>
          </a:p>
          <a:p>
            <a:pPr lvl="4"/>
            <a:endParaRPr lang="en-US" altLang="zh-TW" sz="2200" dirty="0">
              <a:solidFill>
                <a:srgbClr val="0070C0"/>
              </a:solidFill>
            </a:endParaRPr>
          </a:p>
          <a:p>
            <a:pPr lvl="4"/>
            <a:r>
              <a:rPr lang="en-US" altLang="zh-TW" sz="2200" dirty="0">
                <a:solidFill>
                  <a:srgbClr val="0070C0"/>
                </a:solidFill>
              </a:rPr>
              <a:t>function </a:t>
            </a:r>
            <a:r>
              <a:rPr lang="en-US" altLang="zh-TW" sz="2200" b="1" dirty="0" err="1">
                <a:solidFill>
                  <a:srgbClr val="C00000"/>
                </a:solidFill>
              </a:rPr>
              <a:t>urlPath</a:t>
            </a:r>
            <a:r>
              <a:rPr lang="en-US" altLang="zh-TW" sz="2200" dirty="0">
                <a:solidFill>
                  <a:srgbClr val="0070C0"/>
                </a:solidFill>
              </a:rPr>
              <a:t>(</a:t>
            </a:r>
            <a:r>
              <a:rPr lang="en-US" altLang="zh-TW" sz="2200" dirty="0" err="1">
                <a:solidFill>
                  <a:srgbClr val="0070C0"/>
                </a:solidFill>
              </a:rPr>
              <a:t>url</a:t>
            </a:r>
            <a:r>
              <a:rPr lang="en-US" altLang="zh-TW" sz="2200" dirty="0">
                <a:solidFill>
                  <a:srgbClr val="0070C0"/>
                </a:solidFill>
              </a:rPr>
              <a:t>) {</a:t>
            </a:r>
          </a:p>
          <a:p>
            <a:pPr lvl="4"/>
            <a:r>
              <a:rPr lang="en-US" altLang="zh-TW" sz="2200" dirty="0">
                <a:solidFill>
                  <a:srgbClr val="0070C0"/>
                </a:solidFill>
              </a:rPr>
              <a:t>    let {pathname} = parse(</a:t>
            </a:r>
            <a:r>
              <a:rPr lang="en-US" altLang="zh-TW" sz="2200" dirty="0" err="1">
                <a:solidFill>
                  <a:srgbClr val="0070C0"/>
                </a:solidFill>
              </a:rPr>
              <a:t>url</a:t>
            </a:r>
            <a:r>
              <a:rPr lang="en-US" altLang="zh-TW" sz="2200" dirty="0">
                <a:solidFill>
                  <a:srgbClr val="0070C0"/>
                </a:solidFill>
              </a:rPr>
              <a:t>);</a:t>
            </a:r>
          </a:p>
          <a:p>
            <a:pPr lvl="4"/>
            <a:r>
              <a:rPr lang="en-US" altLang="zh-TW" sz="2200" dirty="0">
                <a:solidFill>
                  <a:srgbClr val="0070C0"/>
                </a:solidFill>
              </a:rPr>
              <a:t>    let path = resolve(</a:t>
            </a:r>
            <a:r>
              <a:rPr lang="en-US" altLang="zh-TW" sz="2200" dirty="0" err="1">
                <a:solidFill>
                  <a:srgbClr val="0070C0"/>
                </a:solidFill>
              </a:rPr>
              <a:t>decodeURIComponent</a:t>
            </a:r>
            <a:r>
              <a:rPr lang="en-US" altLang="zh-TW" sz="2200" dirty="0">
                <a:solidFill>
                  <a:srgbClr val="0070C0"/>
                </a:solidFill>
              </a:rPr>
              <a:t>(pathname).slice(1));</a:t>
            </a:r>
          </a:p>
          <a:p>
            <a:pPr lvl="4"/>
            <a:r>
              <a:rPr lang="en-US" altLang="zh-TW" sz="2200" dirty="0">
                <a:solidFill>
                  <a:srgbClr val="0070C0"/>
                </a:solidFill>
              </a:rPr>
              <a:t>    if (path != </a:t>
            </a:r>
            <a:r>
              <a:rPr lang="en-US" altLang="zh-TW" sz="2200" dirty="0" err="1">
                <a:solidFill>
                  <a:srgbClr val="0070C0"/>
                </a:solidFill>
              </a:rPr>
              <a:t>baseDirectory</a:t>
            </a:r>
            <a:r>
              <a:rPr lang="en-US" altLang="zh-TW" sz="2200" dirty="0">
                <a:solidFill>
                  <a:srgbClr val="0070C0"/>
                </a:solidFill>
              </a:rPr>
              <a:t> &amp;&amp;</a:t>
            </a:r>
          </a:p>
          <a:p>
            <a:pPr lvl="4"/>
            <a:r>
              <a:rPr lang="en-US" altLang="zh-TW" sz="2200" dirty="0">
                <a:solidFill>
                  <a:srgbClr val="0070C0"/>
                </a:solidFill>
              </a:rPr>
              <a:t>                  !</a:t>
            </a:r>
            <a:r>
              <a:rPr lang="en-US" altLang="zh-TW" sz="2200" dirty="0" err="1">
                <a:solidFill>
                  <a:srgbClr val="0070C0"/>
                </a:solidFill>
              </a:rPr>
              <a:t>path.startsWith</a:t>
            </a:r>
            <a:r>
              <a:rPr lang="en-US" altLang="zh-TW" sz="2200" dirty="0">
                <a:solidFill>
                  <a:srgbClr val="0070C0"/>
                </a:solidFill>
              </a:rPr>
              <a:t>(</a:t>
            </a:r>
            <a:r>
              <a:rPr lang="en-US" altLang="zh-TW" sz="2200" dirty="0" err="1">
                <a:solidFill>
                  <a:srgbClr val="0070C0"/>
                </a:solidFill>
              </a:rPr>
              <a:t>baseDirectory</a:t>
            </a:r>
            <a:r>
              <a:rPr lang="en-US" altLang="zh-TW" sz="2200" dirty="0">
                <a:solidFill>
                  <a:srgbClr val="0070C0"/>
                </a:solidFill>
              </a:rPr>
              <a:t> + </a:t>
            </a:r>
            <a:r>
              <a:rPr lang="en-US" altLang="zh-TW" sz="2200" dirty="0" err="1">
                <a:solidFill>
                  <a:srgbClr val="0070C0"/>
                </a:solidFill>
              </a:rPr>
              <a:t>sep</a:t>
            </a:r>
            <a:r>
              <a:rPr lang="en-US" altLang="zh-TW" sz="2200" dirty="0">
                <a:solidFill>
                  <a:srgbClr val="0070C0"/>
                </a:solidFill>
              </a:rPr>
              <a:t>)) {</a:t>
            </a:r>
          </a:p>
          <a:p>
            <a:pPr lvl="4"/>
            <a:r>
              <a:rPr lang="en-US" altLang="zh-TW" sz="2200" dirty="0">
                <a:solidFill>
                  <a:srgbClr val="0070C0"/>
                </a:solidFill>
              </a:rPr>
              <a:t>                        throw {status: 403, body: "Forbidden"};</a:t>
            </a:r>
          </a:p>
          <a:p>
            <a:pPr lvl="4"/>
            <a:r>
              <a:rPr lang="en-US" altLang="zh-TW" sz="2200" dirty="0">
                <a:solidFill>
                  <a:srgbClr val="0070C0"/>
                </a:solidFill>
              </a:rPr>
              <a:t>                       }</a:t>
            </a:r>
          </a:p>
          <a:p>
            <a:pPr lvl="4"/>
            <a:r>
              <a:rPr lang="en-US" altLang="zh-TW" sz="2200" dirty="0">
                <a:solidFill>
                  <a:srgbClr val="0070C0"/>
                </a:solidFill>
              </a:rPr>
              <a:t>      return path;</a:t>
            </a:r>
          </a:p>
          <a:p>
            <a:pPr lvl="4"/>
            <a:r>
              <a:rPr lang="en-US" altLang="zh-TW" sz="22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109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23928" y="5705812"/>
            <a:ext cx="5220072" cy="101566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InconsolataLGC"/>
              </a:rPr>
              <a:t>sep</a:t>
            </a:r>
            <a:r>
              <a:rPr lang="en-US" altLang="zh-TW" sz="2000" dirty="0">
                <a:latin typeface="InconsolataLGC"/>
              </a:rPr>
              <a:t> (path </a:t>
            </a:r>
            <a:r>
              <a:rPr lang="en-US" altLang="zh-TW" sz="2000" dirty="0">
                <a:latin typeface="LMRoman12-Regular-Identity-H"/>
              </a:rPr>
              <a:t>package): the system's path separator</a:t>
            </a:r>
          </a:p>
          <a:p>
            <a:r>
              <a:rPr lang="en-US" altLang="zh-TW" sz="2000" dirty="0">
                <a:latin typeface="LMRoman12-Regular-Identity-H"/>
              </a:rPr>
              <a:t>—a backslash on Windows and a forward slash on most other systems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506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813376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Form fields do not necessarily have to appear in a &lt;form&gt; tag:</a:t>
            </a:r>
          </a:p>
          <a:p>
            <a:pPr lvl="1"/>
            <a:r>
              <a:rPr lang="en-US" altLang="zh-TW" dirty="0"/>
              <a:t>You can put them anywhere in a page:</a:t>
            </a:r>
          </a:p>
          <a:p>
            <a:pPr lvl="2"/>
            <a:r>
              <a:rPr lang="en-US" altLang="zh-TW" dirty="0"/>
              <a:t>Such </a:t>
            </a:r>
            <a:r>
              <a:rPr lang="en-US" altLang="zh-TW" dirty="0">
                <a:solidFill>
                  <a:srgbClr val="7030A0"/>
                </a:solidFill>
              </a:rPr>
              <a:t>form-less</a:t>
            </a:r>
            <a:r>
              <a:rPr lang="en-US" altLang="zh-TW" dirty="0"/>
              <a:t> fields cannot be submitted:</a:t>
            </a:r>
          </a:p>
          <a:p>
            <a:pPr lvl="3"/>
            <a:r>
              <a:rPr lang="en-US" altLang="zh-TW" dirty="0">
                <a:solidFill>
                  <a:srgbClr val="C00000"/>
                </a:solidFill>
              </a:rPr>
              <a:t>only a form as a whole can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&lt;p&gt;&lt;input type="</a:t>
            </a:r>
            <a:r>
              <a:rPr lang="en-US" altLang="zh-TW" dirty="0">
                <a:solidFill>
                  <a:srgbClr val="7030A0"/>
                </a:solidFill>
              </a:rPr>
              <a:t>text</a:t>
            </a:r>
            <a:r>
              <a:rPr lang="en-US" altLang="zh-TW" dirty="0">
                <a:solidFill>
                  <a:srgbClr val="0070C0"/>
                </a:solidFill>
              </a:rPr>
              <a:t>" value="</a:t>
            </a:r>
            <a:r>
              <a:rPr lang="en-US" altLang="zh-TW" dirty="0" err="1">
                <a:solidFill>
                  <a:srgbClr val="0070C0"/>
                </a:solidFill>
              </a:rPr>
              <a:t>abc</a:t>
            </a:r>
            <a:r>
              <a:rPr lang="en-US" altLang="zh-TW" dirty="0">
                <a:solidFill>
                  <a:srgbClr val="0070C0"/>
                </a:solidFill>
              </a:rPr>
              <a:t>"&gt; (text)&lt;/p&gt;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&lt;p&gt;&lt;input type="</a:t>
            </a:r>
            <a:r>
              <a:rPr lang="en-US" altLang="zh-TW" dirty="0">
                <a:solidFill>
                  <a:srgbClr val="7030A0"/>
                </a:solidFill>
              </a:rPr>
              <a:t>password</a:t>
            </a:r>
            <a:r>
              <a:rPr lang="en-US" altLang="zh-TW" dirty="0">
                <a:solidFill>
                  <a:srgbClr val="0070C0"/>
                </a:solidFill>
              </a:rPr>
              <a:t>" value="</a:t>
            </a:r>
            <a:r>
              <a:rPr lang="en-US" altLang="zh-TW" dirty="0" err="1">
                <a:solidFill>
                  <a:srgbClr val="0070C0"/>
                </a:solidFill>
              </a:rPr>
              <a:t>abc</a:t>
            </a:r>
            <a:r>
              <a:rPr lang="en-US" altLang="zh-TW" dirty="0">
                <a:solidFill>
                  <a:srgbClr val="0070C0"/>
                </a:solidFill>
              </a:rPr>
              <a:t>"&gt; (password)&lt;/p&gt;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&lt;p&gt;&lt;input type="</a:t>
            </a:r>
            <a:r>
              <a:rPr lang="en-US" altLang="zh-TW" dirty="0">
                <a:solidFill>
                  <a:srgbClr val="7030A0"/>
                </a:solidFill>
              </a:rPr>
              <a:t>checkbox</a:t>
            </a:r>
            <a:r>
              <a:rPr lang="en-US" altLang="zh-TW" dirty="0">
                <a:solidFill>
                  <a:srgbClr val="0070C0"/>
                </a:solidFill>
              </a:rPr>
              <a:t>" checked&gt; (checkbox)&lt;/p&gt;</a:t>
            </a:r>
          </a:p>
          <a:p>
            <a:pPr lvl="2"/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&lt;p&gt;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&lt;input type="</a:t>
            </a:r>
            <a:r>
              <a:rPr lang="en-US" altLang="zh-TW" dirty="0">
                <a:solidFill>
                  <a:srgbClr val="7030A0"/>
                </a:solidFill>
              </a:rPr>
              <a:t>radio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" value="A" name="choice"&gt;</a:t>
            </a:r>
          </a:p>
          <a:p>
            <a:pPr lvl="2"/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&lt;input type="</a:t>
            </a:r>
            <a:r>
              <a:rPr lang="en-US" altLang="zh-TW" dirty="0">
                <a:solidFill>
                  <a:srgbClr val="7030A0"/>
                </a:solidFill>
              </a:rPr>
              <a:t>radio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" value="B" name="choice" checked&gt;</a:t>
            </a:r>
          </a:p>
          <a:p>
            <a:pPr lvl="2"/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&lt;input type="</a:t>
            </a:r>
            <a:r>
              <a:rPr lang="en-US" altLang="zh-TW" dirty="0">
                <a:solidFill>
                  <a:srgbClr val="7030A0"/>
                </a:solidFill>
              </a:rPr>
              <a:t>radio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" value="C" name="choice"&gt; (radio)</a:t>
            </a: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</a:rPr>
              <a:t>&lt;/p&gt;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&lt;p&gt;&lt;input type="file"&gt; (file)&lt;/p&gt;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4981103"/>
            <a:ext cx="2378140" cy="18722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2259210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dirty="0"/>
              <a:t>set up the </a:t>
            </a:r>
            <a:r>
              <a:rPr lang="en-US" altLang="zh-TW" dirty="0">
                <a:solidFill>
                  <a:srgbClr val="C00000"/>
                </a:solidFill>
              </a:rPr>
              <a:t>GET</a:t>
            </a:r>
            <a:r>
              <a:rPr lang="en-US" altLang="zh-TW" dirty="0"/>
              <a:t> method:</a:t>
            </a:r>
          </a:p>
          <a:p>
            <a:pPr lvl="1"/>
            <a:r>
              <a:rPr lang="en-US" altLang="zh-TW" dirty="0"/>
              <a:t>to return </a:t>
            </a:r>
            <a:r>
              <a:rPr lang="en-US" altLang="zh-TW" dirty="0">
                <a:solidFill>
                  <a:srgbClr val="7030A0"/>
                </a:solidFill>
              </a:rPr>
              <a:t>a list of files </a:t>
            </a:r>
            <a:r>
              <a:rPr lang="en-US" altLang="zh-TW" dirty="0"/>
              <a:t>when reading a directory</a:t>
            </a:r>
          </a:p>
          <a:p>
            <a:pPr lvl="1"/>
            <a:r>
              <a:rPr lang="en-US" altLang="zh-TW" dirty="0"/>
              <a:t>to return the </a:t>
            </a:r>
            <a:r>
              <a:rPr lang="en-US" altLang="zh-TW" dirty="0">
                <a:solidFill>
                  <a:srgbClr val="7030A0"/>
                </a:solidFill>
              </a:rPr>
              <a:t>file’s content </a:t>
            </a:r>
            <a:r>
              <a:rPr lang="en-US" altLang="zh-TW" dirty="0"/>
              <a:t>when reading a regular file.</a:t>
            </a:r>
          </a:p>
          <a:p>
            <a:r>
              <a:rPr lang="en-US" altLang="zh-TW" dirty="0"/>
              <a:t>One tricky question is: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what kind of Content-Type header </a:t>
            </a:r>
            <a:r>
              <a:rPr lang="en-US" altLang="zh-TW" dirty="0"/>
              <a:t>we should set when returning a file’s content.</a:t>
            </a:r>
          </a:p>
          <a:p>
            <a:r>
              <a:rPr lang="en-US" altLang="zh-TW" sz="2400" dirty="0">
                <a:solidFill>
                  <a:srgbClr val="7030A0"/>
                </a:solidFill>
              </a:rPr>
              <a:t>mime</a:t>
            </a:r>
            <a:r>
              <a:rPr lang="en-US" altLang="zh-TW" sz="2400" dirty="0"/>
              <a:t> package:</a:t>
            </a:r>
          </a:p>
          <a:p>
            <a:pPr lvl="1"/>
            <a:r>
              <a:rPr lang="en-US" altLang="zh-TW" sz="2000" dirty="0"/>
              <a:t>(content type indicators like text/plain are also called </a:t>
            </a:r>
            <a:r>
              <a:rPr lang="en-US" altLang="zh-TW" sz="2400" i="1" dirty="0">
                <a:solidFill>
                  <a:srgbClr val="7030A0"/>
                </a:solidFill>
              </a:rPr>
              <a:t>MIME</a:t>
            </a:r>
            <a:r>
              <a:rPr lang="en-US" altLang="zh-TW" sz="2400" i="1" dirty="0"/>
              <a:t> types)</a:t>
            </a:r>
          </a:p>
          <a:p>
            <a:pPr lvl="1"/>
            <a:r>
              <a:rPr lang="en-US" altLang="zh-TW" sz="2400" dirty="0"/>
              <a:t>knows the </a:t>
            </a:r>
            <a:r>
              <a:rPr lang="en-US" altLang="zh-TW" sz="2400" dirty="0">
                <a:solidFill>
                  <a:srgbClr val="C00000"/>
                </a:solidFill>
              </a:rPr>
              <a:t>correct type for a large number of file extension</a:t>
            </a:r>
            <a:r>
              <a:rPr lang="en-US" altLang="zh-TW" sz="2400" dirty="0"/>
              <a:t>s</a:t>
            </a:r>
          </a:p>
          <a:p>
            <a:pPr lvl="1"/>
            <a:r>
              <a:rPr lang="zh-TW" altLang="en-US" sz="2400" b="1" dirty="0"/>
              <a:t>安裝</a:t>
            </a:r>
            <a:r>
              <a:rPr lang="en-US" altLang="zh-TW" sz="2400" b="1" dirty="0"/>
              <a:t>mine module</a:t>
            </a:r>
          </a:p>
          <a:p>
            <a:pPr lvl="2"/>
            <a:r>
              <a:rPr lang="en-US" altLang="zh-TW" sz="2000" dirty="0" err="1">
                <a:solidFill>
                  <a:srgbClr val="C00000"/>
                </a:solidFill>
              </a:rPr>
              <a:t>npm</a:t>
            </a:r>
            <a:r>
              <a:rPr lang="en-US" altLang="zh-TW" sz="2000" dirty="0">
                <a:solidFill>
                  <a:srgbClr val="C00000"/>
                </a:solidFill>
              </a:rPr>
              <a:t> install mime@2.2.0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510039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use the </a:t>
            </a:r>
            <a:r>
              <a:rPr lang="en-US" altLang="zh-TW" dirty="0">
                <a:solidFill>
                  <a:srgbClr val="C00000"/>
                </a:solidFill>
              </a:rPr>
              <a:t>stat</a:t>
            </a:r>
            <a:r>
              <a:rPr lang="en-US" altLang="zh-TW" dirty="0"/>
              <a:t> function:</a:t>
            </a:r>
          </a:p>
          <a:p>
            <a:pPr lvl="1"/>
            <a:r>
              <a:rPr lang="en-US" altLang="zh-TW" dirty="0"/>
              <a:t>looks up information about a file:</a:t>
            </a:r>
          </a:p>
          <a:p>
            <a:pPr lvl="2"/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find out both</a:t>
            </a:r>
            <a:r>
              <a:rPr lang="en-US" altLang="zh-TW" dirty="0">
                <a:solidFill>
                  <a:srgbClr val="C00000"/>
                </a:solidFill>
              </a:rPr>
              <a:t> whether the file exists and whether it is a directory</a:t>
            </a:r>
          </a:p>
          <a:p>
            <a:pPr lvl="3"/>
            <a:r>
              <a:rPr lang="en-US" altLang="zh-TW" dirty="0" err="1">
                <a:solidFill>
                  <a:srgbClr val="C00000"/>
                </a:solidFill>
              </a:rPr>
              <a:t>const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util</a:t>
            </a:r>
            <a:r>
              <a:rPr lang="en-US" altLang="zh-TW" dirty="0">
                <a:solidFill>
                  <a:srgbClr val="C00000"/>
                </a:solidFill>
              </a:rPr>
              <a:t> = require('</a:t>
            </a:r>
            <a:r>
              <a:rPr lang="en-US" altLang="zh-TW" dirty="0" err="1">
                <a:solidFill>
                  <a:srgbClr val="C00000"/>
                </a:solidFill>
              </a:rPr>
              <a:t>util</a:t>
            </a:r>
            <a:r>
              <a:rPr lang="en-US" altLang="zh-TW" dirty="0">
                <a:solidFill>
                  <a:srgbClr val="C00000"/>
                </a:solidFill>
              </a:rPr>
              <a:t>');</a:t>
            </a:r>
          </a:p>
          <a:p>
            <a:pPr lvl="3"/>
            <a:r>
              <a:rPr lang="en-US" altLang="zh-TW" dirty="0" err="1">
                <a:solidFill>
                  <a:srgbClr val="C00000"/>
                </a:solidFill>
              </a:rPr>
              <a:t>const</a:t>
            </a:r>
            <a:r>
              <a:rPr lang="en-US" altLang="zh-TW" dirty="0">
                <a:solidFill>
                  <a:srgbClr val="C00000"/>
                </a:solidFill>
              </a:rPr>
              <a:t> fs = require('fs');</a:t>
            </a:r>
          </a:p>
          <a:p>
            <a:pPr lvl="3"/>
            <a:endParaRPr lang="en-US" altLang="zh-TW" sz="2200" dirty="0"/>
          </a:p>
          <a:p>
            <a:pPr lvl="3"/>
            <a:r>
              <a:rPr lang="en-US" altLang="zh-TW" sz="2200" dirty="0" err="1"/>
              <a:t>const</a:t>
            </a:r>
            <a:r>
              <a:rPr lang="en-US" altLang="zh-TW" sz="2200" dirty="0"/>
              <a:t> {</a:t>
            </a:r>
            <a:r>
              <a:rPr lang="en-US" altLang="zh-TW" sz="2200" dirty="0" err="1"/>
              <a:t>createReadStream</a:t>
            </a:r>
            <a:r>
              <a:rPr lang="en-US" altLang="zh-TW" sz="2200" dirty="0"/>
              <a:t>} = require("fs");</a:t>
            </a:r>
          </a:p>
          <a:p>
            <a:pPr lvl="3"/>
            <a:r>
              <a:rPr lang="en-US" altLang="zh-TW" sz="2200" dirty="0"/>
              <a:t>//</a:t>
            </a:r>
            <a:r>
              <a:rPr lang="en-US" altLang="zh-TW" sz="2200" dirty="0" err="1"/>
              <a:t>const</a:t>
            </a:r>
            <a:r>
              <a:rPr lang="en-US" altLang="zh-TW" sz="2200" dirty="0"/>
              <a:t> {stat, </a:t>
            </a:r>
            <a:r>
              <a:rPr lang="en-US" altLang="zh-TW" sz="2200" dirty="0" err="1"/>
              <a:t>readdir</a:t>
            </a:r>
            <a:r>
              <a:rPr lang="en-US" altLang="zh-TW" sz="2200" dirty="0"/>
              <a:t>} = require("fs").promises;</a:t>
            </a:r>
          </a:p>
          <a:p>
            <a:pPr lvl="3"/>
            <a:r>
              <a:rPr lang="en-US" altLang="zh-TW" dirty="0" err="1">
                <a:solidFill>
                  <a:srgbClr val="C00000"/>
                </a:solidFill>
              </a:rPr>
              <a:t>const</a:t>
            </a:r>
            <a:r>
              <a:rPr lang="en-US" altLang="zh-TW" dirty="0">
                <a:solidFill>
                  <a:srgbClr val="C00000"/>
                </a:solidFill>
              </a:rPr>
              <a:t> stat = </a:t>
            </a:r>
            <a:r>
              <a:rPr lang="en-US" altLang="zh-TW" dirty="0" err="1">
                <a:solidFill>
                  <a:srgbClr val="C00000"/>
                </a:solidFill>
              </a:rPr>
              <a:t>util.</a:t>
            </a:r>
            <a:r>
              <a:rPr lang="en-US" altLang="zh-TW" b="1" dirty="0" err="1">
                <a:solidFill>
                  <a:srgbClr val="C00000"/>
                </a:solidFill>
              </a:rPr>
              <a:t>promisify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dirty="0" err="1">
                <a:solidFill>
                  <a:srgbClr val="C00000"/>
                </a:solidFill>
              </a:rPr>
              <a:t>fs.stat</a:t>
            </a:r>
            <a:r>
              <a:rPr lang="en-US" altLang="zh-TW" dirty="0">
                <a:solidFill>
                  <a:srgbClr val="C00000"/>
                </a:solidFill>
              </a:rPr>
              <a:t>);</a:t>
            </a:r>
          </a:p>
          <a:p>
            <a:pPr lvl="3"/>
            <a:r>
              <a:rPr lang="en-US" altLang="zh-TW" dirty="0" err="1">
                <a:solidFill>
                  <a:srgbClr val="C00000"/>
                </a:solidFill>
              </a:rPr>
              <a:t>const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readdir</a:t>
            </a:r>
            <a:r>
              <a:rPr lang="en-US" altLang="zh-TW" dirty="0">
                <a:solidFill>
                  <a:srgbClr val="C00000"/>
                </a:solidFill>
              </a:rPr>
              <a:t> = </a:t>
            </a:r>
            <a:r>
              <a:rPr lang="en-US" altLang="zh-TW" dirty="0" err="1">
                <a:solidFill>
                  <a:srgbClr val="C00000"/>
                </a:solidFill>
              </a:rPr>
              <a:t>util.</a:t>
            </a:r>
            <a:r>
              <a:rPr lang="en-US" altLang="zh-TW" b="1" dirty="0" err="1">
                <a:solidFill>
                  <a:srgbClr val="C00000"/>
                </a:solidFill>
              </a:rPr>
              <a:t>promisify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dirty="0" err="1">
                <a:solidFill>
                  <a:srgbClr val="C00000"/>
                </a:solidFill>
              </a:rPr>
              <a:t>fs.readdir</a:t>
            </a:r>
            <a:r>
              <a:rPr lang="en-US" altLang="zh-TW" dirty="0">
                <a:solidFill>
                  <a:srgbClr val="C00000"/>
                </a:solidFill>
              </a:rPr>
              <a:t>);</a:t>
            </a:r>
          </a:p>
          <a:p>
            <a:pPr lvl="3"/>
            <a:endParaRPr lang="en-US" altLang="zh-TW" sz="2200" dirty="0"/>
          </a:p>
          <a:p>
            <a:pPr lvl="3"/>
            <a:r>
              <a:rPr lang="en-US" altLang="zh-TW" sz="2200" dirty="0" err="1"/>
              <a:t>const</a:t>
            </a:r>
            <a:r>
              <a:rPr lang="en-US" altLang="zh-TW" sz="2200" dirty="0"/>
              <a:t> mime = require("</a:t>
            </a:r>
            <a:r>
              <a:rPr lang="en-US" altLang="zh-TW" dirty="0">
                <a:solidFill>
                  <a:srgbClr val="C00000"/>
                </a:solidFill>
              </a:rPr>
              <a:t>./</a:t>
            </a:r>
            <a:r>
              <a:rPr lang="en-US" altLang="zh-TW" dirty="0" err="1">
                <a:solidFill>
                  <a:srgbClr val="C00000"/>
                </a:solidFill>
              </a:rPr>
              <a:t>node_modules</a:t>
            </a:r>
            <a:r>
              <a:rPr lang="en-US" altLang="zh-TW" dirty="0">
                <a:solidFill>
                  <a:srgbClr val="C00000"/>
                </a:solidFill>
              </a:rPr>
              <a:t>/</a:t>
            </a:r>
            <a:r>
              <a:rPr lang="en-US" altLang="zh-TW" sz="2200" dirty="0"/>
              <a:t>mime");</a:t>
            </a:r>
          </a:p>
          <a:p>
            <a:pPr lvl="3"/>
            <a:r>
              <a:rPr lang="en-US" altLang="zh-TW" sz="2200" dirty="0" err="1">
                <a:solidFill>
                  <a:srgbClr val="C00000"/>
                </a:solidFill>
              </a:rPr>
              <a:t>methods.GET</a:t>
            </a:r>
            <a:r>
              <a:rPr lang="en-US" altLang="zh-TW" sz="2200" dirty="0"/>
              <a:t> = </a:t>
            </a:r>
            <a:r>
              <a:rPr lang="en-US" altLang="zh-TW" sz="2200" dirty="0" err="1"/>
              <a:t>async</a:t>
            </a:r>
            <a:r>
              <a:rPr lang="en-US" altLang="zh-TW" sz="2200" dirty="0"/>
              <a:t> function(request) {</a:t>
            </a:r>
          </a:p>
          <a:p>
            <a:pPr lvl="3"/>
            <a:r>
              <a:rPr lang="en-US" altLang="zh-TW" sz="2200" dirty="0"/>
              <a:t>   let path = </a:t>
            </a:r>
            <a:r>
              <a:rPr lang="en-US" altLang="zh-TW" sz="2200" dirty="0" err="1"/>
              <a:t>urlPath</a:t>
            </a:r>
            <a:r>
              <a:rPr lang="en-US" altLang="zh-TW" sz="2200" dirty="0"/>
              <a:t>(request.url);</a:t>
            </a:r>
          </a:p>
          <a:p>
            <a:pPr lvl="3"/>
            <a:r>
              <a:rPr lang="en-US" altLang="zh-TW" sz="2200" dirty="0"/>
              <a:t>   let stats;</a:t>
            </a:r>
          </a:p>
          <a:p>
            <a:pPr lvl="3"/>
            <a:r>
              <a:rPr lang="en-US" altLang="zh-TW" sz="2200" dirty="0"/>
              <a:t>    try { stats = await stat(path); } </a:t>
            </a:r>
          </a:p>
          <a:p>
            <a:pPr lvl="3"/>
            <a:r>
              <a:rPr lang="en-US" altLang="zh-TW" sz="2200" dirty="0"/>
              <a:t>    catch (error) {         if (</a:t>
            </a:r>
            <a:r>
              <a:rPr lang="en-US" altLang="zh-TW" sz="2200" dirty="0" err="1">
                <a:solidFill>
                  <a:srgbClr val="C00000"/>
                </a:solidFill>
              </a:rPr>
              <a:t>error.code</a:t>
            </a:r>
            <a:r>
              <a:rPr lang="en-US" altLang="zh-TW" sz="2200" dirty="0">
                <a:solidFill>
                  <a:srgbClr val="C00000"/>
                </a:solidFill>
              </a:rPr>
              <a:t> != "ENOENT</a:t>
            </a:r>
            <a:r>
              <a:rPr lang="en-US" altLang="zh-TW" sz="2200" dirty="0"/>
              <a:t>") throw error;</a:t>
            </a:r>
          </a:p>
          <a:p>
            <a:pPr lvl="3"/>
            <a:r>
              <a:rPr lang="en-US" altLang="zh-TW" sz="2200" dirty="0"/>
              <a:t>                                      else return {status: 404, body: "File not found"};   }</a:t>
            </a:r>
          </a:p>
          <a:p>
            <a:pPr lvl="3"/>
            <a:r>
              <a:rPr lang="en-US" altLang="zh-TW" sz="2200" dirty="0"/>
              <a:t>     if (</a:t>
            </a:r>
            <a:r>
              <a:rPr lang="en-US" altLang="zh-TW" sz="2200" dirty="0" err="1"/>
              <a:t>stats.isDirectory</a:t>
            </a:r>
            <a:r>
              <a:rPr lang="en-US" altLang="zh-TW" sz="2200" dirty="0"/>
              <a:t>()) { return {body: (await </a:t>
            </a:r>
            <a:r>
              <a:rPr lang="en-US" altLang="zh-TW" sz="2200" dirty="0" err="1"/>
              <a:t>readdir</a:t>
            </a:r>
            <a:r>
              <a:rPr lang="en-US" altLang="zh-TW" sz="2200" dirty="0"/>
              <a:t>(path)).join("\n")};</a:t>
            </a:r>
          </a:p>
          <a:p>
            <a:pPr lvl="3"/>
            <a:r>
              <a:rPr lang="en-US" altLang="zh-TW" sz="2200" dirty="0"/>
              <a:t>                                            } else { return {body: </a:t>
            </a:r>
            <a:r>
              <a:rPr lang="en-US" altLang="zh-TW" sz="2200" dirty="0" err="1"/>
              <a:t>createReadStream</a:t>
            </a:r>
            <a:r>
              <a:rPr lang="en-US" altLang="zh-TW" sz="2200" dirty="0"/>
              <a:t>(path),</a:t>
            </a:r>
          </a:p>
          <a:p>
            <a:pPr lvl="3"/>
            <a:r>
              <a:rPr lang="en-US" altLang="zh-TW" sz="2200" dirty="0"/>
              <a:t>                                                                       type: </a:t>
            </a:r>
            <a:r>
              <a:rPr lang="en-US" altLang="zh-TW" sz="2200" dirty="0" err="1"/>
              <a:t>mime.getType</a:t>
            </a:r>
            <a:r>
              <a:rPr lang="en-US" altLang="zh-TW" sz="2200" dirty="0"/>
              <a:t>(path)};</a:t>
            </a:r>
          </a:p>
          <a:p>
            <a:pPr lvl="3"/>
            <a:r>
              <a:rPr lang="en-US" altLang="zh-TW" sz="2200" dirty="0"/>
              <a:t>                                                       }</a:t>
            </a:r>
          </a:p>
          <a:p>
            <a:pPr lvl="3"/>
            <a:r>
              <a:rPr lang="en-US" altLang="zh-TW" sz="2200" dirty="0"/>
              <a:t>   };</a:t>
            </a:r>
            <a:endParaRPr lang="en-US" altLang="zh-TW" sz="2200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111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32920" y="1196752"/>
            <a:ext cx="5040560" cy="5232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//ERROR occurs, modify by: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util.</a:t>
            </a:r>
            <a:r>
              <a:rPr lang="en-US" altLang="zh-TW" sz="1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promisify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(original) method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//=&gt; https://nodejs.org/api/util.html#util_util_promisify_original</a:t>
            </a:r>
            <a:endParaRPr lang="en-US" altLang="zh-TW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2040" y="4129916"/>
            <a:ext cx="4211960" cy="5232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latin typeface="LMRoman12-Regular-Identity-H"/>
              </a:rPr>
              <a:t>the file does not exist, </a:t>
            </a:r>
            <a:r>
              <a:rPr lang="en-US" altLang="zh-TW" sz="1400" b="1" dirty="0">
                <a:latin typeface="InconsolataLGC"/>
              </a:rPr>
              <a:t>stat </a:t>
            </a:r>
            <a:r>
              <a:rPr lang="en-US" altLang="zh-TW" sz="1400" b="1" dirty="0">
                <a:latin typeface="LMRoman12-Regular-Identity-H"/>
              </a:rPr>
              <a:t>will throw an error object with a </a:t>
            </a:r>
            <a:r>
              <a:rPr lang="en-US" altLang="zh-TW" sz="1400" b="1" dirty="0">
                <a:latin typeface="InconsolataLGC"/>
              </a:rPr>
              <a:t>code </a:t>
            </a:r>
            <a:r>
              <a:rPr lang="en-US" altLang="zh-TW" sz="1400" b="1" dirty="0">
                <a:latin typeface="LMRoman12-Regular-Identity-H"/>
              </a:rPr>
              <a:t>property of </a:t>
            </a:r>
            <a:r>
              <a:rPr lang="en-US" altLang="zh-TW" sz="1400" b="1" dirty="0">
                <a:latin typeface="InconsolataLGC"/>
              </a:rPr>
              <a:t>"ENOENT"</a:t>
            </a:r>
            <a:r>
              <a:rPr lang="en-US" altLang="zh-TW" sz="1400" b="1" dirty="0">
                <a:latin typeface="LMRoman12-Regular-Identity-H"/>
              </a:rPr>
              <a:t>.</a:t>
            </a:r>
            <a:endParaRPr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608584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sz="3600" dirty="0"/>
              <a:t>to handle </a:t>
            </a:r>
            <a:r>
              <a:rPr lang="en-US" altLang="zh-TW" sz="3600" dirty="0">
                <a:solidFill>
                  <a:srgbClr val="C00000"/>
                </a:solidFill>
              </a:rPr>
              <a:t>DELETE</a:t>
            </a:r>
            <a:r>
              <a:rPr lang="en-US" altLang="zh-TW" sz="3600" dirty="0"/>
              <a:t> requests is slightly simpler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453336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dirty="0"/>
              <a:t>//</a:t>
            </a:r>
            <a:r>
              <a:rPr lang="en-US" altLang="zh-TW" dirty="0" err="1"/>
              <a:t>const</a:t>
            </a:r>
            <a:r>
              <a:rPr lang="en-US" altLang="zh-TW" dirty="0"/>
              <a:t> {</a:t>
            </a:r>
            <a:r>
              <a:rPr lang="en-US" altLang="zh-TW" dirty="0" err="1"/>
              <a:t>rmdir</a:t>
            </a:r>
            <a:r>
              <a:rPr lang="en-US" altLang="zh-TW" dirty="0"/>
              <a:t>, unlink} = require("fs").promises;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const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rmdir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util.</a:t>
            </a:r>
            <a:r>
              <a:rPr lang="en-US" altLang="zh-TW" b="1" dirty="0" err="1">
                <a:solidFill>
                  <a:srgbClr val="0070C0"/>
                </a:solidFill>
              </a:rPr>
              <a:t>promisify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fs.rmdir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const</a:t>
            </a:r>
            <a:r>
              <a:rPr lang="en-US" altLang="zh-TW" dirty="0">
                <a:solidFill>
                  <a:srgbClr val="0070C0"/>
                </a:solidFill>
              </a:rPr>
              <a:t> unlink = </a:t>
            </a:r>
            <a:r>
              <a:rPr lang="en-US" altLang="zh-TW" dirty="0" err="1">
                <a:solidFill>
                  <a:srgbClr val="0070C0"/>
                </a:solidFill>
              </a:rPr>
              <a:t>util.</a:t>
            </a:r>
            <a:r>
              <a:rPr lang="en-US" altLang="zh-TW" b="1" dirty="0" err="1">
                <a:solidFill>
                  <a:srgbClr val="0070C0"/>
                </a:solidFill>
              </a:rPr>
              <a:t>promisify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fs.unlink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br>
              <a:rPr lang="en-US" altLang="zh-TW" dirty="0"/>
            </a:br>
            <a:r>
              <a:rPr lang="en-US" altLang="zh-TW" dirty="0"/>
              <a:t>//DELETE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methods.</a:t>
            </a:r>
            <a:r>
              <a:rPr lang="en-US" altLang="zh-TW" dirty="0" err="1">
                <a:solidFill>
                  <a:srgbClr val="C00000"/>
                </a:solidFill>
              </a:rPr>
              <a:t>DELETE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async</a:t>
            </a:r>
            <a:r>
              <a:rPr lang="en-US" altLang="zh-TW" dirty="0">
                <a:solidFill>
                  <a:srgbClr val="0070C0"/>
                </a:solidFill>
              </a:rPr>
              <a:t> function(request)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let path = </a:t>
            </a:r>
            <a:r>
              <a:rPr lang="en-US" altLang="zh-TW" dirty="0" err="1">
                <a:solidFill>
                  <a:srgbClr val="0070C0"/>
                </a:solidFill>
              </a:rPr>
              <a:t>urlPath</a:t>
            </a:r>
            <a:r>
              <a:rPr lang="en-US" altLang="zh-TW" dirty="0">
                <a:solidFill>
                  <a:srgbClr val="0070C0"/>
                </a:solidFill>
              </a:rPr>
              <a:t>(request.url);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let stats;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try { stats = await stat(path); }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catch (error) { if (</a:t>
            </a:r>
            <a:r>
              <a:rPr lang="en-US" altLang="zh-TW" dirty="0" err="1">
                <a:solidFill>
                  <a:srgbClr val="0070C0"/>
                </a:solidFill>
              </a:rPr>
              <a:t>error.code</a:t>
            </a:r>
            <a:r>
              <a:rPr lang="en-US" altLang="zh-TW" dirty="0">
                <a:solidFill>
                  <a:srgbClr val="0070C0"/>
                </a:solidFill>
              </a:rPr>
              <a:t> != "ENOENT") throw error;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                     else return {status: 204}; }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if (</a:t>
            </a:r>
            <a:r>
              <a:rPr lang="en-US" altLang="zh-TW" dirty="0" err="1">
                <a:solidFill>
                  <a:srgbClr val="0070C0"/>
                </a:solidFill>
              </a:rPr>
              <a:t>stats.isDirectory</a:t>
            </a:r>
            <a:r>
              <a:rPr lang="en-US" altLang="zh-TW" dirty="0">
                <a:solidFill>
                  <a:srgbClr val="0070C0"/>
                </a:solidFill>
              </a:rPr>
              <a:t>()) await </a:t>
            </a:r>
            <a:r>
              <a:rPr lang="en-US" altLang="zh-TW" dirty="0" err="1">
                <a:solidFill>
                  <a:srgbClr val="0070C0"/>
                </a:solidFill>
              </a:rPr>
              <a:t>rmdir</a:t>
            </a:r>
            <a:r>
              <a:rPr lang="en-US" altLang="zh-TW" dirty="0">
                <a:solidFill>
                  <a:srgbClr val="0070C0"/>
                </a:solidFill>
              </a:rPr>
              <a:t>(path);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else await unlink(path);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return {status: 204};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};</a:t>
            </a:r>
          </a:p>
          <a:p>
            <a:br>
              <a:rPr lang="en-US" altLang="zh-TW" dirty="0">
                <a:solidFill>
                  <a:srgbClr val="0070C0"/>
                </a:solidFill>
              </a:rPr>
            </a:br>
            <a:r>
              <a:rPr lang="en-US" altLang="zh-TW" dirty="0" err="1">
                <a:solidFill>
                  <a:srgbClr val="0070C0"/>
                </a:solidFill>
              </a:rPr>
              <a:t>const</a:t>
            </a:r>
            <a:r>
              <a:rPr lang="en-US" altLang="zh-TW" dirty="0">
                <a:solidFill>
                  <a:srgbClr val="0070C0"/>
                </a:solidFill>
              </a:rPr>
              <a:t> {</a:t>
            </a:r>
            <a:r>
              <a:rPr lang="en-US" altLang="zh-TW" dirty="0" err="1">
                <a:solidFill>
                  <a:srgbClr val="0070C0"/>
                </a:solidFill>
              </a:rPr>
              <a:t>createWriteStream</a:t>
            </a:r>
            <a:r>
              <a:rPr lang="en-US" altLang="zh-TW" dirty="0">
                <a:solidFill>
                  <a:srgbClr val="0070C0"/>
                </a:solidFill>
              </a:rPr>
              <a:t>} = require("fs");</a:t>
            </a:r>
          </a:p>
          <a:p>
            <a:br>
              <a:rPr lang="en-US" altLang="zh-TW" dirty="0">
                <a:solidFill>
                  <a:srgbClr val="0070C0"/>
                </a:solidFill>
              </a:rPr>
            </a:br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dirty="0" err="1">
                <a:solidFill>
                  <a:srgbClr val="0070C0"/>
                </a:solidFill>
              </a:rPr>
              <a:t>pipeStream</a:t>
            </a:r>
            <a:r>
              <a:rPr lang="en-US" altLang="zh-TW" dirty="0">
                <a:solidFill>
                  <a:srgbClr val="0070C0"/>
                </a:solidFill>
              </a:rPr>
              <a:t>(from, to)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return new Promise((resolve, reject) =&gt;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                                                                       </a:t>
            </a:r>
            <a:r>
              <a:rPr lang="en-US" altLang="zh-TW" dirty="0" err="1">
                <a:solidFill>
                  <a:srgbClr val="0070C0"/>
                </a:solidFill>
              </a:rPr>
              <a:t>from.on</a:t>
            </a:r>
            <a:r>
              <a:rPr lang="en-US" altLang="zh-TW" dirty="0">
                <a:solidFill>
                  <a:srgbClr val="0070C0"/>
                </a:solidFill>
              </a:rPr>
              <a:t>("error", reject);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                                                                       </a:t>
            </a:r>
            <a:r>
              <a:rPr lang="en-US" altLang="zh-TW" dirty="0" err="1">
                <a:solidFill>
                  <a:srgbClr val="0070C0"/>
                </a:solidFill>
              </a:rPr>
              <a:t>to.on</a:t>
            </a:r>
            <a:r>
              <a:rPr lang="en-US" altLang="zh-TW" dirty="0">
                <a:solidFill>
                  <a:srgbClr val="0070C0"/>
                </a:solidFill>
              </a:rPr>
              <a:t>("error", reject);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                                                                       </a:t>
            </a:r>
            <a:r>
              <a:rPr lang="en-US" altLang="zh-TW" dirty="0" err="1">
                <a:solidFill>
                  <a:srgbClr val="0070C0"/>
                </a:solidFill>
              </a:rPr>
              <a:t>to.on</a:t>
            </a:r>
            <a:r>
              <a:rPr lang="en-US" altLang="zh-TW" dirty="0">
                <a:solidFill>
                  <a:srgbClr val="0070C0"/>
                </a:solidFill>
              </a:rPr>
              <a:t>("finish", resolve);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                                                                       </a:t>
            </a:r>
            <a:r>
              <a:rPr lang="en-US" altLang="zh-TW" dirty="0" err="1">
                <a:solidFill>
                  <a:srgbClr val="0070C0"/>
                </a:solidFill>
              </a:rPr>
              <a:t>from.pipe</a:t>
            </a:r>
            <a:r>
              <a:rPr lang="en-US" altLang="zh-TW" dirty="0">
                <a:solidFill>
                  <a:srgbClr val="0070C0"/>
                </a:solidFill>
              </a:rPr>
              <a:t>(to);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                                                                      });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}</a:t>
            </a:r>
          </a:p>
          <a:p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054015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//</a:t>
            </a:r>
            <a:r>
              <a:rPr lang="en-US" altLang="zh-TW" dirty="0">
                <a:solidFill>
                  <a:srgbClr val="C00000"/>
                </a:solidFill>
              </a:rPr>
              <a:t>PUT</a:t>
            </a:r>
          </a:p>
          <a:p>
            <a:r>
              <a:rPr lang="en-US" altLang="zh-TW" dirty="0" err="1">
                <a:solidFill>
                  <a:srgbClr val="C00000"/>
                </a:solidFill>
              </a:rPr>
              <a:t>methods.PUT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async</a:t>
            </a:r>
            <a:r>
              <a:rPr lang="en-US" altLang="zh-TW" dirty="0">
                <a:solidFill>
                  <a:srgbClr val="0070C0"/>
                </a:solidFill>
              </a:rPr>
              <a:t> function(request)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let path = </a:t>
            </a:r>
            <a:r>
              <a:rPr lang="en-US" altLang="zh-TW" dirty="0" err="1">
                <a:solidFill>
                  <a:srgbClr val="0070C0"/>
                </a:solidFill>
              </a:rPr>
              <a:t>urlPath</a:t>
            </a:r>
            <a:r>
              <a:rPr lang="en-US" altLang="zh-TW" dirty="0">
                <a:solidFill>
                  <a:srgbClr val="0070C0"/>
                </a:solidFill>
              </a:rPr>
              <a:t>(request.url);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await </a:t>
            </a:r>
            <a:r>
              <a:rPr lang="en-US" altLang="zh-TW" dirty="0" err="1">
                <a:solidFill>
                  <a:srgbClr val="0070C0"/>
                </a:solidFill>
              </a:rPr>
              <a:t>pipeStream</a:t>
            </a:r>
            <a:r>
              <a:rPr lang="en-US" altLang="zh-TW" dirty="0">
                <a:solidFill>
                  <a:srgbClr val="0070C0"/>
                </a:solidFill>
              </a:rPr>
              <a:t>(request, </a:t>
            </a:r>
            <a:r>
              <a:rPr lang="en-US" altLang="zh-TW" dirty="0" err="1">
                <a:solidFill>
                  <a:srgbClr val="0070C0"/>
                </a:solidFill>
              </a:rPr>
              <a:t>createWriteStream</a:t>
            </a:r>
            <a:r>
              <a:rPr lang="en-US" altLang="zh-TW" dirty="0">
                <a:solidFill>
                  <a:srgbClr val="0070C0"/>
                </a:solidFill>
              </a:rPr>
              <a:t>(path));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return {status: 204};   };</a:t>
            </a:r>
          </a:p>
          <a:p>
            <a:br>
              <a:rPr lang="en-US" altLang="zh-TW" dirty="0"/>
            </a:br>
            <a:r>
              <a:rPr lang="en-US" altLang="zh-TW" dirty="0"/>
              <a:t>//</a:t>
            </a:r>
            <a:r>
              <a:rPr lang="en-US" altLang="zh-TW" dirty="0" err="1"/>
              <a:t>const</a:t>
            </a:r>
            <a:r>
              <a:rPr lang="en-US" altLang="zh-TW" dirty="0"/>
              <a:t> {</a:t>
            </a:r>
            <a:r>
              <a:rPr lang="en-US" altLang="zh-TW" dirty="0" err="1"/>
              <a:t>mkdir</a:t>
            </a:r>
            <a:r>
              <a:rPr lang="en-US" altLang="zh-TW" dirty="0"/>
              <a:t>} = require("fs").promises;</a:t>
            </a:r>
          </a:p>
          <a:p>
            <a:r>
              <a:rPr lang="en-US" altLang="zh-TW" dirty="0" err="1">
                <a:solidFill>
                  <a:srgbClr val="C00000"/>
                </a:solidFill>
              </a:rPr>
              <a:t>const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mkdir</a:t>
            </a:r>
            <a:r>
              <a:rPr lang="en-US" altLang="zh-TW" dirty="0">
                <a:solidFill>
                  <a:srgbClr val="C00000"/>
                </a:solidFill>
              </a:rPr>
              <a:t> = </a:t>
            </a:r>
            <a:r>
              <a:rPr lang="en-US" altLang="zh-TW" dirty="0" err="1">
                <a:solidFill>
                  <a:srgbClr val="C00000"/>
                </a:solidFill>
              </a:rPr>
              <a:t>util.</a:t>
            </a:r>
            <a:r>
              <a:rPr lang="en-US" altLang="zh-TW" b="1" dirty="0" err="1">
                <a:solidFill>
                  <a:srgbClr val="C00000"/>
                </a:solidFill>
              </a:rPr>
              <a:t>promisify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dirty="0" err="1">
                <a:solidFill>
                  <a:srgbClr val="C00000"/>
                </a:solidFill>
              </a:rPr>
              <a:t>fs.mkdir</a:t>
            </a:r>
            <a:r>
              <a:rPr lang="en-US" altLang="zh-TW" dirty="0">
                <a:solidFill>
                  <a:srgbClr val="C00000"/>
                </a:solidFill>
              </a:rPr>
              <a:t>);</a:t>
            </a:r>
          </a:p>
          <a:p>
            <a:br>
              <a:rPr lang="en-US" altLang="zh-TW" dirty="0">
                <a:solidFill>
                  <a:srgbClr val="0070C0"/>
                </a:solidFill>
              </a:rPr>
            </a:br>
            <a:r>
              <a:rPr lang="en-US" altLang="zh-TW" dirty="0" err="1">
                <a:solidFill>
                  <a:srgbClr val="C00000"/>
                </a:solidFill>
              </a:rPr>
              <a:t>methods.MKCOL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= </a:t>
            </a:r>
            <a:r>
              <a:rPr lang="en-US" altLang="zh-TW" dirty="0" err="1">
                <a:solidFill>
                  <a:srgbClr val="0070C0"/>
                </a:solidFill>
              </a:rPr>
              <a:t>async</a:t>
            </a:r>
            <a:r>
              <a:rPr lang="en-US" altLang="zh-TW" dirty="0">
                <a:solidFill>
                  <a:srgbClr val="0070C0"/>
                </a:solidFill>
              </a:rPr>
              <a:t> function(request)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let path = </a:t>
            </a:r>
            <a:r>
              <a:rPr lang="en-US" altLang="zh-TW" dirty="0" err="1">
                <a:solidFill>
                  <a:srgbClr val="0070C0"/>
                </a:solidFill>
              </a:rPr>
              <a:t>urlPath</a:t>
            </a:r>
            <a:r>
              <a:rPr lang="en-US" altLang="zh-TW" dirty="0">
                <a:solidFill>
                  <a:srgbClr val="0070C0"/>
                </a:solidFill>
              </a:rPr>
              <a:t>(request.url);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let stats;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try { stats = await stat(path);}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catch (error)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           if (</a:t>
            </a:r>
            <a:r>
              <a:rPr lang="en-US" altLang="zh-TW" dirty="0" err="1">
                <a:solidFill>
                  <a:srgbClr val="0070C0"/>
                </a:solidFill>
              </a:rPr>
              <a:t>error.code</a:t>
            </a:r>
            <a:r>
              <a:rPr lang="en-US" altLang="zh-TW" dirty="0">
                <a:solidFill>
                  <a:srgbClr val="0070C0"/>
                </a:solidFill>
              </a:rPr>
              <a:t> != "ENOENT") throw error;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           await </a:t>
            </a:r>
            <a:r>
              <a:rPr lang="en-US" altLang="zh-TW" dirty="0" err="1">
                <a:solidFill>
                  <a:srgbClr val="0070C0"/>
                </a:solidFill>
              </a:rPr>
              <a:t>mkdir</a:t>
            </a:r>
            <a:r>
              <a:rPr lang="en-US" altLang="zh-TW" dirty="0">
                <a:solidFill>
                  <a:srgbClr val="0070C0"/>
                </a:solidFill>
              </a:rPr>
              <a:t>(path);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           return {status: 204};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            }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if (</a:t>
            </a:r>
            <a:r>
              <a:rPr lang="en-US" altLang="zh-TW" dirty="0" err="1">
                <a:solidFill>
                  <a:srgbClr val="0070C0"/>
                </a:solidFill>
              </a:rPr>
              <a:t>stats.isDirectory</a:t>
            </a:r>
            <a:r>
              <a:rPr lang="en-US" altLang="zh-TW" dirty="0">
                <a:solidFill>
                  <a:srgbClr val="0070C0"/>
                </a:solidFill>
              </a:rPr>
              <a:t>()) return {status: 204};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else return {status: 400, body: "Not a directory"};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};</a:t>
            </a:r>
          </a:p>
          <a:p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113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88024" y="3164150"/>
            <a:ext cx="4355976" cy="101566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sz="2000" b="1" dirty="0"/>
              <a:t>MKCOL</a:t>
            </a:r>
            <a:r>
              <a:rPr lang="en-US" altLang="zh-TW" sz="2000" dirty="0"/>
              <a:t> </a:t>
            </a:r>
            <a:r>
              <a:rPr lang="en-US" altLang="zh-TW" sz="2000" dirty="0" err="1"/>
              <a:t>method:</a:t>
            </a:r>
            <a:r>
              <a:rPr lang="en-US" altLang="zh-TW" sz="2000" dirty="0" err="1">
                <a:latin typeface="LMRoman12-Regular-Identity-H"/>
              </a:rPr>
              <a:t>“</a:t>
            </a:r>
            <a:r>
              <a:rPr lang="en-US" altLang="zh-TW" sz="2000" dirty="0" err="1">
                <a:solidFill>
                  <a:srgbClr val="7030A0"/>
                </a:solidFill>
                <a:latin typeface="LMRoman12-Regular-Identity-H"/>
              </a:rPr>
              <a:t>make</a:t>
            </a:r>
            <a:r>
              <a:rPr lang="en-US" altLang="zh-TW" sz="2000" dirty="0">
                <a:solidFill>
                  <a:srgbClr val="7030A0"/>
                </a:solidFill>
                <a:latin typeface="LMRoman12-Regular-Identity-H"/>
              </a:rPr>
              <a:t> column</a:t>
            </a:r>
            <a:r>
              <a:rPr lang="en-US" altLang="zh-TW" sz="2000" dirty="0">
                <a:latin typeface="LMRoman12-Regular-Identity-H"/>
              </a:rPr>
              <a:t>”,</a:t>
            </a:r>
          </a:p>
          <a:p>
            <a:r>
              <a:rPr lang="en-US" altLang="zh-TW" sz="2000" dirty="0">
                <a:latin typeface="LMRoman12-Regular-Identity-H"/>
              </a:rPr>
              <a:t>should create a directory by calling </a:t>
            </a:r>
            <a:r>
              <a:rPr lang="en-US" altLang="zh-TW" sz="2000" dirty="0" err="1">
                <a:solidFill>
                  <a:srgbClr val="7030A0"/>
                </a:solidFill>
                <a:latin typeface="InconsolataLGC"/>
              </a:rPr>
              <a:t>mkdir</a:t>
            </a:r>
            <a:r>
              <a:rPr lang="en-US" altLang="zh-TW" sz="2000" dirty="0">
                <a:latin typeface="InconsolataLGC"/>
              </a:rPr>
              <a:t> </a:t>
            </a:r>
            <a:r>
              <a:rPr lang="en-US" altLang="zh-TW" sz="2000" dirty="0">
                <a:latin typeface="LMRoman12-Regular-Identity-H"/>
              </a:rPr>
              <a:t>from the </a:t>
            </a:r>
            <a:r>
              <a:rPr lang="en-US" altLang="zh-TW" sz="2000" dirty="0">
                <a:latin typeface="InconsolataLGC"/>
              </a:rPr>
              <a:t>fs </a:t>
            </a:r>
            <a:r>
              <a:rPr lang="en-US" altLang="zh-TW" sz="2000" dirty="0">
                <a:latin typeface="LMRoman12-Regular-Identity-H"/>
              </a:rPr>
              <a:t>module.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633870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The command line tool: </a:t>
            </a:r>
            <a:r>
              <a:rPr lang="en-US" altLang="zh-TW" dirty="0">
                <a:solidFill>
                  <a:srgbClr val="C00000"/>
                </a:solidFill>
              </a:rPr>
              <a:t>curl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used to make HTTP requests:</a:t>
            </a:r>
          </a:p>
          <a:p>
            <a:pPr lvl="1"/>
            <a:r>
              <a:rPr lang="en-US" altLang="zh-TW" sz="2400" dirty="0">
                <a:solidFill>
                  <a:srgbClr val="C00000"/>
                </a:solidFill>
              </a:rPr>
              <a:t>-X</a:t>
            </a:r>
            <a:r>
              <a:rPr lang="en-US" altLang="zh-TW" sz="2400" dirty="0"/>
              <a:t> option is used to set the </a:t>
            </a:r>
            <a:r>
              <a:rPr lang="en-US" altLang="zh-TW" sz="2400" dirty="0">
                <a:solidFill>
                  <a:srgbClr val="C00000"/>
                </a:solidFill>
              </a:rPr>
              <a:t>request’s </a:t>
            </a:r>
            <a:r>
              <a:rPr lang="en-US" altLang="zh-TW" sz="2400" b="1" dirty="0">
                <a:solidFill>
                  <a:srgbClr val="C00000"/>
                </a:solidFill>
              </a:rPr>
              <a:t>method</a:t>
            </a:r>
            <a:endParaRPr lang="en-US" altLang="zh-TW" sz="2400" dirty="0"/>
          </a:p>
          <a:p>
            <a:pPr lvl="1"/>
            <a:r>
              <a:rPr lang="en-US" altLang="zh-TW" sz="2400" dirty="0">
                <a:solidFill>
                  <a:srgbClr val="C00000"/>
                </a:solidFill>
              </a:rPr>
              <a:t>-d</a:t>
            </a:r>
            <a:r>
              <a:rPr lang="en-US" altLang="zh-TW" sz="2400" dirty="0"/>
              <a:t> is used to include a </a:t>
            </a:r>
            <a:r>
              <a:rPr lang="en-US" altLang="zh-TW" sz="2400" dirty="0">
                <a:solidFill>
                  <a:srgbClr val="C00000"/>
                </a:solidFill>
              </a:rPr>
              <a:t>request </a:t>
            </a:r>
            <a:r>
              <a:rPr lang="en-US" altLang="zh-TW" sz="2400" b="1" dirty="0">
                <a:solidFill>
                  <a:srgbClr val="C00000"/>
                </a:solidFill>
              </a:rPr>
              <a:t>body</a:t>
            </a:r>
            <a:r>
              <a:rPr lang="en-US" altLang="zh-TW" sz="2400" dirty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$ curl http://localhost:8080</a:t>
            </a:r>
            <a:r>
              <a:rPr lang="en-US" altLang="zh-TW" dirty="0">
                <a:solidFill>
                  <a:srgbClr val="C00000"/>
                </a:solidFill>
              </a:rPr>
              <a:t>/file.txt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File not found</a:t>
            </a:r>
          </a:p>
          <a:p>
            <a:r>
              <a:rPr lang="en-US" altLang="zh-TW" dirty="0"/>
              <a:t>$ curl -</a:t>
            </a:r>
            <a:r>
              <a:rPr lang="en-US" altLang="zh-TW" dirty="0">
                <a:solidFill>
                  <a:srgbClr val="7030A0"/>
                </a:solidFill>
              </a:rPr>
              <a:t>X PUT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-d hello</a:t>
            </a:r>
            <a:r>
              <a:rPr lang="en-US" altLang="zh-TW" dirty="0"/>
              <a:t> http://localhost:8080</a:t>
            </a:r>
            <a:r>
              <a:rPr lang="en-US" altLang="zh-TW" dirty="0">
                <a:solidFill>
                  <a:srgbClr val="C00000"/>
                </a:solidFill>
              </a:rPr>
              <a:t>/file.txt</a:t>
            </a:r>
            <a:endParaRPr lang="en-US" altLang="zh-TW" dirty="0"/>
          </a:p>
          <a:p>
            <a:r>
              <a:rPr lang="en-US" altLang="zh-TW" dirty="0"/>
              <a:t>$ curl http://localhost:8080</a:t>
            </a:r>
            <a:r>
              <a:rPr lang="en-US" altLang="zh-TW" dirty="0">
                <a:solidFill>
                  <a:srgbClr val="C00000"/>
                </a:solidFill>
              </a:rPr>
              <a:t>/file.txt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hello</a:t>
            </a:r>
          </a:p>
          <a:p>
            <a:r>
              <a:rPr lang="en-US" altLang="zh-TW" dirty="0"/>
              <a:t>$ curl </a:t>
            </a:r>
            <a:r>
              <a:rPr lang="en-US" altLang="zh-TW" dirty="0">
                <a:solidFill>
                  <a:srgbClr val="7030A0"/>
                </a:solidFill>
              </a:rPr>
              <a:t>-X DELETE</a:t>
            </a:r>
            <a:r>
              <a:rPr lang="en-US" altLang="zh-TW" dirty="0"/>
              <a:t> http://localhost:8080</a:t>
            </a:r>
            <a:r>
              <a:rPr lang="en-US" altLang="zh-TW" dirty="0">
                <a:solidFill>
                  <a:srgbClr val="C00000"/>
                </a:solidFill>
              </a:rPr>
              <a:t>/file.txt</a:t>
            </a:r>
          </a:p>
          <a:p>
            <a:r>
              <a:rPr lang="en-US" altLang="zh-TW" dirty="0"/>
              <a:t>$ curl http://localhost:8080</a:t>
            </a:r>
            <a:r>
              <a:rPr lang="en-US" altLang="zh-TW" dirty="0">
                <a:solidFill>
                  <a:srgbClr val="C00000"/>
                </a:solidFill>
              </a:rPr>
              <a:t>/file.txt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File not found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114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490066"/>
            <a:ext cx="2304256" cy="69911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E85F4FC-7600-4E97-9267-08C0F0353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491" y="3933056"/>
            <a:ext cx="1610997" cy="699112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8672408-79F0-4279-9C29-61F14090C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1461127"/>
            <a:ext cx="3528392" cy="103776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4E593D9-B179-4CCA-9DB8-38F15657F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261" y="5516965"/>
            <a:ext cx="2049235" cy="40339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5853E31-8312-47B1-A7ED-AFF8758C7E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4466" y="6152120"/>
            <a:ext cx="48672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1906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Postman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To check the API code, we can use Postman:</a:t>
            </a:r>
          </a:p>
          <a:p>
            <a:pPr lvl="1"/>
            <a:r>
              <a:rPr lang="en-US" altLang="zh-TW" dirty="0"/>
              <a:t>is a </a:t>
            </a:r>
            <a:r>
              <a:rPr lang="en-US" altLang="zh-TW" dirty="0">
                <a:solidFill>
                  <a:srgbClr val="C00000"/>
                </a:solidFill>
              </a:rPr>
              <a:t>Chrome extension </a:t>
            </a:r>
            <a:r>
              <a:rPr lang="en-US" altLang="zh-TW" dirty="0"/>
              <a:t>to send a </a:t>
            </a:r>
            <a:r>
              <a:rPr lang="en-US" altLang="zh-TW" dirty="0">
                <a:solidFill>
                  <a:srgbClr val="C00000"/>
                </a:solidFill>
              </a:rPr>
              <a:t>request to a server</a:t>
            </a:r>
            <a:r>
              <a:rPr lang="en-US" altLang="zh-TW" dirty="0"/>
              <a:t>. </a:t>
            </a:r>
          </a:p>
          <a:p>
            <a:pPr lvl="2"/>
            <a:r>
              <a:rPr lang="zh-TW" altLang="en-US" dirty="0"/>
              <a:t>使用教學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https://segmentfault.com/a/1190000011991458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altLang="zh-TW" dirty="0"/>
              <a:t> 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115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9144000" cy="32831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2132856"/>
            <a:ext cx="2160240" cy="11824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024362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Run</a:t>
            </a:r>
            <a:r>
              <a:rPr lang="en-US" altLang="zh-TW" dirty="0">
                <a:solidFill>
                  <a:srgbClr val="7030A0"/>
                </a:solidFill>
              </a:rPr>
              <a:t>: </a:t>
            </a:r>
            <a:r>
              <a:rPr lang="en-US" altLang="zh-TW" dirty="0" err="1">
                <a:solidFill>
                  <a:srgbClr val="7030A0"/>
                </a:solidFill>
              </a:rPr>
              <a:t>file_server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Save the </a:t>
            </a:r>
            <a:r>
              <a:rPr lang="en-US" altLang="zh-TW" dirty="0">
                <a:solidFill>
                  <a:srgbClr val="C00000"/>
                </a:solidFill>
              </a:rPr>
              <a:t>file_server.js</a:t>
            </a:r>
            <a:r>
              <a:rPr lang="en-US" altLang="zh-TW" dirty="0"/>
              <a:t> to the </a:t>
            </a:r>
            <a:r>
              <a:rPr lang="en-US" altLang="zh-TW" dirty="0" err="1">
                <a:solidFill>
                  <a:srgbClr val="C00000"/>
                </a:solidFill>
              </a:rPr>
              <a:t>taskList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directory</a:t>
            </a:r>
          </a:p>
          <a:p>
            <a:r>
              <a:rPr lang="en-US" altLang="zh-TW" dirty="0"/>
              <a:t>Create a named </a:t>
            </a:r>
            <a:r>
              <a:rPr lang="en-US" altLang="zh-TW" dirty="0">
                <a:solidFill>
                  <a:srgbClr val="C00000"/>
                </a:solidFill>
              </a:rPr>
              <a:t>files</a:t>
            </a:r>
            <a:r>
              <a:rPr lang="en-US" altLang="zh-TW" dirty="0"/>
              <a:t> directory</a:t>
            </a:r>
          </a:p>
          <a:p>
            <a:r>
              <a:rPr lang="en-US" altLang="zh-TW" dirty="0"/>
              <a:t>Then, go to the files directory: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cd files</a:t>
            </a:r>
          </a:p>
          <a:p>
            <a:r>
              <a:rPr lang="en-US" altLang="zh-TW" dirty="0"/>
              <a:t>Run: node </a:t>
            </a:r>
            <a:r>
              <a:rPr lang="en-US" altLang="zh-TW" dirty="0">
                <a:solidFill>
                  <a:srgbClr val="C00000"/>
                </a:solidFill>
              </a:rPr>
              <a:t>../</a:t>
            </a:r>
            <a:r>
              <a:rPr lang="en-US" altLang="zh-TW" dirty="0" err="1"/>
              <a:t>file_server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116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861048"/>
            <a:ext cx="5160573" cy="14401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6047321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Use </a:t>
            </a:r>
            <a:r>
              <a:rPr lang="en-US" altLang="zh-TW" dirty="0">
                <a:solidFill>
                  <a:srgbClr val="C00000"/>
                </a:solidFill>
              </a:rPr>
              <a:t>postman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117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8" y="523176"/>
            <a:ext cx="9144000" cy="239540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8" y="3324986"/>
            <a:ext cx="9144000" cy="48328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4195196"/>
            <a:ext cx="4162425" cy="20002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7952" y="4185028"/>
            <a:ext cx="2981325" cy="5143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3444" y="5965825"/>
            <a:ext cx="3667125" cy="7810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3444" y="4930345"/>
            <a:ext cx="3019425" cy="5238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7793" y="1589961"/>
            <a:ext cx="3965542" cy="8825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向右箭號 13"/>
          <p:cNvSpPr/>
          <p:nvPr/>
        </p:nvSpPr>
        <p:spPr>
          <a:xfrm>
            <a:off x="3939721" y="1945112"/>
            <a:ext cx="648072" cy="294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4518" y="2348880"/>
            <a:ext cx="4235411" cy="7537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下箭號 15"/>
          <p:cNvSpPr/>
          <p:nvPr/>
        </p:nvSpPr>
        <p:spPr>
          <a:xfrm>
            <a:off x="4427984" y="2977196"/>
            <a:ext cx="360040" cy="347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>
            <a:off x="1792183" y="3921763"/>
            <a:ext cx="360040" cy="347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3563888" y="5589240"/>
            <a:ext cx="54328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11560" y="5949280"/>
            <a:ext cx="54328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向下箭號 21"/>
          <p:cNvSpPr/>
          <p:nvPr/>
        </p:nvSpPr>
        <p:spPr>
          <a:xfrm>
            <a:off x="6083116" y="4580334"/>
            <a:ext cx="360040" cy="347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>
            <a:off x="6083116" y="5548650"/>
            <a:ext cx="360040" cy="347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20293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練習上述操作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3045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9600" b="1" dirty="0"/>
              <a:t>THE END</a:t>
            </a:r>
            <a:endParaRPr lang="zh-TW" altLang="en-US" sz="96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9600" b="1" dirty="0"/>
              <a:t>Q&amp;A</a:t>
            </a:r>
            <a:endParaRPr lang="zh-TW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412490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81337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&lt;</a:t>
            </a:r>
            <a:r>
              <a:rPr lang="en-US" altLang="zh-TW" dirty="0" err="1"/>
              <a:t>textarea</a:t>
            </a:r>
            <a:r>
              <a:rPr lang="en-US" altLang="zh-TW" dirty="0"/>
              <a:t>&gt; &lt;/</a:t>
            </a:r>
            <a:r>
              <a:rPr lang="en-US" altLang="zh-TW" dirty="0" err="1"/>
              <a:t>textarea</a:t>
            </a:r>
            <a:r>
              <a:rPr lang="en-US" altLang="zh-TW" dirty="0"/>
              <a:t>&gt; :</a:t>
            </a:r>
          </a:p>
          <a:p>
            <a:pPr lvl="1"/>
            <a:r>
              <a:rPr lang="en-US" altLang="zh-TW" dirty="0"/>
              <a:t>Multiline text fields:</a:t>
            </a:r>
          </a:p>
          <a:p>
            <a:pPr lvl="2"/>
            <a:r>
              <a:rPr lang="en-US" altLang="zh-TW" b="1" dirty="0">
                <a:solidFill>
                  <a:srgbClr val="0070C0"/>
                </a:solidFill>
              </a:rPr>
              <a:t>&lt;</a:t>
            </a:r>
            <a:r>
              <a:rPr lang="en-US" altLang="zh-TW" b="1" dirty="0" err="1">
                <a:solidFill>
                  <a:srgbClr val="0070C0"/>
                </a:solidFill>
              </a:rPr>
              <a:t>textarea</a:t>
            </a:r>
            <a:r>
              <a:rPr lang="en-US" altLang="zh-TW" b="1" dirty="0">
                <a:solidFill>
                  <a:srgbClr val="0070C0"/>
                </a:solidFill>
              </a:rPr>
              <a:t>&gt;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one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two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three</a:t>
            </a:r>
          </a:p>
          <a:p>
            <a:pPr lvl="2"/>
            <a:r>
              <a:rPr lang="en-US" altLang="zh-TW" b="1" dirty="0">
                <a:solidFill>
                  <a:srgbClr val="0070C0"/>
                </a:solidFill>
              </a:rPr>
              <a:t>&lt;/</a:t>
            </a:r>
            <a:r>
              <a:rPr lang="en-US" altLang="zh-TW" b="1" dirty="0" err="1">
                <a:solidFill>
                  <a:srgbClr val="0070C0"/>
                </a:solidFill>
              </a:rPr>
              <a:t>textarea</a:t>
            </a:r>
            <a:r>
              <a:rPr lang="en-US" altLang="zh-TW" b="1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zh-TW" dirty="0"/>
              <a:t>&lt;select&gt; tag:</a:t>
            </a:r>
          </a:p>
          <a:p>
            <a:pPr lvl="1"/>
            <a:r>
              <a:rPr lang="en-US" altLang="zh-TW" dirty="0"/>
              <a:t>is used to create a field:</a:t>
            </a:r>
          </a:p>
          <a:p>
            <a:pPr lvl="2"/>
            <a:r>
              <a:rPr lang="en-US" altLang="zh-TW" dirty="0"/>
              <a:t>allows the user to select from a number of predefined options</a:t>
            </a:r>
          </a:p>
          <a:p>
            <a:pPr lvl="2"/>
            <a:r>
              <a:rPr lang="en-US" altLang="zh-TW" b="1" dirty="0">
                <a:solidFill>
                  <a:srgbClr val="0070C0"/>
                </a:solidFill>
              </a:rPr>
              <a:t>&lt;select&gt;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&lt;option&gt;Pancakes&lt;/option&gt;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&lt;option&gt;Pudding&lt;/option&gt;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&lt;option&gt;Ice cream&lt;/option&gt;</a:t>
            </a:r>
          </a:p>
          <a:p>
            <a:pPr lvl="2"/>
            <a:r>
              <a:rPr lang="en-US" altLang="zh-TW" b="1" dirty="0">
                <a:solidFill>
                  <a:srgbClr val="0070C0"/>
                </a:solidFill>
              </a:rPr>
              <a:t>&lt;/select&gt;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692696"/>
            <a:ext cx="2499706" cy="64807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845" y="4941168"/>
            <a:ext cx="2421900" cy="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6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Focus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/>
              <a:t>Unlike most elements in HTML documents:</a:t>
            </a:r>
          </a:p>
          <a:p>
            <a:pPr lvl="1"/>
            <a:r>
              <a:rPr lang="en-US" altLang="zh-TW" dirty="0">
                <a:solidFill>
                  <a:srgbClr val="7030A0"/>
                </a:solidFill>
              </a:rPr>
              <a:t>form fields </a:t>
            </a:r>
            <a:r>
              <a:rPr lang="en-US" altLang="zh-TW" dirty="0"/>
              <a:t>can </a:t>
            </a:r>
            <a:r>
              <a:rPr lang="en-US" altLang="zh-TW" dirty="0">
                <a:solidFill>
                  <a:srgbClr val="C00000"/>
                </a:solidFill>
              </a:rPr>
              <a:t>get </a:t>
            </a:r>
            <a:r>
              <a:rPr lang="en-US" altLang="zh-TW" i="1" dirty="0">
                <a:solidFill>
                  <a:srgbClr val="C00000"/>
                </a:solidFill>
              </a:rPr>
              <a:t>keyboard focus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When clicked or activated in some other way:</a:t>
            </a:r>
          </a:p>
          <a:p>
            <a:pPr lvl="3"/>
            <a:r>
              <a:rPr lang="en-US" altLang="zh-TW" dirty="0"/>
              <a:t>they </a:t>
            </a:r>
            <a:r>
              <a:rPr lang="en-US" altLang="zh-TW" dirty="0">
                <a:solidFill>
                  <a:srgbClr val="C00000"/>
                </a:solidFill>
              </a:rPr>
              <a:t>become the currently active element </a:t>
            </a:r>
            <a:r>
              <a:rPr lang="en-US" altLang="zh-TW" dirty="0"/>
              <a:t>and the recipient of keyboard input.</a:t>
            </a:r>
          </a:p>
          <a:p>
            <a:pPr lvl="4"/>
            <a:r>
              <a:rPr lang="en-US" altLang="zh-TW" dirty="0"/>
              <a:t>you can type into a text field only when it is focused.</a:t>
            </a:r>
          </a:p>
          <a:p>
            <a:pPr lvl="2"/>
            <a:r>
              <a:rPr lang="en-US" altLang="zh-TW" dirty="0"/>
              <a:t>We can control focus from JS with the </a:t>
            </a:r>
            <a:r>
              <a:rPr lang="en-US" altLang="zh-TW" dirty="0">
                <a:solidFill>
                  <a:srgbClr val="0070C0"/>
                </a:solidFill>
              </a:rPr>
              <a:t>focus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0070C0"/>
                </a:solidFill>
              </a:rPr>
              <a:t>blur</a:t>
            </a:r>
            <a:r>
              <a:rPr lang="en-US" altLang="zh-TW" dirty="0"/>
              <a:t> methods</a:t>
            </a:r>
          </a:p>
          <a:p>
            <a:r>
              <a:rPr lang="en-US" altLang="zh-TW" sz="2400" dirty="0"/>
              <a:t>The value in </a:t>
            </a:r>
            <a:r>
              <a:rPr lang="en-US" altLang="zh-TW" sz="2400" dirty="0" err="1">
                <a:solidFill>
                  <a:srgbClr val="0070C0"/>
                </a:solidFill>
              </a:rPr>
              <a:t>document.</a:t>
            </a:r>
            <a:r>
              <a:rPr lang="en-US" altLang="zh-TW" sz="2400" dirty="0" err="1">
                <a:solidFill>
                  <a:srgbClr val="C00000"/>
                </a:solidFill>
              </a:rPr>
              <a:t>activeElement</a:t>
            </a:r>
            <a:r>
              <a:rPr lang="en-US" altLang="zh-TW" sz="2400" dirty="0"/>
              <a:t>:</a:t>
            </a:r>
          </a:p>
          <a:p>
            <a:pPr lvl="1"/>
            <a:r>
              <a:rPr lang="en-US" altLang="zh-TW" sz="2000" dirty="0"/>
              <a:t>corresponds to the </a:t>
            </a:r>
            <a:r>
              <a:rPr lang="en-US" altLang="zh-TW" sz="2000" dirty="0">
                <a:solidFill>
                  <a:srgbClr val="C00000"/>
                </a:solidFill>
              </a:rPr>
              <a:t>currently focused</a:t>
            </a:r>
            <a:r>
              <a:rPr lang="zh-TW" altLang="en-US" sz="2000" dirty="0">
                <a:solidFill>
                  <a:srgbClr val="C00000"/>
                </a:solidFill>
              </a:rPr>
              <a:t> </a:t>
            </a:r>
            <a:r>
              <a:rPr lang="en-US" altLang="zh-TW" sz="2000" dirty="0"/>
              <a:t>element.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&lt;input type="text"&gt;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&lt;script&gt;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document.querySelector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>
                <a:solidFill>
                  <a:srgbClr val="C00000"/>
                </a:solidFill>
              </a:rPr>
              <a:t>input</a:t>
            </a:r>
            <a:r>
              <a:rPr lang="en-US" altLang="zh-TW" dirty="0">
                <a:solidFill>
                  <a:srgbClr val="0070C0"/>
                </a:solidFill>
              </a:rPr>
              <a:t>").</a:t>
            </a:r>
            <a:r>
              <a:rPr lang="en-US" altLang="zh-TW" dirty="0">
                <a:solidFill>
                  <a:srgbClr val="C00000"/>
                </a:solidFill>
              </a:rPr>
              <a:t>focus</a:t>
            </a:r>
            <a:r>
              <a:rPr lang="en-US" altLang="zh-TW" dirty="0">
                <a:solidFill>
                  <a:srgbClr val="0070C0"/>
                </a:solidFill>
              </a:rPr>
              <a:t>();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console.log(</a:t>
            </a:r>
            <a:r>
              <a:rPr lang="en-US" altLang="zh-TW" dirty="0" err="1">
                <a:solidFill>
                  <a:srgbClr val="0070C0"/>
                </a:solidFill>
              </a:rPr>
              <a:t>document.</a:t>
            </a:r>
            <a:r>
              <a:rPr lang="en-US" altLang="zh-TW" dirty="0" err="1">
                <a:solidFill>
                  <a:srgbClr val="C00000"/>
                </a:solidFill>
              </a:rPr>
              <a:t>activeElement</a:t>
            </a:r>
            <a:r>
              <a:rPr lang="en-US" altLang="zh-TW" dirty="0" err="1">
                <a:solidFill>
                  <a:srgbClr val="0070C0"/>
                </a:solidFill>
              </a:rPr>
              <a:t>.</a:t>
            </a:r>
            <a:r>
              <a:rPr lang="en-US" altLang="zh-TW" b="1" dirty="0" err="1">
                <a:solidFill>
                  <a:srgbClr val="0070C0"/>
                </a:solidFill>
              </a:rPr>
              <a:t>tagName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// → INPUT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document.querySelector</a:t>
            </a:r>
            <a:r>
              <a:rPr lang="en-US" altLang="zh-TW" dirty="0">
                <a:solidFill>
                  <a:srgbClr val="0070C0"/>
                </a:solidFill>
              </a:rPr>
              <a:t>("input").blur();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console.log(</a:t>
            </a:r>
            <a:r>
              <a:rPr lang="en-US" altLang="zh-TW" dirty="0" err="1">
                <a:solidFill>
                  <a:srgbClr val="0070C0"/>
                </a:solidFill>
              </a:rPr>
              <a:t>document.</a:t>
            </a:r>
            <a:r>
              <a:rPr lang="en-US" altLang="zh-TW" dirty="0" err="1">
                <a:solidFill>
                  <a:srgbClr val="C00000"/>
                </a:solidFill>
              </a:rPr>
              <a:t>activeElement</a:t>
            </a:r>
            <a:r>
              <a:rPr lang="en-US" altLang="zh-TW" dirty="0" err="1">
                <a:solidFill>
                  <a:srgbClr val="0070C0"/>
                </a:solidFill>
              </a:rPr>
              <a:t>.</a:t>
            </a:r>
            <a:r>
              <a:rPr lang="en-US" altLang="zh-TW" b="1" dirty="0" err="1">
                <a:solidFill>
                  <a:srgbClr val="0070C0"/>
                </a:solidFill>
              </a:rPr>
              <a:t>tagName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// → BODY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&lt;/script&gt;</a:t>
            </a:r>
            <a:endParaRPr lang="en-US" altLang="zh-TW" sz="5800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3501008"/>
            <a:ext cx="3552825" cy="619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6050235"/>
            <a:ext cx="3552825" cy="619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6855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Browsers traditionally allow the user to move the focus through the document</a:t>
            </a:r>
            <a:r>
              <a:rPr lang="zh-TW" altLang="en-US" sz="2800" dirty="0"/>
              <a:t> </a:t>
            </a:r>
            <a:r>
              <a:rPr lang="en-US" altLang="zh-TW" sz="2800" dirty="0"/>
              <a:t>by pressing the </a:t>
            </a:r>
            <a:r>
              <a:rPr lang="en-US" altLang="zh-TW" sz="2800" dirty="0">
                <a:solidFill>
                  <a:srgbClr val="C00000"/>
                </a:solidFill>
              </a:rPr>
              <a:t>tab key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sz="2400" dirty="0"/>
              <a:t>We can </a:t>
            </a:r>
            <a:r>
              <a:rPr lang="en-US" altLang="zh-TW" sz="2400" dirty="0">
                <a:solidFill>
                  <a:srgbClr val="C00000"/>
                </a:solidFill>
              </a:rPr>
              <a:t>influence the order </a:t>
            </a:r>
            <a:r>
              <a:rPr lang="en-US" altLang="zh-TW" sz="2400" dirty="0"/>
              <a:t>in which elements</a:t>
            </a:r>
            <a:r>
              <a:rPr lang="zh-TW" altLang="en-US" sz="2400" dirty="0"/>
              <a:t> </a:t>
            </a:r>
            <a:r>
              <a:rPr lang="en-US" altLang="zh-TW" sz="2400" dirty="0"/>
              <a:t>receive focus with the </a:t>
            </a:r>
            <a:r>
              <a:rPr lang="en-US" altLang="zh-TW" sz="2400" b="1" dirty="0" err="1">
                <a:solidFill>
                  <a:srgbClr val="C00000"/>
                </a:solidFill>
              </a:rPr>
              <a:t>tabindex</a:t>
            </a:r>
            <a:r>
              <a:rPr lang="en-US" altLang="zh-TW" sz="2400" dirty="0">
                <a:solidFill>
                  <a:srgbClr val="C00000"/>
                </a:solidFill>
              </a:rPr>
              <a:t> </a:t>
            </a:r>
            <a:r>
              <a:rPr lang="en-US" altLang="zh-TW" sz="2400" dirty="0"/>
              <a:t>attribute.</a:t>
            </a:r>
          </a:p>
          <a:p>
            <a:r>
              <a:rPr lang="en-US" altLang="zh-TW" sz="2800" dirty="0"/>
              <a:t>EX:</a:t>
            </a:r>
            <a:r>
              <a:rPr lang="zh-TW" altLang="en-US" sz="2800" dirty="0"/>
              <a:t> </a:t>
            </a:r>
            <a:r>
              <a:rPr lang="en-US" altLang="zh-TW" sz="2800" dirty="0"/>
              <a:t>let the focus jump from the </a:t>
            </a:r>
            <a:r>
              <a:rPr lang="en-US" altLang="zh-TW" sz="2800" b="1" dirty="0">
                <a:solidFill>
                  <a:srgbClr val="C00000"/>
                </a:solidFill>
              </a:rPr>
              <a:t>text input </a:t>
            </a:r>
            <a:r>
              <a:rPr lang="en-US" altLang="zh-TW" sz="2800" dirty="0">
                <a:solidFill>
                  <a:srgbClr val="C00000"/>
                </a:solidFill>
              </a:rPr>
              <a:t>to the </a:t>
            </a:r>
            <a:r>
              <a:rPr lang="en-US" altLang="zh-TW" sz="2800" b="1" dirty="0">
                <a:solidFill>
                  <a:srgbClr val="C00000"/>
                </a:solidFill>
              </a:rPr>
              <a:t>OK</a:t>
            </a:r>
            <a:r>
              <a:rPr lang="en-US" altLang="zh-TW" sz="2800" dirty="0">
                <a:solidFill>
                  <a:srgbClr val="C00000"/>
                </a:solidFill>
              </a:rPr>
              <a:t> button:</a:t>
            </a:r>
          </a:p>
          <a:p>
            <a:pPr lvl="1"/>
            <a:r>
              <a:rPr lang="en-US" altLang="zh-TW" sz="2400" dirty="0"/>
              <a:t>rather than</a:t>
            </a:r>
            <a:r>
              <a:rPr lang="zh-TW" altLang="en-US" sz="2400" dirty="0"/>
              <a:t> </a:t>
            </a:r>
            <a:r>
              <a:rPr lang="en-US" altLang="zh-TW" sz="2400" dirty="0"/>
              <a:t>going through </a:t>
            </a:r>
            <a:r>
              <a:rPr lang="en-US" altLang="zh-TW" sz="2400" dirty="0">
                <a:solidFill>
                  <a:srgbClr val="C00000"/>
                </a:solidFill>
              </a:rPr>
              <a:t>the help link first</a:t>
            </a:r>
            <a:r>
              <a:rPr lang="en-US" altLang="zh-TW" sz="2400" dirty="0"/>
              <a:t>:</a:t>
            </a:r>
          </a:p>
          <a:p>
            <a:pPr lvl="1"/>
            <a:endParaRPr lang="en-US" altLang="zh-TW" sz="2400" dirty="0"/>
          </a:p>
          <a:p>
            <a:pPr lvl="1"/>
            <a:r>
              <a:rPr lang="en-US" altLang="zh-TW" sz="2400" dirty="0"/>
              <a:t>//</a:t>
            </a:r>
            <a:r>
              <a:rPr lang="zh-TW" altLang="en-US" sz="2400" dirty="0"/>
              <a:t>拿掉</a:t>
            </a:r>
            <a:r>
              <a:rPr lang="en-US" altLang="zh-TW" sz="2400" dirty="0" err="1"/>
              <a:t>tabindex</a:t>
            </a:r>
            <a:r>
              <a:rPr lang="zh-TW" altLang="en-US" sz="2400" dirty="0"/>
              <a:t>則恢復</a:t>
            </a:r>
            <a:r>
              <a:rPr lang="en-US" altLang="zh-TW" sz="2400" dirty="0"/>
              <a:t>default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&lt;input type="text" </a:t>
            </a:r>
            <a:r>
              <a:rPr lang="en-US" altLang="zh-TW" dirty="0" err="1">
                <a:solidFill>
                  <a:srgbClr val="C00000"/>
                </a:solidFill>
              </a:rPr>
              <a:t>tabindex</a:t>
            </a:r>
            <a:r>
              <a:rPr lang="en-US" altLang="zh-TW" dirty="0">
                <a:solidFill>
                  <a:srgbClr val="C00000"/>
                </a:solidFill>
              </a:rPr>
              <a:t>=1</a:t>
            </a:r>
            <a:r>
              <a:rPr lang="en-US" altLang="zh-TW" dirty="0">
                <a:solidFill>
                  <a:srgbClr val="0070C0"/>
                </a:solidFill>
              </a:rPr>
              <a:t>&gt; 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&lt;a </a:t>
            </a:r>
            <a:r>
              <a:rPr lang="en-US" altLang="zh-TW" dirty="0" err="1">
                <a:solidFill>
                  <a:srgbClr val="0070C0"/>
                </a:solidFill>
              </a:rPr>
              <a:t>href</a:t>
            </a:r>
            <a:r>
              <a:rPr lang="en-US" altLang="zh-TW" dirty="0">
                <a:solidFill>
                  <a:srgbClr val="0070C0"/>
                </a:solidFill>
              </a:rPr>
              <a:t>="."&gt;(help)&lt;/a&gt;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&lt;button </a:t>
            </a:r>
            <a:r>
              <a:rPr lang="en-US" altLang="zh-TW" dirty="0" err="1">
                <a:solidFill>
                  <a:srgbClr val="0070C0"/>
                </a:solidFill>
              </a:rPr>
              <a:t>onclick</a:t>
            </a:r>
            <a:r>
              <a:rPr lang="en-US" altLang="zh-TW" dirty="0">
                <a:solidFill>
                  <a:srgbClr val="0070C0"/>
                </a:solidFill>
              </a:rPr>
              <a:t>="console.log('ok')" </a:t>
            </a:r>
            <a:r>
              <a:rPr lang="en-US" altLang="zh-TW" dirty="0" err="1">
                <a:solidFill>
                  <a:srgbClr val="C00000"/>
                </a:solidFill>
              </a:rPr>
              <a:t>tabindex</a:t>
            </a:r>
            <a:r>
              <a:rPr lang="en-US" altLang="zh-TW" dirty="0">
                <a:solidFill>
                  <a:srgbClr val="C00000"/>
                </a:solidFill>
              </a:rPr>
              <a:t>=2</a:t>
            </a:r>
            <a:r>
              <a:rPr lang="en-US" altLang="zh-TW" dirty="0">
                <a:solidFill>
                  <a:srgbClr val="0070C0"/>
                </a:solidFill>
              </a:rPr>
              <a:t>&gt;OK&lt;/button&gt;</a:t>
            </a:r>
          </a:p>
          <a:p>
            <a:r>
              <a:rPr lang="en-US" altLang="zh-TW" sz="2400" dirty="0"/>
              <a:t>A </a:t>
            </a:r>
            <a:r>
              <a:rPr lang="en-US" altLang="zh-TW" sz="2400" dirty="0" err="1">
                <a:solidFill>
                  <a:srgbClr val="C00000"/>
                </a:solidFill>
              </a:rPr>
              <a:t>tabindex</a:t>
            </a:r>
            <a:r>
              <a:rPr lang="en-US" altLang="zh-TW" sz="2400" dirty="0">
                <a:solidFill>
                  <a:srgbClr val="C00000"/>
                </a:solidFill>
              </a:rPr>
              <a:t> of -1 </a:t>
            </a:r>
            <a:r>
              <a:rPr lang="en-US" altLang="zh-TW" sz="2400" dirty="0"/>
              <a:t>makes tabbing </a:t>
            </a:r>
            <a:r>
              <a:rPr lang="en-US" altLang="zh-TW" sz="2400" dirty="0">
                <a:solidFill>
                  <a:srgbClr val="C00000"/>
                </a:solidFill>
              </a:rPr>
              <a:t>skip over an element</a:t>
            </a:r>
            <a:r>
              <a:rPr lang="en-US" altLang="zh-TW" sz="2400" dirty="0"/>
              <a:t>:</a:t>
            </a:r>
          </a:p>
          <a:p>
            <a:pPr lvl="1"/>
            <a:r>
              <a:rPr lang="en-US" altLang="zh-TW" sz="2000" dirty="0"/>
              <a:t>even if it is normally focusable</a:t>
            </a:r>
            <a:endParaRPr lang="en-US" altLang="zh-TW" sz="2000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996952"/>
            <a:ext cx="3858580" cy="54774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7492BDE-C933-4719-9FAF-68C25594591A}"/>
              </a:ext>
            </a:extLst>
          </p:cNvPr>
          <p:cNvCxnSpPr>
            <a:cxnSpLocks/>
          </p:cNvCxnSpPr>
          <p:nvPr/>
        </p:nvCxnSpPr>
        <p:spPr>
          <a:xfrm>
            <a:off x="7524328" y="3093160"/>
            <a:ext cx="720080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CBD5C11-4326-45A8-8DC2-6A9BD598C2A6}"/>
              </a:ext>
            </a:extLst>
          </p:cNvPr>
          <p:cNvSpPr/>
          <p:nvPr/>
        </p:nvSpPr>
        <p:spPr>
          <a:xfrm>
            <a:off x="7620000" y="2607426"/>
            <a:ext cx="491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tab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F82803-2EAC-4FE2-975F-79C963A39543}"/>
              </a:ext>
            </a:extLst>
          </p:cNvPr>
          <p:cNvSpPr/>
          <p:nvPr/>
        </p:nvSpPr>
        <p:spPr>
          <a:xfrm>
            <a:off x="5661524" y="3058965"/>
            <a:ext cx="1231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</a:rPr>
              <a:t>tabindex=1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DFED8E-7FE3-4B23-B0C7-9198E3EAAE48}"/>
              </a:ext>
            </a:extLst>
          </p:cNvPr>
          <p:cNvSpPr/>
          <p:nvPr/>
        </p:nvSpPr>
        <p:spPr>
          <a:xfrm>
            <a:off x="7912444" y="3271576"/>
            <a:ext cx="1231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tabindex</a:t>
            </a:r>
            <a:r>
              <a:rPr lang="en-US" altLang="zh-TW" dirty="0">
                <a:solidFill>
                  <a:srgbClr val="C00000"/>
                </a:solidFill>
              </a:rPr>
              <a:t>=2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0222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Disabled fields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All form fields can be </a:t>
            </a:r>
            <a:r>
              <a:rPr lang="en-US" altLang="zh-TW" i="1" dirty="0"/>
              <a:t>disabled </a:t>
            </a:r>
            <a:r>
              <a:rPr lang="en-US" altLang="zh-TW" dirty="0"/>
              <a:t>through their disabled attribute: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&lt;button&gt;I'm all right&lt;/button&gt;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&lt;button </a:t>
            </a:r>
            <a:r>
              <a:rPr lang="en-US" altLang="zh-TW" dirty="0">
                <a:solidFill>
                  <a:srgbClr val="C00000"/>
                </a:solidFill>
              </a:rPr>
              <a:t>disabled</a:t>
            </a:r>
            <a:r>
              <a:rPr lang="en-US" altLang="zh-TW" dirty="0">
                <a:solidFill>
                  <a:srgbClr val="0070C0"/>
                </a:solidFill>
              </a:rPr>
              <a:t>&gt;I'm out&lt;/button&gt;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When a program is in the process of handling an action caused by some button or other control:</a:t>
            </a:r>
          </a:p>
          <a:p>
            <a:pPr lvl="1"/>
            <a:r>
              <a:rPr lang="en-US" altLang="zh-TW" dirty="0"/>
              <a:t>that might require communication with the server and thus take a while:</a:t>
            </a:r>
          </a:p>
          <a:p>
            <a:pPr lvl="2"/>
            <a:r>
              <a:rPr lang="en-US" altLang="zh-TW" dirty="0"/>
              <a:t>it can be a good idea to </a:t>
            </a:r>
            <a:r>
              <a:rPr lang="en-US" altLang="zh-TW" dirty="0">
                <a:solidFill>
                  <a:srgbClr val="C00000"/>
                </a:solidFill>
              </a:rPr>
              <a:t>disable the control until the action finishes</a:t>
            </a:r>
            <a:r>
              <a:rPr lang="en-US" altLang="zh-TW" dirty="0"/>
              <a:t>.</a:t>
            </a:r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700808"/>
            <a:ext cx="2536778" cy="42803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0A2E705-A92B-4F95-9372-B2FE59490EC0}"/>
              </a:ext>
            </a:extLst>
          </p:cNvPr>
          <p:cNvSpPr/>
          <p:nvPr/>
        </p:nvSpPr>
        <p:spPr>
          <a:xfrm>
            <a:off x="7414671" y="1317158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disabled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8321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The form as a whole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44016" y="548680"/>
            <a:ext cx="9396536" cy="630932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When a field is contained in a </a:t>
            </a:r>
            <a:r>
              <a:rPr lang="en-US" altLang="zh-TW" sz="2800" dirty="0">
                <a:solidFill>
                  <a:srgbClr val="C00000"/>
                </a:solidFill>
              </a:rPr>
              <a:t>&lt;form&gt; element</a:t>
            </a:r>
            <a:r>
              <a:rPr lang="en-US" altLang="zh-TW" sz="2800" dirty="0"/>
              <a:t>:</a:t>
            </a:r>
          </a:p>
          <a:p>
            <a:pPr lvl="1"/>
            <a:r>
              <a:rPr lang="en-US" altLang="zh-TW" sz="2600" dirty="0"/>
              <a:t>its DOM element will have </a:t>
            </a:r>
            <a:r>
              <a:rPr lang="en-US" altLang="zh-TW" sz="2600" dirty="0">
                <a:solidFill>
                  <a:srgbClr val="C00000"/>
                </a:solidFill>
              </a:rPr>
              <a:t>a form property </a:t>
            </a:r>
            <a:r>
              <a:rPr lang="en-US" altLang="zh-TW" sz="2600" dirty="0"/>
              <a:t>linking back to the </a:t>
            </a:r>
            <a:r>
              <a:rPr lang="en-US" altLang="zh-TW" sz="2600" dirty="0">
                <a:solidFill>
                  <a:srgbClr val="C00000"/>
                </a:solidFill>
              </a:rPr>
              <a:t>form’s DOM </a:t>
            </a:r>
            <a:r>
              <a:rPr lang="en-US" altLang="zh-TW" sz="2600" dirty="0"/>
              <a:t>element:</a:t>
            </a:r>
          </a:p>
          <a:p>
            <a:pPr lvl="2"/>
            <a:r>
              <a:rPr lang="en-US" altLang="zh-TW" dirty="0"/>
              <a:t>The </a:t>
            </a:r>
            <a:r>
              <a:rPr lang="en-US" altLang="zh-TW" dirty="0">
                <a:solidFill>
                  <a:srgbClr val="0070C0"/>
                </a:solidFill>
              </a:rPr>
              <a:t>&lt;form&gt; </a:t>
            </a:r>
            <a:r>
              <a:rPr lang="en-US" altLang="zh-TW" dirty="0"/>
              <a:t>element:</a:t>
            </a:r>
          </a:p>
          <a:p>
            <a:pPr lvl="3"/>
            <a:r>
              <a:rPr lang="en-US" altLang="zh-TW" sz="2400" dirty="0"/>
              <a:t>has a property called elements:</a:t>
            </a:r>
          </a:p>
          <a:p>
            <a:pPr lvl="4"/>
            <a:r>
              <a:rPr lang="en-US" altLang="zh-TW" sz="2400" dirty="0"/>
              <a:t>that contains </a:t>
            </a:r>
            <a:r>
              <a:rPr lang="en-US" altLang="zh-TW" sz="2400" dirty="0">
                <a:solidFill>
                  <a:srgbClr val="C00000"/>
                </a:solidFill>
              </a:rPr>
              <a:t>an array-like collection of the fields </a:t>
            </a:r>
            <a:r>
              <a:rPr lang="en-US" altLang="zh-TW" sz="2400" dirty="0"/>
              <a:t>inside it.</a:t>
            </a:r>
          </a:p>
          <a:p>
            <a:pPr lvl="3"/>
            <a:r>
              <a:rPr lang="en-US" altLang="zh-TW" sz="2400" dirty="0"/>
              <a:t>The </a:t>
            </a:r>
            <a:r>
              <a:rPr lang="en-US" altLang="zh-TW" sz="2400" dirty="0">
                <a:solidFill>
                  <a:srgbClr val="C00000"/>
                </a:solidFill>
              </a:rPr>
              <a:t>name</a:t>
            </a:r>
            <a:r>
              <a:rPr lang="en-US" altLang="zh-TW" sz="2400" dirty="0"/>
              <a:t> attribute of </a:t>
            </a:r>
            <a:r>
              <a:rPr lang="en-US" altLang="zh-TW" sz="2400" dirty="0">
                <a:solidFill>
                  <a:srgbClr val="C00000"/>
                </a:solidFill>
              </a:rPr>
              <a:t>a form field</a:t>
            </a:r>
            <a:r>
              <a:rPr lang="en-US" altLang="zh-TW" sz="2400" dirty="0"/>
              <a:t>:</a:t>
            </a:r>
          </a:p>
          <a:p>
            <a:pPr lvl="4"/>
            <a:r>
              <a:rPr lang="en-US" altLang="zh-TW" sz="2400" dirty="0"/>
              <a:t>determines the way its value will be identified:</a:t>
            </a:r>
          </a:p>
          <a:p>
            <a:pPr lvl="5"/>
            <a:r>
              <a:rPr lang="en-US" altLang="zh-TW" sz="2400" dirty="0"/>
              <a:t>when the form is </a:t>
            </a:r>
            <a:r>
              <a:rPr lang="en-US" altLang="zh-TW" sz="2400" dirty="0">
                <a:solidFill>
                  <a:srgbClr val="C00000"/>
                </a:solidFill>
              </a:rPr>
              <a:t>submitted</a:t>
            </a:r>
          </a:p>
          <a:p>
            <a:pPr lvl="3"/>
            <a:r>
              <a:rPr lang="en-US" altLang="zh-TW" sz="2400" dirty="0"/>
              <a:t>acts both as an </a:t>
            </a:r>
            <a:r>
              <a:rPr lang="en-US" altLang="zh-TW" sz="2400" dirty="0">
                <a:solidFill>
                  <a:srgbClr val="C00000"/>
                </a:solidFill>
              </a:rPr>
              <a:t>array-like object (accessible by number) and a map (accessible by name)</a:t>
            </a:r>
          </a:p>
          <a:p>
            <a:pPr lvl="3"/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3297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400" dirty="0"/>
              <a:t>A button with a </a:t>
            </a:r>
            <a:r>
              <a:rPr lang="en-US" altLang="zh-TW" sz="2400" dirty="0">
                <a:solidFill>
                  <a:srgbClr val="C00000"/>
                </a:solidFill>
              </a:rPr>
              <a:t>type</a:t>
            </a:r>
            <a:r>
              <a:rPr lang="en-US" altLang="zh-TW" sz="2400" dirty="0"/>
              <a:t> attribute of </a:t>
            </a:r>
            <a:r>
              <a:rPr lang="en-US" altLang="zh-TW" sz="2400" dirty="0">
                <a:solidFill>
                  <a:srgbClr val="0070C0"/>
                </a:solidFill>
              </a:rPr>
              <a:t>submit:</a:t>
            </a:r>
          </a:p>
          <a:p>
            <a:pPr lvl="1"/>
            <a:r>
              <a:rPr lang="en-US" altLang="zh-TW" sz="2000" dirty="0"/>
              <a:t>will, when pressed, cause the form </a:t>
            </a:r>
            <a:r>
              <a:rPr lang="en-US" altLang="zh-TW" sz="2400" dirty="0"/>
              <a:t>to be submitted. </a:t>
            </a:r>
          </a:p>
          <a:p>
            <a:pPr lvl="2"/>
            <a:r>
              <a:rPr lang="en-US" altLang="zh-TW" sz="2000" dirty="0"/>
              <a:t>Pressing </a:t>
            </a:r>
            <a:r>
              <a:rPr lang="en-US" altLang="zh-TW" sz="2000" dirty="0">
                <a:solidFill>
                  <a:srgbClr val="C00000"/>
                </a:solidFill>
              </a:rPr>
              <a:t>enter</a:t>
            </a:r>
            <a:r>
              <a:rPr lang="en-US" altLang="zh-TW" sz="2000" dirty="0"/>
              <a:t> when a form field is focused </a:t>
            </a:r>
            <a:r>
              <a:rPr lang="en-US" altLang="zh-TW" sz="2000" dirty="0">
                <a:solidFill>
                  <a:srgbClr val="C00000"/>
                </a:solidFill>
              </a:rPr>
              <a:t>has the same </a:t>
            </a:r>
            <a:r>
              <a:rPr lang="en-US" altLang="zh-TW" sz="2400" dirty="0">
                <a:solidFill>
                  <a:srgbClr val="C00000"/>
                </a:solidFill>
              </a:rPr>
              <a:t>effect</a:t>
            </a:r>
            <a:r>
              <a:rPr lang="en-US" altLang="zh-TW" sz="2400" dirty="0"/>
              <a:t>.</a:t>
            </a:r>
          </a:p>
          <a:p>
            <a:r>
              <a:rPr lang="en-US" altLang="zh-TW" sz="2400" b="1" dirty="0">
                <a:solidFill>
                  <a:srgbClr val="C00000"/>
                </a:solidFill>
              </a:rPr>
              <a:t>&lt;form </a:t>
            </a:r>
            <a:r>
              <a:rPr lang="en-US" altLang="zh-TW" sz="2400" dirty="0">
                <a:solidFill>
                  <a:srgbClr val="C00000"/>
                </a:solidFill>
              </a:rPr>
              <a:t>action</a:t>
            </a:r>
            <a:r>
              <a:rPr lang="en-US" altLang="zh-TW" sz="2400" dirty="0">
                <a:solidFill>
                  <a:srgbClr val="0070C0"/>
                </a:solidFill>
              </a:rPr>
              <a:t>="</a:t>
            </a:r>
            <a:r>
              <a:rPr lang="en-US" altLang="zh-TW" sz="2400" dirty="0">
                <a:solidFill>
                  <a:srgbClr val="C00000"/>
                </a:solidFill>
              </a:rPr>
              <a:t>http://eloquentjavascript.net/example/</a:t>
            </a:r>
            <a:r>
              <a:rPr lang="en-US" altLang="zh-TW" sz="2400" b="1" dirty="0">
                <a:solidFill>
                  <a:srgbClr val="C00000"/>
                </a:solidFill>
              </a:rPr>
              <a:t>submit</a:t>
            </a:r>
            <a:r>
              <a:rPr lang="en-US" altLang="zh-TW" sz="2400" dirty="0">
                <a:solidFill>
                  <a:srgbClr val="C00000"/>
                </a:solidFill>
              </a:rPr>
              <a:t>.html</a:t>
            </a:r>
            <a:r>
              <a:rPr lang="en-US" altLang="zh-TW" sz="2400" dirty="0">
                <a:solidFill>
                  <a:srgbClr val="0070C0"/>
                </a:solidFill>
              </a:rPr>
              <a:t>"&gt;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Name: &lt;input type="</a:t>
            </a:r>
            <a:r>
              <a:rPr lang="en-US" altLang="zh-TW" sz="2400" dirty="0">
                <a:solidFill>
                  <a:srgbClr val="7030A0"/>
                </a:solidFill>
              </a:rPr>
              <a:t>text</a:t>
            </a:r>
            <a:r>
              <a:rPr lang="en-US" altLang="zh-TW" sz="2400" dirty="0">
                <a:solidFill>
                  <a:srgbClr val="0070C0"/>
                </a:solidFill>
              </a:rPr>
              <a:t>" name="</a:t>
            </a:r>
            <a:r>
              <a:rPr lang="en-US" altLang="zh-TW" sz="2400" dirty="0">
                <a:solidFill>
                  <a:srgbClr val="C00000"/>
                </a:solidFill>
              </a:rPr>
              <a:t>name</a:t>
            </a:r>
            <a:r>
              <a:rPr lang="en-US" altLang="zh-TW" sz="2400" dirty="0">
                <a:solidFill>
                  <a:srgbClr val="0070C0"/>
                </a:solidFill>
              </a:rPr>
              <a:t>"&gt;&lt;</a:t>
            </a:r>
            <a:r>
              <a:rPr lang="en-US" altLang="zh-TW" sz="2400" dirty="0" err="1">
                <a:solidFill>
                  <a:srgbClr val="0070C0"/>
                </a:solidFill>
              </a:rPr>
              <a:t>br</a:t>
            </a:r>
            <a:r>
              <a:rPr lang="en-US" altLang="zh-TW" sz="2400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Password: &lt;input type="</a:t>
            </a:r>
            <a:r>
              <a:rPr lang="en-US" altLang="zh-TW" sz="2400" dirty="0">
                <a:solidFill>
                  <a:srgbClr val="7030A0"/>
                </a:solidFill>
              </a:rPr>
              <a:t>password</a:t>
            </a:r>
            <a:r>
              <a:rPr lang="en-US" altLang="zh-TW" sz="2400" dirty="0">
                <a:solidFill>
                  <a:srgbClr val="0070C0"/>
                </a:solidFill>
              </a:rPr>
              <a:t>" name="</a:t>
            </a:r>
            <a:r>
              <a:rPr lang="en-US" altLang="zh-TW" sz="2400" dirty="0">
                <a:solidFill>
                  <a:srgbClr val="C00000"/>
                </a:solidFill>
              </a:rPr>
              <a:t>password</a:t>
            </a:r>
            <a:r>
              <a:rPr lang="en-US" altLang="zh-TW" sz="2400" dirty="0">
                <a:solidFill>
                  <a:srgbClr val="0070C0"/>
                </a:solidFill>
              </a:rPr>
              <a:t>"&gt;&lt;</a:t>
            </a:r>
            <a:r>
              <a:rPr lang="en-US" altLang="zh-TW" sz="2400" dirty="0" err="1">
                <a:solidFill>
                  <a:srgbClr val="0070C0"/>
                </a:solidFill>
              </a:rPr>
              <a:t>br</a:t>
            </a:r>
            <a:r>
              <a:rPr lang="en-US" altLang="zh-TW" sz="2400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&lt;button type="</a:t>
            </a:r>
            <a:r>
              <a:rPr lang="en-US" altLang="zh-TW" sz="2400" dirty="0">
                <a:solidFill>
                  <a:srgbClr val="C00000"/>
                </a:solidFill>
              </a:rPr>
              <a:t>submit</a:t>
            </a:r>
            <a:r>
              <a:rPr lang="en-US" altLang="zh-TW" sz="2400" dirty="0">
                <a:solidFill>
                  <a:srgbClr val="0070C0"/>
                </a:solidFill>
              </a:rPr>
              <a:t>"&gt;Log in&lt;/button&gt;</a:t>
            </a:r>
          </a:p>
          <a:p>
            <a:r>
              <a:rPr lang="en-US" altLang="zh-TW" sz="2400" b="1" dirty="0">
                <a:solidFill>
                  <a:srgbClr val="C00000"/>
                </a:solidFill>
              </a:rPr>
              <a:t>&lt;/form&gt;</a:t>
            </a:r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0070C0"/>
                </a:solidFill>
              </a:rPr>
              <a:t>&lt;script&gt;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let form = </a:t>
            </a:r>
            <a:r>
              <a:rPr lang="en-US" altLang="zh-TW" sz="2400" dirty="0" err="1">
                <a:solidFill>
                  <a:srgbClr val="0070C0"/>
                </a:solidFill>
              </a:rPr>
              <a:t>document.querySelector</a:t>
            </a:r>
            <a:r>
              <a:rPr lang="en-US" altLang="zh-TW" sz="2400" dirty="0">
                <a:solidFill>
                  <a:srgbClr val="0070C0"/>
                </a:solidFill>
              </a:rPr>
              <a:t>("form");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console.log(</a:t>
            </a:r>
            <a:r>
              <a:rPr lang="en-US" altLang="zh-TW" sz="2400" dirty="0" err="1">
                <a:solidFill>
                  <a:srgbClr val="0070C0"/>
                </a:solidFill>
              </a:rPr>
              <a:t>form.elements</a:t>
            </a:r>
            <a:r>
              <a:rPr lang="en-US" altLang="zh-TW" sz="2400" dirty="0">
                <a:solidFill>
                  <a:srgbClr val="0070C0"/>
                </a:solidFill>
              </a:rPr>
              <a:t>[1].type);</a:t>
            </a:r>
          </a:p>
          <a:p>
            <a:r>
              <a:rPr lang="en-US" altLang="zh-TW" sz="2400" dirty="0"/>
              <a:t>// → password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console.log(</a:t>
            </a:r>
            <a:r>
              <a:rPr lang="en-US" altLang="zh-TW" sz="2400" dirty="0" err="1">
                <a:solidFill>
                  <a:srgbClr val="0070C0"/>
                </a:solidFill>
              </a:rPr>
              <a:t>form.elements.password.type</a:t>
            </a:r>
            <a:r>
              <a:rPr lang="en-US" altLang="zh-TW" sz="2400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sz="2400" dirty="0"/>
              <a:t>// → password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console.log(</a:t>
            </a:r>
            <a:r>
              <a:rPr lang="en-US" altLang="zh-TW" sz="2400" dirty="0" err="1">
                <a:solidFill>
                  <a:srgbClr val="0070C0"/>
                </a:solidFill>
              </a:rPr>
              <a:t>form.elements.name.form</a:t>
            </a:r>
            <a:r>
              <a:rPr lang="en-US" altLang="zh-TW" sz="2400" dirty="0">
                <a:solidFill>
                  <a:srgbClr val="0070C0"/>
                </a:solidFill>
              </a:rPr>
              <a:t> == form);</a:t>
            </a:r>
          </a:p>
          <a:p>
            <a:r>
              <a:rPr lang="en-US" altLang="zh-TW" sz="2400" dirty="0"/>
              <a:t>// → true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&lt;/script&gt;</a:t>
            </a:r>
          </a:p>
          <a:p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592" y="2348880"/>
            <a:ext cx="2734816" cy="16439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102" y="4738590"/>
            <a:ext cx="3035796" cy="1617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向下箭號 6"/>
          <p:cNvSpPr/>
          <p:nvPr/>
        </p:nvSpPr>
        <p:spPr>
          <a:xfrm>
            <a:off x="7164288" y="4149080"/>
            <a:ext cx="360040" cy="467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946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42463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093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solidFill>
                  <a:srgbClr val="C00000"/>
                </a:solidFill>
                <a:hlinkClick r:id="rId2"/>
              </a:rPr>
              <a:t>http://eloquentjavascript.net/example/submit.html</a:t>
            </a:r>
            <a:r>
              <a:rPr lang="en-US" altLang="zh-TW" sz="3200" dirty="0">
                <a:solidFill>
                  <a:srgbClr val="C00000"/>
                </a:solidFill>
              </a:rPr>
              <a:t> 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&lt;html&gt;&lt;head&gt;&lt;title&gt;Example form target&lt;/title&gt;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&lt;/head&gt;&lt;body style="font-family: </a:t>
            </a:r>
            <a:r>
              <a:rPr lang="en-US" altLang="zh-TW" dirty="0" err="1">
                <a:solidFill>
                  <a:srgbClr val="0070C0"/>
                </a:solidFill>
              </a:rPr>
              <a:t>arial</a:t>
            </a:r>
            <a:r>
              <a:rPr lang="en-US" altLang="zh-TW" dirty="0">
                <a:solidFill>
                  <a:srgbClr val="0070C0"/>
                </a:solidFill>
              </a:rPr>
              <a:t>"&gt;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&lt;p&gt;You submitted...&lt;/p&gt;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&lt;pre style="font: inherit"&gt;&lt;/pre&gt;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b="1" dirty="0">
                <a:solidFill>
                  <a:srgbClr val="0070C0"/>
                </a:solidFill>
              </a:rPr>
              <a:t>&lt;script&gt;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function </a:t>
            </a:r>
            <a:r>
              <a:rPr lang="en-US" altLang="zh-TW" dirty="0" err="1">
                <a:solidFill>
                  <a:srgbClr val="0070C0"/>
                </a:solidFill>
              </a:rPr>
              <a:t>dec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str</a:t>
            </a:r>
            <a:r>
              <a:rPr lang="en-US" altLang="zh-TW" dirty="0">
                <a:solidFill>
                  <a:srgbClr val="0070C0"/>
                </a:solidFill>
              </a:rPr>
              <a:t>) { return </a:t>
            </a:r>
            <a:r>
              <a:rPr lang="en-US" altLang="zh-TW" dirty="0" err="1">
                <a:solidFill>
                  <a:srgbClr val="C00000"/>
                </a:solidFill>
              </a:rPr>
              <a:t>decodeURIComponent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str.replace</a:t>
            </a:r>
            <a:r>
              <a:rPr lang="en-US" altLang="zh-TW" dirty="0">
                <a:solidFill>
                  <a:srgbClr val="0070C0"/>
                </a:solidFill>
              </a:rPr>
              <a:t>(/\+/g, " "));  }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document.querySelector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>
                <a:solidFill>
                  <a:srgbClr val="7030A0"/>
                </a:solidFill>
              </a:rPr>
              <a:t>pre</a:t>
            </a:r>
            <a:r>
              <a:rPr lang="en-US" altLang="zh-TW" dirty="0">
                <a:solidFill>
                  <a:srgbClr val="0070C0"/>
                </a:solidFill>
              </a:rPr>
              <a:t>").</a:t>
            </a:r>
            <a:r>
              <a:rPr lang="en-US" altLang="zh-TW" dirty="0" err="1">
                <a:solidFill>
                  <a:srgbClr val="0070C0"/>
                </a:solidFill>
              </a:rPr>
              <a:t>textContent</a:t>
            </a:r>
            <a:r>
              <a:rPr lang="en-US" altLang="zh-TW" dirty="0">
                <a:solidFill>
                  <a:srgbClr val="0070C0"/>
                </a:solidFill>
              </a:rPr>
              <a:t> =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C00000"/>
                </a:solidFill>
              </a:rPr>
              <a:t>document.location.search</a:t>
            </a:r>
            <a:r>
              <a:rPr lang="en-US" altLang="zh-TW" dirty="0" err="1">
                <a:solidFill>
                  <a:srgbClr val="0070C0"/>
                </a:solidFill>
              </a:rPr>
              <a:t>.slice</a:t>
            </a:r>
            <a:r>
              <a:rPr lang="en-US" altLang="zh-TW" dirty="0">
                <a:solidFill>
                  <a:srgbClr val="0070C0"/>
                </a:solidFill>
              </a:rPr>
              <a:t>(1).split("</a:t>
            </a:r>
            <a:r>
              <a:rPr lang="en-US" altLang="zh-TW" dirty="0">
                <a:solidFill>
                  <a:srgbClr val="7030A0"/>
                </a:solidFill>
              </a:rPr>
              <a:t>&amp;</a:t>
            </a:r>
            <a:r>
              <a:rPr lang="en-US" altLang="zh-TW" dirty="0">
                <a:solidFill>
                  <a:srgbClr val="0070C0"/>
                </a:solidFill>
              </a:rPr>
              <a:t>").map(</a:t>
            </a:r>
            <a:r>
              <a:rPr lang="en-US" altLang="zh-TW" dirty="0" err="1">
                <a:solidFill>
                  <a:srgbClr val="0070C0"/>
                </a:solidFill>
              </a:rPr>
              <a:t>param</a:t>
            </a:r>
            <a:r>
              <a:rPr lang="en-US" altLang="zh-TW" dirty="0">
                <a:solidFill>
                  <a:srgbClr val="0070C0"/>
                </a:solidFill>
              </a:rPr>
              <a:t> =&gt;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let [name, value] = </a:t>
            </a:r>
            <a:r>
              <a:rPr lang="en-US" altLang="zh-TW" dirty="0" err="1">
                <a:solidFill>
                  <a:srgbClr val="0070C0"/>
                </a:solidFill>
              </a:rPr>
              <a:t>param.split</a:t>
            </a:r>
            <a:r>
              <a:rPr lang="en-US" altLang="zh-TW" dirty="0">
                <a:solidFill>
                  <a:srgbClr val="0070C0"/>
                </a:solidFill>
              </a:rPr>
              <a:t>("=");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return </a:t>
            </a:r>
            <a:r>
              <a:rPr lang="en-US" altLang="zh-TW" dirty="0" err="1">
                <a:solidFill>
                  <a:srgbClr val="0070C0"/>
                </a:solidFill>
              </a:rPr>
              <a:t>dec</a:t>
            </a:r>
            <a:r>
              <a:rPr lang="en-US" altLang="zh-TW" dirty="0">
                <a:solidFill>
                  <a:srgbClr val="0070C0"/>
                </a:solidFill>
              </a:rPr>
              <a:t>(name) + ": " + (</a:t>
            </a:r>
            <a:r>
              <a:rPr lang="en-US" altLang="zh-TW" dirty="0" err="1">
                <a:solidFill>
                  <a:srgbClr val="0070C0"/>
                </a:solidFill>
              </a:rPr>
              <a:t>dec</a:t>
            </a:r>
            <a:r>
              <a:rPr lang="en-US" altLang="zh-TW" dirty="0">
                <a:solidFill>
                  <a:srgbClr val="0070C0"/>
                </a:solidFill>
              </a:rPr>
              <a:t>(value) || "(nothing)");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}).join("\n");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&lt;/script&gt;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&lt;/body&gt;&lt;/html&gt;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5" name="向左箭號圖說文字 4"/>
          <p:cNvSpPr/>
          <p:nvPr/>
        </p:nvSpPr>
        <p:spPr>
          <a:xfrm>
            <a:off x="4139952" y="1271917"/>
            <a:ext cx="4863007" cy="108012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2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hlinkClick r:id="rId3"/>
              </a:rPr>
              <a:t>&lt;pre&gt;&lt;/pre&gt;</a:t>
            </a:r>
            <a:r>
              <a:rPr lang="zh-TW" altLang="en-US" b="1" dirty="0"/>
              <a:t>排版用的標籤</a:t>
            </a:r>
            <a:r>
              <a:rPr lang="en-US" altLang="zh-TW" b="1" dirty="0"/>
              <a:t>:</a:t>
            </a:r>
          </a:p>
          <a:p>
            <a:pPr algn="ctr"/>
            <a:r>
              <a:rPr lang="zh-TW" altLang="en-US" dirty="0"/>
              <a:t>在</a:t>
            </a:r>
            <a:r>
              <a:rPr lang="en-US" altLang="zh-TW" dirty="0"/>
              <a:t>&lt;pre&gt;&lt;/pre&gt;</a:t>
            </a:r>
            <a:r>
              <a:rPr lang="zh-TW" altLang="en-US" dirty="0"/>
              <a:t>之間的文字會以原本的格式顯示出來，不用使用像</a:t>
            </a:r>
            <a:r>
              <a:rPr lang="en-US" altLang="zh-TW" dirty="0"/>
              <a:t>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  <a:r>
              <a:rPr lang="zh-TW" altLang="en-US" dirty="0"/>
              <a:t>之類的來斷行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765" y="5034439"/>
            <a:ext cx="3890194" cy="188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8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 18 (Eloquent)</a:t>
            </a:r>
            <a:br>
              <a:rPr lang="en-US" altLang="zh-TW" dirty="0"/>
            </a:br>
            <a:r>
              <a:rPr lang="en-US" altLang="zh-TW" b="1" dirty="0"/>
              <a:t>HTTP and Forms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504" y="3861048"/>
            <a:ext cx="9001000" cy="1752600"/>
          </a:xfrm>
        </p:spPr>
        <p:txBody>
          <a:bodyPr>
            <a:normAutofit fontScale="92500"/>
          </a:bodyPr>
          <a:lstStyle/>
          <a:p>
            <a:r>
              <a:rPr lang="en-US" altLang="zh-TW" i="1" dirty="0"/>
              <a:t>Hypertext Transfer Protocol </a:t>
            </a:r>
          </a:p>
          <a:p>
            <a:r>
              <a:rPr lang="en-US" altLang="zh-TW" dirty="0"/>
              <a:t>is the mechanism through which </a:t>
            </a:r>
          </a:p>
          <a:p>
            <a:r>
              <a:rPr lang="en-US" altLang="zh-TW" dirty="0"/>
              <a:t>data is requested and provided on the World Wide Web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37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813376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/>
              <a:t>document.location.search.toString</a:t>
            </a:r>
            <a:r>
              <a:rPr lang="en-US" altLang="zh-TW" dirty="0"/>
              <a:t>();</a:t>
            </a:r>
          </a:p>
          <a:p>
            <a:pPr lvl="1"/>
            <a:r>
              <a:rPr lang="en-US" altLang="zh-TW" dirty="0"/>
              <a:t>// → "</a:t>
            </a:r>
            <a:r>
              <a:rPr lang="en-US" altLang="zh-TW" dirty="0">
                <a:solidFill>
                  <a:srgbClr val="C00000"/>
                </a:solidFill>
              </a:rPr>
              <a:t>?name=</a:t>
            </a:r>
            <a:r>
              <a:rPr lang="en-US" altLang="zh-TW" dirty="0" err="1">
                <a:solidFill>
                  <a:srgbClr val="C00000"/>
                </a:solidFill>
              </a:rPr>
              <a:t>Jun-Ming+Su&amp;password</a:t>
            </a:r>
            <a:r>
              <a:rPr lang="en-US" altLang="zh-TW" dirty="0">
                <a:solidFill>
                  <a:srgbClr val="C00000"/>
                </a:solidFill>
              </a:rPr>
              <a:t>=1234</a:t>
            </a:r>
            <a:r>
              <a:rPr lang="en-US" altLang="zh-TW" dirty="0"/>
              <a:t>“</a:t>
            </a:r>
          </a:p>
          <a:p>
            <a:r>
              <a:rPr lang="en-US" altLang="zh-TW" dirty="0" err="1"/>
              <a:t>document.location.search.slice</a:t>
            </a:r>
            <a:r>
              <a:rPr lang="en-US" altLang="zh-TW" dirty="0"/>
              <a:t>(0);</a:t>
            </a:r>
          </a:p>
          <a:p>
            <a:pPr lvl="1"/>
            <a:r>
              <a:rPr lang="en-US" altLang="zh-TW" dirty="0"/>
              <a:t>// → "</a:t>
            </a:r>
            <a:r>
              <a:rPr lang="en-US" altLang="zh-TW" dirty="0">
                <a:solidFill>
                  <a:srgbClr val="C00000"/>
                </a:solidFill>
              </a:rPr>
              <a:t>?</a:t>
            </a:r>
            <a:r>
              <a:rPr lang="en-US" altLang="zh-TW" dirty="0"/>
              <a:t>name=</a:t>
            </a:r>
            <a:r>
              <a:rPr lang="en-US" altLang="zh-TW" dirty="0" err="1"/>
              <a:t>Jun-Ming+Su&amp;password</a:t>
            </a:r>
            <a:r>
              <a:rPr lang="en-US" altLang="zh-TW" dirty="0"/>
              <a:t>=1234“</a:t>
            </a:r>
          </a:p>
          <a:p>
            <a:r>
              <a:rPr lang="en-US" altLang="zh-TW" dirty="0" err="1"/>
              <a:t>document.location.search.slice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00000"/>
                </a:solidFill>
              </a:rPr>
              <a:t>1</a:t>
            </a:r>
            <a:r>
              <a:rPr lang="en-US" altLang="zh-TW" dirty="0"/>
              <a:t>);</a:t>
            </a:r>
          </a:p>
          <a:p>
            <a:pPr lvl="1"/>
            <a:r>
              <a:rPr lang="en-US" altLang="zh-TW" dirty="0"/>
              <a:t>//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"</a:t>
            </a:r>
            <a:r>
              <a:rPr lang="en-US" altLang="zh-TW" dirty="0">
                <a:solidFill>
                  <a:srgbClr val="C00000"/>
                </a:solidFill>
              </a:rPr>
              <a:t>name=</a:t>
            </a:r>
            <a:r>
              <a:rPr lang="en-US" altLang="zh-TW" dirty="0" err="1">
                <a:solidFill>
                  <a:srgbClr val="C00000"/>
                </a:solidFill>
              </a:rPr>
              <a:t>Jun-Ming+Su&amp;password</a:t>
            </a:r>
            <a:r>
              <a:rPr lang="en-US" altLang="zh-TW" dirty="0">
                <a:solidFill>
                  <a:srgbClr val="C00000"/>
                </a:solidFill>
              </a:rPr>
              <a:t>=1234</a:t>
            </a:r>
            <a:r>
              <a:rPr lang="en-US" altLang="zh-TW" dirty="0"/>
              <a:t>“</a:t>
            </a:r>
          </a:p>
          <a:p>
            <a:r>
              <a:rPr lang="en-US" altLang="zh-TW" dirty="0" err="1"/>
              <a:t>document.location.search.slice</a:t>
            </a:r>
            <a:r>
              <a:rPr lang="en-US" altLang="zh-TW" dirty="0"/>
              <a:t>(1).split("&amp;");</a:t>
            </a:r>
          </a:p>
          <a:p>
            <a:pPr lvl="1"/>
            <a:r>
              <a:rPr lang="en-US" altLang="zh-TW" dirty="0"/>
              <a:t>//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>
                <a:solidFill>
                  <a:srgbClr val="C00000"/>
                </a:solidFill>
                <a:sym typeface="Wingdings" panose="05000000000000000000" pitchFamily="2" charset="2"/>
              </a:rPr>
              <a:t>["name=</a:t>
            </a:r>
            <a:r>
              <a:rPr lang="en-US" altLang="zh-TW" dirty="0" err="1">
                <a:solidFill>
                  <a:srgbClr val="C00000"/>
                </a:solidFill>
                <a:sym typeface="Wingdings" panose="05000000000000000000" pitchFamily="2" charset="2"/>
              </a:rPr>
              <a:t>Jun-Ming+Su</a:t>
            </a:r>
            <a:r>
              <a:rPr lang="en-US" altLang="zh-TW" dirty="0">
                <a:solidFill>
                  <a:srgbClr val="C00000"/>
                </a:solidFill>
                <a:sym typeface="Wingdings" panose="05000000000000000000" pitchFamily="2" charset="2"/>
              </a:rPr>
              <a:t>", "password=1234"]</a:t>
            </a:r>
          </a:p>
          <a:p>
            <a:r>
              <a:rPr lang="en-US" altLang="zh-TW" dirty="0" err="1"/>
              <a:t>document.location.search.slice</a:t>
            </a:r>
            <a:r>
              <a:rPr lang="en-US" altLang="zh-TW" dirty="0"/>
              <a:t>(1).split("&amp;").map(</a:t>
            </a:r>
            <a:r>
              <a:rPr lang="en-US" altLang="zh-TW" dirty="0" err="1"/>
              <a:t>param</a:t>
            </a:r>
            <a:r>
              <a:rPr lang="en-US" altLang="zh-TW" dirty="0"/>
              <a:t> =&gt; {let [name, value] = </a:t>
            </a:r>
            <a:r>
              <a:rPr lang="en-US" altLang="zh-TW" dirty="0" err="1"/>
              <a:t>param.split</a:t>
            </a:r>
            <a:r>
              <a:rPr lang="en-US" altLang="zh-TW" dirty="0"/>
              <a:t>("="); console.log("["+name+"]"+"["+value+"]")})</a:t>
            </a:r>
          </a:p>
          <a:p>
            <a:pPr lvl="1"/>
            <a:r>
              <a:rPr lang="en-US" altLang="zh-TW" dirty="0"/>
              <a:t>//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>
                <a:solidFill>
                  <a:srgbClr val="C00000"/>
                </a:solidFill>
              </a:rPr>
              <a:t>[name][</a:t>
            </a:r>
            <a:r>
              <a:rPr lang="en-US" altLang="zh-TW" dirty="0" err="1">
                <a:solidFill>
                  <a:srgbClr val="C00000"/>
                </a:solidFill>
              </a:rPr>
              <a:t>Jun-Ming+Su</a:t>
            </a:r>
            <a:r>
              <a:rPr lang="en-US" altLang="zh-TW" dirty="0">
                <a:solidFill>
                  <a:srgbClr val="C00000"/>
                </a:solidFill>
              </a:rPr>
              <a:t>]</a:t>
            </a:r>
          </a:p>
          <a:p>
            <a:pPr lvl="1"/>
            <a:r>
              <a:rPr lang="en-US" altLang="zh-TW" dirty="0"/>
              <a:t>//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>
                <a:solidFill>
                  <a:srgbClr val="C00000"/>
                </a:solidFill>
              </a:rPr>
              <a:t>[password][1234]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1791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135" y="404664"/>
            <a:ext cx="4334882" cy="6480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700808"/>
            <a:ext cx="4305289" cy="16218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16" y="3789040"/>
            <a:ext cx="8922767" cy="13734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2893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JS </a:t>
            </a:r>
            <a:r>
              <a:rPr lang="en-US" altLang="zh-TW" dirty="0" err="1">
                <a:solidFill>
                  <a:srgbClr val="C00000"/>
                </a:solidFill>
                <a:hlinkClick r:id="rId2"/>
              </a:rPr>
              <a:t>decodeURIComponent</a:t>
            </a:r>
            <a:r>
              <a:rPr lang="en-US" altLang="zh-TW">
                <a:solidFill>
                  <a:srgbClr val="C00000"/>
                </a:solidFill>
                <a:hlinkClick r:id="rId2"/>
              </a:rPr>
              <a:t>() </a:t>
            </a:r>
            <a:r>
              <a:rPr lang="zh-TW" altLang="en-US"/>
              <a:t>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decodeURIComponent</a:t>
            </a:r>
            <a:r>
              <a:rPr lang="en-US" altLang="zh-TW" dirty="0"/>
              <a:t>() </a:t>
            </a:r>
            <a:r>
              <a:rPr lang="zh-TW" altLang="en-US" dirty="0"/>
              <a:t>函數可對 </a:t>
            </a:r>
            <a:r>
              <a:rPr lang="en-US" altLang="zh-TW" dirty="0" err="1"/>
              <a:t>encodeURIComponent</a:t>
            </a:r>
            <a:r>
              <a:rPr lang="en-US" altLang="zh-TW" dirty="0"/>
              <a:t>() </a:t>
            </a:r>
            <a:r>
              <a:rPr lang="zh-TW" altLang="en-US" dirty="0"/>
              <a:t>函數編碼的 </a:t>
            </a:r>
            <a:r>
              <a:rPr lang="en-US" altLang="zh-TW" dirty="0"/>
              <a:t>URI </a:t>
            </a:r>
            <a:r>
              <a:rPr lang="zh-TW" altLang="en-US" dirty="0"/>
              <a:t>進行解碼。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sz="2800" dirty="0"/>
              <a:t>使用 </a:t>
            </a:r>
            <a:r>
              <a:rPr lang="en-US" altLang="zh-TW" sz="2800" dirty="0" err="1"/>
              <a:t>decodeURIComponent</a:t>
            </a:r>
            <a:r>
              <a:rPr lang="en-US" altLang="zh-TW" sz="2800" dirty="0"/>
              <a:t>() </a:t>
            </a:r>
            <a:r>
              <a:rPr lang="zh-TW" altLang="en-US" sz="2800" dirty="0"/>
              <a:t>對編碼後的 </a:t>
            </a:r>
            <a:r>
              <a:rPr lang="en-US" altLang="zh-TW" sz="2800" dirty="0"/>
              <a:t>URI </a:t>
            </a:r>
            <a:r>
              <a:rPr lang="zh-TW" altLang="en-US" sz="2800" dirty="0"/>
              <a:t>進行解碼：</a:t>
            </a:r>
            <a:endParaRPr lang="en-US" altLang="zh-TW" sz="2800" dirty="0"/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&lt;script type="text/</a:t>
            </a:r>
            <a:r>
              <a:rPr lang="en-US" altLang="zh-TW" dirty="0" err="1">
                <a:solidFill>
                  <a:srgbClr val="0070C0"/>
                </a:solidFill>
              </a:rPr>
              <a:t>javascript</a:t>
            </a:r>
            <a:r>
              <a:rPr lang="en-US" altLang="zh-TW" dirty="0">
                <a:solidFill>
                  <a:srgbClr val="0070C0"/>
                </a:solidFill>
              </a:rPr>
              <a:t>"&gt;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test1="</a:t>
            </a:r>
            <a:r>
              <a:rPr lang="en-US" altLang="zh-TW" dirty="0">
                <a:solidFill>
                  <a:srgbClr val="C00000"/>
                </a:solidFill>
              </a:rPr>
              <a:t>http://www.w3school.com.cn/My first/</a:t>
            </a:r>
            <a:r>
              <a:rPr lang="en-US" altLang="zh-TW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document.write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C00000"/>
                </a:solidFill>
              </a:rPr>
              <a:t>en</a:t>
            </a:r>
            <a:r>
              <a:rPr lang="en-US" altLang="zh-TW" dirty="0" err="1">
                <a:solidFill>
                  <a:srgbClr val="0070C0"/>
                </a:solidFill>
              </a:rPr>
              <a:t>codeURIComponent</a:t>
            </a:r>
            <a:r>
              <a:rPr lang="en-US" altLang="zh-TW" dirty="0">
                <a:solidFill>
                  <a:srgbClr val="0070C0"/>
                </a:solidFill>
              </a:rPr>
              <a:t>(test1)+ "&lt;</a:t>
            </a:r>
            <a:r>
              <a:rPr lang="en-US" altLang="zh-TW" dirty="0" err="1">
                <a:solidFill>
                  <a:srgbClr val="0070C0"/>
                </a:solidFill>
              </a:rPr>
              <a:t>br</a:t>
            </a:r>
            <a:r>
              <a:rPr lang="en-US" altLang="zh-TW" dirty="0">
                <a:solidFill>
                  <a:srgbClr val="0070C0"/>
                </a:solidFill>
              </a:rPr>
              <a:t> /&gt;")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document.write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C00000"/>
                </a:solidFill>
              </a:rPr>
              <a:t>de</a:t>
            </a:r>
            <a:r>
              <a:rPr lang="en-US" altLang="zh-TW" dirty="0" err="1">
                <a:solidFill>
                  <a:srgbClr val="0070C0"/>
                </a:solidFill>
              </a:rPr>
              <a:t>codeURIComponent</a:t>
            </a:r>
            <a:r>
              <a:rPr lang="en-US" altLang="zh-TW" dirty="0">
                <a:solidFill>
                  <a:srgbClr val="0070C0"/>
                </a:solidFill>
              </a:rPr>
              <a:t>(test1))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&lt;/script&gt;</a:t>
            </a:r>
          </a:p>
          <a:p>
            <a:pPr lvl="1"/>
            <a:r>
              <a:rPr lang="zh-TW" altLang="en-US" dirty="0"/>
              <a:t>輸出：</a:t>
            </a:r>
            <a:endParaRPr lang="en-US" altLang="zh-TW" dirty="0"/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http%3A%2F%2Fwww.w3school.com.cn%2FMy%20first%2F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http://www.w3school.com.cn/My first/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6012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練習上述操作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036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81337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Submitting a form normally means that:</a:t>
            </a:r>
          </a:p>
          <a:p>
            <a:pPr lvl="1"/>
            <a:r>
              <a:rPr lang="en-US" altLang="zh-TW" dirty="0"/>
              <a:t>the browser navigates to the page indicated by the form’s </a:t>
            </a:r>
            <a:r>
              <a:rPr lang="en-US" altLang="zh-TW" dirty="0">
                <a:solidFill>
                  <a:srgbClr val="C00000"/>
                </a:solidFill>
              </a:rPr>
              <a:t>action</a:t>
            </a:r>
            <a:r>
              <a:rPr lang="en-US" altLang="zh-TW" dirty="0"/>
              <a:t> attribute:</a:t>
            </a:r>
          </a:p>
          <a:p>
            <a:pPr lvl="2"/>
            <a:r>
              <a:rPr lang="en-US" altLang="zh-TW" dirty="0"/>
              <a:t>using either a </a:t>
            </a:r>
            <a:r>
              <a:rPr lang="en-US" altLang="zh-TW" dirty="0">
                <a:solidFill>
                  <a:srgbClr val="C00000"/>
                </a:solidFill>
              </a:rPr>
              <a:t>GET</a:t>
            </a:r>
            <a:r>
              <a:rPr lang="en-US" altLang="zh-TW" dirty="0"/>
              <a:t> or a </a:t>
            </a:r>
            <a:r>
              <a:rPr lang="en-US" altLang="zh-TW" dirty="0">
                <a:solidFill>
                  <a:srgbClr val="C00000"/>
                </a:solidFill>
              </a:rPr>
              <a:t>POST</a:t>
            </a:r>
            <a:r>
              <a:rPr lang="en-US" altLang="zh-TW" dirty="0"/>
              <a:t> request</a:t>
            </a:r>
          </a:p>
          <a:p>
            <a:pPr lvl="1"/>
            <a:r>
              <a:rPr lang="en-US" altLang="zh-TW" dirty="0"/>
              <a:t>But before that happens:</a:t>
            </a:r>
          </a:p>
          <a:p>
            <a:pPr lvl="2"/>
            <a:r>
              <a:rPr lang="en-US" altLang="zh-TW" dirty="0"/>
              <a:t>a "</a:t>
            </a:r>
            <a:r>
              <a:rPr lang="en-US" altLang="zh-TW" dirty="0">
                <a:solidFill>
                  <a:srgbClr val="C00000"/>
                </a:solidFill>
              </a:rPr>
              <a:t>submit</a:t>
            </a:r>
            <a:r>
              <a:rPr lang="en-US" altLang="zh-TW" dirty="0"/>
              <a:t>" event is fired. </a:t>
            </a:r>
          </a:p>
          <a:p>
            <a:pPr lvl="3"/>
            <a:r>
              <a:rPr lang="en-US" altLang="zh-TW" dirty="0"/>
              <a:t>You can </a:t>
            </a:r>
            <a:r>
              <a:rPr lang="en-US" altLang="zh-TW" dirty="0">
                <a:solidFill>
                  <a:srgbClr val="C00000"/>
                </a:solidFill>
              </a:rPr>
              <a:t>handle</a:t>
            </a:r>
            <a:r>
              <a:rPr lang="en-US" altLang="zh-TW" dirty="0"/>
              <a:t> this event </a:t>
            </a:r>
            <a:r>
              <a:rPr lang="en-US" altLang="zh-TW" dirty="0">
                <a:solidFill>
                  <a:srgbClr val="C00000"/>
                </a:solidFill>
              </a:rPr>
              <a:t>with JS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C00000"/>
                </a:solidFill>
              </a:rPr>
              <a:t>prevent</a:t>
            </a:r>
            <a:r>
              <a:rPr lang="en-US" altLang="zh-TW" dirty="0"/>
              <a:t> this default behavior:</a:t>
            </a:r>
          </a:p>
          <a:p>
            <a:pPr lvl="4"/>
            <a:r>
              <a:rPr lang="en-US" altLang="zh-TW" dirty="0"/>
              <a:t>by calling </a:t>
            </a:r>
            <a:r>
              <a:rPr lang="en-US" altLang="zh-TW" dirty="0" err="1">
                <a:solidFill>
                  <a:srgbClr val="C00000"/>
                </a:solidFill>
              </a:rPr>
              <a:t>preventDefault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on the event object.</a:t>
            </a:r>
          </a:p>
          <a:p>
            <a:pPr lvl="5"/>
            <a:r>
              <a:rPr lang="en-US" altLang="zh-TW" dirty="0">
                <a:solidFill>
                  <a:srgbClr val="0070C0"/>
                </a:solidFill>
              </a:rPr>
              <a:t>&lt;</a:t>
            </a:r>
            <a:r>
              <a:rPr lang="en-US" altLang="zh-TW" b="1" dirty="0">
                <a:solidFill>
                  <a:srgbClr val="0070C0"/>
                </a:solidFill>
              </a:rPr>
              <a:t>form</a:t>
            </a:r>
            <a:r>
              <a:rPr lang="en-US" altLang="zh-TW" dirty="0">
                <a:solidFill>
                  <a:srgbClr val="0070C0"/>
                </a:solidFill>
              </a:rPr>
              <a:t> action="</a:t>
            </a:r>
            <a:r>
              <a:rPr lang="en-US" altLang="zh-TW" dirty="0">
                <a:solidFill>
                  <a:srgbClr val="C00000"/>
                </a:solidFill>
              </a:rPr>
              <a:t>http://eloquentjavascript.net/example/submit.html</a:t>
            </a:r>
            <a:r>
              <a:rPr lang="en-US" altLang="zh-TW" dirty="0">
                <a:solidFill>
                  <a:srgbClr val="0070C0"/>
                </a:solidFill>
              </a:rPr>
              <a:t>"&gt;</a:t>
            </a:r>
          </a:p>
          <a:p>
            <a:pPr lvl="5"/>
            <a:r>
              <a:rPr lang="en-US" altLang="zh-TW" dirty="0">
                <a:solidFill>
                  <a:srgbClr val="0070C0"/>
                </a:solidFill>
              </a:rPr>
              <a:t>Value: &lt;input type="text" name="value"&gt;</a:t>
            </a:r>
          </a:p>
          <a:p>
            <a:pPr lvl="5"/>
            <a:r>
              <a:rPr lang="en-US" altLang="zh-TW" dirty="0">
                <a:solidFill>
                  <a:srgbClr val="0070C0"/>
                </a:solidFill>
              </a:rPr>
              <a:t>&lt;button type="</a:t>
            </a:r>
            <a:r>
              <a:rPr lang="en-US" altLang="zh-TW" dirty="0">
                <a:solidFill>
                  <a:srgbClr val="C00000"/>
                </a:solidFill>
              </a:rPr>
              <a:t>submit</a:t>
            </a:r>
            <a:r>
              <a:rPr lang="en-US" altLang="zh-TW" dirty="0">
                <a:solidFill>
                  <a:srgbClr val="0070C0"/>
                </a:solidFill>
              </a:rPr>
              <a:t>"&gt;Save&lt;/button&gt;</a:t>
            </a:r>
          </a:p>
          <a:p>
            <a:pPr lvl="5"/>
            <a:r>
              <a:rPr lang="en-US" altLang="zh-TW" b="1" dirty="0">
                <a:solidFill>
                  <a:srgbClr val="0070C0"/>
                </a:solidFill>
              </a:rPr>
              <a:t>&lt;/form&gt;</a:t>
            </a:r>
          </a:p>
          <a:p>
            <a:pPr lvl="5"/>
            <a:endParaRPr lang="en-US" altLang="zh-TW" dirty="0">
              <a:solidFill>
                <a:srgbClr val="0070C0"/>
              </a:solidFill>
            </a:endParaRPr>
          </a:p>
          <a:p>
            <a:pPr lvl="5"/>
            <a:r>
              <a:rPr lang="en-US" altLang="zh-TW" b="1" dirty="0">
                <a:solidFill>
                  <a:srgbClr val="0070C0"/>
                </a:solidFill>
              </a:rPr>
              <a:t>&lt;script&gt;</a:t>
            </a:r>
          </a:p>
          <a:p>
            <a:pPr lvl="5"/>
            <a:r>
              <a:rPr lang="en-US" altLang="zh-TW" dirty="0">
                <a:solidFill>
                  <a:srgbClr val="0070C0"/>
                </a:solidFill>
              </a:rPr>
              <a:t>let form = </a:t>
            </a:r>
            <a:r>
              <a:rPr lang="en-US" altLang="zh-TW" dirty="0" err="1">
                <a:solidFill>
                  <a:srgbClr val="0070C0"/>
                </a:solidFill>
              </a:rPr>
              <a:t>document.querySelector</a:t>
            </a:r>
            <a:r>
              <a:rPr lang="en-US" altLang="zh-TW" dirty="0">
                <a:solidFill>
                  <a:srgbClr val="0070C0"/>
                </a:solidFill>
              </a:rPr>
              <a:t>("form");</a:t>
            </a:r>
          </a:p>
          <a:p>
            <a:pPr lvl="5"/>
            <a:r>
              <a:rPr lang="en-US" altLang="zh-TW" dirty="0" err="1">
                <a:solidFill>
                  <a:srgbClr val="0070C0"/>
                </a:solidFill>
              </a:rPr>
              <a:t>form.</a:t>
            </a:r>
            <a:r>
              <a:rPr lang="en-US" altLang="zh-TW" b="1" dirty="0" err="1">
                <a:solidFill>
                  <a:srgbClr val="0070C0"/>
                </a:solidFill>
              </a:rPr>
              <a:t>addEventListener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>
                <a:solidFill>
                  <a:srgbClr val="C00000"/>
                </a:solidFill>
              </a:rPr>
              <a:t>submit</a:t>
            </a:r>
            <a:r>
              <a:rPr lang="en-US" altLang="zh-TW" dirty="0">
                <a:solidFill>
                  <a:srgbClr val="0070C0"/>
                </a:solidFill>
              </a:rPr>
              <a:t>", event =&gt; {</a:t>
            </a:r>
          </a:p>
          <a:p>
            <a:pPr lvl="5"/>
            <a:r>
              <a:rPr lang="en-US" altLang="zh-TW" dirty="0">
                <a:solidFill>
                  <a:srgbClr val="0070C0"/>
                </a:solidFill>
              </a:rPr>
              <a:t>console.log("Saving value", </a:t>
            </a:r>
            <a:r>
              <a:rPr lang="en-US" altLang="zh-TW" dirty="0" err="1">
                <a:solidFill>
                  <a:srgbClr val="0070C0"/>
                </a:solidFill>
              </a:rPr>
              <a:t>form.</a:t>
            </a:r>
            <a:r>
              <a:rPr lang="en-US" altLang="zh-TW" dirty="0" err="1">
                <a:solidFill>
                  <a:srgbClr val="C00000"/>
                </a:solidFill>
              </a:rPr>
              <a:t>elements</a:t>
            </a:r>
            <a:r>
              <a:rPr lang="en-US" altLang="zh-TW" dirty="0" err="1">
                <a:solidFill>
                  <a:srgbClr val="0070C0"/>
                </a:solidFill>
              </a:rPr>
              <a:t>.value.value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5"/>
            <a:r>
              <a:rPr lang="en-US" altLang="zh-TW" dirty="0" err="1">
                <a:solidFill>
                  <a:srgbClr val="C00000"/>
                </a:solidFill>
              </a:rPr>
              <a:t>event.preventDefault</a:t>
            </a:r>
            <a:r>
              <a:rPr lang="en-US" altLang="zh-TW" dirty="0">
                <a:solidFill>
                  <a:srgbClr val="C00000"/>
                </a:solidFill>
              </a:rPr>
              <a:t>();</a:t>
            </a:r>
          </a:p>
          <a:p>
            <a:pPr lvl="5"/>
            <a:r>
              <a:rPr lang="en-US" altLang="zh-TW" dirty="0">
                <a:solidFill>
                  <a:srgbClr val="0070C0"/>
                </a:solidFill>
              </a:rPr>
              <a:t>});</a:t>
            </a:r>
          </a:p>
          <a:p>
            <a:pPr lvl="5"/>
            <a:r>
              <a:rPr lang="en-US" altLang="zh-TW" b="1" dirty="0">
                <a:solidFill>
                  <a:srgbClr val="0070C0"/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3284984"/>
            <a:ext cx="2232248" cy="10606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45" y="5016012"/>
            <a:ext cx="1765357" cy="3600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向下箭號 6"/>
          <p:cNvSpPr/>
          <p:nvPr/>
        </p:nvSpPr>
        <p:spPr>
          <a:xfrm>
            <a:off x="971600" y="4437112"/>
            <a:ext cx="43204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563888" y="6136700"/>
            <a:ext cx="5652120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Intercepting "submit" events in JavaScript has various uses: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code to verify that the values the user entered make sense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0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Text fields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Fields created by </a:t>
            </a:r>
            <a:r>
              <a:rPr lang="en-US" altLang="zh-TW" dirty="0">
                <a:solidFill>
                  <a:srgbClr val="0070C0"/>
                </a:solidFill>
              </a:rPr>
              <a:t>&lt;input&gt; </a:t>
            </a:r>
            <a:r>
              <a:rPr lang="en-US" altLang="zh-TW" dirty="0"/>
              <a:t>tags with a type of text or password:</a:t>
            </a:r>
          </a:p>
          <a:p>
            <a:pPr lvl="1"/>
            <a:r>
              <a:rPr lang="en-US" altLang="zh-TW" dirty="0"/>
              <a:t>as well as </a:t>
            </a:r>
            <a:r>
              <a:rPr lang="en-US" altLang="zh-TW" dirty="0">
                <a:solidFill>
                  <a:srgbClr val="0070C0"/>
                </a:solidFill>
              </a:rPr>
              <a:t>&lt;</a:t>
            </a:r>
            <a:r>
              <a:rPr lang="en-US" altLang="zh-TW" dirty="0" err="1">
                <a:solidFill>
                  <a:srgbClr val="0070C0"/>
                </a:solidFill>
              </a:rPr>
              <a:t>textarea</a:t>
            </a:r>
            <a:r>
              <a:rPr lang="en-US" altLang="zh-TW" dirty="0">
                <a:solidFill>
                  <a:srgbClr val="0070C0"/>
                </a:solidFill>
              </a:rPr>
              <a:t>&gt; </a:t>
            </a:r>
            <a:r>
              <a:rPr lang="en-US" altLang="zh-TW" dirty="0"/>
              <a:t>tags, share a common interface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selection</a:t>
            </a:r>
            <a:r>
              <a:rPr lang="en-US" altLang="zh-TW" dirty="0" err="1">
                <a:solidFill>
                  <a:srgbClr val="C00000"/>
                </a:solidFill>
              </a:rPr>
              <a:t>Start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&amp; </a:t>
            </a:r>
            <a:r>
              <a:rPr lang="en-US" altLang="zh-TW" dirty="0" err="1">
                <a:solidFill>
                  <a:srgbClr val="0070C0"/>
                </a:solidFill>
              </a:rPr>
              <a:t>selection</a:t>
            </a:r>
            <a:r>
              <a:rPr lang="en-US" altLang="zh-TW" dirty="0" err="1">
                <a:solidFill>
                  <a:srgbClr val="C00000"/>
                </a:solidFill>
              </a:rPr>
              <a:t>End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properties of text fields:</a:t>
            </a:r>
          </a:p>
          <a:p>
            <a:pPr lvl="1"/>
            <a:r>
              <a:rPr lang="en-US" altLang="zh-TW" dirty="0"/>
              <a:t>give us information about the cursor and selection in the text: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0</a:t>
            </a:r>
            <a:r>
              <a:rPr lang="en-US" altLang="zh-TW" dirty="0"/>
              <a:t> indicates the </a:t>
            </a:r>
            <a:r>
              <a:rPr lang="en-US" altLang="zh-TW" dirty="0">
                <a:solidFill>
                  <a:srgbClr val="C00000"/>
                </a:solidFill>
              </a:rPr>
              <a:t>start</a:t>
            </a:r>
            <a:r>
              <a:rPr lang="en-US" altLang="zh-TW" dirty="0"/>
              <a:t> of the text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10</a:t>
            </a:r>
            <a:r>
              <a:rPr lang="en-US" altLang="zh-TW" dirty="0"/>
              <a:t> indicates the </a:t>
            </a:r>
            <a:r>
              <a:rPr lang="en-US" altLang="zh-TW" dirty="0">
                <a:solidFill>
                  <a:srgbClr val="C00000"/>
                </a:solidFill>
              </a:rPr>
              <a:t>cursor</a:t>
            </a:r>
            <a:r>
              <a:rPr lang="en-US" altLang="zh-TW" dirty="0"/>
              <a:t> is </a:t>
            </a:r>
            <a:r>
              <a:rPr lang="en-US" altLang="zh-TW" dirty="0">
                <a:solidFill>
                  <a:srgbClr val="C00000"/>
                </a:solidFill>
              </a:rPr>
              <a:t>after the 10</a:t>
            </a:r>
            <a:r>
              <a:rPr lang="en-US" altLang="zh-TW" sz="1600" dirty="0">
                <a:solidFill>
                  <a:srgbClr val="C00000"/>
                </a:solidFill>
              </a:rPr>
              <a:t>th </a:t>
            </a:r>
            <a:r>
              <a:rPr lang="en-US" altLang="zh-TW" dirty="0"/>
              <a:t>character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When nothing is selected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these two properties </a:t>
            </a:r>
            <a:r>
              <a:rPr lang="en-US" altLang="zh-TW" dirty="0">
                <a:solidFill>
                  <a:srgbClr val="C00000"/>
                </a:solidFill>
              </a:rPr>
              <a:t>hold the same number</a:t>
            </a:r>
            <a:r>
              <a:rPr lang="en-US" altLang="zh-TW" dirty="0"/>
              <a:t>:</a:t>
            </a:r>
          </a:p>
          <a:p>
            <a:pPr lvl="3"/>
            <a:r>
              <a:rPr lang="en-US" altLang="zh-TW" dirty="0"/>
              <a:t>indicating</a:t>
            </a:r>
            <a:r>
              <a:rPr lang="en-US" altLang="zh-TW" dirty="0">
                <a:solidFill>
                  <a:srgbClr val="C00000"/>
                </a:solidFill>
              </a:rPr>
              <a:t> the position of the cursor</a:t>
            </a:r>
            <a:r>
              <a:rPr lang="en-US" altLang="zh-TW" dirty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637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writing an article about </a:t>
            </a:r>
            <a:r>
              <a:rPr lang="en-US" altLang="zh-TW" sz="3200" dirty="0" err="1">
                <a:solidFill>
                  <a:srgbClr val="C00000"/>
                </a:solidFill>
              </a:rPr>
              <a:t>Khasekhemwy</a:t>
            </a:r>
            <a:r>
              <a:rPr lang="en-US" altLang="zh-TW" sz="3200" dirty="0">
                <a:solidFill>
                  <a:srgbClr val="C00000"/>
                </a:solidFill>
              </a:rPr>
              <a:t> </a:t>
            </a:r>
            <a:br>
              <a:rPr lang="en-US" altLang="zh-TW" sz="3200" dirty="0"/>
            </a:br>
            <a:r>
              <a:rPr lang="en-US" altLang="zh-TW" sz="3200" dirty="0"/>
              <a:t>but have some </a:t>
            </a:r>
            <a:r>
              <a:rPr lang="en-US" altLang="zh-TW" sz="3200" dirty="0">
                <a:solidFill>
                  <a:srgbClr val="C00000"/>
                </a:solidFill>
              </a:rPr>
              <a:t>trouble spelling </a:t>
            </a:r>
            <a:r>
              <a:rPr lang="en-US" altLang="zh-TW" sz="3200" dirty="0"/>
              <a:t>his name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2400" dirty="0"/>
              <a:t>code wires up a </a:t>
            </a:r>
            <a:r>
              <a:rPr lang="en-US" altLang="zh-TW" sz="2400" b="1" dirty="0"/>
              <a:t>&lt;</a:t>
            </a:r>
            <a:r>
              <a:rPr lang="en-US" altLang="zh-TW" sz="2400" b="1" dirty="0" err="1"/>
              <a:t>textarea</a:t>
            </a:r>
            <a:r>
              <a:rPr lang="en-US" altLang="zh-TW" sz="2400" b="1" dirty="0"/>
              <a:t>&gt; </a:t>
            </a:r>
            <a:r>
              <a:rPr lang="en-US" altLang="zh-TW" sz="2400" dirty="0"/>
              <a:t>tag with an event handler that:</a:t>
            </a:r>
          </a:p>
          <a:p>
            <a:pPr lvl="1"/>
            <a:r>
              <a:rPr lang="en-US" altLang="zh-TW" sz="2400" dirty="0"/>
              <a:t>when you press </a:t>
            </a:r>
            <a:r>
              <a:rPr lang="en-US" altLang="zh-TW" sz="2400" dirty="0">
                <a:solidFill>
                  <a:srgbClr val="C00000"/>
                </a:solidFill>
              </a:rPr>
              <a:t>F2</a:t>
            </a:r>
            <a:r>
              <a:rPr lang="en-US" altLang="zh-TW" sz="2400" dirty="0"/>
              <a:t>, inserts the string “</a:t>
            </a:r>
            <a:r>
              <a:rPr lang="en-US" altLang="zh-TW" sz="2400" dirty="0" err="1">
                <a:solidFill>
                  <a:srgbClr val="C00000"/>
                </a:solidFill>
              </a:rPr>
              <a:t>Khasekhemwy</a:t>
            </a:r>
            <a:r>
              <a:rPr lang="en-US" altLang="zh-TW" sz="2400" dirty="0"/>
              <a:t>” for you.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</a:t>
            </a:r>
            <a:r>
              <a:rPr lang="en-US" altLang="zh-TW" dirty="0" err="1">
                <a:solidFill>
                  <a:srgbClr val="0070C0"/>
                </a:solidFill>
              </a:rPr>
              <a:t>textarea</a:t>
            </a:r>
            <a:r>
              <a:rPr lang="en-US" altLang="zh-TW" dirty="0">
                <a:solidFill>
                  <a:srgbClr val="0070C0"/>
                </a:solidFill>
              </a:rPr>
              <a:t>&gt;&lt;/</a:t>
            </a:r>
            <a:r>
              <a:rPr lang="en-US" altLang="zh-TW" dirty="0" err="1">
                <a:solidFill>
                  <a:srgbClr val="0070C0"/>
                </a:solidFill>
              </a:rPr>
              <a:t>textarea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b="1" dirty="0">
                <a:solidFill>
                  <a:srgbClr val="0070C0"/>
                </a:solidFill>
              </a:rPr>
              <a:t>&lt;script&gt;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let </a:t>
            </a:r>
            <a:r>
              <a:rPr lang="en-US" altLang="zh-TW" dirty="0" err="1">
                <a:solidFill>
                  <a:srgbClr val="0070C0"/>
                </a:solidFill>
              </a:rPr>
              <a:t>textarea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document.querySelector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C00000"/>
                </a:solidFill>
              </a:rPr>
              <a:t>textarea</a:t>
            </a:r>
            <a:r>
              <a:rPr lang="en-US" altLang="zh-TW" dirty="0">
                <a:solidFill>
                  <a:srgbClr val="0070C0"/>
                </a:solidFill>
              </a:rPr>
              <a:t>");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textarea.addEventListener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C00000"/>
                </a:solidFill>
              </a:rPr>
              <a:t>keydown</a:t>
            </a:r>
            <a:r>
              <a:rPr lang="en-US" altLang="zh-TW" dirty="0">
                <a:solidFill>
                  <a:srgbClr val="0070C0"/>
                </a:solidFill>
              </a:rPr>
              <a:t>", event =&gt;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</a:t>
            </a:r>
            <a:r>
              <a:rPr lang="en-US" altLang="zh-TW" dirty="0"/>
              <a:t>// The key code for F2 happens to be 113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if (</a:t>
            </a:r>
            <a:r>
              <a:rPr lang="en-US" altLang="zh-TW" dirty="0" err="1">
                <a:solidFill>
                  <a:srgbClr val="0070C0"/>
                </a:solidFill>
              </a:rPr>
              <a:t>event.keyCode</a:t>
            </a:r>
            <a:r>
              <a:rPr lang="en-US" altLang="zh-TW" dirty="0">
                <a:solidFill>
                  <a:srgbClr val="0070C0"/>
                </a:solidFill>
              </a:rPr>
              <a:t> == 113) {</a:t>
            </a:r>
            <a:r>
              <a:rPr lang="en-US" altLang="zh-TW" dirty="0" err="1">
                <a:solidFill>
                  <a:srgbClr val="C00000"/>
                </a:solidFill>
              </a:rPr>
              <a:t>replaceSelection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textarea</a:t>
            </a:r>
            <a:r>
              <a:rPr lang="en-US" altLang="zh-TW" dirty="0">
                <a:solidFill>
                  <a:srgbClr val="0070C0"/>
                </a:solidFill>
              </a:rPr>
              <a:t>, "</a:t>
            </a:r>
            <a:r>
              <a:rPr lang="en-US" altLang="zh-TW" dirty="0" err="1">
                <a:solidFill>
                  <a:srgbClr val="C00000"/>
                </a:solidFill>
              </a:rPr>
              <a:t>Khasekhemwy</a:t>
            </a:r>
            <a:r>
              <a:rPr lang="en-US" altLang="zh-TW" dirty="0">
                <a:solidFill>
                  <a:srgbClr val="0070C0"/>
                </a:solidFill>
              </a:rPr>
              <a:t>");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                                           </a:t>
            </a:r>
            <a:r>
              <a:rPr lang="en-US" altLang="zh-TW" dirty="0" err="1">
                <a:solidFill>
                  <a:srgbClr val="C00000"/>
                </a:solidFill>
              </a:rPr>
              <a:t>event.preventDefault</a:t>
            </a:r>
            <a:r>
              <a:rPr lang="en-US" altLang="zh-TW" dirty="0">
                <a:solidFill>
                  <a:srgbClr val="C00000"/>
                </a:solidFill>
              </a:rPr>
              <a:t>(); </a:t>
            </a:r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});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dirty="0" err="1">
                <a:solidFill>
                  <a:srgbClr val="C00000"/>
                </a:solidFill>
              </a:rPr>
              <a:t>replaceSelection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field</a:t>
            </a:r>
            <a:r>
              <a:rPr lang="en-US" altLang="zh-TW" dirty="0">
                <a:solidFill>
                  <a:srgbClr val="0070C0"/>
                </a:solidFill>
              </a:rPr>
              <a:t>, word)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let from = </a:t>
            </a:r>
            <a:r>
              <a:rPr lang="en-US" altLang="zh-TW" dirty="0" err="1">
                <a:solidFill>
                  <a:srgbClr val="0070C0"/>
                </a:solidFill>
              </a:rPr>
              <a:t>field.</a:t>
            </a:r>
            <a:r>
              <a:rPr lang="en-US" altLang="zh-TW" dirty="0" err="1">
                <a:solidFill>
                  <a:srgbClr val="C00000"/>
                </a:solidFill>
              </a:rPr>
              <a:t>selectionStart</a:t>
            </a:r>
            <a:r>
              <a:rPr lang="en-US" altLang="zh-TW" dirty="0">
                <a:solidFill>
                  <a:srgbClr val="0070C0"/>
                </a:solidFill>
              </a:rPr>
              <a:t>, to = </a:t>
            </a:r>
            <a:r>
              <a:rPr lang="en-US" altLang="zh-TW" dirty="0" err="1">
                <a:solidFill>
                  <a:srgbClr val="0070C0"/>
                </a:solidFill>
              </a:rPr>
              <a:t>field.</a:t>
            </a:r>
            <a:r>
              <a:rPr lang="en-US" altLang="zh-TW" dirty="0" err="1">
                <a:solidFill>
                  <a:srgbClr val="C00000"/>
                </a:solidFill>
              </a:rPr>
              <a:t>selectionEnd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</a:t>
            </a:r>
            <a:r>
              <a:rPr lang="en-US" altLang="zh-TW" dirty="0" err="1">
                <a:solidFill>
                  <a:srgbClr val="0070C0"/>
                </a:solidFill>
              </a:rPr>
              <a:t>field.value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C00000"/>
                </a:solidFill>
              </a:rPr>
              <a:t>field.value.slice</a:t>
            </a:r>
            <a:r>
              <a:rPr lang="en-US" altLang="zh-TW" dirty="0">
                <a:solidFill>
                  <a:srgbClr val="C00000"/>
                </a:solidFill>
              </a:rPr>
              <a:t>(0, from) </a:t>
            </a:r>
            <a:r>
              <a:rPr lang="en-US" altLang="zh-TW" dirty="0">
                <a:solidFill>
                  <a:srgbClr val="0070C0"/>
                </a:solidFill>
              </a:rPr>
              <a:t>+ word + </a:t>
            </a:r>
            <a:r>
              <a:rPr lang="en-US" altLang="zh-TW" dirty="0" err="1">
                <a:solidFill>
                  <a:srgbClr val="C00000"/>
                </a:solidFill>
              </a:rPr>
              <a:t>field.value.slice</a:t>
            </a:r>
            <a:r>
              <a:rPr lang="en-US" altLang="zh-TW" dirty="0">
                <a:solidFill>
                  <a:srgbClr val="C00000"/>
                </a:solidFill>
              </a:rPr>
              <a:t>(to)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</a:t>
            </a:r>
            <a:r>
              <a:rPr lang="en-US" altLang="zh-TW" dirty="0"/>
              <a:t>// Put the cursor after the word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</a:t>
            </a:r>
            <a:r>
              <a:rPr lang="en-US" altLang="zh-TW" dirty="0" err="1">
                <a:solidFill>
                  <a:srgbClr val="0070C0"/>
                </a:solidFill>
              </a:rPr>
              <a:t>field.</a:t>
            </a:r>
            <a:r>
              <a:rPr lang="en-US" altLang="zh-TW" dirty="0" err="1">
                <a:solidFill>
                  <a:srgbClr val="C00000"/>
                </a:solidFill>
              </a:rPr>
              <a:t>selectionStart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>
                <a:solidFill>
                  <a:srgbClr val="C00000"/>
                </a:solidFill>
              </a:rPr>
              <a:t>from + </a:t>
            </a:r>
            <a:r>
              <a:rPr lang="en-US" altLang="zh-TW" dirty="0" err="1">
                <a:solidFill>
                  <a:srgbClr val="C00000"/>
                </a:solidFill>
              </a:rPr>
              <a:t>word.length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</a:t>
            </a:r>
            <a:r>
              <a:rPr lang="en-US" altLang="zh-TW" dirty="0" err="1">
                <a:solidFill>
                  <a:srgbClr val="0070C0"/>
                </a:solidFill>
              </a:rPr>
              <a:t>field.</a:t>
            </a:r>
            <a:r>
              <a:rPr lang="en-US" altLang="zh-TW" dirty="0" err="1">
                <a:solidFill>
                  <a:srgbClr val="C00000"/>
                </a:solidFill>
              </a:rPr>
              <a:t>selectionEnd</a:t>
            </a:r>
            <a:r>
              <a:rPr lang="en-US" altLang="zh-TW" dirty="0">
                <a:solidFill>
                  <a:srgbClr val="0070C0"/>
                </a:solidFill>
              </a:rPr>
              <a:t> = from + </a:t>
            </a:r>
            <a:r>
              <a:rPr lang="en-US" altLang="zh-TW" dirty="0" err="1">
                <a:solidFill>
                  <a:srgbClr val="0070C0"/>
                </a:solidFill>
              </a:rPr>
              <a:t>word.length</a:t>
            </a:r>
            <a:r>
              <a:rPr lang="en-US" altLang="zh-TW" dirty="0">
                <a:solidFill>
                  <a:srgbClr val="0070C0"/>
                </a:solidFill>
              </a:rPr>
              <a:t>; }</a:t>
            </a:r>
          </a:p>
          <a:p>
            <a:pPr lvl="2"/>
            <a:r>
              <a:rPr lang="en-US" altLang="zh-TW" b="1" dirty="0">
                <a:solidFill>
                  <a:srgbClr val="0070C0"/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044" y="5816290"/>
            <a:ext cx="2811912" cy="792088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EACDACA-4FE8-4F01-82D7-79DCB63BBB52}"/>
              </a:ext>
            </a:extLst>
          </p:cNvPr>
          <p:cNvCxnSpPr/>
          <p:nvPr/>
        </p:nvCxnSpPr>
        <p:spPr>
          <a:xfrm flipH="1">
            <a:off x="3275856" y="3573016"/>
            <a:ext cx="108012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64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"change" event for a text field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it </a:t>
            </a:r>
            <a:r>
              <a:rPr lang="en-US" altLang="zh-TW" dirty="0">
                <a:solidFill>
                  <a:srgbClr val="C00000"/>
                </a:solidFill>
              </a:rPr>
              <a:t>does not fire every time </a:t>
            </a:r>
            <a:r>
              <a:rPr lang="en-US" altLang="zh-TW" dirty="0"/>
              <a:t>something is typed:</a:t>
            </a:r>
          </a:p>
          <a:p>
            <a:pPr lvl="1"/>
            <a:r>
              <a:rPr lang="en-US" altLang="zh-TW" sz="2400" dirty="0"/>
              <a:t>it </a:t>
            </a:r>
            <a:r>
              <a:rPr lang="en-US" altLang="zh-TW" sz="2400" b="1" dirty="0"/>
              <a:t>fires when the field loses focus </a:t>
            </a:r>
            <a:r>
              <a:rPr lang="en-US" altLang="zh-TW" sz="2400" dirty="0"/>
              <a:t>after its content was changed.</a:t>
            </a:r>
          </a:p>
          <a:p>
            <a:pPr lvl="1"/>
            <a:r>
              <a:rPr lang="en-US" altLang="zh-TW" dirty="0"/>
              <a:t>To </a:t>
            </a:r>
            <a:r>
              <a:rPr lang="en-US" altLang="zh-TW" dirty="0">
                <a:solidFill>
                  <a:srgbClr val="C00000"/>
                </a:solidFill>
              </a:rPr>
              <a:t>respond immediately to changes </a:t>
            </a:r>
            <a:r>
              <a:rPr lang="en-US" altLang="zh-TW" dirty="0"/>
              <a:t>in a text field:</a:t>
            </a:r>
          </a:p>
          <a:p>
            <a:pPr lvl="2"/>
            <a:r>
              <a:rPr lang="en-US" altLang="zh-TW" dirty="0"/>
              <a:t>you should </a:t>
            </a:r>
            <a:r>
              <a:rPr lang="en-US" altLang="zh-TW" dirty="0">
                <a:solidFill>
                  <a:srgbClr val="C00000"/>
                </a:solidFill>
              </a:rPr>
              <a:t>register a handler for the "input" event instead</a:t>
            </a:r>
            <a:r>
              <a:rPr lang="en-US" altLang="zh-TW" dirty="0"/>
              <a:t>:</a:t>
            </a:r>
          </a:p>
          <a:p>
            <a:pPr lvl="3"/>
            <a:r>
              <a:rPr lang="en-US" altLang="zh-TW" dirty="0"/>
              <a:t>which fires for every time the user types a character, deletes text, or otherwise manipulates the field’s content.</a:t>
            </a:r>
          </a:p>
          <a:p>
            <a:r>
              <a:rPr lang="en-US" altLang="zh-TW" sz="2400" b="1" dirty="0"/>
              <a:t>EX: a counter displaying the </a:t>
            </a:r>
            <a:r>
              <a:rPr lang="en-US" altLang="zh-TW" sz="2400" b="1" dirty="0">
                <a:solidFill>
                  <a:srgbClr val="C00000"/>
                </a:solidFill>
              </a:rPr>
              <a:t>current length of the text </a:t>
            </a:r>
            <a:r>
              <a:rPr lang="en-US" altLang="zh-TW" sz="2400" b="1" dirty="0"/>
              <a:t>in the field:</a:t>
            </a:r>
          </a:p>
          <a:p>
            <a:pPr lvl="1"/>
            <a:r>
              <a:rPr lang="en-US" altLang="zh-TW" sz="2000" dirty="0">
                <a:solidFill>
                  <a:srgbClr val="0070C0"/>
                </a:solidFill>
              </a:rPr>
              <a:t>&lt;</a:t>
            </a:r>
            <a:r>
              <a:rPr lang="en-US" altLang="zh-TW" sz="2000" dirty="0">
                <a:solidFill>
                  <a:srgbClr val="C00000"/>
                </a:solidFill>
              </a:rPr>
              <a:t>input </a:t>
            </a:r>
            <a:r>
              <a:rPr lang="en-US" altLang="zh-TW" sz="2000" dirty="0">
                <a:solidFill>
                  <a:srgbClr val="0070C0"/>
                </a:solidFill>
              </a:rPr>
              <a:t>type="text"&gt; length: &lt;span </a:t>
            </a:r>
            <a:r>
              <a:rPr lang="en-US" altLang="zh-TW" sz="2000" dirty="0">
                <a:solidFill>
                  <a:srgbClr val="C00000"/>
                </a:solidFill>
              </a:rPr>
              <a:t>id</a:t>
            </a:r>
            <a:r>
              <a:rPr lang="en-US" altLang="zh-TW" sz="2000" dirty="0">
                <a:solidFill>
                  <a:srgbClr val="0070C0"/>
                </a:solidFill>
              </a:rPr>
              <a:t>="</a:t>
            </a:r>
            <a:r>
              <a:rPr lang="en-US" altLang="zh-TW" sz="2000" dirty="0">
                <a:solidFill>
                  <a:srgbClr val="C00000"/>
                </a:solidFill>
              </a:rPr>
              <a:t>length</a:t>
            </a:r>
            <a:r>
              <a:rPr lang="en-US" altLang="zh-TW" sz="2000" dirty="0">
                <a:solidFill>
                  <a:srgbClr val="0070C0"/>
                </a:solidFill>
              </a:rPr>
              <a:t>"&gt;0&lt;/span&gt;</a:t>
            </a:r>
          </a:p>
          <a:p>
            <a:pPr lvl="1"/>
            <a:endParaRPr lang="en-US" altLang="zh-TW" sz="2000" dirty="0">
              <a:solidFill>
                <a:srgbClr val="0070C0"/>
              </a:solidFill>
            </a:endParaRPr>
          </a:p>
          <a:p>
            <a:pPr lvl="1"/>
            <a:r>
              <a:rPr lang="en-US" altLang="zh-TW" sz="2000" dirty="0">
                <a:solidFill>
                  <a:srgbClr val="0070C0"/>
                </a:solidFill>
              </a:rPr>
              <a:t>&lt;script&gt;</a:t>
            </a:r>
          </a:p>
          <a:p>
            <a:pPr lvl="1"/>
            <a:r>
              <a:rPr lang="en-US" altLang="zh-TW" sz="2000" dirty="0">
                <a:solidFill>
                  <a:srgbClr val="0070C0"/>
                </a:solidFill>
              </a:rPr>
              <a:t>let </a:t>
            </a:r>
            <a:r>
              <a:rPr lang="en-US" altLang="zh-TW" sz="2000" dirty="0">
                <a:solidFill>
                  <a:srgbClr val="C00000"/>
                </a:solidFill>
              </a:rPr>
              <a:t>text</a:t>
            </a:r>
            <a:r>
              <a:rPr lang="en-US" altLang="zh-TW" sz="2000" dirty="0">
                <a:solidFill>
                  <a:srgbClr val="0070C0"/>
                </a:solidFill>
              </a:rPr>
              <a:t> = </a:t>
            </a:r>
            <a:r>
              <a:rPr lang="en-US" altLang="zh-TW" sz="2000" dirty="0" err="1">
                <a:solidFill>
                  <a:srgbClr val="0070C0"/>
                </a:solidFill>
              </a:rPr>
              <a:t>document.querySelector</a:t>
            </a:r>
            <a:r>
              <a:rPr lang="en-US" altLang="zh-TW" sz="2000" dirty="0">
                <a:solidFill>
                  <a:srgbClr val="0070C0"/>
                </a:solidFill>
              </a:rPr>
              <a:t>("</a:t>
            </a:r>
            <a:r>
              <a:rPr lang="en-US" altLang="zh-TW" sz="2000" dirty="0">
                <a:solidFill>
                  <a:srgbClr val="C00000"/>
                </a:solidFill>
              </a:rPr>
              <a:t>input</a:t>
            </a:r>
            <a:r>
              <a:rPr lang="en-US" altLang="zh-TW" sz="2000" dirty="0">
                <a:solidFill>
                  <a:srgbClr val="0070C0"/>
                </a:solidFill>
              </a:rPr>
              <a:t>");</a:t>
            </a:r>
          </a:p>
          <a:p>
            <a:pPr lvl="1"/>
            <a:r>
              <a:rPr lang="en-US" altLang="zh-TW" sz="2000" dirty="0">
                <a:solidFill>
                  <a:srgbClr val="0070C0"/>
                </a:solidFill>
              </a:rPr>
              <a:t>let output = </a:t>
            </a:r>
            <a:r>
              <a:rPr lang="en-US" altLang="zh-TW" sz="2000" dirty="0" err="1">
                <a:solidFill>
                  <a:srgbClr val="0070C0"/>
                </a:solidFill>
              </a:rPr>
              <a:t>document.querySelector</a:t>
            </a:r>
            <a:r>
              <a:rPr lang="en-US" altLang="zh-TW" sz="2000" dirty="0">
                <a:solidFill>
                  <a:srgbClr val="0070C0"/>
                </a:solidFill>
              </a:rPr>
              <a:t>("</a:t>
            </a:r>
            <a:r>
              <a:rPr lang="en-US" altLang="zh-TW" sz="2000" dirty="0">
                <a:solidFill>
                  <a:srgbClr val="C00000"/>
                </a:solidFill>
              </a:rPr>
              <a:t>#length</a:t>
            </a:r>
            <a:r>
              <a:rPr lang="en-US" altLang="zh-TW" sz="2000" dirty="0">
                <a:solidFill>
                  <a:srgbClr val="0070C0"/>
                </a:solidFill>
              </a:rPr>
              <a:t>");</a:t>
            </a:r>
          </a:p>
          <a:p>
            <a:pPr lvl="1"/>
            <a:r>
              <a:rPr lang="en-US" altLang="zh-TW" sz="2000" dirty="0" err="1">
                <a:solidFill>
                  <a:srgbClr val="C00000"/>
                </a:solidFill>
              </a:rPr>
              <a:t>text</a:t>
            </a:r>
            <a:r>
              <a:rPr lang="en-US" altLang="zh-TW" sz="2000" dirty="0" err="1">
                <a:solidFill>
                  <a:srgbClr val="0070C0"/>
                </a:solidFill>
              </a:rPr>
              <a:t>.addEventListener</a:t>
            </a:r>
            <a:r>
              <a:rPr lang="en-US" altLang="zh-TW" sz="2000" dirty="0">
                <a:solidFill>
                  <a:srgbClr val="0070C0"/>
                </a:solidFill>
              </a:rPr>
              <a:t>("</a:t>
            </a:r>
            <a:r>
              <a:rPr lang="en-US" altLang="zh-TW" sz="2000" dirty="0">
                <a:solidFill>
                  <a:srgbClr val="C00000"/>
                </a:solidFill>
              </a:rPr>
              <a:t>input</a:t>
            </a:r>
            <a:r>
              <a:rPr lang="en-US" altLang="zh-TW" sz="2000" dirty="0">
                <a:solidFill>
                  <a:srgbClr val="0070C0"/>
                </a:solidFill>
              </a:rPr>
              <a:t>", () =&gt; {</a:t>
            </a:r>
            <a:r>
              <a:rPr lang="en-US" altLang="zh-TW" sz="2000" dirty="0" err="1">
                <a:solidFill>
                  <a:srgbClr val="C00000"/>
                </a:solidFill>
              </a:rPr>
              <a:t>output.textContent</a:t>
            </a:r>
            <a:r>
              <a:rPr lang="en-US" altLang="zh-TW" sz="2000" dirty="0">
                <a:solidFill>
                  <a:srgbClr val="0070C0"/>
                </a:solidFill>
              </a:rPr>
              <a:t> = </a:t>
            </a:r>
            <a:r>
              <a:rPr lang="en-US" altLang="zh-TW" sz="2000" dirty="0" err="1">
                <a:solidFill>
                  <a:srgbClr val="C00000"/>
                </a:solidFill>
              </a:rPr>
              <a:t>text.value.length</a:t>
            </a:r>
            <a:r>
              <a:rPr lang="en-US" altLang="zh-TW" sz="2000" dirty="0">
                <a:solidFill>
                  <a:srgbClr val="0070C0"/>
                </a:solidFill>
              </a:rPr>
              <a:t>;});</a:t>
            </a:r>
          </a:p>
          <a:p>
            <a:pPr lvl="1"/>
            <a:r>
              <a:rPr lang="en-US" altLang="zh-TW" sz="2000" dirty="0">
                <a:solidFill>
                  <a:srgbClr val="0070C0"/>
                </a:solidFill>
              </a:rPr>
              <a:t>&lt;/script&gt;</a:t>
            </a:r>
            <a:endParaRPr lang="en-US" altLang="zh-TW" sz="2000" b="1" dirty="0">
              <a:solidFill>
                <a:srgbClr val="0070C0"/>
              </a:solidFill>
            </a:endParaRPr>
          </a:p>
          <a:p>
            <a:pPr lvl="1"/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97" y="6034856"/>
            <a:ext cx="3641805" cy="5040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8471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Checkboxes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8833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A checkbox field is a binary toggle: </a:t>
            </a:r>
          </a:p>
          <a:p>
            <a:pPr lvl="1"/>
            <a:r>
              <a:rPr lang="en-US" altLang="zh-TW" dirty="0"/>
              <a:t>Its value can be extracted or changed:</a:t>
            </a:r>
          </a:p>
          <a:p>
            <a:pPr lvl="2"/>
            <a:r>
              <a:rPr lang="en-US" altLang="zh-TW" dirty="0"/>
              <a:t>through its checked property, which holds a Boolean value.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&lt;label&gt;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&lt;input type="</a:t>
            </a:r>
            <a:r>
              <a:rPr lang="en-US" altLang="zh-TW" dirty="0">
                <a:solidFill>
                  <a:srgbClr val="7030A0"/>
                </a:solidFill>
              </a:rPr>
              <a:t>checkbox</a:t>
            </a:r>
            <a:r>
              <a:rPr lang="en-US" altLang="zh-TW" dirty="0">
                <a:solidFill>
                  <a:srgbClr val="0070C0"/>
                </a:solidFill>
              </a:rPr>
              <a:t>" </a:t>
            </a:r>
            <a:r>
              <a:rPr lang="en-US" altLang="zh-TW" dirty="0">
                <a:solidFill>
                  <a:srgbClr val="C00000"/>
                </a:solidFill>
              </a:rPr>
              <a:t>id</a:t>
            </a:r>
            <a:r>
              <a:rPr lang="en-US" altLang="zh-TW" dirty="0">
                <a:solidFill>
                  <a:srgbClr val="0070C0"/>
                </a:solidFill>
              </a:rPr>
              <a:t>="</a:t>
            </a:r>
            <a:r>
              <a:rPr lang="en-US" altLang="zh-TW" dirty="0">
                <a:solidFill>
                  <a:srgbClr val="7030A0"/>
                </a:solidFill>
              </a:rPr>
              <a:t>purple</a:t>
            </a:r>
            <a:r>
              <a:rPr lang="en-US" altLang="zh-TW" dirty="0">
                <a:solidFill>
                  <a:srgbClr val="0070C0"/>
                </a:solidFill>
              </a:rPr>
              <a:t>"&gt; Make this page purple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&lt;/label&gt;</a:t>
            </a:r>
          </a:p>
          <a:p>
            <a:pPr lvl="3"/>
            <a:endParaRPr lang="en-US" altLang="zh-TW" dirty="0">
              <a:solidFill>
                <a:srgbClr val="0070C0"/>
              </a:solidFill>
            </a:endParaRP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&lt;script&gt;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let checkbox = </a:t>
            </a:r>
            <a:r>
              <a:rPr lang="en-US" altLang="zh-TW" dirty="0" err="1">
                <a:solidFill>
                  <a:srgbClr val="0070C0"/>
                </a:solidFill>
              </a:rPr>
              <a:t>document.querySelector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>
                <a:solidFill>
                  <a:srgbClr val="7030A0"/>
                </a:solidFill>
              </a:rPr>
              <a:t>#purple</a:t>
            </a:r>
            <a:r>
              <a:rPr lang="en-US" altLang="zh-TW" dirty="0">
                <a:solidFill>
                  <a:srgbClr val="0070C0"/>
                </a:solidFill>
              </a:rPr>
              <a:t>");</a:t>
            </a: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checkbox.addEventListener</a:t>
            </a:r>
            <a:r>
              <a:rPr lang="en-US" altLang="zh-TW" dirty="0">
                <a:solidFill>
                  <a:srgbClr val="0070C0"/>
                </a:solidFill>
              </a:rPr>
              <a:t>("change", () =&gt; 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                      </a:t>
            </a:r>
            <a:r>
              <a:rPr lang="en-US" altLang="zh-TW" dirty="0" err="1">
                <a:solidFill>
                  <a:srgbClr val="0070C0"/>
                </a:solidFill>
              </a:rPr>
              <a:t>document.body.</a:t>
            </a:r>
            <a:r>
              <a:rPr lang="en-US" altLang="zh-TW" b="1" dirty="0" err="1">
                <a:solidFill>
                  <a:srgbClr val="0070C0"/>
                </a:solidFill>
              </a:rPr>
              <a:t>style</a:t>
            </a:r>
            <a:r>
              <a:rPr lang="en-US" altLang="zh-TW" dirty="0" err="1">
                <a:solidFill>
                  <a:srgbClr val="0070C0"/>
                </a:solidFill>
              </a:rPr>
              <a:t>.background</a:t>
            </a:r>
            <a:r>
              <a:rPr lang="en-US" altLang="zh-TW" dirty="0">
                <a:solidFill>
                  <a:srgbClr val="0070C0"/>
                </a:solidFill>
              </a:rPr>
              <a:t> =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                                   </a:t>
            </a:r>
            <a:r>
              <a:rPr lang="en-US" altLang="zh-TW" dirty="0" err="1">
                <a:solidFill>
                  <a:srgbClr val="C00000"/>
                </a:solidFill>
              </a:rPr>
              <a:t>checkbox.checked</a:t>
            </a:r>
            <a:r>
              <a:rPr lang="en-US" altLang="zh-TW" dirty="0">
                <a:solidFill>
                  <a:srgbClr val="0070C0"/>
                </a:solidFill>
              </a:rPr>
              <a:t> ? </a:t>
            </a:r>
            <a:r>
              <a:rPr lang="en-US" altLang="zh-TW" dirty="0">
                <a:solidFill>
                  <a:srgbClr val="C00000"/>
                </a:solidFill>
              </a:rPr>
              <a:t>"</a:t>
            </a:r>
            <a:r>
              <a:rPr lang="en-US" altLang="zh-TW" dirty="0" err="1">
                <a:solidFill>
                  <a:srgbClr val="C00000"/>
                </a:solidFill>
              </a:rPr>
              <a:t>mediumpurple</a:t>
            </a:r>
            <a:r>
              <a:rPr lang="en-US" altLang="zh-TW" dirty="0">
                <a:solidFill>
                  <a:srgbClr val="C00000"/>
                </a:solidFill>
              </a:rPr>
              <a:t>" </a:t>
            </a:r>
            <a:r>
              <a:rPr lang="en-US" altLang="zh-TW" dirty="0">
                <a:solidFill>
                  <a:srgbClr val="0070C0"/>
                </a:solidFill>
              </a:rPr>
              <a:t>: </a:t>
            </a:r>
            <a:r>
              <a:rPr lang="en-US" altLang="zh-TW" dirty="0">
                <a:solidFill>
                  <a:srgbClr val="C00000"/>
                </a:solidFill>
              </a:rPr>
              <a:t>""</a:t>
            </a:r>
            <a:r>
              <a:rPr lang="en-US" altLang="zh-TW" dirty="0">
                <a:solidFill>
                  <a:srgbClr val="0070C0"/>
                </a:solidFill>
              </a:rPr>
              <a:t>;     });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3" y="5361651"/>
            <a:ext cx="2592288" cy="12829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766" y="5361651"/>
            <a:ext cx="2305050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向右箭號 6"/>
          <p:cNvSpPr/>
          <p:nvPr/>
        </p:nvSpPr>
        <p:spPr>
          <a:xfrm>
            <a:off x="5220072" y="5877272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921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radio buttons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It is similar to a checkbox:</a:t>
            </a:r>
          </a:p>
          <a:p>
            <a:pPr lvl="1"/>
            <a:r>
              <a:rPr lang="en-US" altLang="zh-TW" dirty="0"/>
              <a:t>but it’s implicitly linked to other radio buttons </a:t>
            </a:r>
            <a:r>
              <a:rPr lang="en-US" altLang="zh-TW" dirty="0">
                <a:solidFill>
                  <a:srgbClr val="C00000"/>
                </a:solidFill>
              </a:rPr>
              <a:t>with the same </a:t>
            </a:r>
            <a:r>
              <a:rPr lang="en-US" altLang="zh-TW" i="1" dirty="0">
                <a:solidFill>
                  <a:srgbClr val="0070C0"/>
                </a:solidFill>
              </a:rPr>
              <a:t>name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attribute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so that </a:t>
            </a:r>
            <a:r>
              <a:rPr lang="en-US" altLang="zh-TW" dirty="0">
                <a:solidFill>
                  <a:srgbClr val="C00000"/>
                </a:solidFill>
              </a:rPr>
              <a:t>only one of them can be active </a:t>
            </a:r>
            <a:r>
              <a:rPr lang="en-US" altLang="zh-TW" dirty="0"/>
              <a:t>at any time.</a:t>
            </a:r>
          </a:p>
          <a:p>
            <a:pPr lvl="3"/>
            <a:r>
              <a:rPr lang="en-US" altLang="zh-TW" b="1" dirty="0">
                <a:solidFill>
                  <a:srgbClr val="C00000"/>
                </a:solidFill>
              </a:rPr>
              <a:t>Color:</a:t>
            </a:r>
          </a:p>
          <a:p>
            <a:pPr lvl="3"/>
            <a:r>
              <a:rPr lang="en-US" altLang="zh-TW" b="1" dirty="0">
                <a:solidFill>
                  <a:srgbClr val="0070C0"/>
                </a:solidFill>
              </a:rPr>
              <a:t>&lt;label&gt;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&lt;input type="radio" </a:t>
            </a:r>
            <a:r>
              <a:rPr lang="en-US" altLang="zh-TW" dirty="0">
                <a:solidFill>
                  <a:srgbClr val="C00000"/>
                </a:solidFill>
              </a:rPr>
              <a:t>name="color"</a:t>
            </a:r>
            <a:r>
              <a:rPr lang="en-US" altLang="zh-TW" dirty="0">
                <a:solidFill>
                  <a:srgbClr val="0070C0"/>
                </a:solidFill>
              </a:rPr>
              <a:t> value="</a:t>
            </a:r>
            <a:r>
              <a:rPr lang="en-US" altLang="zh-TW" dirty="0">
                <a:solidFill>
                  <a:srgbClr val="7030A0"/>
                </a:solidFill>
              </a:rPr>
              <a:t>orange</a:t>
            </a:r>
            <a:r>
              <a:rPr lang="en-US" altLang="zh-TW" dirty="0">
                <a:solidFill>
                  <a:srgbClr val="0070C0"/>
                </a:solidFill>
              </a:rPr>
              <a:t>"&gt; Orange</a:t>
            </a:r>
          </a:p>
          <a:p>
            <a:pPr lvl="3"/>
            <a:r>
              <a:rPr lang="en-US" altLang="zh-TW" b="1" dirty="0">
                <a:solidFill>
                  <a:srgbClr val="0070C0"/>
                </a:solidFill>
              </a:rPr>
              <a:t>&lt;/label&gt;</a:t>
            </a:r>
          </a:p>
          <a:p>
            <a:pPr lvl="3"/>
            <a:r>
              <a:rPr lang="en-US" altLang="zh-TW" b="1" dirty="0">
                <a:solidFill>
                  <a:srgbClr val="0070C0"/>
                </a:solidFill>
              </a:rPr>
              <a:t>&lt;label&gt;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&lt;input type="radio" </a:t>
            </a:r>
            <a:r>
              <a:rPr lang="en-US" altLang="zh-TW" dirty="0">
                <a:solidFill>
                  <a:srgbClr val="C00000"/>
                </a:solidFill>
              </a:rPr>
              <a:t>name="color" </a:t>
            </a:r>
            <a:r>
              <a:rPr lang="en-US" altLang="zh-TW" dirty="0">
                <a:solidFill>
                  <a:srgbClr val="0070C0"/>
                </a:solidFill>
              </a:rPr>
              <a:t>value="</a:t>
            </a:r>
            <a:r>
              <a:rPr lang="en-US" altLang="zh-TW" dirty="0" err="1">
                <a:solidFill>
                  <a:srgbClr val="7030A0"/>
                </a:solidFill>
              </a:rPr>
              <a:t>lightgreen</a:t>
            </a:r>
            <a:r>
              <a:rPr lang="en-US" altLang="zh-TW" dirty="0">
                <a:solidFill>
                  <a:srgbClr val="0070C0"/>
                </a:solidFill>
              </a:rPr>
              <a:t>"&gt; Green</a:t>
            </a:r>
          </a:p>
          <a:p>
            <a:pPr lvl="3"/>
            <a:r>
              <a:rPr lang="en-US" altLang="zh-TW" b="1" dirty="0">
                <a:solidFill>
                  <a:srgbClr val="0070C0"/>
                </a:solidFill>
              </a:rPr>
              <a:t>&lt;/label&gt;</a:t>
            </a:r>
          </a:p>
          <a:p>
            <a:pPr lvl="3"/>
            <a:r>
              <a:rPr lang="en-US" altLang="zh-TW" b="1" dirty="0">
                <a:solidFill>
                  <a:srgbClr val="0070C0"/>
                </a:solidFill>
              </a:rPr>
              <a:t>&lt;label&gt;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&lt;input type="radio" </a:t>
            </a:r>
            <a:r>
              <a:rPr lang="en-US" altLang="zh-TW" dirty="0">
                <a:solidFill>
                  <a:srgbClr val="C00000"/>
                </a:solidFill>
              </a:rPr>
              <a:t>name="color" </a:t>
            </a:r>
            <a:r>
              <a:rPr lang="en-US" altLang="zh-TW" dirty="0">
                <a:solidFill>
                  <a:srgbClr val="0070C0"/>
                </a:solidFill>
              </a:rPr>
              <a:t>value="</a:t>
            </a:r>
            <a:r>
              <a:rPr lang="en-US" altLang="zh-TW" dirty="0" err="1">
                <a:solidFill>
                  <a:srgbClr val="7030A0"/>
                </a:solidFill>
              </a:rPr>
              <a:t>lightblue</a:t>
            </a:r>
            <a:r>
              <a:rPr lang="en-US" altLang="zh-TW" dirty="0">
                <a:solidFill>
                  <a:srgbClr val="0070C0"/>
                </a:solidFill>
              </a:rPr>
              <a:t>"&gt; Blue</a:t>
            </a:r>
          </a:p>
          <a:p>
            <a:pPr lvl="3"/>
            <a:r>
              <a:rPr lang="en-US" altLang="zh-TW" b="1" dirty="0">
                <a:solidFill>
                  <a:srgbClr val="0070C0"/>
                </a:solidFill>
              </a:rPr>
              <a:t>&lt;/label&gt;</a:t>
            </a:r>
          </a:p>
          <a:p>
            <a:pPr lvl="3"/>
            <a:endParaRPr lang="en-US" altLang="zh-TW" dirty="0">
              <a:solidFill>
                <a:srgbClr val="0070C0"/>
              </a:solidFill>
            </a:endParaRPr>
          </a:p>
          <a:p>
            <a:pPr lvl="3"/>
            <a:r>
              <a:rPr lang="en-US" altLang="zh-TW" b="1" dirty="0">
                <a:solidFill>
                  <a:srgbClr val="0070C0"/>
                </a:solidFill>
              </a:rPr>
              <a:t>&lt;script&gt;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let </a:t>
            </a:r>
            <a:r>
              <a:rPr lang="en-US" altLang="zh-TW" dirty="0">
                <a:solidFill>
                  <a:srgbClr val="C00000"/>
                </a:solidFill>
              </a:rPr>
              <a:t>buttons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document.querySelectorAll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>
                <a:solidFill>
                  <a:srgbClr val="C00000"/>
                </a:solidFill>
              </a:rPr>
              <a:t>[name=color]</a:t>
            </a:r>
            <a:r>
              <a:rPr lang="en-US" altLang="zh-TW" dirty="0">
                <a:solidFill>
                  <a:srgbClr val="0070C0"/>
                </a:solidFill>
              </a:rPr>
              <a:t>");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for (let button of </a:t>
            </a:r>
            <a:r>
              <a:rPr lang="en-US" altLang="zh-TW" dirty="0" err="1">
                <a:solidFill>
                  <a:srgbClr val="C00000"/>
                </a:solidFill>
              </a:rPr>
              <a:t>Array.from</a:t>
            </a:r>
            <a:r>
              <a:rPr lang="en-US" altLang="zh-TW" dirty="0">
                <a:solidFill>
                  <a:srgbClr val="C00000"/>
                </a:solidFill>
              </a:rPr>
              <a:t>(buttons)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button.addEventListener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>
                <a:solidFill>
                  <a:srgbClr val="C00000"/>
                </a:solidFill>
              </a:rPr>
              <a:t>change</a:t>
            </a:r>
            <a:r>
              <a:rPr lang="en-US" altLang="zh-TW" dirty="0">
                <a:solidFill>
                  <a:srgbClr val="0070C0"/>
                </a:solidFill>
              </a:rPr>
              <a:t>", () =&gt; 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            </a:t>
            </a:r>
            <a:r>
              <a:rPr lang="en-US" altLang="zh-TW" dirty="0" err="1">
                <a:solidFill>
                  <a:srgbClr val="0070C0"/>
                </a:solidFill>
              </a:rPr>
              <a:t>document.</a:t>
            </a:r>
            <a:r>
              <a:rPr lang="en-US" altLang="zh-TW" dirty="0" err="1">
                <a:solidFill>
                  <a:srgbClr val="7030A0"/>
                </a:solidFill>
              </a:rPr>
              <a:t>body.style.background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button.</a:t>
            </a:r>
            <a:r>
              <a:rPr lang="en-US" altLang="zh-TW" dirty="0" err="1">
                <a:solidFill>
                  <a:srgbClr val="7030A0"/>
                </a:solidFill>
              </a:rPr>
              <a:t>value</a:t>
            </a:r>
            <a:r>
              <a:rPr lang="en-US" altLang="zh-TW" dirty="0">
                <a:solidFill>
                  <a:srgbClr val="0070C0"/>
                </a:solidFill>
              </a:rPr>
              <a:t>;   });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}</a:t>
            </a:r>
          </a:p>
          <a:p>
            <a:pPr lvl="3"/>
            <a:r>
              <a:rPr lang="en-US" altLang="zh-TW" b="1" dirty="0">
                <a:solidFill>
                  <a:srgbClr val="0070C0"/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916832"/>
            <a:ext cx="3086100" cy="495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2708920"/>
            <a:ext cx="3086100" cy="4953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228" y="3501008"/>
            <a:ext cx="3092016" cy="4762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747" y="4274046"/>
            <a:ext cx="3083497" cy="42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5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The protocol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i="1" dirty="0">
                <a:solidFill>
                  <a:srgbClr val="C00000"/>
                </a:solidFill>
              </a:rPr>
              <a:t>eloquentjavascript.net/18_http.html</a:t>
            </a:r>
          </a:p>
          <a:p>
            <a:pPr lvl="1"/>
            <a:r>
              <a:rPr lang="en-US" altLang="zh-TW" dirty="0"/>
              <a:t>browser first looks up the address of the server associated with </a:t>
            </a:r>
            <a:r>
              <a:rPr lang="en-US" altLang="zh-TW" i="1" dirty="0"/>
              <a:t>eloquentjavascript.net </a:t>
            </a:r>
          </a:p>
          <a:p>
            <a:pPr lvl="2"/>
            <a:r>
              <a:rPr lang="en-US" altLang="zh-TW" dirty="0"/>
              <a:t>tries to open a TCP connection to it on </a:t>
            </a:r>
            <a:r>
              <a:rPr lang="en-US" altLang="zh-TW" dirty="0">
                <a:solidFill>
                  <a:srgbClr val="FF0000"/>
                </a:solidFill>
              </a:rPr>
              <a:t>port 80</a:t>
            </a:r>
            <a:r>
              <a:rPr lang="en-US" altLang="zh-TW" dirty="0"/>
              <a:t>:</a:t>
            </a:r>
          </a:p>
          <a:p>
            <a:pPr lvl="3"/>
            <a:r>
              <a:rPr lang="en-US" altLang="zh-TW" dirty="0"/>
              <a:t>The default port for HTTP traffic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>
                <a:solidFill>
                  <a:srgbClr val="C00000"/>
                </a:solidFill>
              </a:rPr>
              <a:t>browser might send </a:t>
            </a:r>
            <a:r>
              <a:rPr lang="en-US" altLang="zh-TW" dirty="0"/>
              <a:t>something like this:</a:t>
            </a:r>
          </a:p>
          <a:p>
            <a:pPr lvl="2"/>
            <a:r>
              <a:rPr lang="en-US" altLang="zh-TW" dirty="0"/>
              <a:t>If the server exists and accepts the connection</a:t>
            </a:r>
          </a:p>
          <a:p>
            <a:pPr lvl="3"/>
            <a:r>
              <a:rPr lang="en-US" altLang="zh-TW" b="1" dirty="0">
                <a:solidFill>
                  <a:srgbClr val="0070C0"/>
                </a:solidFill>
              </a:rPr>
              <a:t>GET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/18_http.html </a:t>
            </a:r>
            <a:r>
              <a:rPr lang="en-US" altLang="zh-TW" b="1" dirty="0">
                <a:solidFill>
                  <a:srgbClr val="0070C0"/>
                </a:solidFill>
              </a:rPr>
              <a:t>HTTP</a:t>
            </a:r>
            <a:r>
              <a:rPr lang="en-US" altLang="zh-TW" dirty="0">
                <a:solidFill>
                  <a:srgbClr val="0070C0"/>
                </a:solidFill>
              </a:rPr>
              <a:t>/1.1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Host: eloquentjavascript.net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User-Agent: Your browser's name</a:t>
            </a:r>
          </a:p>
          <a:p>
            <a:pPr lvl="2"/>
            <a:r>
              <a:rPr lang="en-US" altLang="zh-TW" dirty="0"/>
              <a:t>Then the server responds: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HTTP/1.1 200 OK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Content-Length: 65585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Content-Type: text/html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Last-Modified: Mon, 08 Jan 2018 10:29:45 GMT</a:t>
            </a:r>
          </a:p>
          <a:p>
            <a:pPr lvl="3"/>
            <a:endParaRPr lang="en-US" altLang="zh-TW" dirty="0">
              <a:solidFill>
                <a:srgbClr val="0070C0"/>
              </a:solidFill>
            </a:endParaRP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&lt;!</a:t>
            </a:r>
            <a:r>
              <a:rPr lang="en-US" altLang="zh-TW" dirty="0" err="1">
                <a:solidFill>
                  <a:srgbClr val="0070C0"/>
                </a:solidFill>
              </a:rPr>
              <a:t>doctype</a:t>
            </a:r>
            <a:r>
              <a:rPr lang="en-US" altLang="zh-TW" dirty="0">
                <a:solidFill>
                  <a:srgbClr val="0070C0"/>
                </a:solidFill>
              </a:rPr>
              <a:t> html&gt;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... the rest of the document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82853" y="5403713"/>
            <a:ext cx="4309627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browser takes the part of the response after the blank line, its body</a:t>
            </a:r>
          </a:p>
          <a:p>
            <a:r>
              <a:rPr lang="zh-TW" altLang="en-US" dirty="0"/>
              <a:t>and displays it as an HTML document</a:t>
            </a:r>
          </a:p>
        </p:txBody>
      </p:sp>
      <p:sp>
        <p:nvSpPr>
          <p:cNvPr id="7" name="向右箭號 6"/>
          <p:cNvSpPr/>
          <p:nvPr/>
        </p:nvSpPr>
        <p:spPr>
          <a:xfrm flipH="1">
            <a:off x="3768076" y="5403713"/>
            <a:ext cx="792088" cy="341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058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Select fields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400" dirty="0">
                <a:solidFill>
                  <a:srgbClr val="C00000"/>
                </a:solidFill>
              </a:rPr>
              <a:t>Select</a:t>
            </a:r>
            <a:r>
              <a:rPr lang="en-US" altLang="zh-TW" sz="2400" dirty="0"/>
              <a:t> fields are conceptually similar to </a:t>
            </a:r>
            <a:r>
              <a:rPr lang="en-US" altLang="zh-TW" sz="2400" dirty="0">
                <a:solidFill>
                  <a:srgbClr val="C00000"/>
                </a:solidFill>
              </a:rPr>
              <a:t>radio</a:t>
            </a:r>
            <a:r>
              <a:rPr lang="en-US" altLang="zh-TW" sz="2400" dirty="0"/>
              <a:t> buttons:</a:t>
            </a:r>
          </a:p>
          <a:p>
            <a:pPr lvl="1"/>
            <a:r>
              <a:rPr lang="en-US" altLang="zh-TW" sz="2000" dirty="0"/>
              <a:t>allow the user to choose from a set of options. </a:t>
            </a:r>
          </a:p>
          <a:p>
            <a:pPr lvl="1"/>
            <a:r>
              <a:rPr lang="en-US" altLang="zh-TW" sz="2000" dirty="0"/>
              <a:t>But a radio button puts the layout of the options</a:t>
            </a:r>
            <a:r>
              <a:rPr lang="en-US" altLang="zh-TW" sz="2000" dirty="0">
                <a:solidFill>
                  <a:srgbClr val="C00000"/>
                </a:solidFill>
              </a:rPr>
              <a:t> under our control</a:t>
            </a:r>
            <a:r>
              <a:rPr lang="en-US" altLang="zh-TW" sz="2000" dirty="0"/>
              <a:t>:</a:t>
            </a:r>
          </a:p>
          <a:p>
            <a:pPr lvl="2"/>
            <a:r>
              <a:rPr lang="en-US" altLang="zh-TW" sz="2000" dirty="0"/>
              <a:t>the </a:t>
            </a:r>
            <a:r>
              <a:rPr lang="en-US" altLang="zh-TW" sz="2000" dirty="0">
                <a:solidFill>
                  <a:srgbClr val="C00000"/>
                </a:solidFill>
              </a:rPr>
              <a:t>appearance of a &lt;select&gt; tag is determined by the browser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2000" dirty="0"/>
              <a:t>given the multiple attribute, </a:t>
            </a:r>
          </a:p>
          <a:p>
            <a:pPr lvl="2"/>
            <a:r>
              <a:rPr lang="en-US" altLang="zh-TW" sz="1800" dirty="0"/>
              <a:t>&lt;select&gt; tag allow users to </a:t>
            </a:r>
            <a:r>
              <a:rPr lang="en-US" altLang="zh-TW" sz="1800" dirty="0">
                <a:solidFill>
                  <a:srgbClr val="C00000"/>
                </a:solidFill>
              </a:rPr>
              <a:t>select any number of options</a:t>
            </a:r>
            <a:r>
              <a:rPr lang="en-US" altLang="zh-TW" sz="1800" dirty="0"/>
              <a:t>:</a:t>
            </a:r>
          </a:p>
          <a:p>
            <a:pPr lvl="3"/>
            <a:r>
              <a:rPr lang="en-US" altLang="zh-TW" sz="1800" dirty="0"/>
              <a:t>rather than just </a:t>
            </a:r>
            <a:r>
              <a:rPr lang="en-US" altLang="zh-TW" sz="1800" dirty="0">
                <a:solidFill>
                  <a:srgbClr val="C00000"/>
                </a:solidFill>
              </a:rPr>
              <a:t>a single option</a:t>
            </a:r>
            <a:r>
              <a:rPr lang="en-US" altLang="zh-TW" sz="1800" dirty="0"/>
              <a:t>.</a:t>
            </a:r>
          </a:p>
          <a:p>
            <a:pPr lvl="2"/>
            <a:r>
              <a:rPr lang="en-US" altLang="zh-TW" dirty="0"/>
              <a:t>typically drawn as a </a:t>
            </a:r>
            <a:r>
              <a:rPr lang="en-US" altLang="zh-TW" i="1" dirty="0">
                <a:solidFill>
                  <a:srgbClr val="C00000"/>
                </a:solidFill>
              </a:rPr>
              <a:t>drop-down </a:t>
            </a:r>
            <a:r>
              <a:rPr lang="en-US" altLang="zh-TW" dirty="0">
                <a:solidFill>
                  <a:srgbClr val="C00000"/>
                </a:solidFill>
              </a:rPr>
              <a:t>control:</a:t>
            </a:r>
          </a:p>
          <a:p>
            <a:pPr lvl="3"/>
            <a:r>
              <a:rPr lang="en-US" altLang="zh-TW" dirty="0"/>
              <a:t>that shows the options only when you open it</a:t>
            </a:r>
          </a:p>
          <a:p>
            <a:r>
              <a:rPr lang="en-US" altLang="zh-TW" sz="2400" dirty="0"/>
              <a:t>Each </a:t>
            </a:r>
            <a:r>
              <a:rPr lang="en-US" altLang="zh-TW" sz="2400" b="1" dirty="0"/>
              <a:t>&lt;option&gt; </a:t>
            </a:r>
            <a:r>
              <a:rPr lang="en-US" altLang="zh-TW" sz="2400" dirty="0"/>
              <a:t>tag has a </a:t>
            </a:r>
            <a:r>
              <a:rPr lang="en-US" altLang="zh-TW" sz="2400" b="1" dirty="0"/>
              <a:t>value</a:t>
            </a:r>
            <a:r>
              <a:rPr lang="en-US" altLang="zh-TW" sz="2400" dirty="0"/>
              <a:t>:</a:t>
            </a:r>
          </a:p>
          <a:p>
            <a:pPr lvl="1"/>
            <a:r>
              <a:rPr lang="en-US" altLang="zh-TW" sz="2000" dirty="0"/>
              <a:t>This value can be defined with </a:t>
            </a:r>
            <a:r>
              <a:rPr lang="en-US" altLang="zh-TW" sz="2000" dirty="0">
                <a:solidFill>
                  <a:srgbClr val="7030A0"/>
                </a:solidFill>
              </a:rPr>
              <a:t>a value attribute</a:t>
            </a:r>
            <a:r>
              <a:rPr lang="en-US" altLang="zh-TW" sz="2000" dirty="0"/>
              <a:t>. </a:t>
            </a:r>
          </a:p>
          <a:p>
            <a:pPr lvl="1"/>
            <a:r>
              <a:rPr lang="en-US" altLang="zh-TW" sz="2000" dirty="0"/>
              <a:t>When that is </a:t>
            </a:r>
            <a:r>
              <a:rPr lang="en-US" altLang="zh-TW" sz="2000" dirty="0">
                <a:solidFill>
                  <a:srgbClr val="7030A0"/>
                </a:solidFill>
              </a:rPr>
              <a:t>not given</a:t>
            </a:r>
            <a:r>
              <a:rPr lang="en-US" altLang="zh-TW" sz="2000" dirty="0"/>
              <a:t>, the </a:t>
            </a:r>
            <a:r>
              <a:rPr lang="en-US" altLang="zh-TW" sz="2000" dirty="0">
                <a:solidFill>
                  <a:srgbClr val="7030A0"/>
                </a:solidFill>
              </a:rPr>
              <a:t>text inside the option will count as its value</a:t>
            </a:r>
            <a:r>
              <a:rPr lang="en-US" altLang="zh-TW" sz="2000" dirty="0"/>
              <a:t>.</a:t>
            </a:r>
          </a:p>
          <a:p>
            <a:r>
              <a:rPr lang="en-US" altLang="zh-TW" sz="2400" dirty="0"/>
              <a:t>The value property of a </a:t>
            </a:r>
            <a:r>
              <a:rPr lang="en-US" altLang="zh-TW" sz="2400" b="1" dirty="0"/>
              <a:t>&lt;select&gt; </a:t>
            </a:r>
            <a:r>
              <a:rPr lang="en-US" altLang="zh-TW" sz="2400" dirty="0"/>
              <a:t>element:</a:t>
            </a:r>
          </a:p>
          <a:p>
            <a:pPr lvl="1"/>
            <a:r>
              <a:rPr lang="en-US" altLang="zh-TW" sz="2000" dirty="0"/>
              <a:t>reflects the </a:t>
            </a:r>
            <a:r>
              <a:rPr lang="en-US" altLang="zh-TW" sz="2000" dirty="0">
                <a:solidFill>
                  <a:srgbClr val="C00000"/>
                </a:solidFill>
              </a:rPr>
              <a:t>currently selected option</a:t>
            </a:r>
            <a:r>
              <a:rPr lang="en-US" altLang="zh-TW" sz="2000" dirty="0"/>
              <a:t>.</a:t>
            </a:r>
          </a:p>
          <a:p>
            <a:r>
              <a:rPr lang="en-US" altLang="zh-TW" sz="2400" dirty="0"/>
              <a:t>&lt;option&gt; tags for a &lt;select&gt; field:</a:t>
            </a:r>
          </a:p>
          <a:p>
            <a:pPr lvl="1"/>
            <a:r>
              <a:rPr lang="en-US" altLang="zh-TW" sz="2000" dirty="0"/>
              <a:t>can be accessed as an </a:t>
            </a:r>
            <a:r>
              <a:rPr lang="en-US" altLang="zh-TW" sz="2000" dirty="0">
                <a:solidFill>
                  <a:srgbClr val="C00000"/>
                </a:solidFill>
              </a:rPr>
              <a:t>array-like object</a:t>
            </a:r>
            <a:r>
              <a:rPr lang="zh-TW" altLang="en-US" sz="2000" dirty="0"/>
              <a:t> </a:t>
            </a:r>
            <a:r>
              <a:rPr lang="en-US" altLang="zh-TW" sz="2000" dirty="0"/>
              <a:t>through the field’s options property. </a:t>
            </a:r>
          </a:p>
          <a:p>
            <a:pPr lvl="1"/>
            <a:r>
              <a:rPr lang="en-US" altLang="zh-TW" sz="2000" dirty="0"/>
              <a:t>Each option has a property called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C00000"/>
                </a:solidFill>
              </a:rPr>
              <a:t>selected</a:t>
            </a:r>
            <a:r>
              <a:rPr lang="en-US" altLang="zh-TW" sz="2000" dirty="0"/>
              <a:t>:</a:t>
            </a:r>
          </a:p>
          <a:p>
            <a:pPr lvl="2"/>
            <a:r>
              <a:rPr lang="en-US" altLang="zh-TW" sz="2200" dirty="0"/>
              <a:t>indicates whether that option is currently selected.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4873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2800" dirty="0"/>
              <a:t>extracts the selected values from a multiple select field and</a:t>
            </a:r>
            <a:r>
              <a:rPr lang="zh-TW" altLang="en-US" sz="2800" dirty="0"/>
              <a:t> </a:t>
            </a:r>
            <a:r>
              <a:rPr lang="en-US" altLang="zh-TW" sz="2800" dirty="0"/>
              <a:t>uses them to compose a binary number from individual bits:</a:t>
            </a:r>
          </a:p>
          <a:p>
            <a:pPr lvl="1"/>
            <a:r>
              <a:rPr lang="en-US" altLang="zh-TW" sz="2400" dirty="0"/>
              <a:t>Hold control</a:t>
            </a:r>
            <a:r>
              <a:rPr lang="zh-TW" altLang="en-US" sz="2400" dirty="0"/>
              <a:t> </a:t>
            </a:r>
            <a:r>
              <a:rPr lang="en-US" altLang="zh-TW" sz="2400" dirty="0"/>
              <a:t>(or command on a Mac) to select multiple options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</a:t>
            </a:r>
            <a:r>
              <a:rPr lang="en-US" altLang="zh-TW" dirty="0">
                <a:solidFill>
                  <a:srgbClr val="C00000"/>
                </a:solidFill>
              </a:rPr>
              <a:t>select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multiple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</a:p>
          <a:p>
            <a:pPr lvl="2"/>
            <a:r>
              <a:rPr lang="zh-TW" altLang="en-US" dirty="0">
                <a:solidFill>
                  <a:srgbClr val="0070C0"/>
                </a:solidFill>
              </a:rPr>
              <a:t>   </a:t>
            </a:r>
            <a:r>
              <a:rPr lang="en-US" altLang="zh-TW" dirty="0">
                <a:solidFill>
                  <a:srgbClr val="0070C0"/>
                </a:solidFill>
              </a:rPr>
              <a:t>&lt;</a:t>
            </a:r>
            <a:r>
              <a:rPr lang="en-US" altLang="zh-TW" dirty="0">
                <a:solidFill>
                  <a:srgbClr val="C00000"/>
                </a:solidFill>
              </a:rPr>
              <a:t>option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value</a:t>
            </a:r>
            <a:r>
              <a:rPr lang="en-US" altLang="zh-TW" dirty="0">
                <a:solidFill>
                  <a:srgbClr val="0070C0"/>
                </a:solidFill>
              </a:rPr>
              <a:t>="</a:t>
            </a:r>
            <a:r>
              <a:rPr lang="en-US" altLang="zh-TW" dirty="0">
                <a:solidFill>
                  <a:srgbClr val="C00000"/>
                </a:solidFill>
              </a:rPr>
              <a:t>1</a:t>
            </a:r>
            <a:r>
              <a:rPr lang="en-US" altLang="zh-TW" dirty="0">
                <a:solidFill>
                  <a:srgbClr val="0070C0"/>
                </a:solidFill>
              </a:rPr>
              <a:t>"&gt;0001&lt;/option&gt;</a:t>
            </a:r>
          </a:p>
          <a:p>
            <a:pPr lvl="2"/>
            <a:r>
              <a:rPr lang="zh-TW" altLang="en-US" dirty="0">
                <a:solidFill>
                  <a:srgbClr val="0070C0"/>
                </a:solidFill>
              </a:rPr>
              <a:t>   </a:t>
            </a:r>
            <a:r>
              <a:rPr lang="en-US" altLang="zh-TW" dirty="0">
                <a:solidFill>
                  <a:srgbClr val="0070C0"/>
                </a:solidFill>
              </a:rPr>
              <a:t>&lt;option value="2"&gt;0010&lt;/option&gt;</a:t>
            </a:r>
          </a:p>
          <a:p>
            <a:pPr lvl="2"/>
            <a:r>
              <a:rPr lang="zh-TW" altLang="en-US" dirty="0">
                <a:solidFill>
                  <a:srgbClr val="0070C0"/>
                </a:solidFill>
              </a:rPr>
              <a:t>   </a:t>
            </a:r>
            <a:r>
              <a:rPr lang="en-US" altLang="zh-TW" dirty="0">
                <a:solidFill>
                  <a:srgbClr val="0070C0"/>
                </a:solidFill>
              </a:rPr>
              <a:t>&lt;option value="4"&gt;0100&lt;/option&gt;</a:t>
            </a:r>
          </a:p>
          <a:p>
            <a:pPr lvl="2"/>
            <a:r>
              <a:rPr lang="zh-TW" altLang="en-US" dirty="0">
                <a:solidFill>
                  <a:srgbClr val="0070C0"/>
                </a:solidFill>
              </a:rPr>
              <a:t>   </a:t>
            </a:r>
            <a:r>
              <a:rPr lang="en-US" altLang="zh-TW" dirty="0">
                <a:solidFill>
                  <a:srgbClr val="0070C0"/>
                </a:solidFill>
              </a:rPr>
              <a:t>&lt;option value="8"&gt;1000&lt;/option&gt;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&lt;/select&gt; 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= &lt;span id="output"&gt;0&lt;/span&gt;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&lt;script&gt;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let select = </a:t>
            </a:r>
            <a:r>
              <a:rPr lang="en-US" altLang="zh-TW" dirty="0" err="1">
                <a:solidFill>
                  <a:srgbClr val="0070C0"/>
                </a:solidFill>
              </a:rPr>
              <a:t>document.querySelector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>
                <a:solidFill>
                  <a:srgbClr val="C00000"/>
                </a:solidFill>
              </a:rPr>
              <a:t>select</a:t>
            </a:r>
            <a:r>
              <a:rPr lang="en-US" altLang="zh-TW" dirty="0">
                <a:solidFill>
                  <a:srgbClr val="0070C0"/>
                </a:solidFill>
              </a:rPr>
              <a:t>");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let output = </a:t>
            </a:r>
            <a:r>
              <a:rPr lang="en-US" altLang="zh-TW" dirty="0" err="1">
                <a:solidFill>
                  <a:srgbClr val="0070C0"/>
                </a:solidFill>
              </a:rPr>
              <a:t>document.querySelector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>
                <a:solidFill>
                  <a:srgbClr val="C00000"/>
                </a:solidFill>
              </a:rPr>
              <a:t>#output</a:t>
            </a:r>
            <a:r>
              <a:rPr lang="en-US" altLang="zh-TW" dirty="0">
                <a:solidFill>
                  <a:srgbClr val="0070C0"/>
                </a:solidFill>
              </a:rPr>
              <a:t>");</a:t>
            </a:r>
          </a:p>
          <a:p>
            <a:pPr lvl="2"/>
            <a:r>
              <a:rPr lang="zh-TW" altLang="en-US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select.addEventListener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>
                <a:solidFill>
                  <a:srgbClr val="C00000"/>
                </a:solidFill>
              </a:rPr>
              <a:t>change</a:t>
            </a:r>
            <a:r>
              <a:rPr lang="en-US" altLang="zh-TW" dirty="0">
                <a:solidFill>
                  <a:srgbClr val="0070C0"/>
                </a:solidFill>
              </a:rPr>
              <a:t>", () =&gt; {</a:t>
            </a:r>
          </a:p>
          <a:p>
            <a:pPr lvl="2"/>
            <a:r>
              <a:rPr lang="zh-TW" altLang="en-US" dirty="0">
                <a:solidFill>
                  <a:srgbClr val="0070C0"/>
                </a:solidFill>
              </a:rPr>
              <a:t>         </a:t>
            </a:r>
            <a:r>
              <a:rPr lang="en-US" altLang="zh-TW" dirty="0">
                <a:solidFill>
                  <a:srgbClr val="0070C0"/>
                </a:solidFill>
              </a:rPr>
              <a:t>let number = 0;</a:t>
            </a:r>
          </a:p>
          <a:p>
            <a:pPr lvl="2"/>
            <a:r>
              <a:rPr lang="zh-TW" altLang="en-US" dirty="0">
                <a:solidFill>
                  <a:srgbClr val="0070C0"/>
                </a:solidFill>
              </a:rPr>
              <a:t>        </a:t>
            </a:r>
            <a:r>
              <a:rPr lang="en-US" altLang="zh-TW" dirty="0">
                <a:solidFill>
                  <a:srgbClr val="0070C0"/>
                </a:solidFill>
              </a:rPr>
              <a:t>for (let option of </a:t>
            </a:r>
            <a:r>
              <a:rPr lang="en-US" altLang="zh-TW" dirty="0" err="1">
                <a:solidFill>
                  <a:srgbClr val="C00000"/>
                </a:solidFill>
              </a:rPr>
              <a:t>Array.from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dirty="0" err="1">
                <a:solidFill>
                  <a:srgbClr val="C00000"/>
                </a:solidFill>
              </a:rPr>
              <a:t>select.options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2"/>
            <a:r>
              <a:rPr lang="zh-TW" altLang="en-US" dirty="0">
                <a:solidFill>
                  <a:srgbClr val="0070C0"/>
                </a:solidFill>
              </a:rPr>
              <a:t>               </a:t>
            </a:r>
            <a:r>
              <a:rPr lang="en-US" altLang="zh-TW" dirty="0">
                <a:solidFill>
                  <a:srgbClr val="0070C0"/>
                </a:solidFill>
              </a:rPr>
              <a:t>if (</a:t>
            </a:r>
            <a:r>
              <a:rPr lang="en-US" altLang="zh-TW" dirty="0" err="1">
                <a:solidFill>
                  <a:srgbClr val="0070C0"/>
                </a:solidFill>
              </a:rPr>
              <a:t>option.</a:t>
            </a:r>
            <a:r>
              <a:rPr lang="en-US" altLang="zh-TW" dirty="0" err="1">
                <a:solidFill>
                  <a:srgbClr val="C00000"/>
                </a:solidFill>
              </a:rPr>
              <a:t>selected</a:t>
            </a:r>
            <a:r>
              <a:rPr lang="en-US" altLang="zh-TW" dirty="0">
                <a:solidFill>
                  <a:srgbClr val="0070C0"/>
                </a:solidFill>
              </a:rPr>
              <a:t>) {number += Number(</a:t>
            </a:r>
            <a:r>
              <a:rPr lang="en-US" altLang="zh-TW" dirty="0" err="1">
                <a:solidFill>
                  <a:srgbClr val="C00000"/>
                </a:solidFill>
              </a:rPr>
              <a:t>option.value</a:t>
            </a:r>
            <a:r>
              <a:rPr lang="en-US" altLang="zh-TW" dirty="0">
                <a:solidFill>
                  <a:srgbClr val="0070C0"/>
                </a:solidFill>
              </a:rPr>
              <a:t>);}</a:t>
            </a:r>
          </a:p>
          <a:p>
            <a:pPr lvl="2"/>
            <a:r>
              <a:rPr lang="zh-TW" altLang="en-US" dirty="0">
                <a:solidFill>
                  <a:srgbClr val="0070C0"/>
                </a:solidFill>
              </a:rPr>
              <a:t>        </a:t>
            </a:r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output.textContent</a:t>
            </a:r>
            <a:r>
              <a:rPr lang="en-US" altLang="zh-TW" dirty="0">
                <a:solidFill>
                  <a:srgbClr val="0070C0"/>
                </a:solidFill>
              </a:rPr>
              <a:t> = number;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&lt;/script&gt;</a:t>
            </a:r>
            <a:endParaRPr lang="en-US" altLang="zh-TW" sz="6400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412776"/>
            <a:ext cx="1368152" cy="12175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>
            <a:off x="5004048" y="184482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495" y="1433733"/>
            <a:ext cx="1385073" cy="12426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向右箭號 7"/>
          <p:cNvSpPr/>
          <p:nvPr/>
        </p:nvSpPr>
        <p:spPr>
          <a:xfrm>
            <a:off x="6876258" y="184482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455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3B7D6-ADDD-412F-BD77-699AF90A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Value is not given, </a:t>
            </a:r>
            <a:br>
              <a:rPr lang="en-US" altLang="zh-TW" sz="3200" dirty="0"/>
            </a:br>
            <a:r>
              <a:rPr lang="en-US" altLang="zh-TW" sz="3200" dirty="0"/>
              <a:t>the </a:t>
            </a:r>
            <a:r>
              <a:rPr lang="en-US" altLang="zh-TW" sz="3200" dirty="0">
                <a:solidFill>
                  <a:srgbClr val="C00000"/>
                </a:solidFill>
              </a:rPr>
              <a:t>text inside the option </a:t>
            </a:r>
            <a:r>
              <a:rPr lang="en-US" altLang="zh-TW" sz="3200" dirty="0"/>
              <a:t>will count </a:t>
            </a:r>
            <a:r>
              <a:rPr lang="en-US" altLang="zh-TW" sz="3200" dirty="0">
                <a:solidFill>
                  <a:srgbClr val="C00000"/>
                </a:solidFill>
              </a:rPr>
              <a:t>as</a:t>
            </a:r>
            <a:r>
              <a:rPr lang="en-US" altLang="zh-TW" sz="3200" dirty="0"/>
              <a:t> its </a:t>
            </a:r>
            <a:r>
              <a:rPr lang="en-US" altLang="zh-TW" sz="3200" dirty="0">
                <a:solidFill>
                  <a:srgbClr val="C00000"/>
                </a:solidFill>
              </a:rPr>
              <a:t>value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A97C29-A85B-44E2-9CB0-9F63F065C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&lt;select multiple&gt;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&lt;option&gt;</a:t>
            </a:r>
            <a:r>
              <a:rPr lang="en-US" altLang="zh-TW" dirty="0">
                <a:solidFill>
                  <a:srgbClr val="C00000"/>
                </a:solidFill>
              </a:rPr>
              <a:t>0001</a:t>
            </a:r>
            <a:r>
              <a:rPr lang="en-US" altLang="zh-TW" dirty="0">
                <a:solidFill>
                  <a:srgbClr val="0070C0"/>
                </a:solidFill>
              </a:rPr>
              <a:t>&lt;/option&gt;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&lt;option&gt;</a:t>
            </a:r>
            <a:r>
              <a:rPr lang="en-US" altLang="zh-TW" dirty="0">
                <a:solidFill>
                  <a:srgbClr val="C00000"/>
                </a:solidFill>
              </a:rPr>
              <a:t>0010</a:t>
            </a:r>
            <a:r>
              <a:rPr lang="en-US" altLang="zh-TW" dirty="0">
                <a:solidFill>
                  <a:srgbClr val="0070C0"/>
                </a:solidFill>
              </a:rPr>
              <a:t>&lt;/option&gt;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&lt;option&gt;</a:t>
            </a:r>
            <a:r>
              <a:rPr lang="en-US" altLang="zh-TW" dirty="0">
                <a:solidFill>
                  <a:srgbClr val="C00000"/>
                </a:solidFill>
              </a:rPr>
              <a:t>0100</a:t>
            </a:r>
            <a:r>
              <a:rPr lang="en-US" altLang="zh-TW" dirty="0">
                <a:solidFill>
                  <a:srgbClr val="0070C0"/>
                </a:solidFill>
              </a:rPr>
              <a:t>&lt;/option&gt;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&lt;option&gt;</a:t>
            </a:r>
            <a:r>
              <a:rPr lang="en-US" altLang="zh-TW" dirty="0">
                <a:solidFill>
                  <a:srgbClr val="C00000"/>
                </a:solidFill>
              </a:rPr>
              <a:t>1000</a:t>
            </a:r>
            <a:r>
              <a:rPr lang="en-US" altLang="zh-TW" dirty="0">
                <a:solidFill>
                  <a:srgbClr val="0070C0"/>
                </a:solidFill>
              </a:rPr>
              <a:t>&lt;/option&gt;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&lt;/select&gt;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= &lt;span id="output"&gt;0&lt;/span&gt;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C2D662-61CD-41EA-8FE9-D9BBD33E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FEC6134-DBEB-4882-AC87-80F92D60A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708920"/>
            <a:ext cx="2163331" cy="160704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75813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File fields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400" dirty="0"/>
              <a:t>a way to upload files from the browser’s</a:t>
            </a:r>
            <a:r>
              <a:rPr lang="zh-TW" altLang="en-US" sz="2400" dirty="0"/>
              <a:t> </a:t>
            </a:r>
            <a:r>
              <a:rPr lang="en-US" altLang="zh-TW" sz="2400" dirty="0"/>
              <a:t>machine through a </a:t>
            </a:r>
            <a:r>
              <a:rPr lang="en-US" altLang="zh-TW" sz="2400" b="1" dirty="0"/>
              <a:t>form</a:t>
            </a:r>
          </a:p>
          <a:p>
            <a:r>
              <a:rPr lang="en-US" altLang="zh-TW" sz="2400" dirty="0"/>
              <a:t>JS </a:t>
            </a:r>
            <a:r>
              <a:rPr lang="en-US" altLang="zh-TW" sz="2400" b="1" dirty="0">
                <a:solidFill>
                  <a:srgbClr val="C00000"/>
                </a:solidFill>
              </a:rPr>
              <a:t>cannot</a:t>
            </a:r>
            <a:r>
              <a:rPr lang="en-US" altLang="zh-TW" sz="2400" dirty="0">
                <a:solidFill>
                  <a:srgbClr val="C00000"/>
                </a:solidFill>
              </a:rPr>
              <a:t> simply start reading </a:t>
            </a:r>
            <a:r>
              <a:rPr lang="en-US" altLang="zh-TW" sz="2400" b="1" dirty="0">
                <a:solidFill>
                  <a:srgbClr val="C00000"/>
                </a:solidFill>
              </a:rPr>
              <a:t>private files </a:t>
            </a:r>
            <a:r>
              <a:rPr lang="en-US" altLang="zh-TW" sz="2400" dirty="0">
                <a:solidFill>
                  <a:srgbClr val="C00000"/>
                </a:solidFill>
              </a:rPr>
              <a:t>from the user’s computer</a:t>
            </a:r>
            <a:r>
              <a:rPr lang="en-US" altLang="zh-TW" sz="2400" dirty="0"/>
              <a:t>:</a:t>
            </a:r>
          </a:p>
          <a:p>
            <a:pPr lvl="1"/>
            <a:r>
              <a:rPr lang="en-US" altLang="zh-TW" sz="2400" dirty="0"/>
              <a:t>but if the </a:t>
            </a:r>
            <a:r>
              <a:rPr lang="en-US" altLang="zh-TW" sz="2400" dirty="0">
                <a:solidFill>
                  <a:srgbClr val="C00000"/>
                </a:solidFill>
              </a:rPr>
              <a:t>user selects a file </a:t>
            </a:r>
            <a:r>
              <a:rPr lang="en-US" altLang="zh-TW" sz="2400" dirty="0"/>
              <a:t>in such a field:</a:t>
            </a:r>
          </a:p>
          <a:p>
            <a:pPr lvl="2"/>
            <a:r>
              <a:rPr lang="en-US" altLang="zh-TW" dirty="0"/>
              <a:t>browser interprets that action:</a:t>
            </a:r>
          </a:p>
          <a:p>
            <a:pPr lvl="3"/>
            <a:r>
              <a:rPr lang="en-US" altLang="zh-TW" dirty="0"/>
              <a:t>mean that the </a:t>
            </a:r>
            <a:r>
              <a:rPr lang="en-US" altLang="zh-TW" dirty="0">
                <a:solidFill>
                  <a:srgbClr val="C00000"/>
                </a:solidFill>
              </a:rPr>
              <a:t>script may read the file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</a:t>
            </a:r>
            <a:r>
              <a:rPr lang="en-US" altLang="zh-TW" dirty="0">
                <a:solidFill>
                  <a:srgbClr val="C00000"/>
                </a:solidFill>
              </a:rPr>
              <a:t>input</a:t>
            </a:r>
            <a:r>
              <a:rPr lang="en-US" altLang="zh-TW" dirty="0">
                <a:solidFill>
                  <a:srgbClr val="0070C0"/>
                </a:solidFill>
              </a:rPr>
              <a:t> type="</a:t>
            </a:r>
            <a:r>
              <a:rPr lang="en-US" altLang="zh-TW" dirty="0">
                <a:solidFill>
                  <a:srgbClr val="C00000"/>
                </a:solidFill>
              </a:rPr>
              <a:t>file</a:t>
            </a:r>
            <a:r>
              <a:rPr lang="en-US" altLang="zh-TW" dirty="0">
                <a:solidFill>
                  <a:srgbClr val="0070C0"/>
                </a:solidFill>
              </a:rPr>
              <a:t>"&gt;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&lt;script&gt;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let input = </a:t>
            </a:r>
            <a:r>
              <a:rPr lang="en-US" altLang="zh-TW" dirty="0" err="1">
                <a:solidFill>
                  <a:srgbClr val="0070C0"/>
                </a:solidFill>
              </a:rPr>
              <a:t>document.querySelector</a:t>
            </a:r>
            <a:r>
              <a:rPr lang="en-US" altLang="zh-TW" dirty="0">
                <a:solidFill>
                  <a:srgbClr val="0070C0"/>
                </a:solidFill>
              </a:rPr>
              <a:t>("input");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input.addEventListener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>
                <a:solidFill>
                  <a:srgbClr val="C00000"/>
                </a:solidFill>
              </a:rPr>
              <a:t>change</a:t>
            </a:r>
            <a:r>
              <a:rPr lang="en-US" altLang="zh-TW" dirty="0">
                <a:solidFill>
                  <a:srgbClr val="0070C0"/>
                </a:solidFill>
              </a:rPr>
              <a:t>", () =&gt; {</a:t>
            </a:r>
          </a:p>
          <a:p>
            <a:pPr lvl="2"/>
            <a:r>
              <a:rPr lang="zh-TW" altLang="en-US" dirty="0">
                <a:solidFill>
                  <a:srgbClr val="0070C0"/>
                </a:solidFill>
              </a:rPr>
              <a:t>         </a:t>
            </a:r>
            <a:r>
              <a:rPr lang="en-US" altLang="zh-TW" dirty="0">
                <a:solidFill>
                  <a:srgbClr val="0070C0"/>
                </a:solidFill>
              </a:rPr>
              <a:t>if (</a:t>
            </a:r>
            <a:r>
              <a:rPr lang="en-US" altLang="zh-TW" dirty="0" err="1">
                <a:solidFill>
                  <a:srgbClr val="C00000"/>
                </a:solidFill>
              </a:rPr>
              <a:t>input.files.length</a:t>
            </a:r>
            <a:r>
              <a:rPr lang="en-US" altLang="zh-TW" dirty="0">
                <a:solidFill>
                  <a:srgbClr val="0070C0"/>
                </a:solidFill>
              </a:rPr>
              <a:t> &gt; 0) {</a:t>
            </a:r>
          </a:p>
          <a:p>
            <a:pPr lvl="2"/>
            <a:r>
              <a:rPr lang="zh-TW" altLang="en-US" dirty="0">
                <a:solidFill>
                  <a:srgbClr val="0070C0"/>
                </a:solidFill>
              </a:rPr>
              <a:t>                      </a:t>
            </a:r>
            <a:r>
              <a:rPr lang="en-US" altLang="zh-TW" dirty="0">
                <a:solidFill>
                  <a:srgbClr val="0070C0"/>
                </a:solidFill>
              </a:rPr>
              <a:t>let file = </a:t>
            </a:r>
            <a:r>
              <a:rPr lang="en-US" altLang="zh-TW" dirty="0" err="1">
                <a:solidFill>
                  <a:srgbClr val="C00000"/>
                </a:solidFill>
              </a:rPr>
              <a:t>input.files</a:t>
            </a:r>
            <a:r>
              <a:rPr lang="en-US" altLang="zh-TW" dirty="0">
                <a:solidFill>
                  <a:srgbClr val="C00000"/>
                </a:solidFill>
              </a:rPr>
              <a:t>[0]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2"/>
            <a:r>
              <a:rPr lang="zh-TW" altLang="en-US" dirty="0">
                <a:solidFill>
                  <a:srgbClr val="0070C0"/>
                </a:solidFill>
              </a:rPr>
              <a:t>                     </a:t>
            </a:r>
            <a:r>
              <a:rPr lang="en-US" altLang="zh-TW" dirty="0">
                <a:solidFill>
                  <a:srgbClr val="0070C0"/>
                </a:solidFill>
              </a:rPr>
              <a:t>console.log("You chose", file.</a:t>
            </a:r>
            <a:r>
              <a:rPr lang="en-US" altLang="zh-TW" dirty="0">
                <a:solidFill>
                  <a:srgbClr val="C00000"/>
                </a:solidFill>
              </a:rPr>
              <a:t>name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zh-TW" altLang="en-US" dirty="0">
                <a:solidFill>
                  <a:srgbClr val="0070C0"/>
                </a:solidFill>
              </a:rPr>
              <a:t>                      </a:t>
            </a:r>
            <a:r>
              <a:rPr lang="en-US" altLang="zh-TW" dirty="0">
                <a:solidFill>
                  <a:srgbClr val="0070C0"/>
                </a:solidFill>
              </a:rPr>
              <a:t>if (</a:t>
            </a:r>
            <a:r>
              <a:rPr lang="en-US" altLang="zh-TW" dirty="0" err="1">
                <a:solidFill>
                  <a:srgbClr val="0070C0"/>
                </a:solidFill>
              </a:rPr>
              <a:t>file.</a:t>
            </a:r>
            <a:r>
              <a:rPr lang="en-US" altLang="zh-TW" dirty="0" err="1">
                <a:solidFill>
                  <a:srgbClr val="C00000"/>
                </a:solidFill>
              </a:rPr>
              <a:t>type</a:t>
            </a:r>
            <a:r>
              <a:rPr lang="en-US" altLang="zh-TW" dirty="0">
                <a:solidFill>
                  <a:srgbClr val="0070C0"/>
                </a:solidFill>
              </a:rPr>
              <a:t>) console.log("It has type", </a:t>
            </a:r>
            <a:r>
              <a:rPr lang="en-US" altLang="zh-TW" dirty="0" err="1">
                <a:solidFill>
                  <a:srgbClr val="0070C0"/>
                </a:solidFill>
              </a:rPr>
              <a:t>file.</a:t>
            </a:r>
            <a:r>
              <a:rPr lang="en-US" altLang="zh-TW" dirty="0" err="1">
                <a:solidFill>
                  <a:srgbClr val="C00000"/>
                </a:solidFill>
              </a:rPr>
              <a:t>type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  <a:r>
              <a:rPr lang="zh-TW" altLang="en-US" dirty="0">
                <a:solidFill>
                  <a:srgbClr val="0070C0"/>
                </a:solidFill>
              </a:rPr>
              <a:t>  </a:t>
            </a:r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2"/>
            <a:r>
              <a:rPr lang="zh-TW" altLang="en-US" dirty="0">
                <a:solidFill>
                  <a:srgbClr val="0070C0"/>
                </a:solidFill>
              </a:rPr>
              <a:t>         </a:t>
            </a:r>
            <a:r>
              <a:rPr lang="en-US" altLang="zh-TW" dirty="0">
                <a:solidFill>
                  <a:srgbClr val="0070C0"/>
                </a:solidFill>
              </a:rPr>
              <a:t>});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628800"/>
            <a:ext cx="2181225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363" y="2355125"/>
            <a:ext cx="2257425" cy="400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750" y="2943629"/>
            <a:ext cx="2914650" cy="447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264" y="3529148"/>
            <a:ext cx="1924050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659" y="4003515"/>
            <a:ext cx="2190750" cy="447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向下箭號 9"/>
          <p:cNvSpPr/>
          <p:nvPr/>
        </p:nvSpPr>
        <p:spPr>
          <a:xfrm>
            <a:off x="6300192" y="2060149"/>
            <a:ext cx="253008" cy="2222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>
            <a:off x="7910288" y="2152465"/>
            <a:ext cx="262111" cy="1283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377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538912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3100" b="1" dirty="0"/>
              <a:t>multiple attribute:</a:t>
            </a:r>
            <a:r>
              <a:rPr lang="zh-TW" altLang="en-US" sz="3100" b="1" dirty="0"/>
              <a:t> </a:t>
            </a:r>
            <a:r>
              <a:rPr lang="en-US" altLang="zh-TW" sz="2600" dirty="0"/>
              <a:t>to select multiple files at the same</a:t>
            </a:r>
            <a:r>
              <a:rPr lang="zh-TW" altLang="en-US" sz="2600" dirty="0"/>
              <a:t> </a:t>
            </a:r>
            <a:r>
              <a:rPr lang="en-US" altLang="zh-TW" sz="2600" dirty="0"/>
              <a:t>time.</a:t>
            </a:r>
            <a:endParaRPr lang="en-US" altLang="zh-TW" sz="2600" b="1" dirty="0"/>
          </a:p>
          <a:p>
            <a:r>
              <a:rPr lang="en-US" altLang="zh-TW" sz="2400" b="1" dirty="0"/>
              <a:t>Objects in the files object have properties:</a:t>
            </a:r>
          </a:p>
          <a:p>
            <a:pPr lvl="1"/>
            <a:r>
              <a:rPr lang="en-US" altLang="zh-TW" sz="2400" b="1" dirty="0"/>
              <a:t>name</a:t>
            </a:r>
            <a:r>
              <a:rPr lang="en-US" altLang="zh-TW" sz="2400" dirty="0"/>
              <a:t> (the filename), </a:t>
            </a:r>
          </a:p>
          <a:p>
            <a:pPr lvl="1"/>
            <a:r>
              <a:rPr lang="en-US" altLang="zh-TW" sz="2400" b="1" dirty="0"/>
              <a:t>Size</a:t>
            </a:r>
            <a:r>
              <a:rPr lang="zh-TW" altLang="en-US" sz="2400" dirty="0"/>
              <a:t> </a:t>
            </a:r>
            <a:r>
              <a:rPr lang="en-US" altLang="zh-TW" sz="2400" dirty="0"/>
              <a:t>(the file’s size in bytes, which are chunks of 8 bits), </a:t>
            </a:r>
          </a:p>
          <a:p>
            <a:pPr lvl="1"/>
            <a:r>
              <a:rPr lang="en-US" altLang="zh-TW" sz="2400" b="1" dirty="0"/>
              <a:t>type</a:t>
            </a:r>
            <a:r>
              <a:rPr lang="en-US" altLang="zh-TW" sz="2400" dirty="0"/>
              <a:t> (the media type</a:t>
            </a:r>
            <a:r>
              <a:rPr lang="zh-TW" altLang="en-US" sz="2400" dirty="0"/>
              <a:t> </a:t>
            </a:r>
            <a:r>
              <a:rPr lang="en-US" altLang="zh-TW" sz="2400" dirty="0"/>
              <a:t>of the file, such as text/plain or image/jpeg)</a:t>
            </a:r>
          </a:p>
          <a:p>
            <a:pPr lvl="1"/>
            <a:r>
              <a:rPr lang="en-US" altLang="zh-TW" sz="2400" dirty="0"/>
              <a:t>What it </a:t>
            </a:r>
            <a:r>
              <a:rPr lang="en-US" altLang="zh-TW" sz="2400" dirty="0">
                <a:solidFill>
                  <a:srgbClr val="C00000"/>
                </a:solidFill>
              </a:rPr>
              <a:t>does not have:</a:t>
            </a:r>
          </a:p>
          <a:p>
            <a:pPr lvl="2"/>
            <a:r>
              <a:rPr lang="en-US" altLang="zh-TW" dirty="0"/>
              <a:t>is a property</a:t>
            </a:r>
            <a:r>
              <a:rPr lang="zh-TW" altLang="en-US" dirty="0"/>
              <a:t> </a:t>
            </a:r>
            <a:r>
              <a:rPr lang="en-US" altLang="zh-TW" dirty="0"/>
              <a:t>that </a:t>
            </a:r>
            <a:r>
              <a:rPr lang="en-US" altLang="zh-TW" dirty="0">
                <a:solidFill>
                  <a:srgbClr val="C00000"/>
                </a:solidFill>
              </a:rPr>
              <a:t>contains the content of the file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reading a file from disk </a:t>
            </a:r>
            <a:r>
              <a:rPr lang="en-US" altLang="zh-TW" dirty="0"/>
              <a:t>can take</a:t>
            </a:r>
            <a:r>
              <a:rPr lang="zh-TW" altLang="en-US" dirty="0"/>
              <a:t> </a:t>
            </a:r>
            <a:r>
              <a:rPr lang="en-US" altLang="zh-TW" dirty="0"/>
              <a:t>time:</a:t>
            </a:r>
          </a:p>
          <a:p>
            <a:pPr lvl="3"/>
            <a:r>
              <a:rPr lang="en-US" altLang="zh-TW" dirty="0"/>
              <a:t>the interface must </a:t>
            </a:r>
            <a:r>
              <a:rPr lang="en-US" altLang="zh-TW" dirty="0">
                <a:solidFill>
                  <a:srgbClr val="C00000"/>
                </a:solidFill>
              </a:rPr>
              <a:t>be </a:t>
            </a:r>
            <a:r>
              <a:rPr lang="en-US" altLang="zh-TW" b="1" dirty="0">
                <a:solidFill>
                  <a:srgbClr val="C00000"/>
                </a:solidFill>
              </a:rPr>
              <a:t>asynchronous</a:t>
            </a:r>
            <a:r>
              <a:rPr lang="en-US" altLang="zh-TW" dirty="0">
                <a:solidFill>
                  <a:srgbClr val="C00000"/>
                </a:solidFill>
              </a:rPr>
              <a:t> to avoid freezing </a:t>
            </a:r>
            <a:r>
              <a:rPr lang="en-US" altLang="zh-TW" dirty="0"/>
              <a:t>the document</a:t>
            </a:r>
          </a:p>
          <a:p>
            <a:pPr lvl="1"/>
            <a:r>
              <a:rPr lang="en-US" altLang="zh-TW" sz="2600" dirty="0">
                <a:solidFill>
                  <a:srgbClr val="0070C0"/>
                </a:solidFill>
              </a:rPr>
              <a:t>&lt;input type="</a:t>
            </a:r>
            <a:r>
              <a:rPr lang="en-US" altLang="zh-TW" sz="2600" dirty="0">
                <a:solidFill>
                  <a:srgbClr val="FF0000"/>
                </a:solidFill>
              </a:rPr>
              <a:t>file</a:t>
            </a:r>
            <a:r>
              <a:rPr lang="en-US" altLang="zh-TW" sz="2600" dirty="0">
                <a:solidFill>
                  <a:srgbClr val="0070C0"/>
                </a:solidFill>
              </a:rPr>
              <a:t>" </a:t>
            </a:r>
            <a:r>
              <a:rPr lang="en-US" altLang="zh-TW" sz="2600" dirty="0">
                <a:solidFill>
                  <a:srgbClr val="C00000"/>
                </a:solidFill>
              </a:rPr>
              <a:t>multiple</a:t>
            </a:r>
            <a:r>
              <a:rPr lang="en-US" altLang="zh-TW" sz="2600" dirty="0">
                <a:solidFill>
                  <a:srgbClr val="0070C0"/>
                </a:solidFill>
              </a:rPr>
              <a:t>&gt;</a:t>
            </a:r>
          </a:p>
          <a:p>
            <a:pPr lvl="1"/>
            <a:r>
              <a:rPr lang="en-US" altLang="zh-TW" sz="2600" dirty="0">
                <a:solidFill>
                  <a:srgbClr val="0070C0"/>
                </a:solidFill>
              </a:rPr>
              <a:t>&lt;script&gt;</a:t>
            </a:r>
          </a:p>
          <a:p>
            <a:pPr lvl="1"/>
            <a:r>
              <a:rPr lang="en-US" altLang="zh-TW" sz="2600" dirty="0">
                <a:solidFill>
                  <a:srgbClr val="0070C0"/>
                </a:solidFill>
              </a:rPr>
              <a:t>let input = </a:t>
            </a:r>
            <a:r>
              <a:rPr lang="en-US" altLang="zh-TW" sz="2600" dirty="0" err="1">
                <a:solidFill>
                  <a:srgbClr val="0070C0"/>
                </a:solidFill>
              </a:rPr>
              <a:t>document.querySelector</a:t>
            </a:r>
            <a:r>
              <a:rPr lang="en-US" altLang="zh-TW" sz="2600" dirty="0">
                <a:solidFill>
                  <a:srgbClr val="0070C0"/>
                </a:solidFill>
              </a:rPr>
              <a:t>("</a:t>
            </a:r>
            <a:r>
              <a:rPr lang="en-US" altLang="zh-TW" sz="2600" dirty="0">
                <a:solidFill>
                  <a:srgbClr val="FF0000"/>
                </a:solidFill>
              </a:rPr>
              <a:t>input</a:t>
            </a:r>
            <a:r>
              <a:rPr lang="en-US" altLang="zh-TW" sz="2600" dirty="0">
                <a:solidFill>
                  <a:srgbClr val="0070C0"/>
                </a:solidFill>
              </a:rPr>
              <a:t>");</a:t>
            </a:r>
          </a:p>
          <a:p>
            <a:pPr lvl="1"/>
            <a:r>
              <a:rPr lang="en-US" altLang="zh-TW" sz="2600" dirty="0" err="1">
                <a:solidFill>
                  <a:srgbClr val="0070C0"/>
                </a:solidFill>
              </a:rPr>
              <a:t>input.addEventListener</a:t>
            </a:r>
            <a:r>
              <a:rPr lang="en-US" altLang="zh-TW" sz="2600" dirty="0">
                <a:solidFill>
                  <a:srgbClr val="0070C0"/>
                </a:solidFill>
              </a:rPr>
              <a:t>("</a:t>
            </a:r>
            <a:r>
              <a:rPr lang="en-US" altLang="zh-TW" sz="2600" dirty="0">
                <a:solidFill>
                  <a:srgbClr val="FF0000"/>
                </a:solidFill>
              </a:rPr>
              <a:t>change</a:t>
            </a:r>
            <a:r>
              <a:rPr lang="en-US" altLang="zh-TW" sz="2600" dirty="0">
                <a:solidFill>
                  <a:srgbClr val="0070C0"/>
                </a:solidFill>
              </a:rPr>
              <a:t>", () =&gt; {</a:t>
            </a:r>
          </a:p>
          <a:p>
            <a:pPr lvl="1"/>
            <a:r>
              <a:rPr lang="zh-TW" altLang="en-US" sz="2600" dirty="0">
                <a:solidFill>
                  <a:srgbClr val="0070C0"/>
                </a:solidFill>
              </a:rPr>
              <a:t>            </a:t>
            </a:r>
            <a:r>
              <a:rPr lang="en-US" altLang="zh-TW" sz="2600" dirty="0">
                <a:solidFill>
                  <a:srgbClr val="0070C0"/>
                </a:solidFill>
              </a:rPr>
              <a:t>for (let file of </a:t>
            </a:r>
            <a:r>
              <a:rPr lang="en-US" altLang="zh-TW" sz="2600" dirty="0" err="1">
                <a:solidFill>
                  <a:srgbClr val="C00000"/>
                </a:solidFill>
              </a:rPr>
              <a:t>Array.from</a:t>
            </a:r>
            <a:r>
              <a:rPr lang="en-US" altLang="zh-TW" sz="2600" dirty="0">
                <a:solidFill>
                  <a:srgbClr val="C00000"/>
                </a:solidFill>
              </a:rPr>
              <a:t>(</a:t>
            </a:r>
            <a:r>
              <a:rPr lang="en-US" altLang="zh-TW" sz="2600" dirty="0" err="1">
                <a:solidFill>
                  <a:srgbClr val="C00000"/>
                </a:solidFill>
              </a:rPr>
              <a:t>input.files</a:t>
            </a:r>
            <a:r>
              <a:rPr lang="en-US" altLang="zh-TW" sz="2600" dirty="0">
                <a:solidFill>
                  <a:srgbClr val="C00000"/>
                </a:solidFill>
              </a:rPr>
              <a:t>)</a:t>
            </a:r>
            <a:r>
              <a:rPr lang="en-US" altLang="zh-TW" sz="2600" dirty="0">
                <a:solidFill>
                  <a:srgbClr val="0070C0"/>
                </a:solidFill>
              </a:rPr>
              <a:t>) {</a:t>
            </a:r>
          </a:p>
          <a:p>
            <a:pPr lvl="1"/>
            <a:r>
              <a:rPr lang="zh-TW" altLang="en-US" sz="2600" dirty="0">
                <a:solidFill>
                  <a:srgbClr val="0070C0"/>
                </a:solidFill>
              </a:rPr>
              <a:t>                     </a:t>
            </a:r>
            <a:r>
              <a:rPr lang="en-US" altLang="zh-TW" sz="2600" dirty="0">
                <a:solidFill>
                  <a:srgbClr val="0070C0"/>
                </a:solidFill>
              </a:rPr>
              <a:t>let </a:t>
            </a:r>
            <a:r>
              <a:rPr lang="en-US" altLang="zh-TW" sz="2600" dirty="0">
                <a:solidFill>
                  <a:srgbClr val="C00000"/>
                </a:solidFill>
              </a:rPr>
              <a:t>reader</a:t>
            </a:r>
            <a:r>
              <a:rPr lang="en-US" altLang="zh-TW" sz="2600" dirty="0">
                <a:solidFill>
                  <a:srgbClr val="0070C0"/>
                </a:solidFill>
              </a:rPr>
              <a:t> = new </a:t>
            </a:r>
            <a:r>
              <a:rPr lang="en-US" altLang="zh-TW" sz="2600" b="1" dirty="0" err="1">
                <a:solidFill>
                  <a:srgbClr val="C00000"/>
                </a:solidFill>
              </a:rPr>
              <a:t>FileReader</a:t>
            </a:r>
            <a:r>
              <a:rPr lang="en-US" altLang="zh-TW" sz="2600" dirty="0">
                <a:solidFill>
                  <a:srgbClr val="C00000"/>
                </a:solidFill>
              </a:rPr>
              <a:t>();</a:t>
            </a:r>
          </a:p>
          <a:p>
            <a:pPr lvl="1"/>
            <a:r>
              <a:rPr lang="zh-TW" altLang="en-US" sz="2600" dirty="0">
                <a:solidFill>
                  <a:srgbClr val="0070C0"/>
                </a:solidFill>
              </a:rPr>
              <a:t>                     </a:t>
            </a:r>
            <a:r>
              <a:rPr lang="en-US" altLang="zh-TW" sz="2600" dirty="0" err="1">
                <a:solidFill>
                  <a:srgbClr val="C00000"/>
                </a:solidFill>
              </a:rPr>
              <a:t>reader</a:t>
            </a:r>
            <a:r>
              <a:rPr lang="en-US" altLang="zh-TW" sz="2600" dirty="0" err="1">
                <a:solidFill>
                  <a:srgbClr val="0070C0"/>
                </a:solidFill>
              </a:rPr>
              <a:t>.addEventListener</a:t>
            </a:r>
            <a:r>
              <a:rPr lang="en-US" altLang="zh-TW" sz="2600" dirty="0">
                <a:solidFill>
                  <a:srgbClr val="0070C0"/>
                </a:solidFill>
              </a:rPr>
              <a:t>("</a:t>
            </a:r>
            <a:r>
              <a:rPr lang="en-US" altLang="zh-TW" sz="2600" dirty="0">
                <a:solidFill>
                  <a:srgbClr val="C00000"/>
                </a:solidFill>
              </a:rPr>
              <a:t>load</a:t>
            </a:r>
            <a:r>
              <a:rPr lang="en-US" altLang="zh-TW" sz="2600" dirty="0">
                <a:solidFill>
                  <a:srgbClr val="0070C0"/>
                </a:solidFill>
              </a:rPr>
              <a:t>", () =&gt; {</a:t>
            </a:r>
          </a:p>
          <a:p>
            <a:pPr lvl="1"/>
            <a:r>
              <a:rPr lang="zh-TW" altLang="en-US" sz="2600" dirty="0">
                <a:solidFill>
                  <a:srgbClr val="0070C0"/>
                </a:solidFill>
              </a:rPr>
              <a:t>        </a:t>
            </a:r>
            <a:r>
              <a:rPr lang="en-US" altLang="zh-TW" sz="2600" dirty="0">
                <a:solidFill>
                  <a:srgbClr val="0070C0"/>
                </a:solidFill>
              </a:rPr>
              <a:t>console.log("File", </a:t>
            </a:r>
            <a:r>
              <a:rPr lang="en-US" altLang="zh-TW" sz="2600" dirty="0">
                <a:solidFill>
                  <a:srgbClr val="C00000"/>
                </a:solidFill>
              </a:rPr>
              <a:t>file.name</a:t>
            </a:r>
            <a:r>
              <a:rPr lang="en-US" altLang="zh-TW" sz="2600" dirty="0">
                <a:solidFill>
                  <a:srgbClr val="0070C0"/>
                </a:solidFill>
              </a:rPr>
              <a:t>, "starts with", </a:t>
            </a:r>
            <a:r>
              <a:rPr lang="en-US" altLang="zh-TW" sz="2600" dirty="0" err="1">
                <a:solidFill>
                  <a:srgbClr val="C00000"/>
                </a:solidFill>
              </a:rPr>
              <a:t>reader.</a:t>
            </a:r>
            <a:r>
              <a:rPr lang="en-US" altLang="zh-TW" sz="2600" b="1" dirty="0" err="1">
                <a:solidFill>
                  <a:srgbClr val="C00000"/>
                </a:solidFill>
              </a:rPr>
              <a:t>result</a:t>
            </a:r>
            <a:r>
              <a:rPr lang="en-US" altLang="zh-TW" sz="2600" dirty="0" err="1">
                <a:solidFill>
                  <a:srgbClr val="C00000"/>
                </a:solidFill>
              </a:rPr>
              <a:t>.slice</a:t>
            </a:r>
            <a:r>
              <a:rPr lang="en-US" altLang="zh-TW" sz="2600" dirty="0">
                <a:solidFill>
                  <a:srgbClr val="C00000"/>
                </a:solidFill>
              </a:rPr>
              <a:t>(0, 20)</a:t>
            </a:r>
            <a:r>
              <a:rPr lang="en-US" altLang="zh-TW" sz="2600" dirty="0">
                <a:solidFill>
                  <a:srgbClr val="0070C0"/>
                </a:solidFill>
              </a:rPr>
              <a:t>);</a:t>
            </a:r>
          </a:p>
          <a:p>
            <a:pPr lvl="1"/>
            <a:r>
              <a:rPr lang="zh-TW" altLang="en-US" sz="2600" dirty="0">
                <a:solidFill>
                  <a:srgbClr val="0070C0"/>
                </a:solidFill>
              </a:rPr>
              <a:t>                    </a:t>
            </a:r>
            <a:r>
              <a:rPr lang="en-US" altLang="zh-TW" sz="2600" dirty="0">
                <a:solidFill>
                  <a:srgbClr val="0070C0"/>
                </a:solidFill>
              </a:rPr>
              <a:t>});</a:t>
            </a:r>
          </a:p>
          <a:p>
            <a:pPr lvl="1"/>
            <a:r>
              <a:rPr lang="zh-TW" altLang="en-US" sz="2600" dirty="0">
                <a:solidFill>
                  <a:srgbClr val="0070C0"/>
                </a:solidFill>
              </a:rPr>
              <a:t>                    </a:t>
            </a:r>
            <a:r>
              <a:rPr lang="en-US" altLang="zh-TW" sz="2600" dirty="0" err="1">
                <a:solidFill>
                  <a:srgbClr val="C00000"/>
                </a:solidFill>
              </a:rPr>
              <a:t>reader.</a:t>
            </a:r>
            <a:r>
              <a:rPr lang="en-US" altLang="zh-TW" sz="2600" b="1" dirty="0" err="1">
                <a:solidFill>
                  <a:srgbClr val="C00000"/>
                </a:solidFill>
              </a:rPr>
              <a:t>readAsText</a:t>
            </a:r>
            <a:r>
              <a:rPr lang="en-US" altLang="zh-TW" sz="2600" dirty="0">
                <a:solidFill>
                  <a:srgbClr val="C00000"/>
                </a:solidFill>
              </a:rPr>
              <a:t>(file)</a:t>
            </a:r>
            <a:r>
              <a:rPr lang="en-US" altLang="zh-TW" sz="2600" dirty="0">
                <a:solidFill>
                  <a:srgbClr val="0070C0"/>
                </a:solidFill>
              </a:rPr>
              <a:t>;</a:t>
            </a:r>
            <a:r>
              <a:rPr lang="zh-TW" altLang="en-US" sz="2600" dirty="0">
                <a:solidFill>
                  <a:srgbClr val="0070C0"/>
                </a:solidFill>
              </a:rPr>
              <a:t> </a:t>
            </a:r>
            <a:r>
              <a:rPr lang="en-US" altLang="zh-TW" sz="2600" dirty="0">
                <a:solidFill>
                  <a:srgbClr val="0070C0"/>
                </a:solidFill>
              </a:rPr>
              <a:t>} </a:t>
            </a:r>
            <a:r>
              <a:rPr lang="en-US" altLang="zh-TW" sz="2600" dirty="0"/>
              <a:t>//for…</a:t>
            </a:r>
          </a:p>
          <a:p>
            <a:pPr lvl="1"/>
            <a:r>
              <a:rPr lang="zh-TW" altLang="en-US" sz="2600" dirty="0">
                <a:solidFill>
                  <a:srgbClr val="0070C0"/>
                </a:solidFill>
              </a:rPr>
              <a:t>  </a:t>
            </a:r>
            <a:r>
              <a:rPr lang="en-US" altLang="zh-TW" sz="2600" dirty="0">
                <a:solidFill>
                  <a:srgbClr val="0070C0"/>
                </a:solidFill>
              </a:rPr>
              <a:t>});</a:t>
            </a:r>
          </a:p>
          <a:p>
            <a:pPr lvl="1"/>
            <a:r>
              <a:rPr lang="en-US" altLang="zh-TW" sz="2600" dirty="0">
                <a:solidFill>
                  <a:srgbClr val="0070C0"/>
                </a:solidFill>
              </a:rPr>
              <a:t>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34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79712" y="5890478"/>
            <a:ext cx="6804248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object: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a file &amp;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registering a "</a:t>
            </a:r>
            <a:r>
              <a:rPr lang="en-US" altLang="zh-TW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event handler for it, </a:t>
            </a:r>
          </a:p>
          <a:p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readAsText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method: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giving it the file we want to read.</a:t>
            </a:r>
          </a:p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reader’s result property: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file’s content when loading finishes.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929" y="3429000"/>
            <a:ext cx="3563888" cy="8477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接點 7"/>
          <p:cNvCxnSpPr/>
          <p:nvPr/>
        </p:nvCxnSpPr>
        <p:spPr>
          <a:xfrm>
            <a:off x="7015833" y="4283291"/>
            <a:ext cx="72008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5593929" y="4276725"/>
            <a:ext cx="34622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073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2800" dirty="0" err="1"/>
              <a:t>FileReaders</a:t>
            </a:r>
            <a:r>
              <a:rPr lang="en-US" altLang="zh-TW" sz="2800" dirty="0"/>
              <a:t> fire an "</a:t>
            </a:r>
            <a:r>
              <a:rPr lang="en-US" altLang="zh-TW" sz="2800" dirty="0">
                <a:solidFill>
                  <a:srgbClr val="C00000"/>
                </a:solidFill>
              </a:rPr>
              <a:t>error" event</a:t>
            </a:r>
            <a:r>
              <a:rPr lang="en-US" altLang="zh-TW" sz="2800" dirty="0"/>
              <a:t>:</a:t>
            </a:r>
          </a:p>
          <a:p>
            <a:pPr lvl="1"/>
            <a:r>
              <a:rPr lang="en-US" altLang="zh-TW" sz="2400" dirty="0"/>
              <a:t>when reading the file </a:t>
            </a:r>
            <a:r>
              <a:rPr lang="en-US" altLang="zh-TW" sz="2400" dirty="0">
                <a:solidFill>
                  <a:srgbClr val="C00000"/>
                </a:solidFill>
              </a:rPr>
              <a:t>fails for any reason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error object</a:t>
            </a:r>
            <a:r>
              <a:rPr lang="en-US" altLang="zh-TW" dirty="0"/>
              <a:t> itself will end up in the reader’s </a:t>
            </a:r>
            <a:r>
              <a:rPr lang="en-US" altLang="zh-TW" dirty="0">
                <a:solidFill>
                  <a:srgbClr val="C00000"/>
                </a:solidFill>
              </a:rPr>
              <a:t>error property</a:t>
            </a:r>
          </a:p>
          <a:p>
            <a:pPr lvl="1"/>
            <a:r>
              <a:rPr lang="en-US" altLang="zh-TW" dirty="0"/>
              <a:t>wrap it in a </a:t>
            </a:r>
            <a:r>
              <a:rPr lang="en-US" altLang="zh-TW" dirty="0">
                <a:solidFill>
                  <a:srgbClr val="C00000"/>
                </a:solidFill>
                <a:hlinkClick r:id="rId2"/>
              </a:rPr>
              <a:t>promise</a:t>
            </a:r>
            <a:r>
              <a:rPr lang="en-US" altLang="zh-TW" dirty="0"/>
              <a:t> like this: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&lt;input type="file" </a:t>
            </a:r>
            <a:r>
              <a:rPr lang="en-US" altLang="zh-TW" dirty="0">
                <a:solidFill>
                  <a:srgbClr val="C00000"/>
                </a:solidFill>
              </a:rPr>
              <a:t>multiple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&lt;script&gt;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let input = </a:t>
            </a:r>
            <a:r>
              <a:rPr lang="en-US" altLang="zh-TW" dirty="0" err="1">
                <a:solidFill>
                  <a:srgbClr val="0070C0"/>
                </a:solidFill>
              </a:rPr>
              <a:t>document.querySelector</a:t>
            </a:r>
            <a:r>
              <a:rPr lang="en-US" altLang="zh-TW" dirty="0">
                <a:solidFill>
                  <a:srgbClr val="0070C0"/>
                </a:solidFill>
              </a:rPr>
              <a:t>("input");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input.addEventListener</a:t>
            </a:r>
            <a:r>
              <a:rPr lang="en-US" altLang="zh-TW" dirty="0">
                <a:solidFill>
                  <a:srgbClr val="0070C0"/>
                </a:solidFill>
              </a:rPr>
              <a:t>("change", () =&gt;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for (let file of </a:t>
            </a:r>
            <a:r>
              <a:rPr lang="en-US" altLang="zh-TW" dirty="0" err="1">
                <a:solidFill>
                  <a:srgbClr val="0070C0"/>
                </a:solidFill>
              </a:rPr>
              <a:t>Array.from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input.files</a:t>
            </a:r>
            <a:r>
              <a:rPr lang="en-US" altLang="zh-TW" dirty="0">
                <a:solidFill>
                  <a:srgbClr val="0070C0"/>
                </a:solidFill>
              </a:rPr>
              <a:t>)) {</a:t>
            </a:r>
            <a:r>
              <a:rPr lang="en-US" altLang="zh-TW" b="1" dirty="0" err="1">
                <a:solidFill>
                  <a:srgbClr val="C00000"/>
                </a:solidFill>
              </a:rPr>
              <a:t>readFileText</a:t>
            </a:r>
            <a:r>
              <a:rPr lang="en-US" altLang="zh-TW" dirty="0">
                <a:solidFill>
                  <a:srgbClr val="0070C0"/>
                </a:solidFill>
              </a:rPr>
              <a:t>(file)} });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C00000"/>
                </a:solidFill>
              </a:rPr>
              <a:t>readFileText</a:t>
            </a:r>
            <a:r>
              <a:rPr lang="en-US" altLang="zh-TW" dirty="0">
                <a:solidFill>
                  <a:srgbClr val="0070C0"/>
                </a:solidFill>
              </a:rPr>
              <a:t>(file)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</a:t>
            </a:r>
            <a:r>
              <a:rPr lang="en-US" altLang="zh-TW" sz="2200" dirty="0">
                <a:solidFill>
                  <a:srgbClr val="0070C0"/>
                </a:solidFill>
              </a:rPr>
              <a:t>return new </a:t>
            </a:r>
            <a:r>
              <a:rPr lang="en-US" altLang="zh-TW" sz="2200" b="1" dirty="0">
                <a:solidFill>
                  <a:srgbClr val="C00000"/>
                </a:solidFill>
              </a:rPr>
              <a:t>Promise</a:t>
            </a:r>
            <a:r>
              <a:rPr lang="en-US" altLang="zh-TW" sz="2200" dirty="0">
                <a:solidFill>
                  <a:srgbClr val="0070C0"/>
                </a:solidFill>
              </a:rPr>
              <a:t>((resolve, reject) =&gt; {</a:t>
            </a:r>
          </a:p>
          <a:p>
            <a:pPr lvl="2"/>
            <a:r>
              <a:rPr lang="en-US" altLang="zh-TW" sz="2200" dirty="0">
                <a:solidFill>
                  <a:srgbClr val="0070C0"/>
                </a:solidFill>
              </a:rPr>
              <a:t>       let reader = new </a:t>
            </a:r>
            <a:r>
              <a:rPr lang="en-US" altLang="zh-TW" sz="2200" b="1" dirty="0" err="1">
                <a:solidFill>
                  <a:srgbClr val="0070C0"/>
                </a:solidFill>
              </a:rPr>
              <a:t>FileReader</a:t>
            </a:r>
            <a:r>
              <a:rPr lang="en-US" altLang="zh-TW" sz="2200" dirty="0">
                <a:solidFill>
                  <a:srgbClr val="0070C0"/>
                </a:solidFill>
              </a:rPr>
              <a:t>();</a:t>
            </a:r>
          </a:p>
          <a:p>
            <a:pPr lvl="2"/>
            <a:r>
              <a:rPr lang="en-US" altLang="zh-TW" sz="2200" dirty="0">
                <a:solidFill>
                  <a:srgbClr val="0070C0"/>
                </a:solidFill>
              </a:rPr>
              <a:t>       </a:t>
            </a:r>
            <a:r>
              <a:rPr lang="en-US" altLang="zh-TW" sz="2200" dirty="0" err="1">
                <a:solidFill>
                  <a:srgbClr val="0070C0"/>
                </a:solidFill>
              </a:rPr>
              <a:t>reader.addEventListener</a:t>
            </a:r>
            <a:r>
              <a:rPr lang="en-US" altLang="zh-TW" sz="2200" dirty="0">
                <a:solidFill>
                  <a:srgbClr val="0070C0"/>
                </a:solidFill>
              </a:rPr>
              <a:t>("</a:t>
            </a:r>
            <a:r>
              <a:rPr lang="en-US" altLang="zh-TW" sz="2200" dirty="0">
                <a:solidFill>
                  <a:srgbClr val="C00000"/>
                </a:solidFill>
              </a:rPr>
              <a:t>load</a:t>
            </a:r>
            <a:r>
              <a:rPr lang="en-US" altLang="zh-TW" sz="2200" dirty="0">
                <a:solidFill>
                  <a:srgbClr val="0070C0"/>
                </a:solidFill>
              </a:rPr>
              <a:t>", () =&gt;{ </a:t>
            </a:r>
            <a:r>
              <a:rPr lang="en-US" altLang="zh-TW" sz="2200" dirty="0">
                <a:solidFill>
                  <a:srgbClr val="C00000"/>
                </a:solidFill>
              </a:rPr>
              <a:t>resolve(</a:t>
            </a:r>
            <a:r>
              <a:rPr lang="en-US" altLang="zh-TW" sz="2200" dirty="0" err="1">
                <a:solidFill>
                  <a:srgbClr val="C00000"/>
                </a:solidFill>
              </a:rPr>
              <a:t>reader.result</a:t>
            </a:r>
            <a:r>
              <a:rPr lang="en-US" altLang="zh-TW" sz="2200" dirty="0">
                <a:solidFill>
                  <a:srgbClr val="C00000"/>
                </a:solidFill>
              </a:rPr>
              <a:t>);</a:t>
            </a:r>
          </a:p>
          <a:p>
            <a:pPr lvl="2"/>
            <a:r>
              <a:rPr lang="en-US" altLang="zh-TW" sz="2200" dirty="0">
                <a:solidFill>
                  <a:srgbClr val="0070C0"/>
                </a:solidFill>
              </a:rPr>
              <a:t>        console.log("File", file.name, "starts with", </a:t>
            </a:r>
            <a:r>
              <a:rPr lang="en-US" altLang="zh-TW" sz="2200" dirty="0" err="1">
                <a:solidFill>
                  <a:srgbClr val="0070C0"/>
                </a:solidFill>
              </a:rPr>
              <a:t>reader.result.slice</a:t>
            </a:r>
            <a:r>
              <a:rPr lang="en-US" altLang="zh-TW" sz="2200" dirty="0">
                <a:solidFill>
                  <a:srgbClr val="0070C0"/>
                </a:solidFill>
              </a:rPr>
              <a:t>(0, 20));} );</a:t>
            </a:r>
          </a:p>
          <a:p>
            <a:pPr lvl="2"/>
            <a:r>
              <a:rPr lang="en-US" altLang="zh-TW" sz="2200" dirty="0">
                <a:solidFill>
                  <a:srgbClr val="0070C0"/>
                </a:solidFill>
              </a:rPr>
              <a:t>       </a:t>
            </a:r>
            <a:r>
              <a:rPr lang="en-US" altLang="zh-TW" sz="2200" dirty="0" err="1">
                <a:solidFill>
                  <a:srgbClr val="0070C0"/>
                </a:solidFill>
              </a:rPr>
              <a:t>reader.addEventListener</a:t>
            </a:r>
            <a:r>
              <a:rPr lang="en-US" altLang="zh-TW" sz="2200" dirty="0">
                <a:solidFill>
                  <a:srgbClr val="0070C0"/>
                </a:solidFill>
              </a:rPr>
              <a:t>("</a:t>
            </a:r>
            <a:r>
              <a:rPr lang="en-US" altLang="zh-TW" sz="2200" dirty="0">
                <a:solidFill>
                  <a:srgbClr val="C00000"/>
                </a:solidFill>
              </a:rPr>
              <a:t>error</a:t>
            </a:r>
            <a:r>
              <a:rPr lang="en-US" altLang="zh-TW" sz="2200" dirty="0">
                <a:solidFill>
                  <a:srgbClr val="0070C0"/>
                </a:solidFill>
              </a:rPr>
              <a:t>", () =&gt;{ </a:t>
            </a:r>
            <a:r>
              <a:rPr lang="en-US" altLang="zh-TW" sz="2200" dirty="0">
                <a:solidFill>
                  <a:srgbClr val="C00000"/>
                </a:solidFill>
              </a:rPr>
              <a:t>reject(</a:t>
            </a:r>
            <a:r>
              <a:rPr lang="en-US" altLang="zh-TW" sz="2200" dirty="0" err="1">
                <a:solidFill>
                  <a:srgbClr val="C00000"/>
                </a:solidFill>
              </a:rPr>
              <a:t>reader.error</a:t>
            </a:r>
            <a:r>
              <a:rPr lang="en-US" altLang="zh-TW" sz="2200" dirty="0">
                <a:solidFill>
                  <a:srgbClr val="C00000"/>
                </a:solidFill>
              </a:rPr>
              <a:t>);</a:t>
            </a:r>
          </a:p>
          <a:p>
            <a:pPr lvl="2"/>
            <a:r>
              <a:rPr lang="en-US" altLang="zh-TW" sz="2200" dirty="0">
                <a:solidFill>
                  <a:srgbClr val="0070C0"/>
                </a:solidFill>
              </a:rPr>
              <a:t>                                              console.log("File", file.name, "ERROR");});</a:t>
            </a:r>
          </a:p>
          <a:p>
            <a:pPr lvl="2"/>
            <a:r>
              <a:rPr lang="en-US" altLang="zh-TW" sz="2200" dirty="0">
                <a:solidFill>
                  <a:srgbClr val="0070C0"/>
                </a:solidFill>
              </a:rPr>
              <a:t>       </a:t>
            </a:r>
            <a:r>
              <a:rPr lang="en-US" altLang="zh-TW" sz="2200" dirty="0" err="1">
                <a:solidFill>
                  <a:srgbClr val="0070C0"/>
                </a:solidFill>
              </a:rPr>
              <a:t>reader.</a:t>
            </a:r>
            <a:r>
              <a:rPr lang="en-US" altLang="zh-TW" sz="2200" b="1" dirty="0" err="1">
                <a:solidFill>
                  <a:srgbClr val="0070C0"/>
                </a:solidFill>
              </a:rPr>
              <a:t>readAsText</a:t>
            </a:r>
            <a:r>
              <a:rPr lang="en-US" altLang="zh-TW" sz="2200" dirty="0">
                <a:solidFill>
                  <a:srgbClr val="0070C0"/>
                </a:solidFill>
              </a:rPr>
              <a:t>(file);</a:t>
            </a:r>
          </a:p>
          <a:p>
            <a:pPr lvl="2"/>
            <a:r>
              <a:rPr lang="en-US" altLang="zh-TW" sz="2200" dirty="0">
                <a:solidFill>
                  <a:srgbClr val="0070C0"/>
                </a:solidFill>
              </a:rPr>
              <a:t>       });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&lt;/script&gt;</a:t>
            </a:r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0319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Storing data client-side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To keep the data in the browser</a:t>
            </a:r>
          </a:p>
          <a:p>
            <a:r>
              <a:rPr lang="en-US" altLang="zh-TW" dirty="0" err="1">
                <a:solidFill>
                  <a:srgbClr val="C00000"/>
                </a:solidFill>
              </a:rPr>
              <a:t>localStorage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object:</a:t>
            </a:r>
          </a:p>
          <a:p>
            <a:pPr lvl="1"/>
            <a:r>
              <a:rPr lang="en-US" altLang="zh-TW" dirty="0"/>
              <a:t>can be used to </a:t>
            </a:r>
            <a:r>
              <a:rPr lang="en-US" altLang="zh-TW" dirty="0">
                <a:solidFill>
                  <a:srgbClr val="C00000"/>
                </a:solidFill>
              </a:rPr>
              <a:t>store data </a:t>
            </a:r>
            <a:r>
              <a:rPr lang="en-US" altLang="zh-TW" dirty="0"/>
              <a:t>in a way:</a:t>
            </a:r>
          </a:p>
          <a:p>
            <a:pPr lvl="2"/>
            <a:r>
              <a:rPr lang="en-US" altLang="zh-TW" dirty="0"/>
              <a:t>that </a:t>
            </a:r>
            <a:r>
              <a:rPr lang="en-US" altLang="zh-TW" dirty="0">
                <a:solidFill>
                  <a:srgbClr val="C00000"/>
                </a:solidFill>
              </a:rPr>
              <a:t>survives page reloads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allows you to </a:t>
            </a:r>
            <a:r>
              <a:rPr lang="en-US" altLang="zh-TW" dirty="0">
                <a:solidFill>
                  <a:srgbClr val="C00000"/>
                </a:solidFill>
              </a:rPr>
              <a:t>file string values under names</a:t>
            </a:r>
          </a:p>
          <a:p>
            <a:pPr lvl="1"/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sz="2400" dirty="0" err="1">
                <a:solidFill>
                  <a:srgbClr val="0070C0"/>
                </a:solidFill>
              </a:rPr>
              <a:t>localStorage.</a:t>
            </a:r>
            <a:r>
              <a:rPr lang="en-US" altLang="zh-TW" sz="2400" dirty="0" err="1">
                <a:solidFill>
                  <a:srgbClr val="C00000"/>
                </a:solidFill>
              </a:rPr>
              <a:t>setItem</a:t>
            </a:r>
            <a:r>
              <a:rPr lang="en-US" altLang="zh-TW" sz="2400" dirty="0">
                <a:solidFill>
                  <a:srgbClr val="0070C0"/>
                </a:solidFill>
              </a:rPr>
              <a:t>("</a:t>
            </a:r>
            <a:r>
              <a:rPr lang="en-US" altLang="zh-TW" sz="2400" dirty="0">
                <a:solidFill>
                  <a:srgbClr val="7030A0"/>
                </a:solidFill>
              </a:rPr>
              <a:t>username</a:t>
            </a:r>
            <a:r>
              <a:rPr lang="en-US" altLang="zh-TW" sz="2400" dirty="0">
                <a:solidFill>
                  <a:srgbClr val="0070C0"/>
                </a:solidFill>
              </a:rPr>
              <a:t>", "</a:t>
            </a:r>
            <a:r>
              <a:rPr lang="en-US" altLang="zh-TW" sz="2400" dirty="0" err="1">
                <a:solidFill>
                  <a:srgbClr val="7030A0"/>
                </a:solidFill>
              </a:rPr>
              <a:t>marijn</a:t>
            </a:r>
            <a:r>
              <a:rPr lang="en-US" altLang="zh-TW" sz="2400" dirty="0">
                <a:solidFill>
                  <a:srgbClr val="0070C0"/>
                </a:solidFill>
              </a:rPr>
              <a:t>");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console.log(</a:t>
            </a:r>
            <a:r>
              <a:rPr lang="en-US" altLang="zh-TW" sz="2400" dirty="0" err="1">
                <a:solidFill>
                  <a:srgbClr val="0070C0"/>
                </a:solidFill>
              </a:rPr>
              <a:t>localStorage.</a:t>
            </a:r>
            <a:r>
              <a:rPr lang="en-US" altLang="zh-TW" sz="2400" dirty="0" err="1">
                <a:solidFill>
                  <a:srgbClr val="C00000"/>
                </a:solidFill>
              </a:rPr>
              <a:t>getItem</a:t>
            </a:r>
            <a:r>
              <a:rPr lang="en-US" altLang="zh-TW" sz="2400" dirty="0">
                <a:solidFill>
                  <a:srgbClr val="0070C0"/>
                </a:solidFill>
              </a:rPr>
              <a:t>("</a:t>
            </a:r>
            <a:r>
              <a:rPr lang="en-US" altLang="zh-TW" sz="2400" dirty="0">
                <a:solidFill>
                  <a:srgbClr val="7030A0"/>
                </a:solidFill>
              </a:rPr>
              <a:t>username</a:t>
            </a:r>
            <a:r>
              <a:rPr lang="en-US" altLang="zh-TW" sz="2400" dirty="0">
                <a:solidFill>
                  <a:srgbClr val="0070C0"/>
                </a:solidFill>
              </a:rPr>
              <a:t>"));</a:t>
            </a:r>
          </a:p>
          <a:p>
            <a:r>
              <a:rPr lang="en-US" altLang="zh-TW" sz="2400" dirty="0"/>
              <a:t>// → </a:t>
            </a:r>
            <a:r>
              <a:rPr lang="en-US" altLang="zh-TW" sz="2400" dirty="0" err="1"/>
              <a:t>marijn</a:t>
            </a:r>
            <a:endParaRPr lang="en-US" altLang="zh-TW" sz="2400" dirty="0"/>
          </a:p>
          <a:p>
            <a:r>
              <a:rPr lang="en-US" altLang="zh-TW" sz="2400" dirty="0" err="1">
                <a:solidFill>
                  <a:srgbClr val="0070C0"/>
                </a:solidFill>
              </a:rPr>
              <a:t>localStorage.</a:t>
            </a:r>
            <a:r>
              <a:rPr lang="en-US" altLang="zh-TW" sz="2400" dirty="0" err="1">
                <a:solidFill>
                  <a:srgbClr val="C00000"/>
                </a:solidFill>
              </a:rPr>
              <a:t>removeItem</a:t>
            </a:r>
            <a:r>
              <a:rPr lang="en-US" altLang="zh-TW" sz="2400" dirty="0">
                <a:solidFill>
                  <a:srgbClr val="0070C0"/>
                </a:solidFill>
              </a:rPr>
              <a:t>("</a:t>
            </a:r>
            <a:r>
              <a:rPr lang="en-US" altLang="zh-TW" sz="2400" dirty="0">
                <a:solidFill>
                  <a:srgbClr val="7030A0"/>
                </a:solidFill>
              </a:rPr>
              <a:t>username</a:t>
            </a:r>
            <a:r>
              <a:rPr lang="en-US" altLang="zh-TW" sz="2400" dirty="0">
                <a:solidFill>
                  <a:srgbClr val="0070C0"/>
                </a:solidFill>
              </a:rPr>
              <a:t>");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36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604" y="4973099"/>
            <a:ext cx="3771900" cy="1781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00024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400" b="1" dirty="0"/>
              <a:t>data stored in </a:t>
            </a:r>
            <a:r>
              <a:rPr lang="en-US" altLang="zh-TW" sz="2400" b="1" dirty="0" err="1">
                <a:solidFill>
                  <a:srgbClr val="C00000"/>
                </a:solidFill>
              </a:rPr>
              <a:t>localStorage</a:t>
            </a:r>
            <a:r>
              <a:rPr lang="en-US" altLang="zh-TW" sz="2400" b="1" dirty="0">
                <a:solidFill>
                  <a:srgbClr val="C00000"/>
                </a:solidFill>
              </a:rPr>
              <a:t> </a:t>
            </a:r>
            <a:r>
              <a:rPr lang="en-US" altLang="zh-TW" sz="2400" b="1" dirty="0"/>
              <a:t>by </a:t>
            </a:r>
            <a:r>
              <a:rPr lang="en-US" altLang="zh-TW" sz="2400" b="1" dirty="0">
                <a:solidFill>
                  <a:srgbClr val="C00000"/>
                </a:solidFill>
              </a:rPr>
              <a:t>a given website</a:t>
            </a:r>
            <a:r>
              <a:rPr lang="en-US" altLang="zh-TW" sz="2400" b="1" dirty="0"/>
              <a:t>:</a:t>
            </a:r>
          </a:p>
          <a:p>
            <a:pPr lvl="1"/>
            <a:r>
              <a:rPr lang="en-US" altLang="zh-TW" sz="2400" dirty="0"/>
              <a:t>can be read/overwritten </a:t>
            </a:r>
            <a:r>
              <a:rPr lang="en-US" altLang="zh-TW" sz="2400" dirty="0">
                <a:solidFill>
                  <a:srgbClr val="C00000"/>
                </a:solidFill>
              </a:rPr>
              <a:t>only by scripts on that same site</a:t>
            </a:r>
            <a:r>
              <a:rPr lang="en-US" altLang="zh-TW" sz="2400" dirty="0"/>
              <a:t>.</a:t>
            </a:r>
          </a:p>
          <a:p>
            <a:r>
              <a:rPr lang="en-US" altLang="zh-TW" sz="2400" b="1" dirty="0"/>
              <a:t>Browsers do enforce </a:t>
            </a:r>
            <a:r>
              <a:rPr lang="en-US" altLang="zh-TW" sz="2400" b="1" dirty="0">
                <a:solidFill>
                  <a:srgbClr val="C00000"/>
                </a:solidFill>
              </a:rPr>
              <a:t>a limit on the size </a:t>
            </a:r>
            <a:r>
              <a:rPr lang="en-US" altLang="zh-TW" sz="2400" b="1" dirty="0"/>
              <a:t>of the data:</a:t>
            </a:r>
          </a:p>
          <a:p>
            <a:pPr lvl="1"/>
            <a:r>
              <a:rPr lang="en-US" altLang="zh-TW" sz="2400" dirty="0"/>
              <a:t>a site can store in </a:t>
            </a:r>
            <a:r>
              <a:rPr lang="en-US" altLang="zh-TW" sz="2400" dirty="0" err="1">
                <a:solidFill>
                  <a:srgbClr val="7030A0"/>
                </a:solidFill>
              </a:rPr>
              <a:t>localStorage</a:t>
            </a:r>
            <a:r>
              <a:rPr lang="en-US" altLang="zh-TW" sz="2400" dirty="0"/>
              <a:t>.</a:t>
            </a:r>
          </a:p>
          <a:p>
            <a:r>
              <a:rPr lang="en-US" altLang="zh-TW" sz="2400" b="1" dirty="0"/>
              <a:t>a crude note-taking application:</a:t>
            </a:r>
          </a:p>
          <a:p>
            <a:pPr lvl="1"/>
            <a:r>
              <a:rPr lang="en-US" altLang="zh-TW" sz="2400" dirty="0"/>
              <a:t>keeps a set of named notes and allows the user to edit notes and create new ones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&lt;body&gt;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Notes: &lt;select&gt;&lt;/select&gt; 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&lt;button&gt;Add&lt;/button&gt;&lt;</a:t>
            </a:r>
            <a:r>
              <a:rPr lang="en-US" altLang="zh-TW" dirty="0" err="1">
                <a:solidFill>
                  <a:srgbClr val="0070C0"/>
                </a:solidFill>
              </a:rPr>
              <a:t>br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</a:t>
            </a:r>
            <a:r>
              <a:rPr lang="en-US" altLang="zh-TW" dirty="0" err="1">
                <a:solidFill>
                  <a:srgbClr val="0070C0"/>
                </a:solidFill>
              </a:rPr>
              <a:t>textarea</a:t>
            </a:r>
            <a:r>
              <a:rPr lang="en-US" altLang="zh-TW" dirty="0">
                <a:solidFill>
                  <a:srgbClr val="0070C0"/>
                </a:solidFill>
              </a:rPr>
              <a:t> style="width: 100%"&gt;&lt;/</a:t>
            </a:r>
            <a:r>
              <a:rPr lang="en-US" altLang="zh-TW" dirty="0" err="1">
                <a:solidFill>
                  <a:srgbClr val="0070C0"/>
                </a:solidFill>
              </a:rPr>
              <a:t>textarea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&lt;/body&gt;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&lt;script&gt;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let </a:t>
            </a:r>
            <a:r>
              <a:rPr lang="en-US" altLang="zh-TW" b="1" dirty="0">
                <a:solidFill>
                  <a:srgbClr val="C00000"/>
                </a:solidFill>
              </a:rPr>
              <a:t>list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= </a:t>
            </a:r>
            <a:r>
              <a:rPr lang="en-US" altLang="zh-TW" dirty="0" err="1">
                <a:solidFill>
                  <a:srgbClr val="0070C0"/>
                </a:solidFill>
              </a:rPr>
              <a:t>document.querySelector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>
                <a:solidFill>
                  <a:srgbClr val="7030A0"/>
                </a:solidFill>
              </a:rPr>
              <a:t>select</a:t>
            </a:r>
            <a:r>
              <a:rPr lang="en-US" altLang="zh-TW" dirty="0">
                <a:solidFill>
                  <a:srgbClr val="0070C0"/>
                </a:solidFill>
              </a:rPr>
              <a:t>");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let </a:t>
            </a:r>
            <a:r>
              <a:rPr lang="en-US" altLang="zh-TW" b="1" dirty="0">
                <a:solidFill>
                  <a:srgbClr val="C00000"/>
                </a:solidFill>
              </a:rPr>
              <a:t>note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document.querySelector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7030A0"/>
                </a:solidFill>
              </a:rPr>
              <a:t>textarea</a:t>
            </a:r>
            <a:r>
              <a:rPr lang="en-US" altLang="zh-TW" dirty="0">
                <a:solidFill>
                  <a:srgbClr val="0070C0"/>
                </a:solidFill>
              </a:rPr>
              <a:t>");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793" y="2243148"/>
            <a:ext cx="2365407" cy="10786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33" y="4365104"/>
            <a:ext cx="4800533" cy="108012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124" y="2243148"/>
            <a:ext cx="2362200" cy="1078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向右箭號 7"/>
          <p:cNvSpPr/>
          <p:nvPr/>
        </p:nvSpPr>
        <p:spPr>
          <a:xfrm>
            <a:off x="6444208" y="2708920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5400000">
            <a:off x="7403976" y="3632092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314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813376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let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C00000"/>
                </a:solidFill>
              </a:rPr>
              <a:t>state</a:t>
            </a:r>
            <a:r>
              <a:rPr lang="en-US" altLang="zh-TW" dirty="0"/>
              <a:t>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function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setState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newState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r>
              <a:rPr lang="en-US" altLang="zh-TW" sz="3000" dirty="0">
                <a:solidFill>
                  <a:srgbClr val="0070C0"/>
                </a:solidFill>
              </a:rPr>
              <a:t>    </a:t>
            </a:r>
            <a:r>
              <a:rPr lang="en-US" altLang="zh-TW" sz="3000" dirty="0" err="1">
                <a:solidFill>
                  <a:srgbClr val="7030A0"/>
                </a:solidFill>
              </a:rPr>
              <a:t>list</a:t>
            </a:r>
            <a:r>
              <a:rPr lang="en-US" altLang="zh-TW" sz="3000" dirty="0" err="1">
                <a:solidFill>
                  <a:srgbClr val="0070C0"/>
                </a:solidFill>
              </a:rPr>
              <a:t>.textContent</a:t>
            </a:r>
            <a:r>
              <a:rPr lang="en-US" altLang="zh-TW" sz="3000" dirty="0">
                <a:solidFill>
                  <a:srgbClr val="0070C0"/>
                </a:solidFill>
              </a:rPr>
              <a:t> = "";</a:t>
            </a:r>
          </a:p>
          <a:p>
            <a:r>
              <a:rPr lang="en-US" altLang="zh-TW" sz="3000" dirty="0">
                <a:solidFill>
                  <a:srgbClr val="0070C0"/>
                </a:solidFill>
              </a:rPr>
              <a:t>    for (let</a:t>
            </a:r>
            <a:r>
              <a:rPr lang="en-US" altLang="zh-TW" sz="3000" dirty="0"/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name</a:t>
            </a:r>
            <a:r>
              <a:rPr lang="en-US" altLang="zh-TW" sz="3000" dirty="0"/>
              <a:t> </a:t>
            </a:r>
            <a:r>
              <a:rPr lang="en-US" altLang="zh-TW" sz="3000" dirty="0">
                <a:solidFill>
                  <a:srgbClr val="0070C0"/>
                </a:solidFill>
              </a:rPr>
              <a:t>of</a:t>
            </a:r>
            <a:r>
              <a:rPr lang="en-US" altLang="zh-TW" sz="3000" dirty="0"/>
              <a:t> </a:t>
            </a:r>
            <a:r>
              <a:rPr lang="en-US" altLang="zh-TW" sz="3000" b="1" dirty="0" err="1">
                <a:solidFill>
                  <a:srgbClr val="FF0000"/>
                </a:solidFill>
              </a:rPr>
              <a:t>Object.keys</a:t>
            </a:r>
            <a:r>
              <a:rPr lang="en-US" altLang="zh-TW" sz="3000" dirty="0">
                <a:solidFill>
                  <a:srgbClr val="0070C0"/>
                </a:solidFill>
              </a:rPr>
              <a:t>(</a:t>
            </a:r>
            <a:r>
              <a:rPr lang="en-US" altLang="zh-TW" sz="3000" dirty="0" err="1">
                <a:solidFill>
                  <a:srgbClr val="0070C0"/>
                </a:solidFill>
              </a:rPr>
              <a:t>newState.</a:t>
            </a:r>
            <a:r>
              <a:rPr lang="en-US" altLang="zh-TW" sz="3000" dirty="0" err="1">
                <a:solidFill>
                  <a:srgbClr val="C00000"/>
                </a:solidFill>
              </a:rPr>
              <a:t>notes</a:t>
            </a:r>
            <a:r>
              <a:rPr lang="en-US" altLang="zh-TW" sz="3000" dirty="0">
                <a:solidFill>
                  <a:srgbClr val="0070C0"/>
                </a:solidFill>
              </a:rPr>
              <a:t>)) {</a:t>
            </a:r>
          </a:p>
          <a:p>
            <a:r>
              <a:rPr lang="en-US" altLang="zh-TW" sz="3000" dirty="0">
                <a:solidFill>
                  <a:srgbClr val="0070C0"/>
                </a:solidFill>
              </a:rPr>
              <a:t>         let option = </a:t>
            </a:r>
            <a:r>
              <a:rPr lang="en-US" altLang="zh-TW" sz="3000" dirty="0" err="1">
                <a:solidFill>
                  <a:srgbClr val="0070C0"/>
                </a:solidFill>
              </a:rPr>
              <a:t>document.createElement</a:t>
            </a:r>
            <a:r>
              <a:rPr lang="en-US" altLang="zh-TW" sz="3000" dirty="0">
                <a:solidFill>
                  <a:srgbClr val="0070C0"/>
                </a:solidFill>
              </a:rPr>
              <a:t>("</a:t>
            </a:r>
            <a:r>
              <a:rPr lang="en-US" altLang="zh-TW" sz="3000" dirty="0">
                <a:solidFill>
                  <a:srgbClr val="C00000"/>
                </a:solidFill>
              </a:rPr>
              <a:t>option</a:t>
            </a:r>
            <a:r>
              <a:rPr lang="en-US" altLang="zh-TW" sz="3000" dirty="0">
                <a:solidFill>
                  <a:srgbClr val="0070C0"/>
                </a:solidFill>
              </a:rPr>
              <a:t>");</a:t>
            </a:r>
          </a:p>
          <a:p>
            <a:r>
              <a:rPr lang="en-US" altLang="zh-TW" sz="3000" dirty="0">
                <a:solidFill>
                  <a:srgbClr val="0070C0"/>
                </a:solidFill>
              </a:rPr>
              <a:t>         </a:t>
            </a:r>
            <a:r>
              <a:rPr lang="en-US" altLang="zh-TW" sz="3000" dirty="0" err="1">
                <a:solidFill>
                  <a:srgbClr val="0070C0"/>
                </a:solidFill>
              </a:rPr>
              <a:t>option.</a:t>
            </a:r>
            <a:r>
              <a:rPr lang="en-US" altLang="zh-TW" sz="3000" dirty="0" err="1">
                <a:solidFill>
                  <a:srgbClr val="C00000"/>
                </a:solidFill>
              </a:rPr>
              <a:t>textContent</a:t>
            </a:r>
            <a:r>
              <a:rPr lang="en-US" altLang="zh-TW" sz="3000" dirty="0"/>
              <a:t> </a:t>
            </a:r>
            <a:r>
              <a:rPr lang="en-US" altLang="zh-TW" sz="3000" dirty="0">
                <a:solidFill>
                  <a:srgbClr val="0070C0"/>
                </a:solidFill>
              </a:rPr>
              <a:t>=</a:t>
            </a:r>
            <a:r>
              <a:rPr lang="en-US" altLang="zh-TW" sz="3000" dirty="0"/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name</a:t>
            </a:r>
            <a:r>
              <a:rPr lang="en-US" altLang="zh-TW" sz="3000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TW" sz="3000" dirty="0">
                <a:solidFill>
                  <a:srgbClr val="0070C0"/>
                </a:solidFill>
              </a:rPr>
              <a:t>         if (</a:t>
            </a:r>
            <a:r>
              <a:rPr lang="en-US" altLang="zh-TW" sz="3000" dirty="0" err="1">
                <a:solidFill>
                  <a:srgbClr val="0070C0"/>
                </a:solidFill>
              </a:rPr>
              <a:t>newState.selected</a:t>
            </a:r>
            <a:r>
              <a:rPr lang="en-US" altLang="zh-TW" sz="3000" dirty="0">
                <a:solidFill>
                  <a:srgbClr val="0070C0"/>
                </a:solidFill>
              </a:rPr>
              <a:t> == name) </a:t>
            </a:r>
            <a:r>
              <a:rPr lang="en-US" altLang="zh-TW" sz="3000" dirty="0" err="1">
                <a:solidFill>
                  <a:srgbClr val="0070C0"/>
                </a:solidFill>
              </a:rPr>
              <a:t>option.selected</a:t>
            </a:r>
            <a:r>
              <a:rPr lang="en-US" altLang="zh-TW" sz="3000" dirty="0">
                <a:solidFill>
                  <a:srgbClr val="0070C0"/>
                </a:solidFill>
              </a:rPr>
              <a:t> = </a:t>
            </a:r>
            <a:r>
              <a:rPr lang="en-US" altLang="zh-TW" sz="3000" i="1" dirty="0">
                <a:solidFill>
                  <a:srgbClr val="0070C0"/>
                </a:solidFill>
              </a:rPr>
              <a:t>true</a:t>
            </a:r>
            <a:r>
              <a:rPr lang="en-US" altLang="zh-TW" sz="3000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TW" sz="3000" dirty="0">
                <a:solidFill>
                  <a:srgbClr val="0070C0"/>
                </a:solidFill>
              </a:rPr>
              <a:t>         </a:t>
            </a:r>
            <a:r>
              <a:rPr lang="en-US" altLang="zh-TW" sz="3000" dirty="0" err="1">
                <a:solidFill>
                  <a:srgbClr val="0070C0"/>
                </a:solidFill>
              </a:rPr>
              <a:t>list.</a:t>
            </a:r>
            <a:r>
              <a:rPr lang="en-US" altLang="zh-TW" sz="3000" b="1" dirty="0" err="1">
                <a:solidFill>
                  <a:srgbClr val="0070C0"/>
                </a:solidFill>
              </a:rPr>
              <a:t>appendChild</a:t>
            </a:r>
            <a:r>
              <a:rPr lang="en-US" altLang="zh-TW" sz="3000" dirty="0">
                <a:solidFill>
                  <a:srgbClr val="0070C0"/>
                </a:solidFill>
              </a:rPr>
              <a:t>(option);  }</a:t>
            </a:r>
          </a:p>
          <a:p>
            <a:r>
              <a:rPr lang="en-US" altLang="zh-TW" sz="3000" dirty="0">
                <a:solidFill>
                  <a:srgbClr val="0070C0"/>
                </a:solidFill>
              </a:rPr>
              <a:t>    </a:t>
            </a:r>
            <a:r>
              <a:rPr lang="en-US" altLang="zh-TW" sz="3000" dirty="0" err="1">
                <a:solidFill>
                  <a:srgbClr val="0070C0"/>
                </a:solidFill>
              </a:rPr>
              <a:t>note.value</a:t>
            </a:r>
            <a:r>
              <a:rPr lang="en-US" altLang="zh-TW" sz="3000" dirty="0">
                <a:solidFill>
                  <a:srgbClr val="0070C0"/>
                </a:solidFill>
              </a:rPr>
              <a:t> = </a:t>
            </a:r>
            <a:r>
              <a:rPr lang="en-US" altLang="zh-TW" sz="3000" dirty="0" err="1">
                <a:solidFill>
                  <a:srgbClr val="0070C0"/>
                </a:solidFill>
              </a:rPr>
              <a:t>newState.</a:t>
            </a:r>
            <a:r>
              <a:rPr lang="en-US" altLang="zh-TW" sz="3000" dirty="0" err="1">
                <a:solidFill>
                  <a:srgbClr val="7030A0"/>
                </a:solidFill>
              </a:rPr>
              <a:t>notes</a:t>
            </a:r>
            <a:r>
              <a:rPr lang="en-US" altLang="zh-TW" sz="3000" dirty="0">
                <a:solidFill>
                  <a:srgbClr val="0070C0"/>
                </a:solidFill>
              </a:rPr>
              <a:t>[</a:t>
            </a:r>
            <a:r>
              <a:rPr lang="en-US" altLang="zh-TW" sz="3000" dirty="0" err="1">
                <a:solidFill>
                  <a:srgbClr val="0070C0"/>
                </a:solidFill>
              </a:rPr>
              <a:t>newState.selected</a:t>
            </a:r>
            <a:r>
              <a:rPr lang="en-US" altLang="zh-TW" sz="3000" dirty="0">
                <a:solidFill>
                  <a:srgbClr val="0070C0"/>
                </a:solidFill>
              </a:rPr>
              <a:t>];</a:t>
            </a:r>
          </a:p>
          <a:p>
            <a:r>
              <a:rPr lang="en-US" altLang="zh-TW" sz="3000" dirty="0"/>
              <a:t>      </a:t>
            </a:r>
            <a:r>
              <a:rPr lang="en-US" altLang="zh-TW" sz="3000" b="1" dirty="0" err="1">
                <a:solidFill>
                  <a:srgbClr val="7030A0"/>
                </a:solidFill>
              </a:rPr>
              <a:t>localStorage.setItem</a:t>
            </a:r>
            <a:r>
              <a:rPr lang="en-US" altLang="zh-TW" sz="3000" dirty="0">
                <a:solidFill>
                  <a:srgbClr val="0070C0"/>
                </a:solidFill>
              </a:rPr>
              <a:t>("</a:t>
            </a:r>
            <a:r>
              <a:rPr lang="en-US" altLang="zh-TW" sz="3000" b="1" dirty="0">
                <a:solidFill>
                  <a:srgbClr val="0070C0"/>
                </a:solidFill>
              </a:rPr>
              <a:t>Notes</a:t>
            </a:r>
            <a:r>
              <a:rPr lang="en-US" altLang="zh-TW" sz="3000" dirty="0">
                <a:solidFill>
                  <a:srgbClr val="0070C0"/>
                </a:solidFill>
              </a:rPr>
              <a:t>", </a:t>
            </a:r>
            <a:r>
              <a:rPr lang="en-US" altLang="zh-TW" sz="3000" dirty="0" err="1">
                <a:solidFill>
                  <a:srgbClr val="C00000"/>
                </a:solidFill>
              </a:rPr>
              <a:t>JSON.stringify</a:t>
            </a:r>
            <a:r>
              <a:rPr lang="en-US" altLang="zh-TW" sz="3000" dirty="0">
                <a:solidFill>
                  <a:srgbClr val="C00000"/>
                </a:solidFill>
              </a:rPr>
              <a:t>(</a:t>
            </a:r>
            <a:r>
              <a:rPr lang="en-US" altLang="zh-TW" sz="3000" dirty="0" err="1">
                <a:solidFill>
                  <a:srgbClr val="C00000"/>
                </a:solidFill>
              </a:rPr>
              <a:t>newState</a:t>
            </a:r>
            <a:r>
              <a:rPr lang="en-US" altLang="zh-TW" sz="3000" dirty="0">
                <a:solidFill>
                  <a:srgbClr val="C00000"/>
                </a:solidFill>
              </a:rPr>
              <a:t>)</a:t>
            </a:r>
            <a:r>
              <a:rPr lang="en-US" altLang="zh-TW" sz="3000" dirty="0"/>
              <a:t>);</a:t>
            </a:r>
          </a:p>
          <a:p>
            <a:r>
              <a:rPr lang="en-US" altLang="zh-TW" sz="3000" dirty="0"/>
              <a:t>     </a:t>
            </a:r>
            <a:r>
              <a:rPr lang="en-US" altLang="zh-TW" sz="3000" dirty="0">
                <a:solidFill>
                  <a:srgbClr val="C00000"/>
                </a:solidFill>
              </a:rPr>
              <a:t>state = </a:t>
            </a:r>
            <a:r>
              <a:rPr lang="en-US" altLang="zh-TW" sz="3000" dirty="0" err="1">
                <a:solidFill>
                  <a:srgbClr val="C00000"/>
                </a:solidFill>
              </a:rPr>
              <a:t>newState</a:t>
            </a:r>
            <a:r>
              <a:rPr lang="en-US" altLang="zh-TW" sz="3000" dirty="0">
                <a:solidFill>
                  <a:srgbClr val="C00000"/>
                </a:solidFill>
              </a:rPr>
              <a:t>;</a:t>
            </a:r>
          </a:p>
          <a:p>
            <a:r>
              <a:rPr lang="en-US" altLang="zh-TW" sz="3000" dirty="0"/>
              <a:t>     </a:t>
            </a:r>
            <a:r>
              <a:rPr lang="en-US" altLang="zh-TW" sz="3000" dirty="0">
                <a:solidFill>
                  <a:srgbClr val="0070C0"/>
                </a:solidFill>
              </a:rPr>
              <a:t>}</a:t>
            </a:r>
          </a:p>
          <a:p>
            <a:endParaRPr lang="en-US" altLang="zh-TW" sz="2800" dirty="0"/>
          </a:p>
          <a:p>
            <a:r>
              <a:rPr lang="en-US" altLang="zh-TW" sz="2800" dirty="0" err="1">
                <a:solidFill>
                  <a:srgbClr val="C00000"/>
                </a:solidFill>
              </a:rPr>
              <a:t>setState</a:t>
            </a:r>
            <a:r>
              <a:rPr lang="en-US" altLang="zh-TW" sz="2800" dirty="0">
                <a:solidFill>
                  <a:srgbClr val="0070C0"/>
                </a:solidFill>
              </a:rPr>
              <a:t>( </a:t>
            </a:r>
            <a:r>
              <a:rPr lang="en-US" altLang="zh-TW" sz="2800" b="1" dirty="0" err="1">
                <a:solidFill>
                  <a:srgbClr val="0070C0"/>
                </a:solidFill>
              </a:rPr>
              <a:t>JSON.parse</a:t>
            </a:r>
            <a:r>
              <a:rPr lang="en-US" altLang="zh-TW" sz="2800" dirty="0">
                <a:solidFill>
                  <a:srgbClr val="0070C0"/>
                </a:solidFill>
              </a:rPr>
              <a:t>( </a:t>
            </a:r>
            <a:r>
              <a:rPr lang="en-US" altLang="zh-TW" sz="2800" dirty="0" err="1">
                <a:solidFill>
                  <a:srgbClr val="C00000"/>
                </a:solidFill>
              </a:rPr>
              <a:t>localStorage.</a:t>
            </a:r>
            <a:r>
              <a:rPr lang="en-US" altLang="zh-TW" sz="2800" b="1" dirty="0" err="1">
                <a:solidFill>
                  <a:srgbClr val="C00000"/>
                </a:solidFill>
              </a:rPr>
              <a:t>getItem</a:t>
            </a:r>
            <a:r>
              <a:rPr lang="en-US" altLang="zh-TW" sz="2800" dirty="0">
                <a:solidFill>
                  <a:srgbClr val="0070C0"/>
                </a:solidFill>
              </a:rPr>
              <a:t>("</a:t>
            </a:r>
            <a:r>
              <a:rPr lang="en-US" altLang="zh-TW" sz="2800" b="1" dirty="0">
                <a:solidFill>
                  <a:srgbClr val="7030A0"/>
                </a:solidFill>
              </a:rPr>
              <a:t>Notes</a:t>
            </a:r>
            <a:r>
              <a:rPr lang="en-US" altLang="zh-TW" sz="2800" dirty="0">
                <a:solidFill>
                  <a:srgbClr val="0070C0"/>
                </a:solidFill>
              </a:rPr>
              <a:t>")) </a:t>
            </a:r>
            <a:r>
              <a:rPr lang="en-US" altLang="zh-TW" sz="2800" b="1" dirty="0">
                <a:solidFill>
                  <a:srgbClr val="0070C0"/>
                </a:solidFill>
              </a:rPr>
              <a:t>||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         {  </a:t>
            </a:r>
            <a:r>
              <a:rPr lang="en-US" altLang="zh-TW" sz="2800" b="1" dirty="0">
                <a:solidFill>
                  <a:srgbClr val="0070C0"/>
                </a:solidFill>
              </a:rPr>
              <a:t>notes:</a:t>
            </a:r>
            <a:r>
              <a:rPr lang="en-US" altLang="zh-TW" sz="2800" dirty="0">
                <a:solidFill>
                  <a:srgbClr val="0070C0"/>
                </a:solidFill>
              </a:rPr>
              <a:t> {"</a:t>
            </a:r>
            <a:r>
              <a:rPr lang="en-US" altLang="zh-TW" sz="2800" dirty="0">
                <a:solidFill>
                  <a:srgbClr val="002060"/>
                </a:solidFill>
              </a:rPr>
              <a:t>shopping list": </a:t>
            </a:r>
            <a:r>
              <a:rPr lang="en-US" altLang="zh-TW" sz="2800" dirty="0">
                <a:solidFill>
                  <a:srgbClr val="0070C0"/>
                </a:solidFill>
              </a:rPr>
              <a:t>"</a:t>
            </a:r>
            <a:r>
              <a:rPr lang="en-US" altLang="zh-TW" sz="2800" dirty="0">
                <a:solidFill>
                  <a:srgbClr val="002060"/>
                </a:solidFill>
              </a:rPr>
              <a:t>Carrots\</a:t>
            </a:r>
            <a:r>
              <a:rPr lang="en-US" altLang="zh-TW" sz="2800" dirty="0" err="1">
                <a:solidFill>
                  <a:srgbClr val="002060"/>
                </a:solidFill>
              </a:rPr>
              <a:t>nRaisins</a:t>
            </a:r>
            <a:r>
              <a:rPr lang="en-US" altLang="zh-TW" sz="2800" dirty="0">
                <a:solidFill>
                  <a:srgbClr val="0070C0"/>
                </a:solidFill>
              </a:rPr>
              <a:t>"},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            </a:t>
            </a:r>
            <a:r>
              <a:rPr lang="en-US" altLang="zh-TW" sz="2800" b="1" dirty="0">
                <a:solidFill>
                  <a:srgbClr val="0070C0"/>
                </a:solidFill>
              </a:rPr>
              <a:t>selected</a:t>
            </a:r>
            <a:r>
              <a:rPr lang="en-US" altLang="zh-TW" sz="2800" dirty="0">
                <a:solidFill>
                  <a:srgbClr val="0070C0"/>
                </a:solidFill>
              </a:rPr>
              <a:t>: "</a:t>
            </a:r>
            <a:r>
              <a:rPr lang="en-US" altLang="zh-TW" sz="2800" dirty="0">
                <a:solidFill>
                  <a:srgbClr val="002060"/>
                </a:solidFill>
              </a:rPr>
              <a:t>shopping list</a:t>
            </a:r>
            <a:r>
              <a:rPr lang="en-US" altLang="zh-TW" sz="2800" dirty="0">
                <a:solidFill>
                  <a:srgbClr val="0070C0"/>
                </a:solidFill>
              </a:rPr>
              <a:t>"  });</a:t>
            </a:r>
            <a:endParaRPr lang="en-US" altLang="zh-TW" sz="3000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38</a:t>
            </a:fld>
            <a:endParaRPr lang="zh-TW" altLang="en-US" dirty="0"/>
          </a:p>
        </p:txBody>
      </p:sp>
      <p:sp>
        <p:nvSpPr>
          <p:cNvPr id="5" name="向左箭號圖說文字 4"/>
          <p:cNvSpPr/>
          <p:nvPr/>
        </p:nvSpPr>
        <p:spPr>
          <a:xfrm>
            <a:off x="6732240" y="5517645"/>
            <a:ext cx="1296144" cy="551086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Object</a:t>
            </a:r>
            <a:endParaRPr lang="zh-TW" altLang="en-US" dirty="0"/>
          </a:p>
        </p:txBody>
      </p:sp>
      <p:sp>
        <p:nvSpPr>
          <p:cNvPr id="7" name="向下箭號圖說文字 6"/>
          <p:cNvSpPr/>
          <p:nvPr/>
        </p:nvSpPr>
        <p:spPr>
          <a:xfrm>
            <a:off x="4620331" y="620688"/>
            <a:ext cx="4536504" cy="72008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回傳一個包含給定物件內所有</a:t>
            </a:r>
            <a:r>
              <a:rPr lang="zh-TW" altLang="en-US" b="1" dirty="0">
                <a:solidFill>
                  <a:srgbClr val="FFC000"/>
                </a:solidFill>
              </a:rPr>
              <a:t>可列舉屬性</a:t>
            </a:r>
            <a:r>
              <a:rPr lang="zh-TW" altLang="en-US" dirty="0"/>
              <a:t>的字串陣列</a:t>
            </a:r>
          </a:p>
        </p:txBody>
      </p:sp>
      <p:sp>
        <p:nvSpPr>
          <p:cNvPr id="9" name="矩形 8"/>
          <p:cNvSpPr/>
          <p:nvPr/>
        </p:nvSpPr>
        <p:spPr>
          <a:xfrm>
            <a:off x="4620330" y="-27384"/>
            <a:ext cx="4523669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7030A0"/>
                </a:solidFill>
              </a:rPr>
              <a:t>var obj = { 0: 'a', 1: 'b', 2: 'c' };</a:t>
            </a:r>
          </a:p>
          <a:p>
            <a:r>
              <a:rPr lang="zh-TW" altLang="en-US" sz="1600" dirty="0">
                <a:solidFill>
                  <a:srgbClr val="7030A0"/>
                </a:solidFill>
              </a:rPr>
              <a:t>console.log</a:t>
            </a:r>
            <a:r>
              <a:rPr lang="zh-TW" altLang="en-US" sz="1600" b="1" dirty="0">
                <a:solidFill>
                  <a:srgbClr val="FF0000"/>
                </a:solidFill>
              </a:rPr>
              <a:t>(Object.keys</a:t>
            </a:r>
            <a:r>
              <a:rPr lang="zh-TW" altLang="en-US" sz="1600" dirty="0">
                <a:solidFill>
                  <a:srgbClr val="7030A0"/>
                </a:solidFill>
              </a:rPr>
              <a:t>(obj)); </a:t>
            </a:r>
            <a:r>
              <a:rPr lang="zh-TW" altLang="en-US" sz="1600" dirty="0"/>
              <a:t>// console: ['0', '1', '2']</a:t>
            </a:r>
          </a:p>
        </p:txBody>
      </p:sp>
      <p:sp>
        <p:nvSpPr>
          <p:cNvPr id="11" name="向左箭號圖說文字 10"/>
          <p:cNvSpPr/>
          <p:nvPr/>
        </p:nvSpPr>
        <p:spPr>
          <a:xfrm>
            <a:off x="3131840" y="4077072"/>
            <a:ext cx="1296144" cy="551086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Object</a:t>
            </a:r>
            <a:endParaRPr lang="zh-TW" altLang="en-US" dirty="0"/>
          </a:p>
        </p:txBody>
      </p:sp>
      <p:cxnSp>
        <p:nvCxnSpPr>
          <p:cNvPr id="15" name="肘形接點 14"/>
          <p:cNvCxnSpPr>
            <a:stCxn id="5" idx="3"/>
            <a:endCxn id="11" idx="3"/>
          </p:cNvCxnSpPr>
          <p:nvPr/>
        </p:nvCxnSpPr>
        <p:spPr>
          <a:xfrm flipH="1" flipV="1">
            <a:off x="4427984" y="4352615"/>
            <a:ext cx="3600400" cy="1440573"/>
          </a:xfrm>
          <a:prstGeom prst="bentConnector3">
            <a:avLst>
              <a:gd name="adj1" fmla="val -63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420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2800" dirty="0" err="1">
                <a:solidFill>
                  <a:srgbClr val="C00000"/>
                </a:solidFill>
              </a:rPr>
              <a:t>list</a:t>
            </a:r>
            <a:r>
              <a:rPr lang="en-US" altLang="zh-TW" sz="2800" dirty="0" err="1">
                <a:solidFill>
                  <a:srgbClr val="0070C0"/>
                </a:solidFill>
              </a:rPr>
              <a:t>.addEventListener</a:t>
            </a:r>
            <a:r>
              <a:rPr lang="en-US" altLang="zh-TW" sz="2800" dirty="0">
                <a:solidFill>
                  <a:srgbClr val="0070C0"/>
                </a:solidFill>
              </a:rPr>
              <a:t>("</a:t>
            </a:r>
            <a:r>
              <a:rPr lang="en-US" altLang="zh-TW" sz="2800" dirty="0">
                <a:solidFill>
                  <a:srgbClr val="7030A0"/>
                </a:solidFill>
              </a:rPr>
              <a:t>change</a:t>
            </a:r>
            <a:r>
              <a:rPr lang="en-US" altLang="zh-TW" sz="2800" dirty="0">
                <a:solidFill>
                  <a:srgbClr val="0070C0"/>
                </a:solidFill>
              </a:rPr>
              <a:t>", () =&gt; </a:t>
            </a:r>
            <a:r>
              <a:rPr lang="en-US" altLang="zh-TW" sz="2800" dirty="0">
                <a:solidFill>
                  <a:srgbClr val="C00000"/>
                </a:solidFill>
              </a:rPr>
              <a:t>{</a:t>
            </a:r>
          </a:p>
          <a:p>
            <a:r>
              <a:rPr lang="en-US" altLang="zh-TW" dirty="0"/>
              <a:t>       </a:t>
            </a:r>
            <a:r>
              <a:rPr lang="en-US" altLang="zh-TW" sz="2600" b="1" dirty="0" err="1">
                <a:solidFill>
                  <a:srgbClr val="C00000"/>
                </a:solidFill>
              </a:rPr>
              <a:t>setState</a:t>
            </a:r>
            <a:r>
              <a:rPr lang="en-US" altLang="zh-TW" sz="2600" dirty="0">
                <a:solidFill>
                  <a:srgbClr val="0070C0"/>
                </a:solidFill>
              </a:rPr>
              <a:t>({notes: </a:t>
            </a:r>
            <a:r>
              <a:rPr lang="en-US" altLang="zh-TW" sz="2600" dirty="0" err="1">
                <a:solidFill>
                  <a:srgbClr val="0070C0"/>
                </a:solidFill>
              </a:rPr>
              <a:t>state.notes</a:t>
            </a:r>
            <a:r>
              <a:rPr lang="en-US" altLang="zh-TW" sz="2600" dirty="0">
                <a:solidFill>
                  <a:srgbClr val="0070C0"/>
                </a:solidFill>
              </a:rPr>
              <a:t>, selected: </a:t>
            </a:r>
            <a:r>
              <a:rPr lang="en-US" altLang="zh-TW" sz="2600" dirty="0" err="1">
                <a:solidFill>
                  <a:srgbClr val="0070C0"/>
                </a:solidFill>
              </a:rPr>
              <a:t>list.value</a:t>
            </a:r>
            <a:r>
              <a:rPr lang="en-US" altLang="zh-TW" sz="2600" dirty="0">
                <a:solidFill>
                  <a:srgbClr val="0070C0"/>
                </a:solidFill>
              </a:rPr>
              <a:t>});   </a:t>
            </a:r>
            <a:r>
              <a:rPr lang="en-US" altLang="zh-TW" sz="3000" dirty="0">
                <a:solidFill>
                  <a:srgbClr val="C00000"/>
                </a:solidFill>
              </a:rPr>
              <a:t>}</a:t>
            </a:r>
            <a:r>
              <a:rPr lang="en-US" altLang="zh-TW" sz="3000" dirty="0">
                <a:solidFill>
                  <a:srgbClr val="0070C0"/>
                </a:solidFill>
              </a:rPr>
              <a:t>)</a:t>
            </a:r>
            <a:r>
              <a:rPr lang="en-US" altLang="zh-TW" sz="2600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TW" sz="2400" dirty="0" err="1">
                <a:solidFill>
                  <a:srgbClr val="C00000"/>
                </a:solidFill>
              </a:rPr>
              <a:t>note</a:t>
            </a:r>
            <a:r>
              <a:rPr lang="en-US" altLang="zh-TW" sz="2400" dirty="0" err="1">
                <a:solidFill>
                  <a:srgbClr val="0070C0"/>
                </a:solidFill>
              </a:rPr>
              <a:t>.addEventListener</a:t>
            </a:r>
            <a:r>
              <a:rPr lang="en-US" altLang="zh-TW" sz="2400" dirty="0">
                <a:solidFill>
                  <a:srgbClr val="0070C0"/>
                </a:solidFill>
              </a:rPr>
              <a:t>("</a:t>
            </a:r>
            <a:r>
              <a:rPr lang="en-US" altLang="zh-TW" sz="2400" dirty="0">
                <a:solidFill>
                  <a:srgbClr val="7030A0"/>
                </a:solidFill>
              </a:rPr>
              <a:t>change</a:t>
            </a:r>
            <a:r>
              <a:rPr lang="en-US" altLang="zh-TW" sz="2400" dirty="0">
                <a:solidFill>
                  <a:srgbClr val="0070C0"/>
                </a:solidFill>
              </a:rPr>
              <a:t>", () =&gt; </a:t>
            </a:r>
            <a:r>
              <a:rPr lang="en-US" altLang="zh-TW" sz="2400" dirty="0">
                <a:solidFill>
                  <a:srgbClr val="C00000"/>
                </a:solidFill>
              </a:rPr>
              <a:t>{</a:t>
            </a:r>
          </a:p>
          <a:p>
            <a:r>
              <a:rPr lang="en-US" altLang="zh-TW" sz="2400" dirty="0"/>
              <a:t>         </a:t>
            </a:r>
            <a:r>
              <a:rPr lang="en-US" altLang="zh-TW" sz="2400" b="1" dirty="0" err="1">
                <a:solidFill>
                  <a:srgbClr val="C00000"/>
                </a:solidFill>
              </a:rPr>
              <a:t>setState</a:t>
            </a:r>
            <a:r>
              <a:rPr lang="en-US" altLang="zh-TW" sz="2400" dirty="0">
                <a:solidFill>
                  <a:srgbClr val="0070C0"/>
                </a:solidFill>
              </a:rPr>
              <a:t>({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          notes: </a:t>
            </a:r>
            <a:r>
              <a:rPr lang="en-US" altLang="zh-TW" sz="2000" b="1" dirty="0" err="1">
                <a:solidFill>
                  <a:srgbClr val="C00000"/>
                </a:solidFill>
              </a:rPr>
              <a:t>Object.assign</a:t>
            </a:r>
            <a:r>
              <a:rPr lang="en-US" altLang="zh-TW" sz="2000" dirty="0">
                <a:solidFill>
                  <a:srgbClr val="0070C0"/>
                </a:solidFill>
              </a:rPr>
              <a:t>({},</a:t>
            </a:r>
            <a:r>
              <a:rPr lang="en-US" altLang="zh-TW" sz="2000" dirty="0"/>
              <a:t> </a:t>
            </a:r>
            <a:r>
              <a:rPr lang="en-US" altLang="zh-TW" sz="2000" dirty="0" err="1">
                <a:solidFill>
                  <a:srgbClr val="C00000"/>
                </a:solidFill>
              </a:rPr>
              <a:t>state.notes</a:t>
            </a:r>
            <a:r>
              <a:rPr lang="en-US" altLang="zh-TW" sz="2000" dirty="0">
                <a:solidFill>
                  <a:srgbClr val="C00000"/>
                </a:solidFill>
              </a:rPr>
              <a:t>, {[</a:t>
            </a:r>
            <a:r>
              <a:rPr lang="en-US" altLang="zh-TW" sz="2000" dirty="0" err="1">
                <a:solidFill>
                  <a:srgbClr val="C00000"/>
                </a:solidFill>
              </a:rPr>
              <a:t>state.selected</a:t>
            </a:r>
            <a:r>
              <a:rPr lang="en-US" altLang="zh-TW" sz="2000" dirty="0">
                <a:solidFill>
                  <a:srgbClr val="C00000"/>
                </a:solidFill>
              </a:rPr>
              <a:t>]: </a:t>
            </a:r>
            <a:r>
              <a:rPr lang="en-US" altLang="zh-TW" sz="2000" dirty="0" err="1">
                <a:solidFill>
                  <a:srgbClr val="C00000"/>
                </a:solidFill>
              </a:rPr>
              <a:t>note.value</a:t>
            </a:r>
            <a:r>
              <a:rPr lang="en-US" altLang="zh-TW" sz="2000" dirty="0">
                <a:solidFill>
                  <a:srgbClr val="0070C0"/>
                </a:solidFill>
              </a:rPr>
              <a:t>})</a:t>
            </a:r>
            <a:r>
              <a:rPr lang="en-US" altLang="zh-TW" sz="2400" dirty="0">
                <a:solidFill>
                  <a:srgbClr val="0070C0"/>
                </a:solidFill>
              </a:rPr>
              <a:t>,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          selected: </a:t>
            </a:r>
            <a:r>
              <a:rPr lang="en-US" altLang="zh-TW" sz="2400" dirty="0" err="1">
                <a:solidFill>
                  <a:srgbClr val="0070C0"/>
                </a:solidFill>
              </a:rPr>
              <a:t>state.selected</a:t>
            </a:r>
            <a:r>
              <a:rPr lang="en-US" altLang="zh-TW" sz="2400" dirty="0">
                <a:solidFill>
                  <a:srgbClr val="0070C0"/>
                </a:solidFill>
              </a:rPr>
              <a:t> });   </a:t>
            </a:r>
            <a:r>
              <a:rPr lang="en-US" altLang="zh-TW" dirty="0">
                <a:solidFill>
                  <a:srgbClr val="0070C0"/>
                </a:solidFill>
              </a:rPr>
              <a:t>});</a:t>
            </a:r>
          </a:p>
          <a:p>
            <a:r>
              <a:rPr lang="en-US" altLang="zh-TW" sz="2600" dirty="0" err="1">
                <a:solidFill>
                  <a:srgbClr val="0070C0"/>
                </a:solidFill>
              </a:rPr>
              <a:t>document.querySelector</a:t>
            </a:r>
            <a:r>
              <a:rPr lang="en-US" altLang="zh-TW" sz="2600" dirty="0">
                <a:solidFill>
                  <a:srgbClr val="0070C0"/>
                </a:solidFill>
              </a:rPr>
              <a:t>("</a:t>
            </a:r>
            <a:r>
              <a:rPr lang="en-US" altLang="zh-TW" sz="2600" dirty="0">
                <a:solidFill>
                  <a:srgbClr val="7030A0"/>
                </a:solidFill>
              </a:rPr>
              <a:t>button</a:t>
            </a:r>
            <a:r>
              <a:rPr lang="en-US" altLang="zh-TW" sz="2600" dirty="0">
                <a:solidFill>
                  <a:srgbClr val="0070C0"/>
                </a:solidFill>
              </a:rPr>
              <a:t>").</a:t>
            </a:r>
            <a:r>
              <a:rPr lang="en-US" altLang="zh-TW" sz="2600" dirty="0" err="1">
                <a:solidFill>
                  <a:srgbClr val="0070C0"/>
                </a:solidFill>
              </a:rPr>
              <a:t>addEventListener</a:t>
            </a:r>
            <a:r>
              <a:rPr lang="en-US" altLang="zh-TW" sz="2600" dirty="0">
                <a:solidFill>
                  <a:srgbClr val="0070C0"/>
                </a:solidFill>
              </a:rPr>
              <a:t>("</a:t>
            </a:r>
            <a:r>
              <a:rPr lang="en-US" altLang="zh-TW" sz="2600" dirty="0">
                <a:solidFill>
                  <a:srgbClr val="7030A0"/>
                </a:solidFill>
              </a:rPr>
              <a:t>click</a:t>
            </a:r>
            <a:r>
              <a:rPr lang="en-US" altLang="zh-TW" sz="2600" dirty="0">
                <a:solidFill>
                  <a:srgbClr val="0070C0"/>
                </a:solidFill>
              </a:rPr>
              <a:t>", </a:t>
            </a:r>
          </a:p>
          <a:p>
            <a:r>
              <a:rPr lang="en-US" altLang="zh-TW" sz="2600" dirty="0">
                <a:solidFill>
                  <a:srgbClr val="0070C0"/>
                </a:solidFill>
              </a:rPr>
              <a:t>        () =&gt;</a:t>
            </a:r>
            <a:r>
              <a:rPr lang="en-US" altLang="zh-TW" sz="2600" dirty="0"/>
              <a:t> </a:t>
            </a:r>
            <a:r>
              <a:rPr lang="en-US" altLang="zh-TW" sz="2600" dirty="0">
                <a:solidFill>
                  <a:srgbClr val="C00000"/>
                </a:solidFill>
              </a:rPr>
              <a:t>{</a:t>
            </a:r>
            <a:r>
              <a:rPr lang="en-US" altLang="zh-TW" sz="2600" dirty="0"/>
              <a:t> </a:t>
            </a:r>
            <a:r>
              <a:rPr lang="en-US" altLang="zh-TW" sz="2600" dirty="0">
                <a:solidFill>
                  <a:srgbClr val="0070C0"/>
                </a:solidFill>
              </a:rPr>
              <a:t>let name = prompt("</a:t>
            </a:r>
            <a:r>
              <a:rPr lang="en-US" altLang="zh-TW" sz="2600" dirty="0">
                <a:solidFill>
                  <a:srgbClr val="002060"/>
                </a:solidFill>
              </a:rPr>
              <a:t>Note name</a:t>
            </a:r>
            <a:r>
              <a:rPr lang="en-US" altLang="zh-TW" sz="2600" dirty="0">
                <a:solidFill>
                  <a:srgbClr val="0070C0"/>
                </a:solidFill>
              </a:rPr>
              <a:t>");</a:t>
            </a:r>
          </a:p>
          <a:p>
            <a:r>
              <a:rPr lang="en-US" altLang="zh-TW" sz="2600" dirty="0">
                <a:solidFill>
                  <a:srgbClr val="0070C0"/>
                </a:solidFill>
              </a:rPr>
              <a:t>               if (name) </a:t>
            </a:r>
            <a:r>
              <a:rPr lang="en-US" altLang="zh-TW" sz="2600" b="1" dirty="0" err="1">
                <a:solidFill>
                  <a:srgbClr val="C00000"/>
                </a:solidFill>
              </a:rPr>
              <a:t>setState</a:t>
            </a:r>
            <a:r>
              <a:rPr lang="en-US" altLang="zh-TW" sz="2600" dirty="0">
                <a:solidFill>
                  <a:srgbClr val="0070C0"/>
                </a:solidFill>
              </a:rPr>
              <a:t>(</a:t>
            </a:r>
            <a:r>
              <a:rPr lang="en-US" altLang="zh-TW" sz="2600" dirty="0"/>
              <a:t>{</a:t>
            </a:r>
          </a:p>
          <a:p>
            <a:r>
              <a:rPr lang="en-US" altLang="zh-TW" sz="2600" dirty="0"/>
              <a:t>                   </a:t>
            </a:r>
            <a:r>
              <a:rPr lang="en-US" altLang="zh-TW" sz="2600" dirty="0">
                <a:solidFill>
                  <a:srgbClr val="0070C0"/>
                </a:solidFill>
              </a:rPr>
              <a:t>notes: </a:t>
            </a:r>
            <a:r>
              <a:rPr lang="en-US" altLang="zh-TW" sz="2600" dirty="0" err="1">
                <a:solidFill>
                  <a:srgbClr val="C00000"/>
                </a:solidFill>
              </a:rPr>
              <a:t>Object.assign</a:t>
            </a:r>
            <a:r>
              <a:rPr lang="en-US" altLang="zh-TW" sz="2600" dirty="0">
                <a:solidFill>
                  <a:srgbClr val="0070C0"/>
                </a:solidFill>
              </a:rPr>
              <a:t>({}, </a:t>
            </a:r>
            <a:r>
              <a:rPr lang="en-US" altLang="zh-TW" sz="2600" dirty="0" err="1">
                <a:solidFill>
                  <a:srgbClr val="0070C0"/>
                </a:solidFill>
              </a:rPr>
              <a:t>state.notes</a:t>
            </a:r>
            <a:r>
              <a:rPr lang="en-US" altLang="zh-TW" sz="2600" dirty="0">
                <a:solidFill>
                  <a:srgbClr val="0070C0"/>
                </a:solidFill>
              </a:rPr>
              <a:t>, {[name]: ""}),</a:t>
            </a:r>
          </a:p>
          <a:p>
            <a:r>
              <a:rPr lang="en-US" altLang="zh-TW" sz="2600" dirty="0">
                <a:solidFill>
                  <a:srgbClr val="0070C0"/>
                </a:solidFill>
              </a:rPr>
              <a:t>                   selected: name</a:t>
            </a:r>
            <a:r>
              <a:rPr lang="en-US" altLang="zh-TW" sz="2600" dirty="0"/>
              <a:t> </a:t>
            </a:r>
            <a:r>
              <a:rPr lang="en-US" altLang="zh-TW" sz="2600" dirty="0">
                <a:solidFill>
                  <a:srgbClr val="002060"/>
                </a:solidFill>
              </a:rPr>
              <a:t>}</a:t>
            </a:r>
            <a:r>
              <a:rPr lang="en-US" altLang="zh-TW" sz="2600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sz="2800" dirty="0"/>
              <a:t>                </a:t>
            </a:r>
            <a:r>
              <a:rPr lang="en-US" altLang="zh-TW" sz="2800" dirty="0">
                <a:solidFill>
                  <a:srgbClr val="C00000"/>
                </a:solidFill>
              </a:rPr>
              <a:t>}</a:t>
            </a:r>
            <a:r>
              <a:rPr lang="en-US" altLang="zh-TW" sz="2800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sz="2800" dirty="0"/>
              <a:t>&lt;/script&gt;</a:t>
            </a:r>
            <a:endParaRPr lang="en-US" altLang="zh-TW" sz="2600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39</a:t>
            </a:fld>
            <a:endParaRPr lang="zh-TW" altLang="en-US" dirty="0"/>
          </a:p>
        </p:txBody>
      </p:sp>
      <p:sp>
        <p:nvSpPr>
          <p:cNvPr id="5" name="向下箭號圖說文字 4"/>
          <p:cNvSpPr/>
          <p:nvPr/>
        </p:nvSpPr>
        <p:spPr>
          <a:xfrm>
            <a:off x="2771800" y="1484784"/>
            <a:ext cx="6264696" cy="64807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複製一個或多個物件自身所有可數的屬性到另一個目標物件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46453" y="5299709"/>
            <a:ext cx="3168352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var obj = { a: 1 };</a:t>
            </a:r>
          </a:p>
          <a:p>
            <a:r>
              <a:rPr lang="zh-TW" altLang="en-US" dirty="0">
                <a:solidFill>
                  <a:srgbClr val="7030A0"/>
                </a:solidFill>
              </a:rPr>
              <a:t>var copy = </a:t>
            </a:r>
            <a:r>
              <a:rPr lang="zh-TW" altLang="en-US" dirty="0">
                <a:solidFill>
                  <a:srgbClr val="FF0000"/>
                </a:solidFill>
              </a:rPr>
              <a:t>Object.assign</a:t>
            </a:r>
            <a:r>
              <a:rPr lang="zh-TW" altLang="en-US" dirty="0">
                <a:solidFill>
                  <a:srgbClr val="7030A0"/>
                </a:solidFill>
              </a:rPr>
              <a:t>({}, obj);</a:t>
            </a:r>
          </a:p>
          <a:p>
            <a:r>
              <a:rPr lang="zh-TW" altLang="en-US" dirty="0">
                <a:solidFill>
                  <a:srgbClr val="7030A0"/>
                </a:solidFill>
              </a:rPr>
              <a:t>console.log(copy); </a:t>
            </a:r>
            <a:r>
              <a:rPr lang="zh-TW" altLang="en-US" dirty="0"/>
              <a:t>// { a: 1 }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327C4B5-6C27-4FFF-87C2-B71076BCFE08}"/>
              </a:ext>
            </a:extLst>
          </p:cNvPr>
          <p:cNvCxnSpPr/>
          <p:nvPr/>
        </p:nvCxnSpPr>
        <p:spPr>
          <a:xfrm flipH="1" flipV="1">
            <a:off x="4355976" y="4869160"/>
            <a:ext cx="1490477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53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DC9453A-9DE7-43F8-9037-D766BB9BD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75" y="0"/>
            <a:ext cx="7887250" cy="68580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869B52-DB99-47EF-88A1-6353E933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1706FA1-F84D-46F7-9875-8CDE9AA2F425}"/>
              </a:ext>
            </a:extLst>
          </p:cNvPr>
          <p:cNvCxnSpPr>
            <a:cxnSpLocks/>
          </p:cNvCxnSpPr>
          <p:nvPr/>
        </p:nvCxnSpPr>
        <p:spPr>
          <a:xfrm>
            <a:off x="2309288" y="4755024"/>
            <a:ext cx="15426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35E9E30-B0C9-4523-A054-686D3A3CE0B1}"/>
              </a:ext>
            </a:extLst>
          </p:cNvPr>
          <p:cNvCxnSpPr>
            <a:cxnSpLocks/>
          </p:cNvCxnSpPr>
          <p:nvPr/>
        </p:nvCxnSpPr>
        <p:spPr>
          <a:xfrm>
            <a:off x="2279696" y="3117064"/>
            <a:ext cx="15426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C565A8B-DE79-4D01-A7D0-57A1FB94FE9D}"/>
              </a:ext>
            </a:extLst>
          </p:cNvPr>
          <p:cNvCxnSpPr>
            <a:cxnSpLocks/>
          </p:cNvCxnSpPr>
          <p:nvPr/>
        </p:nvCxnSpPr>
        <p:spPr>
          <a:xfrm>
            <a:off x="2297624" y="3981160"/>
            <a:ext cx="15426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7D6D753-6082-40F1-AD6E-747B4BE7E625}"/>
              </a:ext>
            </a:extLst>
          </p:cNvPr>
          <p:cNvCxnSpPr>
            <a:cxnSpLocks/>
          </p:cNvCxnSpPr>
          <p:nvPr/>
        </p:nvCxnSpPr>
        <p:spPr>
          <a:xfrm>
            <a:off x="2309288" y="3789040"/>
            <a:ext cx="211869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B962D14B-E122-44F5-944C-124BE1015133}"/>
              </a:ext>
            </a:extLst>
          </p:cNvPr>
          <p:cNvCxnSpPr>
            <a:cxnSpLocks/>
          </p:cNvCxnSpPr>
          <p:nvPr/>
        </p:nvCxnSpPr>
        <p:spPr>
          <a:xfrm>
            <a:off x="2297624" y="3615144"/>
            <a:ext cx="241839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391E48E1-DFEF-4851-94AB-083112FEF8B9}"/>
              </a:ext>
            </a:extLst>
          </p:cNvPr>
          <p:cNvSpPr/>
          <p:nvPr/>
        </p:nvSpPr>
        <p:spPr>
          <a:xfrm rot="10588352">
            <a:off x="3894015" y="2712266"/>
            <a:ext cx="288032" cy="264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941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JS gets its starting state from the "Notes" value stored in </a:t>
            </a:r>
            <a:r>
              <a:rPr lang="en-US" altLang="zh-TW" b="1" dirty="0" err="1"/>
              <a:t>localStorage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or, if that is missing, creates an example state that has only </a:t>
            </a:r>
            <a:r>
              <a:rPr lang="en-US" altLang="zh-TW" dirty="0">
                <a:solidFill>
                  <a:srgbClr val="C00000"/>
                </a:solidFill>
              </a:rPr>
              <a:t>a shopping list </a:t>
            </a:r>
            <a:r>
              <a:rPr lang="en-US" altLang="zh-TW" dirty="0"/>
              <a:t>in it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>
                <a:solidFill>
                  <a:srgbClr val="C00000"/>
                </a:solidFill>
              </a:rPr>
              <a:t>|| operator </a:t>
            </a:r>
            <a:r>
              <a:rPr lang="en-US" altLang="zh-TW" dirty="0"/>
              <a:t>can be used to provide </a:t>
            </a:r>
            <a:r>
              <a:rPr lang="en-US" altLang="zh-TW" dirty="0">
                <a:solidFill>
                  <a:srgbClr val="C00000"/>
                </a:solidFill>
              </a:rPr>
              <a:t>a default value</a:t>
            </a:r>
          </a:p>
          <a:p>
            <a:pPr lvl="1"/>
            <a:r>
              <a:rPr lang="en-US" altLang="zh-TW" dirty="0" err="1">
                <a:solidFill>
                  <a:srgbClr val="C00000"/>
                </a:solidFill>
              </a:rPr>
              <a:t>setState</a:t>
            </a:r>
            <a:r>
              <a:rPr lang="en-US" altLang="zh-TW" dirty="0"/>
              <a:t> method:</a:t>
            </a:r>
          </a:p>
          <a:p>
            <a:pPr lvl="2"/>
            <a:r>
              <a:rPr lang="en-US" altLang="zh-TW" dirty="0"/>
              <a:t>makes sure the DOM is showing a </a:t>
            </a:r>
            <a:r>
              <a:rPr lang="en-US" altLang="zh-TW" dirty="0">
                <a:solidFill>
                  <a:srgbClr val="C00000"/>
                </a:solidFill>
              </a:rPr>
              <a:t>given state </a:t>
            </a:r>
            <a:r>
              <a:rPr lang="en-US" altLang="zh-TW" dirty="0"/>
              <a:t>and stores the </a:t>
            </a:r>
            <a:r>
              <a:rPr lang="en-US" altLang="zh-TW" dirty="0">
                <a:solidFill>
                  <a:srgbClr val="C00000"/>
                </a:solidFill>
              </a:rPr>
              <a:t>new state </a:t>
            </a:r>
            <a:r>
              <a:rPr lang="en-US" altLang="zh-TW" dirty="0"/>
              <a:t>to </a:t>
            </a:r>
            <a:r>
              <a:rPr lang="en-US" altLang="zh-TW" dirty="0" err="1"/>
              <a:t>localStorage</a:t>
            </a:r>
            <a:endParaRPr lang="en-US" altLang="zh-TW" dirty="0"/>
          </a:p>
          <a:p>
            <a:pPr lvl="1"/>
            <a:r>
              <a:rPr lang="en-US" altLang="zh-TW" sz="2400" b="1" dirty="0" err="1">
                <a:solidFill>
                  <a:srgbClr val="C00000"/>
                </a:solidFill>
              </a:rPr>
              <a:t>Object.assign</a:t>
            </a:r>
            <a:r>
              <a:rPr lang="en-US" altLang="zh-TW" sz="2400" b="1" dirty="0"/>
              <a:t>:</a:t>
            </a:r>
          </a:p>
          <a:p>
            <a:pPr lvl="2"/>
            <a:r>
              <a:rPr lang="en-US" altLang="zh-TW" sz="2000" dirty="0"/>
              <a:t>create a new object that is a </a:t>
            </a:r>
            <a:r>
              <a:rPr lang="en-US" altLang="zh-TW" sz="2000" b="1" dirty="0">
                <a:solidFill>
                  <a:srgbClr val="C00000"/>
                </a:solidFill>
              </a:rPr>
              <a:t>clone</a:t>
            </a:r>
            <a:r>
              <a:rPr lang="en-US" altLang="zh-TW" sz="2000" dirty="0">
                <a:solidFill>
                  <a:srgbClr val="C00000"/>
                </a:solidFill>
              </a:rPr>
              <a:t> of the old </a:t>
            </a:r>
            <a:r>
              <a:rPr lang="en-US" altLang="zh-TW" sz="2000" dirty="0" err="1">
                <a:solidFill>
                  <a:srgbClr val="C00000"/>
                </a:solidFill>
              </a:rPr>
              <a:t>state.notes</a:t>
            </a:r>
            <a:r>
              <a:rPr lang="en-US" altLang="zh-TW" sz="2000" dirty="0"/>
              <a:t>,</a:t>
            </a:r>
          </a:p>
          <a:p>
            <a:r>
              <a:rPr lang="en-US" altLang="zh-TW" b="1" dirty="0" err="1">
                <a:solidFill>
                  <a:srgbClr val="C00000"/>
                </a:solidFill>
              </a:rPr>
              <a:t>session</a:t>
            </a:r>
            <a:r>
              <a:rPr lang="en-US" altLang="zh-TW" b="1" dirty="0" err="1"/>
              <a:t>Storage</a:t>
            </a:r>
            <a:r>
              <a:rPr lang="en-US" altLang="zh-TW" dirty="0"/>
              <a:t> is similar as </a:t>
            </a:r>
            <a:r>
              <a:rPr lang="en-US" altLang="zh-TW" b="1" dirty="0" err="1">
                <a:solidFill>
                  <a:srgbClr val="C00000"/>
                </a:solidFill>
              </a:rPr>
              <a:t>local</a:t>
            </a:r>
            <a:r>
              <a:rPr lang="en-US" altLang="zh-TW" b="1" dirty="0" err="1"/>
              <a:t>Storage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The difference is that:</a:t>
            </a:r>
          </a:p>
          <a:p>
            <a:pPr lvl="2"/>
            <a:r>
              <a:rPr lang="en-US" altLang="zh-TW" dirty="0"/>
              <a:t>the content of </a:t>
            </a:r>
            <a:r>
              <a:rPr lang="en-US" altLang="zh-TW" b="1" dirty="0" err="1"/>
              <a:t>sessionStorage</a:t>
            </a:r>
            <a:r>
              <a:rPr lang="en-US" altLang="zh-TW" dirty="0"/>
              <a:t> is </a:t>
            </a:r>
            <a:r>
              <a:rPr lang="en-US" altLang="zh-TW" dirty="0">
                <a:solidFill>
                  <a:srgbClr val="C00000"/>
                </a:solidFill>
              </a:rPr>
              <a:t>forgotten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at </a:t>
            </a:r>
            <a:r>
              <a:rPr lang="en-US" altLang="zh-TW" b="1" dirty="0">
                <a:solidFill>
                  <a:srgbClr val="C00000"/>
                </a:solidFill>
              </a:rPr>
              <a:t>the end of each </a:t>
            </a:r>
            <a:r>
              <a:rPr lang="en-US" altLang="zh-TW" b="1" i="1" dirty="0">
                <a:solidFill>
                  <a:srgbClr val="C00000"/>
                </a:solidFill>
              </a:rPr>
              <a:t>session</a:t>
            </a:r>
            <a:r>
              <a:rPr lang="en-US" altLang="zh-TW" i="1" dirty="0"/>
              <a:t>:</a:t>
            </a:r>
          </a:p>
          <a:p>
            <a:pPr lvl="3"/>
            <a:r>
              <a:rPr lang="en-US" altLang="zh-TW" dirty="0"/>
              <a:t>for most browsers means whenever the </a:t>
            </a:r>
            <a:r>
              <a:rPr lang="en-US" altLang="zh-TW" dirty="0">
                <a:solidFill>
                  <a:srgbClr val="C00000"/>
                </a:solidFill>
              </a:rPr>
              <a:t>browser is closed</a:t>
            </a:r>
            <a:r>
              <a:rPr lang="en-US" altLang="zh-TW" dirty="0"/>
              <a:t>.</a:t>
            </a:r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1274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練習上述操作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7417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 20 (Eloquent)</a:t>
            </a:r>
            <a:br>
              <a:rPr lang="en-US" altLang="zh-TW" dirty="0"/>
            </a:br>
            <a:r>
              <a:rPr lang="en-US" altLang="zh-TW" b="1" dirty="0"/>
              <a:t>Node.js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</a:rPr>
              <a:t>Asynchronous Programming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2502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異步</a:t>
            </a:r>
            <a:r>
              <a:rPr lang="en-US" altLang="zh-TW" dirty="0"/>
              <a:t>(</a:t>
            </a:r>
            <a:r>
              <a:rPr lang="zh-TW" altLang="en-US" dirty="0"/>
              <a:t>非同步</a:t>
            </a:r>
            <a:r>
              <a:rPr lang="en-US" altLang="zh-TW" dirty="0"/>
              <a:t>)</a:t>
            </a:r>
            <a:r>
              <a:rPr lang="zh-TW" altLang="en-US" dirty="0"/>
              <a:t>結構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Promise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JS</a:t>
            </a:r>
            <a:r>
              <a:rPr lang="zh-TW" altLang="en-US" dirty="0"/>
              <a:t>是</a:t>
            </a:r>
            <a:r>
              <a:rPr lang="zh-TW" altLang="en-US" dirty="0">
                <a:solidFill>
                  <a:srgbClr val="C00000"/>
                </a:solidFill>
              </a:rPr>
              <a:t>單線程</a:t>
            </a:r>
            <a:r>
              <a:rPr lang="zh-TW" altLang="en-US" dirty="0"/>
              <a:t>工作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即</a:t>
            </a:r>
            <a:r>
              <a:rPr lang="zh-TW" altLang="en-US" dirty="0">
                <a:solidFill>
                  <a:srgbClr val="C00000"/>
                </a:solidFill>
              </a:rPr>
              <a:t>兩段腳本不能同時</a:t>
            </a:r>
            <a:r>
              <a:rPr lang="zh-TW" altLang="en-US" dirty="0"/>
              <a:t>運行，必須一個接一個地運行。</a:t>
            </a:r>
            <a:endParaRPr lang="en-US" altLang="zh-TW" dirty="0"/>
          </a:p>
          <a:p>
            <a:r>
              <a:rPr lang="en-US" altLang="zh-TW" dirty="0"/>
              <a:t>JS</a:t>
            </a:r>
            <a:r>
              <a:rPr lang="zh-TW" altLang="en-US" dirty="0"/>
              <a:t>與因瀏覽器而異的其他 </a:t>
            </a:r>
            <a:r>
              <a:rPr lang="en-US" altLang="zh-TW" dirty="0"/>
              <a:t>N </a:t>
            </a:r>
            <a:r>
              <a:rPr lang="zh-TW" altLang="en-US" dirty="0"/>
              <a:t>種任務</a:t>
            </a:r>
            <a:r>
              <a:rPr lang="zh-TW" altLang="en-US" dirty="0">
                <a:solidFill>
                  <a:srgbClr val="C00000"/>
                </a:solidFill>
              </a:rPr>
              <a:t>共享一個線程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但通常 </a:t>
            </a:r>
            <a:r>
              <a:rPr lang="en-US" altLang="zh-TW" dirty="0"/>
              <a:t>JS </a:t>
            </a:r>
            <a:r>
              <a:rPr lang="zh-TW" altLang="en-US" dirty="0"/>
              <a:t>與</a:t>
            </a:r>
            <a:r>
              <a:rPr lang="en-US" altLang="zh-TW" dirty="0"/>
              <a:t>[</a:t>
            </a:r>
            <a:r>
              <a:rPr lang="zh-TW" altLang="en-US" dirty="0"/>
              <a:t>繪製、更新樣式和處理用戶操作</a:t>
            </a:r>
            <a:r>
              <a:rPr lang="en-US" altLang="zh-TW" dirty="0"/>
              <a:t>(EX:</a:t>
            </a:r>
            <a:r>
              <a:rPr lang="zh-TW" altLang="en-US" dirty="0"/>
              <a:t>高亮顯示文本</a:t>
            </a:r>
            <a:r>
              <a:rPr lang="en-US" altLang="zh-TW" dirty="0"/>
              <a:t>&amp;</a:t>
            </a:r>
            <a:r>
              <a:rPr lang="zh-TW" altLang="en-US" dirty="0"/>
              <a:t>與格式控件交互</a:t>
            </a:r>
            <a:r>
              <a:rPr lang="en-US" altLang="zh-TW" dirty="0"/>
              <a:t>)]</a:t>
            </a:r>
            <a:r>
              <a:rPr lang="zh-TW" altLang="en-US" dirty="0"/>
              <a:t>處於同一隊列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操作其中一項任務</a:t>
            </a:r>
            <a:r>
              <a:rPr lang="en-US" altLang="zh-TW" dirty="0"/>
              <a:t>[</a:t>
            </a:r>
            <a:r>
              <a:rPr lang="zh-TW" altLang="en-US" dirty="0"/>
              <a:t>會延遲</a:t>
            </a:r>
            <a:r>
              <a:rPr lang="en-US" altLang="zh-TW" dirty="0"/>
              <a:t>]</a:t>
            </a:r>
            <a:r>
              <a:rPr lang="zh-TW" altLang="en-US" dirty="0"/>
              <a:t>其他任務。</a:t>
            </a:r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43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645024"/>
            <a:ext cx="6248581" cy="295985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9512" y="6538912"/>
            <a:ext cx="7902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https://developers.google.com/web/fundamentals/primers/promises?hl=zh-tw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1350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r>
              <a:rPr lang="zh-TW" altLang="en-US" sz="2400" dirty="0"/>
              <a:t>上例中，</a:t>
            </a:r>
            <a:br>
              <a:rPr lang="en-US" altLang="zh-TW" sz="2400" dirty="0"/>
            </a:br>
            <a:r>
              <a:rPr lang="zh-TW" altLang="en-US" sz="2400" dirty="0"/>
              <a:t>事件可能在偵聽前就已發生，需要使用圖像</a:t>
            </a:r>
            <a:r>
              <a:rPr lang="en-US" altLang="zh-TW" sz="2400" dirty="0"/>
              <a:t>complete</a:t>
            </a:r>
            <a:r>
              <a:rPr lang="zh-TW" altLang="en-US" sz="2400" dirty="0"/>
              <a:t>屬性解決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806132"/>
            <a:ext cx="9144000" cy="2051868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C00000"/>
                </a:solidFill>
              </a:rPr>
              <a:t>但這不會捕獲出錯的圖像</a:t>
            </a:r>
            <a:r>
              <a:rPr lang="en-US" altLang="zh-TW" sz="2400" dirty="0">
                <a:solidFill>
                  <a:srgbClr val="C00000"/>
                </a:solidFill>
              </a:rPr>
              <a:t>:</a:t>
            </a:r>
          </a:p>
          <a:p>
            <a:pPr lvl="1"/>
            <a:r>
              <a:rPr lang="zh-TW" altLang="en-US" sz="2400" dirty="0"/>
              <a:t>因這之前我們沒機會偵聽到錯誤。</a:t>
            </a:r>
            <a:endParaRPr lang="en-US" altLang="zh-TW" sz="2400" dirty="0"/>
          </a:p>
          <a:p>
            <a:pPr lvl="1"/>
            <a:r>
              <a:rPr lang="zh-TW" altLang="en-US" sz="2400" dirty="0"/>
              <a:t>遺憾的是，</a:t>
            </a:r>
            <a:r>
              <a:rPr lang="en-US" altLang="zh-TW" sz="2400" dirty="0"/>
              <a:t>DOM </a:t>
            </a:r>
            <a:r>
              <a:rPr lang="zh-TW" altLang="en-US" sz="2400" dirty="0"/>
              <a:t>也沒有給出解決之道。</a:t>
            </a:r>
            <a:endParaRPr lang="en-US" altLang="zh-TW" sz="2400" dirty="0"/>
          </a:p>
          <a:p>
            <a:pPr lvl="1"/>
            <a:r>
              <a:rPr lang="zh-TW" altLang="en-US" sz="2400" dirty="0"/>
              <a:t>如加載一組圖像，情況會更復雜。</a:t>
            </a:r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44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881832"/>
            <a:ext cx="46291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544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事件</a:t>
            </a:r>
            <a:r>
              <a:rPr lang="en-US" altLang="zh-TW" dirty="0"/>
              <a:t>(Event)</a:t>
            </a:r>
            <a:r>
              <a:rPr lang="zh-TW" altLang="en-US" dirty="0"/>
              <a:t>並不總是最佳方法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zh-TW" altLang="en-US" dirty="0"/>
              <a:t>事件對於</a:t>
            </a:r>
            <a:r>
              <a:rPr lang="zh-TW" altLang="en-US" dirty="0">
                <a:solidFill>
                  <a:srgbClr val="C00000"/>
                </a:solidFill>
              </a:rPr>
              <a:t>同一對象</a:t>
            </a:r>
            <a:r>
              <a:rPr lang="zh-TW" altLang="en-US" dirty="0"/>
              <a:t>上</a:t>
            </a:r>
            <a:r>
              <a:rPr lang="zh-TW" altLang="en-US" dirty="0">
                <a:solidFill>
                  <a:srgbClr val="C00000"/>
                </a:solidFill>
              </a:rPr>
              <a:t>發生多次</a:t>
            </a:r>
            <a:r>
              <a:rPr lang="zh-TW" altLang="en-US" dirty="0"/>
              <a:t>的事情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EX: </a:t>
            </a:r>
            <a:r>
              <a:rPr lang="zh-TW" altLang="en-US" dirty="0"/>
              <a:t> </a:t>
            </a:r>
            <a:r>
              <a:rPr lang="en-US" altLang="zh-TW" dirty="0" err="1"/>
              <a:t>keyup</a:t>
            </a:r>
            <a:r>
              <a:rPr lang="zh-TW" altLang="en-US" dirty="0"/>
              <a:t>、</a:t>
            </a:r>
            <a:r>
              <a:rPr lang="en-US" altLang="zh-TW" dirty="0" err="1"/>
              <a:t>touchstart</a:t>
            </a:r>
            <a:r>
              <a:rPr lang="en-US" altLang="zh-TW" dirty="0"/>
              <a:t> </a:t>
            </a:r>
            <a:r>
              <a:rPr lang="zh-TW" altLang="en-US" dirty="0"/>
              <a:t>等</a:t>
            </a:r>
            <a:r>
              <a:rPr lang="zh-TW" altLang="en-US" dirty="0">
                <a:solidFill>
                  <a:srgbClr val="C00000"/>
                </a:solidFill>
              </a:rPr>
              <a:t>非常有用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但，如果關係到</a:t>
            </a:r>
            <a:r>
              <a:rPr lang="en-US" altLang="zh-TW" b="1" dirty="0">
                <a:solidFill>
                  <a:srgbClr val="FF0000"/>
                </a:solidFill>
              </a:rPr>
              <a:t>[</a:t>
            </a:r>
            <a:r>
              <a:rPr lang="zh-TW" altLang="en-US" b="1" dirty="0">
                <a:solidFill>
                  <a:srgbClr val="FF0000"/>
                </a:solidFill>
              </a:rPr>
              <a:t>異步成功</a:t>
            </a:r>
            <a:r>
              <a:rPr lang="en-US" altLang="zh-TW" b="1" dirty="0">
                <a:solidFill>
                  <a:srgbClr val="FF0000"/>
                </a:solidFill>
              </a:rPr>
              <a:t>/</a:t>
            </a:r>
            <a:r>
              <a:rPr lang="zh-TW" altLang="en-US" b="1" dirty="0">
                <a:solidFill>
                  <a:srgbClr val="FF0000"/>
                </a:solidFill>
              </a:rPr>
              <a:t>失敗</a:t>
            </a:r>
            <a:r>
              <a:rPr lang="en-US" altLang="zh-TW" b="1" dirty="0">
                <a:solidFill>
                  <a:srgbClr val="FF0000"/>
                </a:solidFill>
              </a:rPr>
              <a:t>]:</a:t>
            </a:r>
          </a:p>
          <a:p>
            <a:pPr lvl="1"/>
            <a:r>
              <a:rPr lang="zh-TW" altLang="en-US" dirty="0"/>
              <a:t>理想的情況是：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80928"/>
            <a:ext cx="6480720" cy="320959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1560" y="6071416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solidFill>
                  <a:srgbClr val="C00000"/>
                </a:solidFill>
                <a:latin typeface="Roboto"/>
              </a:rPr>
              <a:t>這就是 </a:t>
            </a:r>
            <a:r>
              <a:rPr lang="en-US" altLang="zh-TW" b="1" dirty="0">
                <a:solidFill>
                  <a:srgbClr val="C00000"/>
                </a:solidFill>
                <a:latin typeface="Roboto"/>
              </a:rPr>
              <a:t>promise </a:t>
            </a:r>
            <a:r>
              <a:rPr lang="zh-TW" altLang="en-US" b="1" dirty="0">
                <a:solidFill>
                  <a:srgbClr val="C00000"/>
                </a:solidFill>
                <a:latin typeface="Roboto"/>
              </a:rPr>
              <a:t>所執行的任務，但以更好的方式命名。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3388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透過</a:t>
            </a:r>
            <a:r>
              <a:rPr lang="en-US" altLang="zh-TW" dirty="0"/>
              <a:t>Promise</a:t>
            </a:r>
            <a:r>
              <a:rPr lang="zh-TW" altLang="en-US" dirty="0"/>
              <a:t>可有更好寫法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/>
          </a:bodyPr>
          <a:lstStyle/>
          <a:p>
            <a:r>
              <a:rPr lang="zh-TW" altLang="en-US" dirty="0"/>
              <a:t>如 </a:t>
            </a:r>
            <a:r>
              <a:rPr lang="en-US" altLang="zh-TW" dirty="0"/>
              <a:t>HTML </a:t>
            </a:r>
            <a:r>
              <a:rPr lang="zh-TW" altLang="en-US" dirty="0"/>
              <a:t>圖像元素有個返回 </a:t>
            </a:r>
            <a:r>
              <a:rPr lang="en-US" altLang="zh-TW" dirty="0">
                <a:solidFill>
                  <a:srgbClr val="C00000"/>
                </a:solidFill>
              </a:rPr>
              <a:t>promise</a:t>
            </a:r>
            <a:r>
              <a:rPr lang="en-US" altLang="zh-TW" dirty="0"/>
              <a:t> </a:t>
            </a:r>
            <a:r>
              <a:rPr lang="zh-TW" altLang="en-US" dirty="0"/>
              <a:t>的</a:t>
            </a:r>
            <a:r>
              <a:rPr lang="en-US" altLang="zh-TW" dirty="0">
                <a:solidFill>
                  <a:srgbClr val="C00000"/>
                </a:solidFill>
              </a:rPr>
              <a:t>ready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2060"/>
                </a:solidFill>
              </a:rPr>
              <a:t>method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img1.</a:t>
            </a:r>
            <a:r>
              <a:rPr lang="en-US" altLang="zh-TW" dirty="0">
                <a:solidFill>
                  <a:srgbClr val="C00000"/>
                </a:solidFill>
              </a:rPr>
              <a:t>ready</a:t>
            </a:r>
            <a:r>
              <a:rPr lang="en-US" altLang="zh-TW" dirty="0">
                <a:solidFill>
                  <a:srgbClr val="0070C0"/>
                </a:solidFill>
              </a:rPr>
              <a:t>().</a:t>
            </a:r>
            <a:r>
              <a:rPr lang="en-US" altLang="zh-TW" dirty="0">
                <a:solidFill>
                  <a:srgbClr val="C00000"/>
                </a:solidFill>
              </a:rPr>
              <a:t>then</a:t>
            </a:r>
            <a:r>
              <a:rPr lang="en-US" altLang="zh-TW" b="1" dirty="0">
                <a:solidFill>
                  <a:srgbClr val="7030A0"/>
                </a:solidFill>
              </a:rPr>
              <a:t>(</a:t>
            </a:r>
            <a:r>
              <a:rPr lang="en-US" altLang="zh-TW" dirty="0">
                <a:solidFill>
                  <a:srgbClr val="0070C0"/>
                </a:solidFill>
              </a:rPr>
              <a:t>function() {</a:t>
            </a:r>
          </a:p>
          <a:p>
            <a:pPr lvl="2"/>
            <a:r>
              <a:rPr lang="en-US" altLang="zh-TW" dirty="0"/>
              <a:t>  // loaded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}, function() {   // </a:t>
            </a:r>
            <a:r>
              <a:rPr lang="en-US" altLang="zh-TW" dirty="0">
                <a:solidFill>
                  <a:srgbClr val="C00000"/>
                </a:solidFill>
              </a:rPr>
              <a:t>failed</a:t>
            </a:r>
            <a:r>
              <a:rPr lang="en-US" altLang="zh-TW" dirty="0">
                <a:solidFill>
                  <a:srgbClr val="0070C0"/>
                </a:solidFill>
              </a:rPr>
              <a:t> }</a:t>
            </a:r>
            <a:r>
              <a:rPr lang="en-US" altLang="zh-TW" b="1" dirty="0">
                <a:solidFill>
                  <a:srgbClr val="7030A0"/>
                </a:solidFill>
              </a:rPr>
              <a:t>);</a:t>
            </a:r>
          </a:p>
          <a:p>
            <a:pPr lvl="2"/>
            <a:r>
              <a:rPr lang="en-US" altLang="zh-TW" dirty="0"/>
              <a:t>// and…</a:t>
            </a:r>
          </a:p>
          <a:p>
            <a:pPr lvl="2"/>
            <a:r>
              <a:rPr lang="en-US" altLang="zh-TW" dirty="0" err="1">
                <a:solidFill>
                  <a:srgbClr val="C00000"/>
                </a:solidFill>
              </a:rPr>
              <a:t>Promise.all</a:t>
            </a:r>
            <a:r>
              <a:rPr lang="en-US" altLang="zh-TW" dirty="0">
                <a:solidFill>
                  <a:srgbClr val="0070C0"/>
                </a:solidFill>
              </a:rPr>
              <a:t>([img1.</a:t>
            </a:r>
            <a:r>
              <a:rPr lang="en-US" altLang="zh-TW" dirty="0">
                <a:solidFill>
                  <a:srgbClr val="C00000"/>
                </a:solidFill>
              </a:rPr>
              <a:t>ready()</a:t>
            </a:r>
            <a:r>
              <a:rPr lang="en-US" altLang="zh-TW" dirty="0">
                <a:solidFill>
                  <a:srgbClr val="0070C0"/>
                </a:solidFill>
              </a:rPr>
              <a:t>, img2.</a:t>
            </a:r>
            <a:r>
              <a:rPr lang="en-US" altLang="zh-TW" dirty="0">
                <a:solidFill>
                  <a:srgbClr val="C00000"/>
                </a:solidFill>
              </a:rPr>
              <a:t>ready()</a:t>
            </a:r>
            <a:r>
              <a:rPr lang="en-US" altLang="zh-TW" dirty="0">
                <a:solidFill>
                  <a:srgbClr val="0070C0"/>
                </a:solidFill>
              </a:rPr>
              <a:t>]).</a:t>
            </a:r>
            <a:r>
              <a:rPr lang="en-US" altLang="zh-TW" dirty="0">
                <a:solidFill>
                  <a:srgbClr val="C00000"/>
                </a:solidFill>
              </a:rPr>
              <a:t>then</a:t>
            </a:r>
            <a:r>
              <a:rPr lang="en-US" altLang="zh-TW" b="1" dirty="0">
                <a:solidFill>
                  <a:srgbClr val="7030A0"/>
                </a:solidFill>
              </a:rPr>
              <a:t>(</a:t>
            </a:r>
            <a:r>
              <a:rPr lang="en-US" altLang="zh-TW" dirty="0">
                <a:solidFill>
                  <a:srgbClr val="0070C0"/>
                </a:solidFill>
              </a:rPr>
              <a:t>function() {</a:t>
            </a:r>
          </a:p>
          <a:p>
            <a:pPr lvl="2"/>
            <a:r>
              <a:rPr lang="en-US" altLang="zh-TW" dirty="0"/>
              <a:t>  // all loaded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}, function() {   </a:t>
            </a:r>
            <a:r>
              <a:rPr lang="en-US" altLang="zh-TW" dirty="0"/>
              <a:t>// one or more </a:t>
            </a:r>
            <a:r>
              <a:rPr lang="en-US" altLang="zh-TW" dirty="0">
                <a:solidFill>
                  <a:srgbClr val="C00000"/>
                </a:solidFill>
              </a:rPr>
              <a:t>failed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}</a:t>
            </a:r>
            <a:r>
              <a:rPr lang="en-US" altLang="zh-TW" b="1" dirty="0">
                <a:solidFill>
                  <a:srgbClr val="7030A0"/>
                </a:solidFill>
              </a:rPr>
              <a:t>);</a:t>
            </a:r>
          </a:p>
          <a:p>
            <a:r>
              <a:rPr lang="en-US" altLang="zh-TW" dirty="0"/>
              <a:t>promise </a:t>
            </a:r>
            <a:r>
              <a:rPr lang="zh-TW" altLang="en-US" dirty="0"/>
              <a:t>類似於事件偵聽器，但有以下區別：</a:t>
            </a:r>
            <a:endParaRPr lang="en-US" altLang="zh-TW" dirty="0"/>
          </a:p>
          <a:p>
            <a:pPr lvl="1"/>
            <a:r>
              <a:rPr lang="en-US" altLang="zh-TW" dirty="0"/>
              <a:t>promise </a:t>
            </a:r>
            <a:r>
              <a:rPr lang="zh-TW" altLang="en-US" dirty="0"/>
              <a:t>只能</a:t>
            </a:r>
            <a:r>
              <a:rPr lang="zh-TW" altLang="en-US" dirty="0">
                <a:solidFill>
                  <a:srgbClr val="C00000"/>
                </a:solidFill>
              </a:rPr>
              <a:t>成功或失敗</a:t>
            </a:r>
            <a:r>
              <a:rPr lang="zh-TW" altLang="en-US" b="1" u="sng" dirty="0">
                <a:solidFill>
                  <a:srgbClr val="C00000"/>
                </a:solidFill>
              </a:rPr>
              <a:t>一次</a:t>
            </a:r>
            <a:r>
              <a:rPr lang="zh-TW" altLang="en-US" dirty="0"/>
              <a:t>，而</a:t>
            </a:r>
            <a:r>
              <a:rPr lang="zh-TW" altLang="en-US" b="1" dirty="0"/>
              <a:t>不能成功或失敗兩次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也</a:t>
            </a:r>
            <a:r>
              <a:rPr lang="zh-TW" altLang="en-US" b="1" dirty="0">
                <a:solidFill>
                  <a:srgbClr val="FF0000"/>
                </a:solidFill>
              </a:rPr>
              <a:t>不能</a:t>
            </a:r>
            <a:r>
              <a:rPr lang="zh-TW" altLang="en-US" dirty="0"/>
              <a:t>從成功轉爲失敗或從失敗轉爲成功。</a:t>
            </a:r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promise</a:t>
            </a:r>
            <a:r>
              <a:rPr lang="zh-TW" altLang="en-US" dirty="0"/>
              <a:t>如已成功或失敗，且之後添加成功</a:t>
            </a:r>
            <a:r>
              <a:rPr lang="en-US" altLang="zh-TW" dirty="0"/>
              <a:t>/</a:t>
            </a:r>
            <a:r>
              <a:rPr lang="zh-TW" altLang="en-US" dirty="0"/>
              <a:t>失敗</a:t>
            </a:r>
            <a:r>
              <a:rPr lang="zh-TW" altLang="en-US" dirty="0">
                <a:solidFill>
                  <a:srgbClr val="FF0000"/>
                </a:solidFill>
              </a:rPr>
              <a:t>回調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則將會調用正確的回調，即使事件發生在先。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57705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基本概念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Promise</a:t>
            </a:r>
            <a:r>
              <a:rPr lang="zh-TW" altLang="en-US" dirty="0"/>
              <a:t>是個強大異步執行流程語法結構</a:t>
            </a:r>
            <a:r>
              <a:rPr lang="en-US" altLang="zh-TW" dirty="0"/>
              <a:t>(ES6):</a:t>
            </a:r>
          </a:p>
          <a:p>
            <a:pPr lvl="1"/>
            <a:r>
              <a:rPr lang="zh-TW" altLang="en-US" dirty="0"/>
              <a:t>只有</a:t>
            </a:r>
            <a:r>
              <a:rPr lang="zh-TW" altLang="en-US" b="1" dirty="0">
                <a:solidFill>
                  <a:srgbClr val="C00000"/>
                </a:solidFill>
              </a:rPr>
              <a:t>一個建構函式</a:t>
            </a:r>
            <a:r>
              <a:rPr lang="zh-TW" altLang="en-US" dirty="0"/>
              <a:t>與</a:t>
            </a:r>
            <a:r>
              <a:rPr lang="zh-TW" altLang="en-US" b="1" dirty="0">
                <a:solidFill>
                  <a:srgbClr val="C00000"/>
                </a:solidFill>
              </a:rPr>
              <a:t>一個</a:t>
            </a:r>
            <a:r>
              <a:rPr lang="en-US" altLang="zh-TW" b="1" dirty="0">
                <a:solidFill>
                  <a:srgbClr val="C00000"/>
                </a:solidFill>
              </a:rPr>
              <a:t>then</a:t>
            </a:r>
            <a:r>
              <a:rPr lang="zh-TW" altLang="en-US" b="1" dirty="0">
                <a:solidFill>
                  <a:srgbClr val="C00000"/>
                </a:solidFill>
              </a:rPr>
              <a:t>方法</a:t>
            </a:r>
            <a:r>
              <a:rPr lang="zh-TW" altLang="en-US" dirty="0"/>
              <a:t>、</a:t>
            </a:r>
            <a:r>
              <a:rPr lang="zh-TW" altLang="en-US" b="1" dirty="0">
                <a:solidFill>
                  <a:srgbClr val="C00000"/>
                </a:solidFill>
              </a:rPr>
              <a:t>一個</a:t>
            </a:r>
            <a:r>
              <a:rPr lang="en-US" altLang="zh-TW" b="1" dirty="0">
                <a:solidFill>
                  <a:srgbClr val="C00000"/>
                </a:solidFill>
              </a:rPr>
              <a:t>catch</a:t>
            </a:r>
            <a:r>
              <a:rPr lang="zh-TW" altLang="en-US" b="1" dirty="0">
                <a:solidFill>
                  <a:srgbClr val="C00000"/>
                </a:solidFill>
              </a:rPr>
              <a:t>方法</a:t>
            </a:r>
            <a:endParaRPr lang="en-US" altLang="zh-TW" b="1" dirty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加上</a:t>
            </a:r>
            <a:r>
              <a:rPr lang="zh-TW" altLang="en-US" b="1" dirty="0"/>
              <a:t>四個必需</a:t>
            </a:r>
            <a:r>
              <a:rPr lang="zh-TW" altLang="en-US" dirty="0"/>
              <a:t>以</a:t>
            </a:r>
            <a:r>
              <a:rPr lang="en-US" altLang="zh-TW" dirty="0"/>
              <a:t>Promise</a:t>
            </a:r>
            <a:r>
              <a:rPr lang="zh-TW" altLang="en-US" dirty="0"/>
              <a:t>關鍵字呼叫的</a:t>
            </a:r>
            <a:r>
              <a:rPr lang="zh-TW" altLang="en-US" dirty="0">
                <a:solidFill>
                  <a:srgbClr val="C00000"/>
                </a:solidFill>
              </a:rPr>
              <a:t>靜態函式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 err="1"/>
              <a:t>Promise.</a:t>
            </a:r>
            <a:r>
              <a:rPr lang="en-US" altLang="zh-TW" dirty="0" err="1">
                <a:solidFill>
                  <a:srgbClr val="C00000"/>
                </a:solidFill>
              </a:rPr>
              <a:t>resolve</a:t>
            </a:r>
            <a:r>
              <a:rPr lang="zh-TW" altLang="en-US" dirty="0"/>
              <a:t>、</a:t>
            </a:r>
            <a:r>
              <a:rPr lang="en-US" altLang="zh-TW" dirty="0" err="1"/>
              <a:t>Promise.</a:t>
            </a:r>
            <a:r>
              <a:rPr lang="en-US" altLang="zh-TW" dirty="0" err="1">
                <a:solidFill>
                  <a:srgbClr val="C00000"/>
                </a:solidFill>
              </a:rPr>
              <a:t>reject</a:t>
            </a:r>
            <a:r>
              <a:rPr lang="zh-TW" altLang="en-US" dirty="0"/>
              <a:t>、</a:t>
            </a:r>
            <a:r>
              <a:rPr lang="en-US" altLang="zh-TW" dirty="0" err="1"/>
              <a:t>Promise.</a:t>
            </a:r>
            <a:r>
              <a:rPr lang="en-US" altLang="zh-TW" dirty="0" err="1">
                <a:solidFill>
                  <a:srgbClr val="C00000"/>
                </a:solidFill>
              </a:rPr>
              <a:t>all</a:t>
            </a:r>
            <a:r>
              <a:rPr lang="zh-TW" altLang="en-US" dirty="0"/>
              <a:t>、</a:t>
            </a:r>
            <a:r>
              <a:rPr lang="en-US" altLang="zh-TW" dirty="0" err="1"/>
              <a:t>Promise.</a:t>
            </a:r>
            <a:r>
              <a:rPr lang="en-US" altLang="zh-TW" dirty="0" err="1">
                <a:solidFill>
                  <a:srgbClr val="C00000"/>
                </a:solidFill>
              </a:rPr>
              <a:t>race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b="1" dirty="0"/>
              <a:t>異步</a:t>
            </a:r>
            <a:r>
              <a:rPr lang="en-US" altLang="zh-TW" b="1" dirty="0"/>
              <a:t>Callback(</a:t>
            </a:r>
            <a:r>
              <a:rPr lang="zh-TW" altLang="en-US" b="1" dirty="0"/>
              <a:t>回調</a:t>
            </a:r>
            <a:r>
              <a:rPr lang="en-US" altLang="zh-TW" b="1" dirty="0"/>
              <a:t>):</a:t>
            </a:r>
          </a:p>
          <a:p>
            <a:pPr lvl="1"/>
            <a:r>
              <a:rPr lang="en-US" altLang="zh-TW" dirty="0"/>
              <a:t>Promise</a:t>
            </a:r>
            <a:r>
              <a:rPr lang="zh-TW" altLang="en-US" dirty="0"/>
              <a:t>中的所有回調函式，都是</a:t>
            </a:r>
            <a:r>
              <a:rPr lang="zh-TW" altLang="en-US" dirty="0">
                <a:solidFill>
                  <a:srgbClr val="C00000"/>
                </a:solidFill>
              </a:rPr>
              <a:t>異步執行</a:t>
            </a:r>
            <a:r>
              <a:rPr lang="zh-TW" altLang="en-US" dirty="0"/>
              <a:t>的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讓開發者自訂的</a:t>
            </a:r>
            <a:r>
              <a:rPr lang="en-US" altLang="zh-TW" dirty="0"/>
              <a:t>callbacks(</a:t>
            </a:r>
            <a:r>
              <a:rPr lang="zh-TW" altLang="en-US" dirty="0"/>
              <a:t>回調</a:t>
            </a:r>
            <a:r>
              <a:rPr lang="en-US" altLang="zh-TW" dirty="0"/>
              <a:t>)</a:t>
            </a:r>
            <a:r>
              <a:rPr lang="zh-TW" altLang="en-US" dirty="0"/>
              <a:t>的執行轉變為異步，方式</a:t>
            </a:r>
            <a:r>
              <a:rPr lang="en-US" altLang="zh-TW" dirty="0"/>
              <a:t>:</a:t>
            </a:r>
          </a:p>
          <a:p>
            <a:pPr lvl="3"/>
            <a:r>
              <a:rPr lang="zh-TW" altLang="en-US" b="1" dirty="0"/>
              <a:t>使用計時器</a:t>
            </a:r>
            <a:r>
              <a:rPr lang="en-US" altLang="zh-TW" b="1" dirty="0"/>
              <a:t>(timer)</a:t>
            </a:r>
            <a:r>
              <a:rPr lang="zh-TW" altLang="en-US" b="1" dirty="0"/>
              <a:t>函式</a:t>
            </a:r>
            <a:r>
              <a:rPr lang="en-US" altLang="zh-TW" b="1" dirty="0"/>
              <a:t>: </a:t>
            </a:r>
            <a:r>
              <a:rPr lang="en-US" altLang="zh-TW" dirty="0" err="1"/>
              <a:t>setTimeout</a:t>
            </a:r>
            <a:r>
              <a:rPr lang="en-US" altLang="zh-TW" dirty="0"/>
              <a:t>, </a:t>
            </a:r>
            <a:r>
              <a:rPr lang="en-US" altLang="zh-TW" dirty="0" err="1"/>
              <a:t>setInterval</a:t>
            </a:r>
            <a:endParaRPr lang="en-US" altLang="zh-TW" dirty="0"/>
          </a:p>
          <a:p>
            <a:pPr lvl="3"/>
            <a:r>
              <a:rPr lang="zh-TW" altLang="en-US" b="1" dirty="0"/>
              <a:t>特殊的函式</a:t>
            </a:r>
            <a:r>
              <a:rPr lang="en-US" altLang="zh-TW" b="1" dirty="0"/>
              <a:t>: </a:t>
            </a:r>
            <a:r>
              <a:rPr lang="en-US" altLang="zh-TW" dirty="0" err="1"/>
              <a:t>nextTick</a:t>
            </a:r>
            <a:r>
              <a:rPr lang="en-US" altLang="zh-TW" dirty="0"/>
              <a:t>, </a:t>
            </a:r>
            <a:r>
              <a:rPr lang="en-US" altLang="zh-TW" dirty="0" err="1"/>
              <a:t>setImmediate</a:t>
            </a:r>
            <a:endParaRPr lang="en-US" altLang="zh-TW" dirty="0"/>
          </a:p>
          <a:p>
            <a:pPr lvl="3"/>
            <a:r>
              <a:rPr lang="zh-TW" altLang="en-US" b="1" dirty="0"/>
              <a:t>執行</a:t>
            </a:r>
            <a:r>
              <a:rPr lang="en-US" altLang="zh-TW" b="1" dirty="0"/>
              <a:t>I/O: </a:t>
            </a:r>
            <a:r>
              <a:rPr lang="zh-TW" altLang="en-US" dirty="0"/>
              <a:t>監聽網路、資料庫查詢或讀寫外部資源</a:t>
            </a:r>
            <a:r>
              <a:rPr lang="en-US" altLang="zh-TW" dirty="0"/>
              <a:t>:</a:t>
            </a:r>
          </a:p>
          <a:p>
            <a:pPr lvl="4"/>
            <a:r>
              <a:rPr lang="zh-TW" altLang="en-US" dirty="0"/>
              <a:t>執行</a:t>
            </a:r>
            <a:r>
              <a:rPr lang="en-US" altLang="zh-TW" dirty="0"/>
              <a:t>I/O</a:t>
            </a:r>
            <a:r>
              <a:rPr lang="zh-TW" altLang="en-US" dirty="0"/>
              <a:t>的</a:t>
            </a:r>
            <a:r>
              <a:rPr lang="en-US" altLang="zh-TW" dirty="0"/>
              <a:t>API</a:t>
            </a:r>
            <a:r>
              <a:rPr lang="zh-TW" altLang="en-US" dirty="0"/>
              <a:t>通常出現在伺服器端</a:t>
            </a:r>
            <a:r>
              <a:rPr lang="en-US" altLang="zh-TW" dirty="0"/>
              <a:t>(Node.js):</a:t>
            </a:r>
          </a:p>
          <a:p>
            <a:pPr lvl="5"/>
            <a:r>
              <a:rPr lang="en-US" altLang="zh-TW" dirty="0"/>
              <a:t>EX: </a:t>
            </a:r>
            <a:r>
              <a:rPr lang="zh-TW" altLang="en-US" dirty="0"/>
              <a:t>讀寫檔案、資料庫互動等等</a:t>
            </a:r>
          </a:p>
          <a:p>
            <a:pPr lvl="3"/>
            <a:r>
              <a:rPr lang="zh-TW" altLang="en-US" dirty="0"/>
              <a:t>訂閱事件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47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9512" y="6488668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https://eyesofkids.gitbooks.io/javascript-start-es6-promise/content/contents/intro.html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96319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7465" y="319081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異步程式設計與</a:t>
            </a:r>
            <a:r>
              <a:rPr lang="en-US" altLang="zh-TW" b="1" dirty="0"/>
              <a:t>Promise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r>
              <a:rPr lang="en-US" altLang="zh-TW" b="1" dirty="0"/>
              <a:t>promise</a:t>
            </a:r>
            <a:r>
              <a:rPr lang="zh-TW" altLang="en-US" b="1" dirty="0"/>
              <a:t>物件的設計</a:t>
            </a:r>
            <a:r>
              <a:rPr lang="en-US" altLang="zh-TW" b="1" dirty="0"/>
              <a:t>:</a:t>
            </a:r>
          </a:p>
          <a:p>
            <a:pPr lvl="1"/>
            <a:r>
              <a:rPr lang="zh-TW" altLang="en-US" dirty="0"/>
              <a:t>就是針對異步函式的執行結果所設計的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要不就是</a:t>
            </a:r>
            <a:r>
              <a:rPr lang="zh-TW" altLang="en-US" b="1" dirty="0"/>
              <a:t>用一個</a:t>
            </a:r>
            <a:r>
              <a:rPr lang="zh-TW" altLang="en-US" b="1" dirty="0">
                <a:solidFill>
                  <a:srgbClr val="C00000"/>
                </a:solidFill>
              </a:rPr>
              <a:t>回傳值</a:t>
            </a:r>
            <a:r>
              <a:rPr lang="zh-TW" altLang="en-US" dirty="0"/>
              <a:t>來變成</a:t>
            </a:r>
            <a:r>
              <a:rPr lang="zh-TW" altLang="en-US" dirty="0">
                <a:solidFill>
                  <a:srgbClr val="C00000"/>
                </a:solidFill>
              </a:rPr>
              <a:t>已實現</a:t>
            </a:r>
            <a:r>
              <a:rPr lang="en-US" altLang="zh-TW" dirty="0">
                <a:solidFill>
                  <a:srgbClr val="C00000"/>
                </a:solidFill>
              </a:rPr>
              <a:t>(fulfilled)</a:t>
            </a:r>
            <a:r>
              <a:rPr lang="zh-TW" altLang="en-US" dirty="0">
                <a:solidFill>
                  <a:srgbClr val="C00000"/>
                </a:solidFill>
              </a:rPr>
              <a:t>狀態</a:t>
            </a:r>
            <a:r>
              <a:rPr lang="zh-TW" altLang="en-US" dirty="0"/>
              <a:t>，</a:t>
            </a:r>
            <a:endParaRPr lang="en-US" altLang="zh-TW" dirty="0"/>
          </a:p>
          <a:p>
            <a:pPr lvl="2"/>
            <a:r>
              <a:rPr lang="zh-TW" altLang="en-US" dirty="0"/>
              <a:t>要不就是</a:t>
            </a:r>
            <a:r>
              <a:rPr lang="zh-TW" altLang="en-US" b="1" dirty="0"/>
              <a:t>用一個</a:t>
            </a:r>
            <a:r>
              <a:rPr lang="zh-TW" altLang="en-US" b="1" dirty="0">
                <a:solidFill>
                  <a:srgbClr val="C00000"/>
                </a:solidFill>
              </a:rPr>
              <a:t>理由</a:t>
            </a:r>
            <a:r>
              <a:rPr lang="en-US" altLang="zh-TW" b="1" dirty="0">
                <a:solidFill>
                  <a:srgbClr val="C00000"/>
                </a:solidFill>
              </a:rPr>
              <a:t>(</a:t>
            </a:r>
            <a:r>
              <a:rPr lang="zh-TW" altLang="en-US" b="1" dirty="0">
                <a:solidFill>
                  <a:srgbClr val="C00000"/>
                </a:solidFill>
              </a:rPr>
              <a:t>錯誤</a:t>
            </a:r>
            <a:r>
              <a:rPr lang="en-US" altLang="zh-TW" b="1" dirty="0">
                <a:solidFill>
                  <a:srgbClr val="C00000"/>
                </a:solidFill>
              </a:rPr>
              <a:t>)</a:t>
            </a:r>
            <a:r>
              <a:rPr lang="zh-TW" altLang="en-US" dirty="0"/>
              <a:t>來變成</a:t>
            </a:r>
            <a:r>
              <a:rPr lang="zh-TW" altLang="en-US" dirty="0">
                <a:solidFill>
                  <a:srgbClr val="C00000"/>
                </a:solidFill>
              </a:rPr>
              <a:t>已拒絕</a:t>
            </a:r>
            <a:r>
              <a:rPr lang="en-US" altLang="zh-TW" dirty="0">
                <a:solidFill>
                  <a:srgbClr val="C00000"/>
                </a:solidFill>
              </a:rPr>
              <a:t>(rejected)</a:t>
            </a:r>
            <a:r>
              <a:rPr lang="zh-TW" altLang="en-US" dirty="0">
                <a:solidFill>
                  <a:srgbClr val="C00000"/>
                </a:solidFill>
              </a:rPr>
              <a:t>狀態</a:t>
            </a:r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同步</a:t>
            </a:r>
            <a:r>
              <a:rPr lang="zh-TW" altLang="en-US" b="1" dirty="0"/>
              <a:t>執行函式的結果</a:t>
            </a:r>
            <a:r>
              <a:rPr lang="en-US" altLang="zh-TW" b="1" dirty="0"/>
              <a:t>:</a:t>
            </a:r>
          </a:p>
          <a:p>
            <a:pPr lvl="2"/>
            <a:r>
              <a:rPr lang="zh-TW" altLang="en-US" dirty="0"/>
              <a:t>要不就是</a:t>
            </a:r>
            <a:r>
              <a:rPr lang="zh-TW" altLang="en-US" dirty="0">
                <a:solidFill>
                  <a:srgbClr val="FF0000"/>
                </a:solidFill>
              </a:rPr>
              <a:t>回傳一個值</a:t>
            </a:r>
            <a:r>
              <a:rPr lang="zh-TW" altLang="en-US" dirty="0"/>
              <a:t>，</a:t>
            </a:r>
            <a:endParaRPr lang="en-US" altLang="zh-TW" dirty="0"/>
          </a:p>
          <a:p>
            <a:pPr lvl="2"/>
            <a:r>
              <a:rPr lang="zh-TW" altLang="en-US" dirty="0"/>
              <a:t>要不然就是</a:t>
            </a:r>
            <a:r>
              <a:rPr lang="zh-TW" altLang="en-US" dirty="0">
                <a:solidFill>
                  <a:srgbClr val="FF0000"/>
                </a:solidFill>
              </a:rPr>
              <a:t>執行到一半發生例外</a:t>
            </a:r>
            <a:r>
              <a:rPr lang="en-US" altLang="zh-TW" dirty="0"/>
              <a:t>:</a:t>
            </a:r>
          </a:p>
          <a:p>
            <a:pPr lvl="3"/>
            <a:r>
              <a:rPr lang="zh-TW" altLang="en-US" dirty="0"/>
              <a:t>中斷目前的程式然後</a:t>
            </a:r>
            <a:r>
              <a:rPr lang="zh-TW" altLang="en-US" dirty="0">
                <a:solidFill>
                  <a:srgbClr val="FF0000"/>
                </a:solidFill>
              </a:rPr>
              <a:t>拋出例外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異步</a:t>
            </a:r>
            <a:r>
              <a:rPr lang="zh-TW" altLang="en-US" b="1" dirty="0"/>
              <a:t>執行函式的結果</a:t>
            </a:r>
            <a:r>
              <a:rPr lang="en-US" altLang="zh-TW" b="1" dirty="0"/>
              <a:t>:</a:t>
            </a:r>
          </a:p>
          <a:p>
            <a:pPr lvl="2"/>
            <a:r>
              <a:rPr lang="zh-TW" altLang="en-US" dirty="0"/>
              <a:t>要不就是</a:t>
            </a:r>
            <a:r>
              <a:rPr lang="zh-TW" altLang="en-US" dirty="0">
                <a:solidFill>
                  <a:srgbClr val="FF0000"/>
                </a:solidFill>
              </a:rPr>
              <a:t>帶有</a:t>
            </a:r>
            <a:r>
              <a:rPr lang="zh-TW" altLang="en-US" b="1" dirty="0">
                <a:solidFill>
                  <a:srgbClr val="C00000"/>
                </a:solidFill>
              </a:rPr>
              <a:t>回傳值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zh-TW" altLang="en-US" b="1" dirty="0">
                <a:solidFill>
                  <a:srgbClr val="FF0000"/>
                </a:solidFill>
              </a:rPr>
              <a:t>成功</a:t>
            </a:r>
            <a:r>
              <a:rPr lang="zh-TW" altLang="en-US" dirty="0"/>
              <a:t>，</a:t>
            </a:r>
            <a:endParaRPr lang="en-US" altLang="zh-TW" dirty="0"/>
          </a:p>
          <a:p>
            <a:pPr lvl="2"/>
            <a:r>
              <a:rPr lang="zh-TW" altLang="en-US" dirty="0"/>
              <a:t>要不就是</a:t>
            </a:r>
            <a:r>
              <a:rPr lang="zh-TW" altLang="en-US" dirty="0">
                <a:solidFill>
                  <a:srgbClr val="FF0000"/>
                </a:solidFill>
              </a:rPr>
              <a:t>帶有</a:t>
            </a:r>
            <a:r>
              <a:rPr lang="zh-TW" altLang="en-US" b="1" dirty="0">
                <a:solidFill>
                  <a:srgbClr val="C00000"/>
                </a:solidFill>
              </a:rPr>
              <a:t>回傳理由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zh-TW" altLang="en-US" b="1" dirty="0">
                <a:solidFill>
                  <a:srgbClr val="FF0000"/>
                </a:solidFill>
              </a:rPr>
              <a:t>失敗</a:t>
            </a:r>
            <a:r>
              <a:rPr lang="zh-TW" altLang="en-US" dirty="0"/>
              <a:t>。</a:t>
            </a:r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5088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專門用語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b="1" dirty="0"/>
              <a:t>promise (</a:t>
            </a:r>
            <a:r>
              <a:rPr lang="zh-TW" altLang="en-US" b="1" dirty="0"/>
              <a:t>承諾</a:t>
            </a:r>
            <a:r>
              <a:rPr lang="en-US" altLang="zh-TW" b="1" dirty="0"/>
              <a:t>):</a:t>
            </a:r>
          </a:p>
          <a:p>
            <a:pPr lvl="1"/>
            <a:r>
              <a:rPr lang="zh-TW" altLang="en-US" dirty="0"/>
              <a:t>是一個帶有遵照這個規格的</a:t>
            </a:r>
            <a:r>
              <a:rPr lang="en-US" altLang="zh-TW" b="1" dirty="0"/>
              <a:t>then</a:t>
            </a:r>
            <a:r>
              <a:rPr lang="zh-TW" altLang="en-US" b="1" dirty="0"/>
              <a:t>方法</a:t>
            </a:r>
            <a:r>
              <a:rPr lang="zh-TW" altLang="en-US" dirty="0"/>
              <a:t>的</a:t>
            </a:r>
            <a:r>
              <a:rPr lang="zh-TW" altLang="en-US" dirty="0">
                <a:solidFill>
                  <a:srgbClr val="FF0000"/>
                </a:solidFill>
              </a:rPr>
              <a:t>物件</a:t>
            </a:r>
          </a:p>
          <a:p>
            <a:r>
              <a:rPr lang="en-US" altLang="zh-TW" b="1" dirty="0" err="1"/>
              <a:t>thenable</a:t>
            </a:r>
            <a:r>
              <a:rPr lang="en-US" altLang="zh-TW" b="1" dirty="0"/>
              <a:t>:</a:t>
            </a:r>
          </a:p>
          <a:p>
            <a:pPr lvl="1"/>
            <a:r>
              <a:rPr lang="zh-TW" altLang="en-US" dirty="0"/>
              <a:t>是一個</a:t>
            </a:r>
            <a:r>
              <a:rPr lang="zh-TW" altLang="en-US" b="1" dirty="0"/>
              <a:t>有定義</a:t>
            </a:r>
            <a:r>
              <a:rPr lang="en-US" altLang="zh-TW" b="1" dirty="0"/>
              <a:t>then</a:t>
            </a:r>
            <a:r>
              <a:rPr lang="zh-TW" altLang="en-US" dirty="0"/>
              <a:t>方法的物件</a:t>
            </a:r>
          </a:p>
          <a:p>
            <a:r>
              <a:rPr lang="en-US" altLang="zh-TW" b="1" dirty="0"/>
              <a:t>value :</a:t>
            </a:r>
          </a:p>
          <a:p>
            <a:pPr lvl="1"/>
            <a:r>
              <a:rPr lang="zh-TW" altLang="en-US" dirty="0"/>
              <a:t>合法的</a:t>
            </a:r>
            <a:r>
              <a:rPr lang="en-US" altLang="zh-TW" dirty="0"/>
              <a:t>JavaScript</a:t>
            </a:r>
            <a:r>
              <a:rPr lang="zh-TW" altLang="en-US" dirty="0"/>
              <a:t>值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包含</a:t>
            </a:r>
            <a:r>
              <a:rPr lang="en-US" altLang="zh-TW" dirty="0"/>
              <a:t>undefined</a:t>
            </a:r>
            <a:r>
              <a:rPr lang="zh-TW" altLang="en-US" dirty="0"/>
              <a:t>、</a:t>
            </a:r>
            <a:r>
              <a:rPr lang="en-US" altLang="zh-TW" dirty="0" err="1"/>
              <a:t>thenable</a:t>
            </a:r>
            <a:r>
              <a:rPr lang="zh-TW" altLang="en-US" dirty="0"/>
              <a:t>與</a:t>
            </a:r>
            <a:r>
              <a:rPr lang="en-US" altLang="zh-TW" dirty="0"/>
              <a:t>promise</a:t>
            </a:r>
          </a:p>
          <a:p>
            <a:r>
              <a:rPr lang="en-US" altLang="zh-TW" b="1" dirty="0"/>
              <a:t>exception (</a:t>
            </a:r>
            <a:r>
              <a:rPr lang="zh-TW" altLang="en-US" b="1" dirty="0"/>
              <a:t>例外</a:t>
            </a:r>
            <a:r>
              <a:rPr lang="en-US" altLang="zh-TW" b="1" dirty="0"/>
              <a:t>):</a:t>
            </a:r>
          </a:p>
          <a:p>
            <a:pPr lvl="1"/>
            <a:r>
              <a:rPr lang="zh-TW" altLang="en-US" dirty="0"/>
              <a:t>使用</a:t>
            </a:r>
            <a:r>
              <a:rPr lang="en-US" altLang="zh-TW" dirty="0"/>
              <a:t>throw</a:t>
            </a:r>
            <a:r>
              <a:rPr lang="zh-TW" altLang="en-US" dirty="0"/>
              <a:t>語句丟出來的值</a:t>
            </a:r>
          </a:p>
          <a:p>
            <a:r>
              <a:rPr lang="en-US" altLang="zh-TW" b="1" dirty="0"/>
              <a:t>reason (</a:t>
            </a:r>
            <a:r>
              <a:rPr lang="zh-TW" altLang="en-US" b="1" dirty="0"/>
              <a:t>理由</a:t>
            </a:r>
            <a:r>
              <a:rPr lang="en-US" altLang="zh-TW" b="1" dirty="0"/>
              <a:t>):</a:t>
            </a:r>
          </a:p>
          <a:p>
            <a:pPr lvl="1"/>
            <a:r>
              <a:rPr lang="zh-TW" altLang="en-US" dirty="0"/>
              <a:t>是表明為什麼</a:t>
            </a:r>
            <a:r>
              <a:rPr lang="en-US" altLang="zh-TW" dirty="0"/>
              <a:t>promise</a:t>
            </a:r>
            <a:r>
              <a:rPr lang="zh-TW" altLang="en-US" dirty="0"/>
              <a:t>被拒絕</a:t>
            </a:r>
            <a:r>
              <a:rPr lang="en-US" altLang="zh-TW" dirty="0"/>
              <a:t>(rejected)</a:t>
            </a:r>
            <a:r>
              <a:rPr lang="zh-TW" altLang="en-US" dirty="0"/>
              <a:t>的值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523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i="1" dirty="0"/>
              <a:t>Request:</a:t>
            </a:r>
          </a:p>
          <a:p>
            <a:pPr lvl="1"/>
            <a:r>
              <a:rPr lang="en-US" altLang="zh-TW" dirty="0"/>
              <a:t>The information sent by the client</a:t>
            </a:r>
          </a:p>
          <a:p>
            <a:pPr lvl="2"/>
            <a:r>
              <a:rPr lang="en-US" altLang="zh-TW" dirty="0"/>
              <a:t>It starts with this line:</a:t>
            </a:r>
          </a:p>
          <a:p>
            <a:pPr lvl="3"/>
            <a:r>
              <a:rPr lang="en-US" altLang="zh-TW" b="1" dirty="0">
                <a:solidFill>
                  <a:srgbClr val="C00000"/>
                </a:solidFill>
              </a:rPr>
              <a:t>GET</a:t>
            </a:r>
            <a:r>
              <a:rPr lang="en-US" altLang="zh-TW" dirty="0">
                <a:solidFill>
                  <a:srgbClr val="0070C0"/>
                </a:solidFill>
              </a:rPr>
              <a:t> /18_http.html </a:t>
            </a:r>
            <a:r>
              <a:rPr lang="en-US" altLang="zh-TW" dirty="0">
                <a:solidFill>
                  <a:srgbClr val="7030A0"/>
                </a:solidFill>
              </a:rPr>
              <a:t>HTTP/1.1</a:t>
            </a:r>
          </a:p>
          <a:p>
            <a:pPr lvl="4"/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C00000"/>
                </a:solidFill>
              </a:rPr>
              <a:t>GET</a:t>
            </a:r>
            <a:r>
              <a:rPr lang="en-US" altLang="zh-TW" dirty="0"/>
              <a:t> is the </a:t>
            </a:r>
            <a:r>
              <a:rPr lang="en-US" altLang="zh-TW" i="1" dirty="0">
                <a:solidFill>
                  <a:srgbClr val="C00000"/>
                </a:solidFill>
              </a:rPr>
              <a:t>method </a:t>
            </a:r>
            <a:r>
              <a:rPr lang="en-US" altLang="zh-TW" dirty="0">
                <a:solidFill>
                  <a:srgbClr val="C00000"/>
                </a:solidFill>
              </a:rPr>
              <a:t>of the request</a:t>
            </a:r>
            <a:r>
              <a:rPr lang="en-US" altLang="zh-TW" dirty="0"/>
              <a:t>:</a:t>
            </a:r>
          </a:p>
          <a:p>
            <a:pPr lvl="5"/>
            <a:r>
              <a:rPr lang="en-US" altLang="zh-TW" dirty="0"/>
              <a:t>we want to </a:t>
            </a:r>
            <a:r>
              <a:rPr lang="en-US" altLang="zh-TW" i="1" dirty="0"/>
              <a:t>get </a:t>
            </a:r>
            <a:r>
              <a:rPr lang="en-US" altLang="zh-TW" dirty="0"/>
              <a:t>the specified resource.</a:t>
            </a:r>
          </a:p>
          <a:p>
            <a:pPr lvl="4"/>
            <a:r>
              <a:rPr lang="en-US" altLang="zh-TW" sz="2400" dirty="0">
                <a:solidFill>
                  <a:srgbClr val="C00000"/>
                </a:solidFill>
              </a:rPr>
              <a:t>DELETE</a:t>
            </a:r>
            <a:r>
              <a:rPr lang="en-US" altLang="zh-TW" sz="2400" dirty="0"/>
              <a:t> to delete a resource,</a:t>
            </a:r>
          </a:p>
          <a:p>
            <a:pPr lvl="4"/>
            <a:r>
              <a:rPr lang="en-US" altLang="zh-TW" sz="2400" dirty="0">
                <a:solidFill>
                  <a:srgbClr val="C00000"/>
                </a:solidFill>
              </a:rPr>
              <a:t>PUT</a:t>
            </a:r>
            <a:r>
              <a:rPr lang="en-US" altLang="zh-TW" sz="2400" dirty="0"/>
              <a:t> to create or replace it, </a:t>
            </a:r>
          </a:p>
          <a:p>
            <a:pPr lvl="4"/>
            <a:r>
              <a:rPr lang="en-US" altLang="zh-TW" sz="2400" dirty="0">
                <a:solidFill>
                  <a:srgbClr val="C00000"/>
                </a:solidFill>
              </a:rPr>
              <a:t>POST</a:t>
            </a:r>
            <a:r>
              <a:rPr lang="en-US" altLang="zh-TW" sz="2400" dirty="0"/>
              <a:t> to send information to it.</a:t>
            </a:r>
          </a:p>
          <a:p>
            <a:pPr lvl="3"/>
            <a:r>
              <a:rPr lang="en-US" altLang="zh-TW" dirty="0"/>
              <a:t>The part after the method name: </a:t>
            </a:r>
            <a:r>
              <a:rPr lang="en-US" altLang="zh-TW" dirty="0">
                <a:solidFill>
                  <a:srgbClr val="0070C0"/>
                </a:solidFill>
              </a:rPr>
              <a:t>/18_http.html </a:t>
            </a:r>
            <a:endParaRPr lang="en-US" altLang="zh-TW" dirty="0"/>
          </a:p>
          <a:p>
            <a:pPr lvl="4"/>
            <a:r>
              <a:rPr lang="en-US" altLang="zh-TW" dirty="0">
                <a:solidFill>
                  <a:srgbClr val="C00000"/>
                </a:solidFill>
              </a:rPr>
              <a:t>is the path of the </a:t>
            </a:r>
            <a:r>
              <a:rPr lang="en-US" altLang="zh-TW" i="1" dirty="0">
                <a:solidFill>
                  <a:srgbClr val="C00000"/>
                </a:solidFill>
              </a:rPr>
              <a:t>resource </a:t>
            </a:r>
            <a:r>
              <a:rPr lang="en-US" altLang="zh-TW" dirty="0"/>
              <a:t>the </a:t>
            </a:r>
            <a:r>
              <a:rPr lang="en-US" altLang="zh-TW" dirty="0">
                <a:solidFill>
                  <a:srgbClr val="C00000"/>
                </a:solidFill>
              </a:rPr>
              <a:t>request</a:t>
            </a:r>
            <a:r>
              <a:rPr lang="en-US" altLang="zh-TW" dirty="0"/>
              <a:t> applies to</a:t>
            </a:r>
          </a:p>
          <a:p>
            <a:pPr lvl="3"/>
            <a:r>
              <a:rPr lang="en-US" altLang="zh-TW" sz="2400" dirty="0"/>
              <a:t>After the resource path: </a:t>
            </a:r>
            <a:r>
              <a:rPr lang="en-US" altLang="zh-TW" sz="2400" dirty="0">
                <a:solidFill>
                  <a:srgbClr val="7030A0"/>
                </a:solidFill>
              </a:rPr>
              <a:t>HTTP/1.1</a:t>
            </a:r>
          </a:p>
          <a:p>
            <a:pPr lvl="4"/>
            <a:r>
              <a:rPr lang="en-US" altLang="zh-TW" sz="2400" dirty="0"/>
              <a:t>the first line of the request mentions </a:t>
            </a:r>
            <a:r>
              <a:rPr lang="en-US" altLang="zh-TW" sz="2400" dirty="0">
                <a:solidFill>
                  <a:srgbClr val="C00000"/>
                </a:solidFill>
              </a:rPr>
              <a:t>HTTP/1.1</a:t>
            </a:r>
            <a:r>
              <a:rPr lang="en-US" altLang="zh-TW" sz="2400" dirty="0"/>
              <a:t>:</a:t>
            </a:r>
          </a:p>
          <a:p>
            <a:pPr lvl="5"/>
            <a:r>
              <a:rPr lang="en-US" altLang="zh-TW" sz="2400" dirty="0"/>
              <a:t>indicate the </a:t>
            </a:r>
            <a:r>
              <a:rPr lang="en-US" altLang="zh-TW" sz="2400" dirty="0">
                <a:solidFill>
                  <a:srgbClr val="C00000"/>
                </a:solidFill>
              </a:rPr>
              <a:t>version of the HTTP protocol </a:t>
            </a:r>
            <a:r>
              <a:rPr lang="en-US" altLang="zh-TW" sz="2400" dirty="0"/>
              <a:t>it is using</a:t>
            </a:r>
          </a:p>
          <a:p>
            <a:pPr lvl="1"/>
            <a:r>
              <a:rPr lang="en-US" altLang="zh-TW" sz="3200" dirty="0"/>
              <a:t>server’s response:</a:t>
            </a:r>
          </a:p>
          <a:p>
            <a:pPr lvl="2"/>
            <a:r>
              <a:rPr lang="en-US" altLang="zh-TW" dirty="0">
                <a:solidFill>
                  <a:srgbClr val="7030A0"/>
                </a:solidFill>
              </a:rPr>
              <a:t>HTTP/1.1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200 </a:t>
            </a:r>
            <a:r>
              <a:rPr lang="en-US" altLang="zh-TW" dirty="0"/>
              <a:t>OK:  </a:t>
            </a:r>
          </a:p>
          <a:p>
            <a:pPr lvl="3"/>
            <a:r>
              <a:rPr lang="en-US" altLang="zh-TW" dirty="0"/>
              <a:t>three-digit status code and then as a human-readable string.</a:t>
            </a:r>
          </a:p>
          <a:p>
            <a:pPr lvl="4"/>
            <a:r>
              <a:rPr lang="en-US" altLang="zh-TW" dirty="0">
                <a:solidFill>
                  <a:srgbClr val="0070C0"/>
                </a:solidFill>
              </a:rPr>
              <a:t>Status codes</a:t>
            </a:r>
            <a:r>
              <a:rPr lang="en-US" altLang="zh-TW" dirty="0"/>
              <a:t>:</a:t>
            </a:r>
          </a:p>
          <a:p>
            <a:pPr lvl="5"/>
            <a:r>
              <a:rPr lang="en-US" altLang="zh-TW" dirty="0"/>
              <a:t>starting with a </a:t>
            </a:r>
            <a:r>
              <a:rPr lang="en-US" altLang="zh-TW" dirty="0">
                <a:solidFill>
                  <a:srgbClr val="0070C0"/>
                </a:solidFill>
              </a:rPr>
              <a:t>2</a:t>
            </a:r>
            <a:r>
              <a:rPr lang="en-US" altLang="zh-TW" dirty="0"/>
              <a:t> indicate that the </a:t>
            </a:r>
            <a:r>
              <a:rPr lang="en-US" altLang="zh-TW" dirty="0">
                <a:solidFill>
                  <a:srgbClr val="C00000"/>
                </a:solidFill>
              </a:rPr>
              <a:t>request succeeded</a:t>
            </a:r>
          </a:p>
          <a:p>
            <a:pPr lvl="5"/>
            <a:r>
              <a:rPr lang="en-US" altLang="zh-TW" dirty="0">
                <a:solidFill>
                  <a:srgbClr val="0070C0"/>
                </a:solidFill>
              </a:rPr>
              <a:t>4</a:t>
            </a:r>
            <a:r>
              <a:rPr lang="en-US" altLang="zh-TW" dirty="0"/>
              <a:t> mean there was </a:t>
            </a:r>
            <a:r>
              <a:rPr lang="en-US" altLang="zh-TW" dirty="0">
                <a:solidFill>
                  <a:srgbClr val="C00000"/>
                </a:solidFill>
              </a:rPr>
              <a:t>something wrong </a:t>
            </a:r>
            <a:r>
              <a:rPr lang="en-US" altLang="zh-TW" dirty="0"/>
              <a:t>with the request:</a:t>
            </a:r>
          </a:p>
          <a:p>
            <a:pPr lvl="6"/>
            <a:r>
              <a:rPr lang="en-US" altLang="zh-TW" dirty="0"/>
              <a:t>404 it means that the resource could not be found.</a:t>
            </a:r>
          </a:p>
          <a:p>
            <a:pPr lvl="5"/>
            <a:r>
              <a:rPr lang="en-US" altLang="zh-TW" dirty="0">
                <a:solidFill>
                  <a:srgbClr val="0070C0"/>
                </a:solidFill>
              </a:rPr>
              <a:t>5</a:t>
            </a:r>
            <a:r>
              <a:rPr lang="en-US" altLang="zh-TW" dirty="0"/>
              <a:t> mean an </a:t>
            </a:r>
            <a:r>
              <a:rPr lang="en-US" altLang="zh-TW" dirty="0">
                <a:solidFill>
                  <a:srgbClr val="C00000"/>
                </a:solidFill>
              </a:rPr>
              <a:t>error happened </a:t>
            </a:r>
            <a:r>
              <a:rPr lang="en-US" altLang="zh-TW" dirty="0"/>
              <a:t>on the server and the request is not to blame.</a:t>
            </a:r>
          </a:p>
          <a:p>
            <a:pPr lvl="3"/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08310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Promise</a:t>
            </a:r>
            <a:r>
              <a:rPr lang="zh-TW" altLang="en-US" b="1" dirty="0"/>
              <a:t>狀態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zh-TW" altLang="en-US" sz="2400" b="1" dirty="0"/>
              <a:t>定是以下三種狀態之一</a:t>
            </a:r>
            <a:r>
              <a:rPr lang="en-US" altLang="zh-TW" sz="2400" b="1" dirty="0"/>
              <a:t>:</a:t>
            </a:r>
          </a:p>
          <a:p>
            <a:pPr lvl="1"/>
            <a:r>
              <a:rPr lang="en-US" altLang="zh-TW" b="1" dirty="0"/>
              <a:t>pending(</a:t>
            </a:r>
            <a:r>
              <a:rPr lang="zh-TW" altLang="en-US" b="1" dirty="0"/>
              <a:t>等待中</a:t>
            </a:r>
            <a:r>
              <a:rPr lang="en-US" altLang="zh-TW" b="1" dirty="0"/>
              <a:t>):</a:t>
            </a:r>
          </a:p>
          <a:p>
            <a:pPr lvl="2"/>
            <a:r>
              <a:rPr lang="zh-TW" altLang="en-US" dirty="0"/>
              <a:t>會轉變到不是</a:t>
            </a:r>
            <a:r>
              <a:rPr lang="en-US" altLang="zh-TW" b="1" dirty="0"/>
              <a:t>fulfilled(</a:t>
            </a:r>
            <a:r>
              <a:rPr lang="zh-TW" altLang="en-US" b="1" dirty="0"/>
              <a:t>已實現</a:t>
            </a:r>
            <a:r>
              <a:rPr lang="en-US" altLang="zh-TW" b="1" dirty="0"/>
              <a:t>)</a:t>
            </a:r>
            <a:r>
              <a:rPr lang="zh-TW" altLang="en-US" dirty="0"/>
              <a:t>就是</a:t>
            </a:r>
            <a:r>
              <a:rPr lang="en-US" altLang="zh-TW" b="1" dirty="0"/>
              <a:t>rejected(</a:t>
            </a:r>
            <a:r>
              <a:rPr lang="zh-TW" altLang="en-US" b="1" dirty="0"/>
              <a:t>已拒絕</a:t>
            </a:r>
            <a:r>
              <a:rPr lang="en-US" altLang="zh-TW" b="1" dirty="0"/>
              <a:t>)</a:t>
            </a:r>
            <a:r>
              <a:rPr lang="zh-TW" altLang="en-US" dirty="0"/>
              <a:t>狀態</a:t>
            </a:r>
            <a:endParaRPr lang="en-US" altLang="zh-TW" dirty="0"/>
          </a:p>
          <a:p>
            <a:pPr lvl="1"/>
            <a:r>
              <a:rPr lang="en-US" altLang="zh-TW" b="1" dirty="0"/>
              <a:t>fulfilled(</a:t>
            </a:r>
            <a:r>
              <a:rPr lang="zh-TW" altLang="en-US" b="1" dirty="0"/>
              <a:t>已實現</a:t>
            </a:r>
            <a:r>
              <a:rPr lang="en-US" altLang="zh-TW" b="1" dirty="0"/>
              <a:t>):</a:t>
            </a:r>
          </a:p>
          <a:p>
            <a:pPr lvl="2"/>
            <a:r>
              <a:rPr lang="zh-TW" altLang="en-US" dirty="0"/>
              <a:t>必定</a:t>
            </a:r>
            <a:r>
              <a:rPr lang="zh-TW" altLang="en-US" b="1" dirty="0">
                <a:solidFill>
                  <a:srgbClr val="C00000"/>
                </a:solidFill>
              </a:rPr>
              <a:t>不會再轉變</a:t>
            </a:r>
            <a:r>
              <a:rPr lang="zh-TW" altLang="en-US" dirty="0"/>
              <a:t>到其他任何狀態</a:t>
            </a:r>
          </a:p>
          <a:p>
            <a:pPr lvl="2"/>
            <a:r>
              <a:rPr lang="zh-TW" altLang="en-US" dirty="0"/>
              <a:t>必定有</a:t>
            </a:r>
            <a:r>
              <a:rPr lang="zh-TW" altLang="en-US" b="1" dirty="0">
                <a:solidFill>
                  <a:srgbClr val="C00000"/>
                </a:solidFill>
              </a:rPr>
              <a:t>不能再更動</a:t>
            </a:r>
            <a:r>
              <a:rPr lang="zh-TW" altLang="en-US" dirty="0"/>
              <a:t>的值</a:t>
            </a:r>
          </a:p>
          <a:p>
            <a:pPr lvl="1"/>
            <a:r>
              <a:rPr lang="en-US" altLang="zh-TW" b="1" dirty="0"/>
              <a:t>rejected(</a:t>
            </a:r>
            <a:r>
              <a:rPr lang="zh-TW" altLang="en-US" b="1" dirty="0"/>
              <a:t>已拒絕</a:t>
            </a:r>
            <a:r>
              <a:rPr lang="en-US" altLang="zh-TW" b="1" dirty="0"/>
              <a:t>):</a:t>
            </a:r>
          </a:p>
          <a:p>
            <a:pPr lvl="2"/>
            <a:r>
              <a:rPr lang="zh-TW" altLang="en-US" dirty="0"/>
              <a:t>必定</a:t>
            </a:r>
            <a:r>
              <a:rPr lang="zh-TW" altLang="en-US" b="1" dirty="0">
                <a:solidFill>
                  <a:srgbClr val="C00000"/>
                </a:solidFill>
              </a:rPr>
              <a:t>不會再轉變</a:t>
            </a:r>
            <a:r>
              <a:rPr lang="zh-TW" altLang="en-US" dirty="0"/>
              <a:t>到其他任何狀態</a:t>
            </a:r>
          </a:p>
          <a:p>
            <a:pPr lvl="2"/>
            <a:r>
              <a:rPr lang="zh-TW" altLang="en-US" dirty="0"/>
              <a:t>必定有</a:t>
            </a:r>
            <a:r>
              <a:rPr lang="zh-TW" altLang="en-US" b="1" dirty="0">
                <a:solidFill>
                  <a:srgbClr val="C00000"/>
                </a:solidFill>
              </a:rPr>
              <a:t>不能再更動</a:t>
            </a:r>
            <a:r>
              <a:rPr lang="zh-TW" altLang="en-US" dirty="0"/>
              <a:t>的值</a:t>
            </a:r>
            <a:r>
              <a:rPr lang="en-US" altLang="zh-TW" b="1" dirty="0">
                <a:solidFill>
                  <a:srgbClr val="FF0000"/>
                </a:solidFill>
              </a:rPr>
              <a:t>reason(</a:t>
            </a:r>
            <a:r>
              <a:rPr lang="zh-TW" altLang="en-US" b="1" dirty="0">
                <a:solidFill>
                  <a:srgbClr val="FF0000"/>
                </a:solidFill>
              </a:rPr>
              <a:t>理由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50</a:t>
            </a:fld>
            <a:endParaRPr lang="zh-TW" altLang="en-US" dirty="0"/>
          </a:p>
        </p:txBody>
      </p:sp>
      <p:pic>
        <p:nvPicPr>
          <p:cNvPr id="5123" name="Picture 3" descr="Promiseçæ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33306"/>
            <a:ext cx="5769586" cy="278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8266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Promise</a:t>
            </a:r>
            <a:r>
              <a:rPr lang="zh-TW" altLang="en-US" b="1" dirty="0"/>
              <a:t>物件的建立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const</a:t>
            </a:r>
            <a:r>
              <a:rPr lang="en-US" altLang="zh-TW" dirty="0">
                <a:solidFill>
                  <a:srgbClr val="0070C0"/>
                </a:solidFill>
              </a:rPr>
              <a:t> promise = new </a:t>
            </a:r>
            <a:r>
              <a:rPr lang="en-US" altLang="zh-TW" dirty="0">
                <a:solidFill>
                  <a:srgbClr val="C00000"/>
                </a:solidFill>
              </a:rPr>
              <a:t>Promise</a:t>
            </a:r>
            <a:r>
              <a:rPr lang="en-US" altLang="zh-TW" dirty="0">
                <a:solidFill>
                  <a:srgbClr val="0070C0"/>
                </a:solidFill>
              </a:rPr>
              <a:t>(function(</a:t>
            </a:r>
            <a:r>
              <a:rPr lang="en-US" altLang="zh-TW" dirty="0">
                <a:solidFill>
                  <a:srgbClr val="C00000"/>
                </a:solidFill>
              </a:rPr>
              <a:t>resolve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>
                <a:solidFill>
                  <a:srgbClr val="C00000"/>
                </a:solidFill>
              </a:rPr>
              <a:t>reject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/>
              <a:t>// </a:t>
            </a:r>
            <a:r>
              <a:rPr lang="zh-TW" altLang="en-US" dirty="0"/>
              <a:t>成功時</a:t>
            </a:r>
          </a:p>
          <a:p>
            <a:pPr lvl="1"/>
            <a:r>
              <a:rPr lang="zh-TW" altLang="en-US" dirty="0">
                <a:solidFill>
                  <a:srgbClr val="0070C0"/>
                </a:solidFill>
              </a:rPr>
              <a:t>  </a:t>
            </a:r>
            <a:r>
              <a:rPr lang="en-US" altLang="zh-TW" dirty="0">
                <a:solidFill>
                  <a:srgbClr val="0070C0"/>
                </a:solidFill>
              </a:rPr>
              <a:t>resolve(</a:t>
            </a:r>
            <a:r>
              <a:rPr lang="en-US" altLang="zh-TW" dirty="0">
                <a:solidFill>
                  <a:srgbClr val="C00000"/>
                </a:solidFill>
              </a:rPr>
              <a:t>value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altLang="zh-TW" dirty="0"/>
              <a:t>  // </a:t>
            </a:r>
            <a:r>
              <a:rPr lang="zh-TW" altLang="en-US" dirty="0"/>
              <a:t>失敗時</a:t>
            </a:r>
          </a:p>
          <a:p>
            <a:pPr lvl="1"/>
            <a:r>
              <a:rPr lang="zh-TW" altLang="en-US" dirty="0">
                <a:solidFill>
                  <a:srgbClr val="0070C0"/>
                </a:solidFill>
              </a:rPr>
              <a:t>  </a:t>
            </a:r>
            <a:r>
              <a:rPr lang="en-US" altLang="zh-TW" dirty="0">
                <a:solidFill>
                  <a:srgbClr val="0070C0"/>
                </a:solidFill>
              </a:rPr>
              <a:t>reject(</a:t>
            </a:r>
            <a:r>
              <a:rPr lang="en-US" altLang="zh-TW" dirty="0">
                <a:solidFill>
                  <a:srgbClr val="C00000"/>
                </a:solidFill>
              </a:rPr>
              <a:t>reason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});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promise.</a:t>
            </a:r>
            <a:r>
              <a:rPr lang="en-US" altLang="zh-TW" dirty="0" err="1">
                <a:solidFill>
                  <a:srgbClr val="C00000"/>
                </a:solidFill>
              </a:rPr>
              <a:t>then</a:t>
            </a:r>
            <a:r>
              <a:rPr lang="en-US" altLang="zh-TW" dirty="0">
                <a:solidFill>
                  <a:srgbClr val="0070C0"/>
                </a:solidFill>
              </a:rPr>
              <a:t>(function(</a:t>
            </a:r>
            <a:r>
              <a:rPr lang="en-US" altLang="zh-TW" dirty="0">
                <a:solidFill>
                  <a:srgbClr val="C00000"/>
                </a:solidFill>
              </a:rPr>
              <a:t>value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1"/>
            <a:r>
              <a:rPr lang="zh-TW" altLang="en-US" dirty="0">
                <a:solidFill>
                  <a:srgbClr val="0070C0"/>
                </a:solidFill>
              </a:rPr>
              <a:t>                       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zh-TW" altLang="en-US" dirty="0">
                <a:solidFill>
                  <a:srgbClr val="0070C0"/>
                </a:solidFill>
              </a:rPr>
              <a:t>       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on fulfillment(</a:t>
            </a:r>
            <a:r>
              <a:rPr lang="zh-TW" altLang="en-US" dirty="0"/>
              <a:t>已實現時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>
                <a:solidFill>
                  <a:srgbClr val="0070C0"/>
                </a:solidFill>
              </a:rPr>
              <a:t>                        </a:t>
            </a:r>
            <a:r>
              <a:rPr lang="en-US" altLang="zh-TW" dirty="0">
                <a:solidFill>
                  <a:srgbClr val="0070C0"/>
                </a:solidFill>
              </a:rPr>
              <a:t>}, function(</a:t>
            </a:r>
            <a:r>
              <a:rPr lang="en-US" altLang="zh-TW" dirty="0">
                <a:solidFill>
                  <a:srgbClr val="C00000"/>
                </a:solidFill>
              </a:rPr>
              <a:t>reason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1"/>
            <a:r>
              <a:rPr lang="zh-TW" altLang="en-US" dirty="0">
                <a:solidFill>
                  <a:srgbClr val="0070C0"/>
                </a:solidFill>
              </a:rPr>
              <a:t>               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zh-TW" altLang="en-US" dirty="0">
                <a:solidFill>
                  <a:srgbClr val="0070C0"/>
                </a:solidFill>
              </a:rPr>
              <a:t>             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on rejection(</a:t>
            </a:r>
            <a:r>
              <a:rPr lang="zh-TW" altLang="en-US" dirty="0"/>
              <a:t>已拒絕時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>
                <a:solidFill>
                  <a:srgbClr val="0070C0"/>
                </a:solidFill>
              </a:rPr>
              <a:t>                          </a:t>
            </a:r>
            <a:r>
              <a:rPr lang="en-US" altLang="zh-TW" dirty="0">
                <a:solidFill>
                  <a:srgbClr val="0070C0"/>
                </a:solidFill>
              </a:rPr>
              <a:t>})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1899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813376"/>
          </a:xfrm>
        </p:spPr>
        <p:txBody>
          <a:bodyPr>
            <a:normAutofit/>
          </a:bodyPr>
          <a:lstStyle/>
          <a:p>
            <a:r>
              <a:rPr lang="en-US" altLang="zh-TW" dirty="0"/>
              <a:t>Promise</a:t>
            </a:r>
            <a:r>
              <a:rPr lang="zh-TW" altLang="en-US" dirty="0"/>
              <a:t>的建構函式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new </a:t>
            </a:r>
            <a:r>
              <a:rPr lang="en-US" altLang="zh-TW" b="1" dirty="0">
                <a:solidFill>
                  <a:srgbClr val="FF0000"/>
                </a:solidFill>
              </a:rPr>
              <a:t>Promise</a:t>
            </a:r>
            <a:r>
              <a:rPr lang="en-US" altLang="zh-TW" dirty="0">
                <a:solidFill>
                  <a:srgbClr val="0070C0"/>
                </a:solidFill>
              </a:rPr>
              <a:t>( function(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</a:rPr>
              <a:t>resolve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>
                <a:solidFill>
                  <a:srgbClr val="FF0000"/>
                </a:solidFill>
              </a:rPr>
              <a:t>reject</a:t>
            </a:r>
            <a:r>
              <a:rPr lang="en-US" altLang="zh-TW" dirty="0">
                <a:solidFill>
                  <a:srgbClr val="0070C0"/>
                </a:solidFill>
              </a:rPr>
              <a:t>) { ... } )</a:t>
            </a:r>
          </a:p>
          <a:p>
            <a:pPr lvl="1"/>
            <a:r>
              <a:rPr lang="en-US" altLang="zh-TW" dirty="0"/>
              <a:t>(</a:t>
            </a:r>
            <a:r>
              <a:rPr lang="zh-TW" altLang="en-US" dirty="0"/>
              <a:t>箭頭函式可以簡化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new </a:t>
            </a:r>
            <a:r>
              <a:rPr lang="en-US" altLang="zh-TW" b="1" dirty="0">
                <a:solidFill>
                  <a:srgbClr val="C00000"/>
                </a:solidFill>
              </a:rPr>
              <a:t>Promise</a:t>
            </a:r>
            <a:r>
              <a:rPr lang="en-US" altLang="zh-TW" dirty="0">
                <a:solidFill>
                  <a:srgbClr val="0070C0"/>
                </a:solidFill>
              </a:rPr>
              <a:t>( (resolve, reject) </a:t>
            </a:r>
            <a:r>
              <a:rPr lang="en-US" altLang="zh-TW" b="1" dirty="0">
                <a:solidFill>
                  <a:srgbClr val="FF0000"/>
                </a:solidFill>
              </a:rPr>
              <a:t>=&gt;</a:t>
            </a:r>
            <a:r>
              <a:rPr lang="en-US" altLang="zh-TW" dirty="0">
                <a:solidFill>
                  <a:srgbClr val="0070C0"/>
                </a:solidFill>
              </a:rPr>
              <a:t> { ... } )</a:t>
            </a:r>
          </a:p>
          <a:p>
            <a:pPr lvl="2"/>
            <a:r>
              <a:rPr lang="zh-TW" altLang="en-US" dirty="0"/>
              <a:t>建構函式的</a:t>
            </a:r>
            <a:r>
              <a:rPr lang="zh-TW" altLang="en-US" b="1" dirty="0"/>
              <a:t>傳入參數值</a:t>
            </a:r>
            <a:r>
              <a:rPr lang="zh-TW" altLang="en-US" dirty="0"/>
              <a:t>需要一個</a:t>
            </a:r>
            <a:r>
              <a:rPr lang="zh-TW" altLang="en-US" dirty="0">
                <a:solidFill>
                  <a:srgbClr val="C00000"/>
                </a:solidFill>
              </a:rPr>
              <a:t>函式</a:t>
            </a:r>
            <a:endParaRPr lang="en-US" altLang="zh-TW" dirty="0">
              <a:solidFill>
                <a:srgbClr val="C00000"/>
              </a:solidFill>
            </a:endParaRPr>
          </a:p>
          <a:p>
            <a:pPr lvl="3"/>
            <a:r>
              <a:rPr lang="zh-TW" altLang="en-US" b="1" dirty="0"/>
              <a:t>函式又有</a:t>
            </a:r>
            <a:r>
              <a:rPr lang="zh-TW" altLang="en-US" b="1" dirty="0">
                <a:solidFill>
                  <a:srgbClr val="FF0000"/>
                </a:solidFill>
              </a:rPr>
              <a:t>兩個</a:t>
            </a:r>
            <a:r>
              <a:rPr lang="zh-TW" altLang="en-US" b="1" dirty="0"/>
              <a:t>傳入參數值</a:t>
            </a:r>
            <a:r>
              <a:rPr lang="en-US" altLang="zh-TW" b="1" dirty="0"/>
              <a:t>:</a:t>
            </a:r>
          </a:p>
          <a:p>
            <a:pPr lvl="4"/>
            <a:r>
              <a:rPr lang="en-US" altLang="zh-TW" dirty="0"/>
              <a:t>resolve(</a:t>
            </a:r>
            <a:r>
              <a:rPr lang="zh-TW" altLang="en-US" dirty="0"/>
              <a:t>解決</a:t>
            </a:r>
            <a:r>
              <a:rPr lang="en-US" altLang="zh-TW" dirty="0"/>
              <a:t>)</a:t>
            </a:r>
            <a:r>
              <a:rPr lang="zh-TW" altLang="en-US" dirty="0"/>
              <a:t>與</a:t>
            </a:r>
            <a:r>
              <a:rPr lang="en-US" altLang="zh-TW" dirty="0"/>
              <a:t>reject(</a:t>
            </a:r>
            <a:r>
              <a:rPr lang="zh-TW" altLang="en-US" dirty="0"/>
              <a:t>拒絕</a:t>
            </a:r>
            <a:r>
              <a:rPr lang="en-US" altLang="zh-TW" dirty="0"/>
              <a:t>):</a:t>
            </a:r>
          </a:p>
          <a:p>
            <a:pPr lvl="5"/>
            <a:r>
              <a:rPr lang="zh-TW" altLang="en-US" dirty="0">
                <a:solidFill>
                  <a:srgbClr val="C00000"/>
                </a:solidFill>
              </a:rPr>
              <a:t>要求</a:t>
            </a:r>
            <a:r>
              <a:rPr lang="zh-TW" altLang="en-US" b="1" dirty="0">
                <a:solidFill>
                  <a:srgbClr val="C00000"/>
                </a:solidFill>
              </a:rPr>
              <a:t>一定是函式</a:t>
            </a:r>
            <a:r>
              <a:rPr lang="zh-TW" altLang="en-US" dirty="0">
                <a:solidFill>
                  <a:srgbClr val="C00000"/>
                </a:solidFill>
              </a:rPr>
              <a:t>類型</a:t>
            </a:r>
            <a:r>
              <a:rPr lang="zh-TW" altLang="en-US" dirty="0"/>
              <a:t>。</a:t>
            </a:r>
            <a:endParaRPr lang="en-US" altLang="zh-TW" dirty="0"/>
          </a:p>
          <a:p>
            <a:pPr lvl="4"/>
            <a:r>
              <a:rPr lang="zh-TW" altLang="en-US" b="1" dirty="0"/>
              <a:t>成功的話</a:t>
            </a:r>
            <a:r>
              <a:rPr lang="en-US" altLang="zh-TW" b="1" dirty="0"/>
              <a:t>:</a:t>
            </a:r>
          </a:p>
          <a:p>
            <a:pPr lvl="5"/>
            <a:r>
              <a:rPr lang="zh-TW" altLang="en-US" dirty="0"/>
              <a:t>就是有</a:t>
            </a:r>
            <a:r>
              <a:rPr lang="zh-TW" altLang="en-US" dirty="0">
                <a:solidFill>
                  <a:srgbClr val="FF0000"/>
                </a:solidFill>
              </a:rPr>
              <a:t>合法值的情況下執行</a:t>
            </a:r>
            <a:r>
              <a:rPr lang="en-US" altLang="zh-TW" dirty="0">
                <a:solidFill>
                  <a:srgbClr val="FF0000"/>
                </a:solidFill>
              </a:rPr>
              <a:t>resolve(value)</a:t>
            </a:r>
            <a:r>
              <a:rPr lang="zh-TW" altLang="en-US" dirty="0"/>
              <a:t>，</a:t>
            </a:r>
            <a:endParaRPr lang="en-US" altLang="zh-TW" dirty="0"/>
          </a:p>
          <a:p>
            <a:pPr lvl="5"/>
            <a:r>
              <a:rPr lang="en-US" altLang="zh-TW" dirty="0"/>
              <a:t>promise</a:t>
            </a:r>
            <a:r>
              <a:rPr lang="zh-TW" altLang="en-US" dirty="0"/>
              <a:t>物件的狀態會跑到</a:t>
            </a:r>
            <a:r>
              <a:rPr lang="en-US" altLang="zh-TW" dirty="0"/>
              <a:t>fulfilled(</a:t>
            </a:r>
            <a:r>
              <a:rPr lang="zh-TW" altLang="en-US" dirty="0"/>
              <a:t>已實現</a:t>
            </a:r>
            <a:r>
              <a:rPr lang="en-US" altLang="zh-TW" dirty="0"/>
              <a:t>)</a:t>
            </a:r>
            <a:r>
              <a:rPr lang="zh-TW" altLang="en-US" dirty="0"/>
              <a:t>固定住。</a:t>
            </a:r>
            <a:endParaRPr lang="en-US" altLang="zh-TW" dirty="0"/>
          </a:p>
          <a:p>
            <a:pPr lvl="4"/>
            <a:r>
              <a:rPr lang="zh-TW" altLang="en-US" b="1" dirty="0"/>
              <a:t>失敗或是發生錯誤時</a:t>
            </a:r>
            <a:r>
              <a:rPr lang="en-US" altLang="zh-TW" b="1" dirty="0"/>
              <a:t>:</a:t>
            </a:r>
          </a:p>
          <a:p>
            <a:pPr lvl="5"/>
            <a:r>
              <a:rPr lang="zh-TW" altLang="en-US" dirty="0"/>
              <a:t>用執行</a:t>
            </a:r>
            <a:r>
              <a:rPr lang="en-US" altLang="zh-TW" dirty="0"/>
              <a:t>reject(reason):</a:t>
            </a:r>
          </a:p>
          <a:p>
            <a:pPr lvl="6"/>
            <a:r>
              <a:rPr lang="en-US" altLang="zh-TW" dirty="0">
                <a:solidFill>
                  <a:srgbClr val="FF0000"/>
                </a:solidFill>
              </a:rPr>
              <a:t>reason(</a:t>
            </a:r>
            <a:r>
              <a:rPr lang="zh-TW" altLang="en-US" dirty="0">
                <a:solidFill>
                  <a:srgbClr val="FF0000"/>
                </a:solidFill>
              </a:rPr>
              <a:t>理由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通常是用</a:t>
            </a:r>
            <a:r>
              <a:rPr lang="en-US" altLang="zh-TW" dirty="0">
                <a:solidFill>
                  <a:srgbClr val="FF0000"/>
                </a:solidFill>
              </a:rPr>
              <a:t>Error</a:t>
            </a:r>
            <a:r>
              <a:rPr lang="zh-TW" altLang="en-US" dirty="0">
                <a:solidFill>
                  <a:srgbClr val="FF0000"/>
                </a:solidFill>
              </a:rPr>
              <a:t>物件</a:t>
            </a:r>
            <a:r>
              <a:rPr lang="zh-TW" altLang="en-US" dirty="0"/>
              <a:t>，</a:t>
            </a:r>
            <a:endParaRPr lang="en-US" altLang="zh-TW" dirty="0"/>
          </a:p>
          <a:p>
            <a:pPr lvl="6"/>
            <a:r>
              <a:rPr lang="en-US" altLang="zh-TW" dirty="0"/>
              <a:t>promise</a:t>
            </a:r>
            <a:r>
              <a:rPr lang="zh-TW" altLang="en-US" dirty="0"/>
              <a:t>物件狀態會跑到</a:t>
            </a:r>
            <a:r>
              <a:rPr lang="en-US" altLang="zh-TW" dirty="0"/>
              <a:t>rejected(</a:t>
            </a:r>
            <a:r>
              <a:rPr lang="zh-TW" altLang="en-US" dirty="0"/>
              <a:t>已拒絕</a:t>
            </a:r>
            <a:r>
              <a:rPr lang="en-US" altLang="zh-TW" dirty="0"/>
              <a:t>)</a:t>
            </a:r>
            <a:r>
              <a:rPr lang="zh-TW" altLang="en-US" dirty="0"/>
              <a:t>狀態固定住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46152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813376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b="1" dirty="0"/>
              <a:t>建構函式的傳入函式</a:t>
            </a:r>
            <a:r>
              <a:rPr lang="en-US" altLang="zh-TW" b="1" dirty="0"/>
              <a:t>:</a:t>
            </a:r>
          </a:p>
          <a:p>
            <a:pPr lvl="1"/>
            <a:r>
              <a:rPr lang="zh-TW" altLang="en-US" dirty="0"/>
              <a:t>稱為</a:t>
            </a:r>
            <a:r>
              <a:rPr lang="en-US" altLang="zh-TW" b="1" dirty="0"/>
              <a:t>executor(</a:t>
            </a:r>
            <a:r>
              <a:rPr lang="zh-TW" altLang="en-US" b="1" dirty="0"/>
              <a:t>執行者</a:t>
            </a:r>
            <a:r>
              <a:rPr lang="en-US" altLang="zh-TW" b="1" dirty="0"/>
              <a:t>, </a:t>
            </a:r>
            <a:r>
              <a:rPr lang="zh-TW" altLang="en-US" b="1" dirty="0"/>
              <a:t>執行函式</a:t>
            </a:r>
            <a:r>
              <a:rPr lang="en-US" altLang="zh-TW" b="1" dirty="0"/>
              <a:t>): </a:t>
            </a:r>
            <a:r>
              <a:rPr lang="zh-TW" altLang="en-US" dirty="0"/>
              <a:t>有強制執行的意味</a:t>
            </a:r>
            <a:endParaRPr lang="en-US" altLang="zh-TW" dirty="0"/>
          </a:p>
          <a:p>
            <a:r>
              <a:rPr lang="en-US" altLang="zh-TW" dirty="0"/>
              <a:t>executor</a:t>
            </a:r>
            <a:r>
              <a:rPr lang="zh-TW" altLang="en-US" dirty="0"/>
              <a:t>會在建構式回傳物件實體前立即執行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當傳入這個函式時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Promise</a:t>
            </a:r>
            <a:r>
              <a:rPr lang="zh-TW" altLang="en-US" dirty="0"/>
              <a:t>物件會</a:t>
            </a:r>
            <a:r>
              <a:rPr lang="zh-TW" altLang="en-US" dirty="0">
                <a:solidFill>
                  <a:srgbClr val="C00000"/>
                </a:solidFill>
              </a:rPr>
              <a:t>立即決定裡面的狀態</a:t>
            </a:r>
            <a:r>
              <a:rPr lang="en-US" altLang="zh-TW" dirty="0"/>
              <a:t>:</a:t>
            </a:r>
          </a:p>
          <a:p>
            <a:pPr lvl="3"/>
            <a:r>
              <a:rPr lang="zh-TW" altLang="en-US" dirty="0"/>
              <a:t>看是要執行</a:t>
            </a:r>
            <a:r>
              <a:rPr lang="en-US" altLang="zh-TW" dirty="0">
                <a:solidFill>
                  <a:srgbClr val="FF0000"/>
                </a:solidFill>
              </a:rPr>
              <a:t>resolve</a:t>
            </a:r>
            <a:r>
              <a:rPr lang="zh-TW" altLang="en-US" dirty="0">
                <a:solidFill>
                  <a:srgbClr val="FF0000"/>
                </a:solidFill>
              </a:rPr>
              <a:t>來回傳值</a:t>
            </a:r>
            <a:r>
              <a:rPr lang="zh-TW" altLang="en-US" dirty="0"/>
              <a:t>，</a:t>
            </a:r>
            <a:endParaRPr lang="en-US" altLang="zh-TW" dirty="0"/>
          </a:p>
          <a:p>
            <a:pPr lvl="3"/>
            <a:r>
              <a:rPr lang="zh-TW" altLang="en-US" dirty="0"/>
              <a:t>還是要用</a:t>
            </a:r>
            <a:r>
              <a:rPr lang="en-US" altLang="zh-TW" dirty="0">
                <a:solidFill>
                  <a:srgbClr val="FF0000"/>
                </a:solidFill>
              </a:rPr>
              <a:t>reject</a:t>
            </a:r>
            <a:r>
              <a:rPr lang="zh-TW" altLang="en-US" dirty="0">
                <a:solidFill>
                  <a:srgbClr val="FF0000"/>
                </a:solidFill>
              </a:rPr>
              <a:t>來作錯誤處理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也因為它與一般的物件實體化的過程不太一樣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所以常會</a:t>
            </a:r>
            <a:r>
              <a:rPr lang="zh-TW" altLang="en-US" b="1" dirty="0">
                <a:solidFill>
                  <a:srgbClr val="FF0000"/>
                </a:solidFill>
              </a:rPr>
              <a:t>先包到一個函式</a:t>
            </a:r>
            <a:r>
              <a:rPr lang="zh-TW" altLang="en-US" dirty="0"/>
              <a:t>中，</a:t>
            </a:r>
            <a:endParaRPr lang="en-US" altLang="zh-TW" dirty="0"/>
          </a:p>
          <a:p>
            <a:pPr lvl="3"/>
            <a:r>
              <a:rPr lang="zh-TW" altLang="en-US" dirty="0"/>
              <a:t>使用時</a:t>
            </a:r>
            <a:r>
              <a:rPr lang="zh-TW" altLang="en-US" b="1" dirty="0"/>
              <a:t>再呼叫這個</a:t>
            </a:r>
            <a:r>
              <a:rPr lang="zh-TW" altLang="en-US" dirty="0">
                <a:solidFill>
                  <a:srgbClr val="C00000"/>
                </a:solidFill>
              </a:rPr>
              <a:t>函式來產生</a:t>
            </a:r>
            <a:r>
              <a:rPr lang="en-US" altLang="zh-TW" dirty="0">
                <a:solidFill>
                  <a:srgbClr val="C00000"/>
                </a:solidFill>
              </a:rPr>
              <a:t>promise</a:t>
            </a:r>
            <a:r>
              <a:rPr lang="zh-TW" altLang="en-US" dirty="0">
                <a:solidFill>
                  <a:srgbClr val="C00000"/>
                </a:solidFill>
              </a:rPr>
              <a:t>物件</a:t>
            </a:r>
            <a:endParaRPr lang="en-US" altLang="zh-TW" dirty="0">
              <a:solidFill>
                <a:srgbClr val="C00000"/>
              </a:solidFill>
            </a:endParaRP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0070C0"/>
                </a:solidFill>
              </a:rPr>
              <a:t>asyncFunction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value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b="1" dirty="0">
                <a:solidFill>
                  <a:srgbClr val="0070C0"/>
                </a:solidFill>
              </a:rPr>
              <a:t>return </a:t>
            </a:r>
            <a:r>
              <a:rPr lang="en-US" altLang="zh-TW" b="1" dirty="0">
                <a:solidFill>
                  <a:srgbClr val="C00000"/>
                </a:solidFill>
              </a:rPr>
              <a:t>new Promise</a:t>
            </a:r>
            <a:r>
              <a:rPr lang="en-US" altLang="zh-TW" b="1" dirty="0">
                <a:solidFill>
                  <a:srgbClr val="0070C0"/>
                </a:solidFill>
              </a:rPr>
              <a:t>(function(</a:t>
            </a:r>
            <a:r>
              <a:rPr lang="en-US" altLang="zh-TW" b="1" dirty="0">
                <a:solidFill>
                  <a:srgbClr val="C00000"/>
                </a:solidFill>
              </a:rPr>
              <a:t>resolve, reject</a:t>
            </a:r>
            <a:r>
              <a:rPr lang="en-US" altLang="zh-TW" b="1" dirty="0">
                <a:solidFill>
                  <a:srgbClr val="0070C0"/>
                </a:solidFill>
              </a:rPr>
              <a:t>)</a:t>
            </a:r>
            <a:r>
              <a:rPr lang="en-US" altLang="zh-TW" dirty="0">
                <a:solidFill>
                  <a:srgbClr val="0070C0"/>
                </a:solidFill>
              </a:rPr>
              <a:t>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 if(</a:t>
            </a:r>
            <a:r>
              <a:rPr lang="en-US" altLang="zh-TW" dirty="0">
                <a:solidFill>
                  <a:srgbClr val="FF0000"/>
                </a:solidFill>
              </a:rPr>
              <a:t>value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     resolve(value) // </a:t>
            </a:r>
            <a:r>
              <a:rPr lang="zh-TW" altLang="en-US" dirty="0">
                <a:solidFill>
                  <a:srgbClr val="0070C0"/>
                </a:solidFill>
              </a:rPr>
              <a:t>已實現，成功</a:t>
            </a:r>
          </a:p>
          <a:p>
            <a:pPr lvl="3"/>
            <a:r>
              <a:rPr lang="zh-TW" altLang="en-US" dirty="0">
                <a:solidFill>
                  <a:srgbClr val="0070C0"/>
                </a:solidFill>
              </a:rPr>
              <a:t>        </a:t>
            </a:r>
            <a:r>
              <a:rPr lang="en-US" altLang="zh-TW" dirty="0">
                <a:solidFill>
                  <a:srgbClr val="0070C0"/>
                </a:solidFill>
              </a:rPr>
              <a:t>else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     reject(reason) // </a:t>
            </a:r>
            <a:r>
              <a:rPr lang="zh-TW" altLang="en-US" dirty="0">
                <a:solidFill>
                  <a:srgbClr val="0070C0"/>
                </a:solidFill>
              </a:rPr>
              <a:t>有錯誤，已拒絕，失敗</a:t>
            </a:r>
          </a:p>
          <a:p>
            <a:pPr lvl="3"/>
            <a:r>
              <a:rPr lang="zh-TW" altLang="en-US" dirty="0">
                <a:solidFill>
                  <a:srgbClr val="0070C0"/>
                </a:solidFill>
              </a:rPr>
              <a:t>    </a:t>
            </a:r>
            <a:r>
              <a:rPr lang="en-US" altLang="zh-TW" dirty="0">
                <a:solidFill>
                  <a:srgbClr val="0070C0"/>
                </a:solidFill>
              </a:rPr>
              <a:t>});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1"/>
            <a:r>
              <a:rPr lang="en-US" altLang="zh-TW" dirty="0"/>
              <a:t>Promise</a:t>
            </a:r>
            <a:r>
              <a:rPr lang="zh-TW" altLang="en-US" dirty="0"/>
              <a:t>建構函式與</a:t>
            </a:r>
            <a:r>
              <a:rPr lang="en-US" altLang="zh-TW" dirty="0" err="1"/>
              <a:t>Promise.prototype</a:t>
            </a:r>
            <a:r>
              <a:rPr lang="zh-TW" altLang="en-US" dirty="0"/>
              <a:t>物件的設計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是要讓設計師作</a:t>
            </a:r>
            <a:r>
              <a:rPr lang="en-US" altLang="zh-TW" b="1" dirty="0" err="1">
                <a:solidFill>
                  <a:srgbClr val="C00000"/>
                </a:solidFill>
              </a:rPr>
              <a:t>Promisify</a:t>
            </a:r>
            <a:r>
              <a:rPr lang="zh-TW" altLang="en-US" dirty="0"/>
              <a:t>用的</a:t>
            </a:r>
            <a:r>
              <a:rPr lang="en-US" altLang="zh-TW" dirty="0"/>
              <a:t>:</a:t>
            </a:r>
          </a:p>
          <a:p>
            <a:pPr lvl="3"/>
            <a:r>
              <a:rPr lang="zh-TW" altLang="en-US" b="1" dirty="0"/>
              <a:t>把</a:t>
            </a:r>
            <a:r>
              <a:rPr lang="zh-TW" altLang="en-US" b="1" dirty="0">
                <a:solidFill>
                  <a:srgbClr val="C00000"/>
                </a:solidFill>
              </a:rPr>
              <a:t>原本異步或同步</a:t>
            </a:r>
            <a:r>
              <a:rPr lang="zh-TW" altLang="en-US" b="1" dirty="0"/>
              <a:t>的程式碼或函式，</a:t>
            </a:r>
            <a:r>
              <a:rPr lang="zh-TW" altLang="en-US" b="1" dirty="0">
                <a:solidFill>
                  <a:srgbClr val="C00000"/>
                </a:solidFill>
              </a:rPr>
              <a:t>打包成為</a:t>
            </a:r>
            <a:r>
              <a:rPr lang="en-US" altLang="zh-TW" b="1" dirty="0">
                <a:solidFill>
                  <a:srgbClr val="C00000"/>
                </a:solidFill>
              </a:rPr>
              <a:t>Promise</a:t>
            </a:r>
            <a:r>
              <a:rPr lang="zh-TW" altLang="en-US" b="1" dirty="0">
                <a:solidFill>
                  <a:srgbClr val="C00000"/>
                </a:solidFill>
              </a:rPr>
              <a:t>物件</a:t>
            </a:r>
            <a:r>
              <a:rPr lang="zh-TW" altLang="en-US" b="1" dirty="0"/>
              <a:t>來使用</a:t>
            </a:r>
            <a:r>
              <a:rPr lang="en-US" altLang="zh-TW" b="1" dirty="0"/>
              <a:t>:</a:t>
            </a:r>
          </a:p>
          <a:p>
            <a:pPr lvl="4"/>
            <a:r>
              <a:rPr lang="zh-TW" altLang="en-US" b="1" dirty="0">
                <a:solidFill>
                  <a:srgbClr val="7030A0"/>
                </a:solidFill>
              </a:rPr>
              <a:t>包裝後才能使用</a:t>
            </a:r>
            <a:r>
              <a:rPr lang="en-US" altLang="zh-TW" b="1" dirty="0">
                <a:solidFill>
                  <a:srgbClr val="7030A0"/>
                </a:solidFill>
              </a:rPr>
              <a:t>Promise</a:t>
            </a:r>
            <a:r>
              <a:rPr lang="zh-TW" altLang="en-US" b="1" dirty="0">
                <a:solidFill>
                  <a:srgbClr val="7030A0"/>
                </a:solidFill>
              </a:rPr>
              <a:t>的語法結構</a:t>
            </a:r>
            <a:endParaRPr lang="en-US" altLang="zh-TW" b="1" dirty="0">
              <a:solidFill>
                <a:srgbClr val="7030A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09985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then</a:t>
            </a:r>
            <a:r>
              <a:rPr lang="zh-TW" altLang="en-US" b="1" dirty="0"/>
              <a:t>與</a:t>
            </a:r>
            <a:r>
              <a:rPr lang="en-US" altLang="zh-TW" b="1" dirty="0"/>
              <a:t>catch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then</a:t>
            </a:r>
            <a:r>
              <a:rPr lang="zh-TW" altLang="en-US" b="1" dirty="0">
                <a:solidFill>
                  <a:srgbClr val="FF0000"/>
                </a:solidFill>
              </a:rPr>
              <a:t>方法</a:t>
            </a:r>
            <a:r>
              <a:rPr lang="zh-TW" altLang="en-US" dirty="0"/>
              <a:t>是</a:t>
            </a:r>
            <a:r>
              <a:rPr lang="en-US" altLang="zh-TW" dirty="0"/>
              <a:t>Promise</a:t>
            </a:r>
            <a:r>
              <a:rPr lang="zh-TW" altLang="en-US" dirty="0"/>
              <a:t>的最核心方法</a:t>
            </a:r>
            <a:endParaRPr lang="en-US" altLang="zh-TW" dirty="0"/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p.</a:t>
            </a:r>
            <a:r>
              <a:rPr lang="en-US" altLang="zh-TW" dirty="0" err="1">
                <a:solidFill>
                  <a:srgbClr val="FF0000"/>
                </a:solidFill>
              </a:rPr>
              <a:t>then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onFulfilled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 err="1">
                <a:solidFill>
                  <a:srgbClr val="0070C0"/>
                </a:solidFill>
              </a:rPr>
              <a:t>onRejected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p.</a:t>
            </a:r>
            <a:r>
              <a:rPr lang="en-US" altLang="zh-TW" dirty="0" err="1">
                <a:solidFill>
                  <a:srgbClr val="FF0000"/>
                </a:solidFill>
              </a:rPr>
              <a:t>then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function</a:t>
            </a:r>
            <a:r>
              <a:rPr lang="en-US" altLang="zh-TW" dirty="0">
                <a:solidFill>
                  <a:srgbClr val="0070C0"/>
                </a:solidFill>
              </a:rPr>
              <a:t>(value) { </a:t>
            </a:r>
            <a:r>
              <a:rPr lang="en-US" altLang="zh-TW" dirty="0"/>
              <a:t>// fulfillment </a:t>
            </a:r>
            <a:r>
              <a:rPr lang="en-US" altLang="zh-TW" dirty="0">
                <a:solidFill>
                  <a:srgbClr val="0070C0"/>
                </a:solidFill>
              </a:rPr>
              <a:t>}, </a:t>
            </a:r>
          </a:p>
          <a:p>
            <a:pPr lvl="1"/>
            <a:r>
              <a:rPr lang="zh-TW" altLang="en-US" dirty="0">
                <a:solidFill>
                  <a:srgbClr val="0070C0"/>
                </a:solidFill>
              </a:rPr>
              <a:t>             </a:t>
            </a:r>
            <a:r>
              <a:rPr lang="en-US" altLang="zh-TW" dirty="0">
                <a:solidFill>
                  <a:srgbClr val="C00000"/>
                </a:solidFill>
              </a:rPr>
              <a:t>function</a:t>
            </a:r>
            <a:r>
              <a:rPr lang="en-US" altLang="zh-TW" dirty="0">
                <a:solidFill>
                  <a:srgbClr val="0070C0"/>
                </a:solidFill>
              </a:rPr>
              <a:t>(reason) { </a:t>
            </a:r>
            <a:r>
              <a:rPr lang="en-US" altLang="zh-TW" dirty="0"/>
              <a:t>// rejection</a:t>
            </a:r>
            <a:r>
              <a:rPr lang="en-US" altLang="zh-TW" dirty="0">
                <a:solidFill>
                  <a:srgbClr val="0070C0"/>
                </a:solidFill>
              </a:rPr>
              <a:t>}</a:t>
            </a:r>
            <a:r>
              <a:rPr lang="zh-TW" altLang="en-US" dirty="0">
                <a:solidFill>
                  <a:srgbClr val="0070C0"/>
                </a:solidFill>
              </a:rPr>
              <a:t>   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dirty="0"/>
              <a:t>then</a:t>
            </a:r>
            <a:r>
              <a:rPr lang="zh-TW" altLang="en-US" dirty="0"/>
              <a:t>一樣用</a:t>
            </a:r>
            <a:r>
              <a:rPr lang="zh-TW" altLang="en-US" b="1" dirty="0"/>
              <a:t>兩個函式</a:t>
            </a:r>
            <a:r>
              <a:rPr lang="zh-TW" altLang="en-US" dirty="0"/>
              <a:t>當作傳入參數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onFulfilled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當</a:t>
            </a:r>
            <a:r>
              <a:rPr lang="en-US" altLang="zh-TW" dirty="0"/>
              <a:t>promise</a:t>
            </a:r>
            <a:r>
              <a:rPr lang="zh-TW" altLang="en-US" dirty="0"/>
              <a:t>物件的狀態轉變為</a:t>
            </a:r>
            <a:r>
              <a:rPr lang="en-US" altLang="zh-TW" dirty="0"/>
              <a:t>fulfilled(</a:t>
            </a:r>
            <a:r>
              <a:rPr lang="zh-TW" altLang="en-US" dirty="0"/>
              <a:t>已實現</a:t>
            </a:r>
            <a:r>
              <a:rPr lang="en-US" altLang="zh-TW" dirty="0"/>
              <a:t>)</a:t>
            </a:r>
            <a:r>
              <a:rPr lang="zh-TW" altLang="en-US" dirty="0"/>
              <a:t>呼叫的函式</a:t>
            </a:r>
            <a:r>
              <a:rPr lang="en-US" altLang="zh-TW" dirty="0"/>
              <a:t>:</a:t>
            </a:r>
          </a:p>
          <a:p>
            <a:pPr lvl="3"/>
            <a:r>
              <a:rPr lang="zh-TW" altLang="en-US" dirty="0"/>
              <a:t>有一個傳入參數值可用，就是</a:t>
            </a:r>
            <a:r>
              <a:rPr lang="en-US" altLang="zh-TW" dirty="0">
                <a:solidFill>
                  <a:srgbClr val="C00000"/>
                </a:solidFill>
              </a:rPr>
              <a:t>value(</a:t>
            </a:r>
            <a:r>
              <a:rPr lang="zh-TW" altLang="en-US" dirty="0">
                <a:solidFill>
                  <a:srgbClr val="C00000"/>
                </a:solidFill>
              </a:rPr>
              <a:t>值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en-US" altLang="zh-TW" dirty="0" err="1"/>
              <a:t>onRejected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當</a:t>
            </a:r>
            <a:r>
              <a:rPr lang="en-US" altLang="zh-TW" dirty="0"/>
              <a:t>promise</a:t>
            </a:r>
            <a:r>
              <a:rPr lang="zh-TW" altLang="en-US" dirty="0"/>
              <a:t>物件的狀態轉變為</a:t>
            </a:r>
            <a:r>
              <a:rPr lang="en-US" altLang="zh-TW" dirty="0"/>
              <a:t>rejected(</a:t>
            </a:r>
            <a:r>
              <a:rPr lang="zh-TW" altLang="en-US" dirty="0"/>
              <a:t>已拒絕</a:t>
            </a:r>
            <a:r>
              <a:rPr lang="en-US" altLang="zh-TW" dirty="0"/>
              <a:t>)</a:t>
            </a:r>
            <a:r>
              <a:rPr lang="zh-TW" altLang="en-US" dirty="0"/>
              <a:t>呼叫的函式</a:t>
            </a:r>
            <a:r>
              <a:rPr lang="en-US" altLang="zh-TW" dirty="0"/>
              <a:t>:</a:t>
            </a:r>
          </a:p>
          <a:p>
            <a:pPr lvl="3"/>
            <a:r>
              <a:rPr lang="zh-TW" altLang="en-US" dirty="0"/>
              <a:t>有一個傳入參數值可以用，就是</a:t>
            </a:r>
            <a:r>
              <a:rPr lang="en-US" altLang="zh-TW" dirty="0">
                <a:solidFill>
                  <a:srgbClr val="C00000"/>
                </a:solidFill>
              </a:rPr>
              <a:t>reason(</a:t>
            </a:r>
            <a:r>
              <a:rPr lang="zh-TW" altLang="en-US" dirty="0">
                <a:solidFill>
                  <a:srgbClr val="C00000"/>
                </a:solidFill>
              </a:rPr>
              <a:t>理由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en-US" altLang="zh-TW" dirty="0"/>
              <a:t>then</a:t>
            </a:r>
            <a:r>
              <a:rPr lang="zh-TW" altLang="en-US" dirty="0"/>
              <a:t>最後的回傳值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是</a:t>
            </a:r>
            <a:r>
              <a:rPr lang="zh-TW" altLang="en-US" b="1" dirty="0"/>
              <a:t>另一個</a:t>
            </a:r>
            <a:r>
              <a:rPr lang="en-US" altLang="zh-TW" b="1" dirty="0"/>
              <a:t>"</a:t>
            </a:r>
            <a:r>
              <a:rPr lang="zh-TW" altLang="en-US" b="1" dirty="0">
                <a:solidFill>
                  <a:srgbClr val="FF0000"/>
                </a:solidFill>
              </a:rPr>
              <a:t>新的</a:t>
            </a:r>
            <a:r>
              <a:rPr lang="en-US" altLang="zh-TW" b="1" dirty="0"/>
              <a:t>"promise</a:t>
            </a:r>
            <a:r>
              <a:rPr lang="zh-TW" altLang="en-US" b="1" dirty="0"/>
              <a:t>物件</a:t>
            </a:r>
            <a:r>
              <a:rPr lang="zh-TW" altLang="en-US" dirty="0"/>
              <a:t>。</a:t>
            </a:r>
            <a:endParaRPr lang="en-US" altLang="zh-TW" dirty="0"/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then</a:t>
            </a:r>
            <a:r>
              <a:rPr lang="zh-TW" altLang="en-US" dirty="0">
                <a:solidFill>
                  <a:srgbClr val="FF0000"/>
                </a:solidFill>
              </a:rPr>
              <a:t>必須回傳一個</a:t>
            </a:r>
            <a:r>
              <a:rPr lang="en-US" altLang="zh-TW" dirty="0">
                <a:solidFill>
                  <a:srgbClr val="FF0000"/>
                </a:solidFill>
              </a:rPr>
              <a:t>promise</a:t>
            </a:r>
            <a:r>
              <a:rPr lang="en-US" altLang="zh-TW" dirty="0"/>
              <a:t>:</a:t>
            </a:r>
          </a:p>
          <a:p>
            <a:pPr lvl="3"/>
            <a:r>
              <a:rPr lang="en-US" altLang="zh-TW" b="1" dirty="0">
                <a:solidFill>
                  <a:srgbClr val="0070C0"/>
                </a:solidFill>
              </a:rPr>
              <a:t>promise2</a:t>
            </a:r>
            <a:r>
              <a:rPr lang="en-US" altLang="zh-TW" dirty="0">
                <a:solidFill>
                  <a:srgbClr val="0070C0"/>
                </a:solidFill>
              </a:rPr>
              <a:t> = promise1.</a:t>
            </a:r>
            <a:r>
              <a:rPr lang="en-US" altLang="zh-TW" b="1" dirty="0">
                <a:solidFill>
                  <a:srgbClr val="0070C0"/>
                </a:solidFill>
              </a:rPr>
              <a:t>then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onFulfilled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 err="1">
                <a:solidFill>
                  <a:srgbClr val="0070C0"/>
                </a:solidFill>
              </a:rPr>
              <a:t>onRejected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66693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dirty="0"/>
              <a:t>目的是要能作</a:t>
            </a:r>
            <a:r>
              <a:rPr lang="zh-TW" altLang="en-US" dirty="0">
                <a:solidFill>
                  <a:srgbClr val="0070C0"/>
                </a:solidFill>
              </a:rPr>
              <a:t>連鎖</a:t>
            </a:r>
            <a:r>
              <a:rPr lang="en-US" altLang="zh-TW" dirty="0">
                <a:solidFill>
                  <a:srgbClr val="0070C0"/>
                </a:solidFill>
              </a:rPr>
              <a:t>(chained)</a:t>
            </a:r>
            <a:r>
              <a:rPr lang="zh-TW" altLang="en-US" dirty="0"/>
              <a:t>的語法結構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就是稱之為</a:t>
            </a:r>
            <a:r>
              <a:rPr lang="zh-TW" altLang="en-US" dirty="0">
                <a:solidFill>
                  <a:srgbClr val="0070C0"/>
                </a:solidFill>
              </a:rPr>
              <a:t>合成</a:t>
            </a:r>
            <a:r>
              <a:rPr lang="en-US" altLang="zh-TW" dirty="0">
                <a:solidFill>
                  <a:srgbClr val="0070C0"/>
                </a:solidFill>
              </a:rPr>
              <a:t>(composition)</a:t>
            </a:r>
            <a:r>
              <a:rPr lang="zh-TW" altLang="en-US" dirty="0"/>
              <a:t>的一種運算方式</a:t>
            </a:r>
            <a:endParaRPr lang="en-US" altLang="zh-TW" dirty="0"/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const</a:t>
            </a:r>
            <a:r>
              <a:rPr lang="en-US" altLang="zh-TW" dirty="0">
                <a:solidFill>
                  <a:srgbClr val="0070C0"/>
                </a:solidFill>
              </a:rPr>
              <a:t> promise = new Promise(function(resolve, reject)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resolve(</a:t>
            </a:r>
            <a:r>
              <a:rPr lang="en-US" altLang="zh-TW" dirty="0">
                <a:solidFill>
                  <a:srgbClr val="C00000"/>
                </a:solidFill>
              </a:rPr>
              <a:t>1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})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b="1" dirty="0" err="1">
                <a:solidFill>
                  <a:srgbClr val="C00000"/>
                </a:solidFill>
              </a:rPr>
              <a:t>promise</a:t>
            </a:r>
            <a:r>
              <a:rPr lang="en-US" altLang="zh-TW" dirty="0" err="1">
                <a:solidFill>
                  <a:srgbClr val="0070C0"/>
                </a:solidFill>
              </a:rPr>
              <a:t>.</a:t>
            </a:r>
            <a:r>
              <a:rPr lang="en-US" altLang="zh-TW" dirty="0" err="1">
                <a:solidFill>
                  <a:srgbClr val="C00000"/>
                </a:solidFill>
              </a:rPr>
              <a:t>then</a:t>
            </a:r>
            <a:r>
              <a:rPr lang="en-US" altLang="zh-TW" dirty="0">
                <a:solidFill>
                  <a:srgbClr val="0070C0"/>
                </a:solidFill>
              </a:rPr>
              <a:t>(function(</a:t>
            </a:r>
            <a:r>
              <a:rPr lang="en-US" altLang="zh-TW" dirty="0">
                <a:solidFill>
                  <a:srgbClr val="C00000"/>
                </a:solidFill>
              </a:rPr>
              <a:t>value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console.log(value) </a:t>
            </a:r>
            <a:r>
              <a:rPr lang="en-US" altLang="zh-TW" dirty="0"/>
              <a:t>// </a:t>
            </a:r>
            <a:r>
              <a:rPr lang="en-US" altLang="zh-TW" dirty="0">
                <a:solidFill>
                  <a:srgbClr val="C00000"/>
                </a:solidFill>
              </a:rPr>
              <a:t>1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return </a:t>
            </a:r>
            <a:r>
              <a:rPr lang="en-US" altLang="zh-TW" dirty="0">
                <a:solidFill>
                  <a:srgbClr val="C00000"/>
                </a:solidFill>
              </a:rPr>
              <a:t>value + 1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}).</a:t>
            </a:r>
            <a:r>
              <a:rPr lang="en-US" altLang="zh-TW" dirty="0">
                <a:solidFill>
                  <a:srgbClr val="C00000"/>
                </a:solidFill>
              </a:rPr>
              <a:t>then</a:t>
            </a:r>
            <a:r>
              <a:rPr lang="en-US" altLang="zh-TW" dirty="0">
                <a:solidFill>
                  <a:srgbClr val="0070C0"/>
                </a:solidFill>
              </a:rPr>
              <a:t>(function(value)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console.log(value) </a:t>
            </a:r>
            <a:r>
              <a:rPr lang="en-US" altLang="zh-TW" dirty="0"/>
              <a:t>// 2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return </a:t>
            </a:r>
            <a:r>
              <a:rPr lang="en-US" altLang="zh-TW" dirty="0">
                <a:solidFill>
                  <a:srgbClr val="C00000"/>
                </a:solidFill>
              </a:rPr>
              <a:t>value + 2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}).</a:t>
            </a:r>
            <a:r>
              <a:rPr lang="en-US" altLang="zh-TW" dirty="0">
                <a:solidFill>
                  <a:srgbClr val="C00000"/>
                </a:solidFill>
              </a:rPr>
              <a:t>then</a:t>
            </a:r>
            <a:r>
              <a:rPr lang="en-US" altLang="zh-TW" dirty="0">
                <a:solidFill>
                  <a:srgbClr val="0070C0"/>
                </a:solidFill>
              </a:rPr>
              <a:t>(function(value)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console.log(</a:t>
            </a:r>
            <a:r>
              <a:rPr lang="en-US" altLang="zh-TW" dirty="0">
                <a:solidFill>
                  <a:srgbClr val="C00000"/>
                </a:solidFill>
              </a:rPr>
              <a:t>value</a:t>
            </a:r>
            <a:r>
              <a:rPr lang="en-US" altLang="zh-TW" dirty="0">
                <a:solidFill>
                  <a:srgbClr val="0070C0"/>
                </a:solidFill>
              </a:rPr>
              <a:t>) </a:t>
            </a:r>
            <a:r>
              <a:rPr lang="en-US" altLang="zh-TW" dirty="0"/>
              <a:t>// 4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3933056"/>
            <a:ext cx="3986625" cy="20882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肘形接點 10"/>
          <p:cNvCxnSpPr/>
          <p:nvPr/>
        </p:nvCxnSpPr>
        <p:spPr>
          <a:xfrm rot="10800000" flipV="1">
            <a:off x="611560" y="3933056"/>
            <a:ext cx="504056" cy="432048"/>
          </a:xfrm>
          <a:prstGeom prst="bentConnector3">
            <a:avLst>
              <a:gd name="adj1" fmla="val 157436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/>
          <p:nvPr/>
        </p:nvCxnSpPr>
        <p:spPr>
          <a:xfrm rot="10800000" flipV="1">
            <a:off x="611560" y="5229200"/>
            <a:ext cx="504056" cy="432048"/>
          </a:xfrm>
          <a:prstGeom prst="bentConnector3">
            <a:avLst>
              <a:gd name="adj1" fmla="val 157436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7695" y="3221869"/>
            <a:ext cx="10679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rgbClr val="C00000"/>
                </a:solidFill>
              </a:rPr>
              <a:t>連鎖</a:t>
            </a:r>
            <a:endParaRPr lang="en-US" altLang="zh-TW" dirty="0">
              <a:solidFill>
                <a:srgbClr val="C00000"/>
              </a:solidFill>
            </a:endParaRPr>
          </a:p>
          <a:p>
            <a:pPr algn="ctr"/>
            <a:r>
              <a:rPr lang="en-US" altLang="zh-TW" dirty="0">
                <a:solidFill>
                  <a:srgbClr val="C00000"/>
                </a:solidFill>
              </a:rPr>
              <a:t>(chained)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27" name="肘形接點 26"/>
          <p:cNvCxnSpPr/>
          <p:nvPr/>
        </p:nvCxnSpPr>
        <p:spPr>
          <a:xfrm>
            <a:off x="2843808" y="1772816"/>
            <a:ext cx="1656184" cy="1152128"/>
          </a:xfrm>
          <a:prstGeom prst="bentConnector3">
            <a:avLst>
              <a:gd name="adj1" fmla="val 9985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6651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597352"/>
          </a:xfrm>
        </p:spPr>
        <p:txBody>
          <a:bodyPr>
            <a:normAutofit/>
          </a:bodyPr>
          <a:lstStyle/>
          <a:p>
            <a:r>
              <a:rPr lang="zh-TW" altLang="en-US" b="1" dirty="0"/>
              <a:t>錯誤處理通常交給另一個</a:t>
            </a:r>
            <a:r>
              <a:rPr lang="en-US" altLang="zh-TW" b="1" dirty="0">
                <a:solidFill>
                  <a:srgbClr val="FF0000"/>
                </a:solidFill>
              </a:rPr>
              <a:t>catch</a:t>
            </a:r>
            <a:r>
              <a:rPr lang="zh-TW" altLang="en-US" b="1" dirty="0"/>
              <a:t>方法來作</a:t>
            </a:r>
            <a:r>
              <a:rPr lang="en-US" altLang="zh-TW" b="1" dirty="0"/>
              <a:t>:</a:t>
            </a:r>
          </a:p>
          <a:p>
            <a:pPr lvl="1"/>
            <a:r>
              <a:rPr lang="en-US" altLang="zh-TW" dirty="0"/>
              <a:t>catch</a:t>
            </a:r>
            <a:r>
              <a:rPr lang="zh-TW" altLang="en-US" dirty="0"/>
              <a:t>只需要</a:t>
            </a:r>
            <a:r>
              <a:rPr lang="zh-TW" altLang="en-US" b="1" dirty="0"/>
              <a:t>一個函式</a:t>
            </a:r>
            <a:r>
              <a:rPr lang="zh-TW" altLang="en-US" dirty="0"/>
              <a:t>傳入參數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p.</a:t>
            </a:r>
            <a:r>
              <a:rPr lang="en-US" altLang="zh-TW" dirty="0" err="1">
                <a:solidFill>
                  <a:srgbClr val="FF0000"/>
                </a:solidFill>
              </a:rPr>
              <a:t>catch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onRejected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p.</a:t>
            </a:r>
            <a:r>
              <a:rPr lang="en-US" altLang="zh-TW" dirty="0" err="1">
                <a:solidFill>
                  <a:srgbClr val="FF0000"/>
                </a:solidFill>
              </a:rPr>
              <a:t>catch</a:t>
            </a:r>
            <a:r>
              <a:rPr lang="en-US" altLang="zh-TW" dirty="0">
                <a:solidFill>
                  <a:srgbClr val="0070C0"/>
                </a:solidFill>
              </a:rPr>
              <a:t>(function(reason) {    </a:t>
            </a:r>
            <a:r>
              <a:rPr lang="en-US" altLang="zh-TW" dirty="0"/>
              <a:t>// rejection   </a:t>
            </a:r>
            <a:r>
              <a:rPr lang="en-US" altLang="zh-TW" dirty="0">
                <a:solidFill>
                  <a:srgbClr val="0070C0"/>
                </a:solidFill>
              </a:rPr>
              <a:t>})</a:t>
            </a:r>
            <a:r>
              <a:rPr lang="en-US" altLang="zh-TW" dirty="0"/>
              <a:t>;</a:t>
            </a:r>
          </a:p>
          <a:p>
            <a:pPr lvl="1"/>
            <a:r>
              <a:rPr lang="en-US" altLang="zh-TW" dirty="0"/>
              <a:t>catch</a:t>
            </a:r>
            <a:r>
              <a:rPr lang="zh-TW" altLang="en-US" dirty="0"/>
              <a:t>方法相當於</a:t>
            </a:r>
            <a:r>
              <a:rPr lang="en-US" altLang="zh-TW" b="1" dirty="0">
                <a:solidFill>
                  <a:srgbClr val="FF0000"/>
                </a:solidFill>
              </a:rPr>
              <a:t>then</a:t>
            </a:r>
            <a:r>
              <a:rPr lang="en-US" altLang="zh-TW" dirty="0"/>
              <a:t>(undefined, </a:t>
            </a:r>
            <a:r>
              <a:rPr lang="en-US" altLang="zh-TW" dirty="0" err="1"/>
              <a:t>onRejected</a:t>
            </a:r>
            <a:r>
              <a:rPr lang="en-US" altLang="zh-TW" dirty="0"/>
              <a:t>):</a:t>
            </a:r>
          </a:p>
          <a:p>
            <a:pPr lvl="2"/>
            <a:r>
              <a:rPr lang="zh-TW" altLang="en-US" dirty="0"/>
              <a:t>是</a:t>
            </a:r>
            <a:r>
              <a:rPr lang="en-US" altLang="zh-TW" dirty="0"/>
              <a:t>then</a:t>
            </a:r>
            <a:r>
              <a:rPr lang="zh-TW" altLang="en-US" dirty="0"/>
              <a:t>方法第一個函式傳入參數</a:t>
            </a:r>
            <a:r>
              <a:rPr lang="en-US" altLang="zh-TW" dirty="0"/>
              <a:t>:</a:t>
            </a:r>
          </a:p>
          <a:p>
            <a:pPr lvl="3"/>
            <a:r>
              <a:rPr lang="zh-TW" altLang="en-US" dirty="0">
                <a:solidFill>
                  <a:srgbClr val="C00000"/>
                </a:solidFill>
              </a:rPr>
              <a:t>沒有給定值</a:t>
            </a:r>
            <a:r>
              <a:rPr lang="en-US" altLang="zh-TW" dirty="0">
                <a:solidFill>
                  <a:srgbClr val="C00000"/>
                </a:solidFill>
              </a:rPr>
              <a:t>(undefined)</a:t>
            </a:r>
            <a:r>
              <a:rPr lang="zh-TW" altLang="en-US" dirty="0"/>
              <a:t>的情況。</a:t>
            </a:r>
            <a:endParaRPr lang="en-US" altLang="zh-TW" dirty="0"/>
          </a:p>
          <a:p>
            <a:pPr lvl="1"/>
            <a:r>
              <a:rPr lang="en-US" altLang="zh-TW" dirty="0"/>
              <a:t>EX: </a:t>
            </a:r>
            <a:r>
              <a:rPr lang="zh-TW" altLang="en-US" dirty="0"/>
              <a:t>第二個</a:t>
            </a:r>
            <a:r>
              <a:rPr lang="en-US" altLang="zh-TW" dirty="0"/>
              <a:t>then</a:t>
            </a:r>
            <a:r>
              <a:rPr lang="zh-TW" altLang="en-US" dirty="0"/>
              <a:t>方法假設在</a:t>
            </a:r>
            <a:r>
              <a:rPr lang="zh-TW" altLang="en-US" b="1" dirty="0"/>
              <a:t>中途發生錯誤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會</a:t>
            </a:r>
            <a:r>
              <a:rPr lang="zh-TW" altLang="en-US" b="1" dirty="0"/>
              <a:t>導致下一個執行被強迫只能使用</a:t>
            </a:r>
            <a:r>
              <a:rPr lang="en-US" altLang="zh-TW" b="1" dirty="0"/>
              <a:t>catch</a:t>
            </a:r>
            <a:r>
              <a:rPr lang="zh-TW" altLang="en-US" dirty="0"/>
              <a:t>方法</a:t>
            </a:r>
            <a:r>
              <a:rPr lang="en-US" altLang="zh-TW" dirty="0"/>
              <a:t>:</a:t>
            </a:r>
          </a:p>
          <a:p>
            <a:pPr lvl="3"/>
            <a:r>
              <a:rPr lang="en-US" altLang="zh-TW" b="1" dirty="0"/>
              <a:t>catch</a:t>
            </a:r>
            <a:r>
              <a:rPr lang="zh-TW" altLang="en-US" b="1" dirty="0"/>
              <a:t>的回調</a:t>
            </a:r>
            <a:r>
              <a:rPr lang="en-US" altLang="zh-TW" dirty="0"/>
              <a:t>(</a:t>
            </a:r>
            <a:r>
              <a:rPr lang="zh-TW" altLang="en-US" dirty="0"/>
              <a:t>相當於</a:t>
            </a:r>
            <a:r>
              <a:rPr lang="en-US" altLang="zh-TW" dirty="0"/>
              <a:t>then</a:t>
            </a:r>
            <a:r>
              <a:rPr lang="zh-TW" altLang="en-US" dirty="0"/>
              <a:t>中的</a:t>
            </a:r>
            <a:r>
              <a:rPr lang="en-US" altLang="zh-TW" dirty="0" err="1"/>
              <a:t>onRejected</a:t>
            </a:r>
            <a:r>
              <a:rPr lang="zh-TW" altLang="en-US" dirty="0"/>
              <a:t>函式</a:t>
            </a:r>
            <a:r>
              <a:rPr lang="en-US" altLang="zh-TW" dirty="0"/>
              <a:t>):</a:t>
            </a:r>
          </a:p>
          <a:p>
            <a:pPr lvl="4"/>
            <a:r>
              <a:rPr lang="zh-TW" altLang="en-US" dirty="0"/>
              <a:t>是只能得到</a:t>
            </a:r>
            <a:r>
              <a:rPr lang="zh-TW" altLang="en-US" dirty="0">
                <a:solidFill>
                  <a:srgbClr val="C00000"/>
                </a:solidFill>
              </a:rPr>
              <a:t>理由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錯誤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r>
              <a:rPr lang="zh-TW" altLang="en-US" dirty="0"/>
              <a:t>而得不到值的</a:t>
            </a:r>
            <a:r>
              <a:rPr lang="en-US" altLang="zh-TW" dirty="0"/>
              <a:t>:</a:t>
            </a:r>
          </a:p>
          <a:p>
            <a:pPr lvl="5"/>
            <a:r>
              <a:rPr lang="zh-TW" altLang="en-US" dirty="0"/>
              <a:t>導致最後一個</a:t>
            </a:r>
            <a:r>
              <a:rPr lang="en-US" altLang="zh-TW" dirty="0"/>
              <a:t>then</a:t>
            </a:r>
            <a:r>
              <a:rPr lang="zh-TW" altLang="en-US" dirty="0"/>
              <a:t>的</a:t>
            </a:r>
            <a:r>
              <a:rPr lang="en-US" altLang="zh-TW" dirty="0" err="1"/>
              <a:t>onFulfilled</a:t>
            </a:r>
            <a:r>
              <a:rPr lang="zh-TW" altLang="en-US" dirty="0"/>
              <a:t>函式獲取不到之前的值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80486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前頁範例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err="1">
                <a:solidFill>
                  <a:srgbClr val="0070C0"/>
                </a:solidFill>
              </a:rPr>
              <a:t>const</a:t>
            </a:r>
            <a:r>
              <a:rPr lang="en-US" altLang="zh-TW" dirty="0">
                <a:solidFill>
                  <a:srgbClr val="0070C0"/>
                </a:solidFill>
              </a:rPr>
              <a:t> p1 = new Promise((resolve, reject) =&gt;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resolve(</a:t>
            </a:r>
            <a:r>
              <a:rPr lang="en-US" altLang="zh-TW" dirty="0">
                <a:solidFill>
                  <a:srgbClr val="C00000"/>
                </a:solidFill>
              </a:rPr>
              <a:t>4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})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p1.</a:t>
            </a:r>
            <a:r>
              <a:rPr lang="en-US" altLang="zh-TW" dirty="0">
                <a:solidFill>
                  <a:srgbClr val="C00000"/>
                </a:solidFill>
              </a:rPr>
              <a:t>then</a:t>
            </a:r>
            <a:r>
              <a:rPr lang="en-US" altLang="zh-TW" dirty="0">
                <a:solidFill>
                  <a:srgbClr val="0070C0"/>
                </a:solidFill>
              </a:rPr>
              <a:t>((</a:t>
            </a:r>
            <a:r>
              <a:rPr lang="en-US" altLang="zh-TW" dirty="0" err="1">
                <a:solidFill>
                  <a:srgbClr val="C00000"/>
                </a:solidFill>
              </a:rPr>
              <a:t>val</a:t>
            </a:r>
            <a:r>
              <a:rPr lang="en-US" altLang="zh-TW" dirty="0">
                <a:solidFill>
                  <a:srgbClr val="0070C0"/>
                </a:solidFill>
              </a:rPr>
              <a:t>) =&gt;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console.log(</a:t>
            </a:r>
            <a:r>
              <a:rPr lang="en-US" altLang="zh-TW" dirty="0" err="1">
                <a:solidFill>
                  <a:srgbClr val="0070C0"/>
                </a:solidFill>
              </a:rPr>
              <a:t>val</a:t>
            </a:r>
            <a:r>
              <a:rPr lang="en-US" altLang="zh-TW" dirty="0">
                <a:solidFill>
                  <a:srgbClr val="0070C0"/>
                </a:solidFill>
              </a:rPr>
              <a:t>) </a:t>
            </a:r>
            <a:r>
              <a:rPr lang="en-US" altLang="zh-TW" dirty="0"/>
              <a:t>//</a:t>
            </a:r>
            <a:r>
              <a:rPr lang="en-US" altLang="zh-TW" dirty="0">
                <a:solidFill>
                  <a:srgbClr val="C00000"/>
                </a:solidFill>
              </a:rPr>
              <a:t>4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return </a:t>
            </a:r>
            <a:r>
              <a:rPr lang="en-US" altLang="zh-TW" dirty="0" err="1">
                <a:solidFill>
                  <a:srgbClr val="0070C0"/>
                </a:solidFill>
              </a:rPr>
              <a:t>val</a:t>
            </a:r>
            <a:r>
              <a:rPr lang="en-US" altLang="zh-TW" dirty="0">
                <a:solidFill>
                  <a:srgbClr val="0070C0"/>
                </a:solidFill>
              </a:rPr>
              <a:t> + 2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})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.</a:t>
            </a:r>
            <a:r>
              <a:rPr lang="en-US" altLang="zh-TW" dirty="0">
                <a:solidFill>
                  <a:srgbClr val="C00000"/>
                </a:solidFill>
              </a:rPr>
              <a:t>then</a:t>
            </a:r>
            <a:r>
              <a:rPr lang="en-US" altLang="zh-TW" dirty="0">
                <a:solidFill>
                  <a:srgbClr val="0070C0"/>
                </a:solidFill>
              </a:rPr>
              <a:t>((</a:t>
            </a:r>
            <a:r>
              <a:rPr lang="en-US" altLang="zh-TW" dirty="0" err="1">
                <a:solidFill>
                  <a:srgbClr val="0070C0"/>
                </a:solidFill>
              </a:rPr>
              <a:t>val</a:t>
            </a:r>
            <a:r>
              <a:rPr lang="en-US" altLang="zh-TW" dirty="0">
                <a:solidFill>
                  <a:srgbClr val="0070C0"/>
                </a:solidFill>
              </a:rPr>
              <a:t>) =&gt;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console.log(</a:t>
            </a:r>
            <a:r>
              <a:rPr lang="en-US" altLang="zh-TW" dirty="0" err="1">
                <a:solidFill>
                  <a:srgbClr val="0070C0"/>
                </a:solidFill>
              </a:rPr>
              <a:t>val</a:t>
            </a:r>
            <a:r>
              <a:rPr lang="en-US" altLang="zh-TW" dirty="0">
                <a:solidFill>
                  <a:srgbClr val="0070C0"/>
                </a:solidFill>
              </a:rPr>
              <a:t>) </a:t>
            </a:r>
            <a:r>
              <a:rPr lang="en-US" altLang="zh-TW" dirty="0"/>
              <a:t>//6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</a:t>
            </a:r>
            <a:r>
              <a:rPr lang="en-US" altLang="zh-TW" dirty="0">
                <a:solidFill>
                  <a:srgbClr val="C00000"/>
                </a:solidFill>
              </a:rPr>
              <a:t>throw new </a:t>
            </a:r>
            <a:r>
              <a:rPr lang="en-US" altLang="zh-TW" b="1" dirty="0">
                <a:solidFill>
                  <a:srgbClr val="C00000"/>
                </a:solidFill>
              </a:rPr>
              <a:t>Error</a:t>
            </a:r>
            <a:r>
              <a:rPr lang="en-US" altLang="zh-TW" dirty="0">
                <a:solidFill>
                  <a:srgbClr val="C00000"/>
                </a:solidFill>
              </a:rPr>
              <a:t>('error!')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})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>
                <a:solidFill>
                  <a:srgbClr val="C00000"/>
                </a:solidFill>
              </a:rPr>
              <a:t>.catch</a:t>
            </a:r>
            <a:r>
              <a:rPr lang="en-US" altLang="zh-TW" dirty="0">
                <a:solidFill>
                  <a:srgbClr val="0070C0"/>
                </a:solidFill>
              </a:rPr>
              <a:t>((err) =&gt; {      </a:t>
            </a:r>
            <a:r>
              <a:rPr lang="en-US" altLang="zh-TW" dirty="0"/>
              <a:t>//catch</a:t>
            </a:r>
            <a:r>
              <a:rPr lang="zh-TW" altLang="en-US" dirty="0"/>
              <a:t>無法抓到上個</a:t>
            </a:r>
            <a:r>
              <a:rPr lang="en-US" altLang="zh-TW" dirty="0"/>
              <a:t>promise</a:t>
            </a:r>
            <a:r>
              <a:rPr lang="zh-TW" altLang="en-US" dirty="0"/>
              <a:t>的回傳值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        </a:t>
            </a:r>
            <a:r>
              <a:rPr lang="en-US" altLang="zh-TW" dirty="0">
                <a:solidFill>
                  <a:srgbClr val="0070C0"/>
                </a:solidFill>
              </a:rPr>
              <a:t>console.log(</a:t>
            </a:r>
            <a:r>
              <a:rPr lang="en-US" altLang="zh-TW" dirty="0" err="1">
                <a:solidFill>
                  <a:srgbClr val="C00000"/>
                </a:solidFill>
              </a:rPr>
              <a:t>err.message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</a:t>
            </a:r>
            <a:r>
              <a:rPr lang="en-US" altLang="zh-TW" dirty="0">
                <a:solidFill>
                  <a:srgbClr val="C00000"/>
                </a:solidFill>
              </a:rPr>
              <a:t>//</a:t>
            </a:r>
            <a:r>
              <a:rPr lang="zh-TW" altLang="en-US" dirty="0">
                <a:solidFill>
                  <a:srgbClr val="C00000"/>
                </a:solidFill>
              </a:rPr>
              <a:t>這裡如果有回傳值，下一個</a:t>
            </a:r>
            <a:r>
              <a:rPr lang="en-US" altLang="zh-TW" dirty="0">
                <a:solidFill>
                  <a:srgbClr val="C00000"/>
                </a:solidFill>
              </a:rPr>
              <a:t>then</a:t>
            </a:r>
            <a:r>
              <a:rPr lang="zh-TW" altLang="en-US" dirty="0">
                <a:solidFill>
                  <a:srgbClr val="C00000"/>
                </a:solidFill>
              </a:rPr>
              <a:t>可以抓得到</a:t>
            </a:r>
          </a:p>
          <a:p>
            <a:r>
              <a:rPr lang="zh-TW" altLang="en-US" dirty="0">
                <a:solidFill>
                  <a:srgbClr val="C00000"/>
                </a:solidFill>
              </a:rPr>
              <a:t>        </a:t>
            </a:r>
            <a:r>
              <a:rPr lang="en-US" altLang="zh-TW" dirty="0">
                <a:solidFill>
                  <a:srgbClr val="C00000"/>
                </a:solidFill>
              </a:rPr>
              <a:t>//return 100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})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>
                <a:solidFill>
                  <a:srgbClr val="C00000"/>
                </a:solidFill>
              </a:rPr>
              <a:t>.then</a:t>
            </a:r>
            <a:r>
              <a:rPr lang="en-US" altLang="zh-TW" dirty="0">
                <a:solidFill>
                  <a:srgbClr val="0070C0"/>
                </a:solidFill>
              </a:rPr>
              <a:t>((</a:t>
            </a:r>
            <a:r>
              <a:rPr lang="en-US" altLang="zh-TW" dirty="0" err="1">
                <a:solidFill>
                  <a:srgbClr val="0070C0"/>
                </a:solidFill>
              </a:rPr>
              <a:t>val</a:t>
            </a:r>
            <a:r>
              <a:rPr lang="en-US" altLang="zh-TW" dirty="0">
                <a:solidFill>
                  <a:srgbClr val="0070C0"/>
                </a:solidFill>
              </a:rPr>
              <a:t>) =&gt; console.log(</a:t>
            </a:r>
            <a:r>
              <a:rPr lang="en-US" altLang="zh-TW" dirty="0" err="1">
                <a:solidFill>
                  <a:srgbClr val="0070C0"/>
                </a:solidFill>
              </a:rPr>
              <a:t>val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>
                <a:solidFill>
                  <a:srgbClr val="7030A0"/>
                </a:solidFill>
              </a:rPr>
              <a:t>'done'</a:t>
            </a:r>
            <a:r>
              <a:rPr lang="en-US" altLang="zh-TW" dirty="0">
                <a:solidFill>
                  <a:srgbClr val="0070C0"/>
                </a:solidFill>
              </a:rPr>
              <a:t>)) </a:t>
            </a:r>
            <a:r>
              <a:rPr lang="en-US" altLang="zh-TW" dirty="0"/>
              <a:t>//</a:t>
            </a:r>
            <a:r>
              <a:rPr lang="en-US" altLang="zh-TW" dirty="0" err="1"/>
              <a:t>val</a:t>
            </a:r>
            <a:r>
              <a:rPr lang="zh-TW" altLang="en-US" dirty="0"/>
              <a:t>是</a:t>
            </a:r>
            <a:r>
              <a:rPr lang="en-US" altLang="zh-TW" dirty="0"/>
              <a:t>undefined</a:t>
            </a:r>
            <a:r>
              <a:rPr lang="zh-TW" altLang="en-US" dirty="0"/>
              <a:t>，回傳值消息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57</a:t>
            </a:fld>
            <a:endParaRPr lang="zh-TW" altLang="en-US" dirty="0"/>
          </a:p>
        </p:txBody>
      </p:sp>
      <p:cxnSp>
        <p:nvCxnSpPr>
          <p:cNvPr id="6" name="肘形接點 5"/>
          <p:cNvCxnSpPr/>
          <p:nvPr/>
        </p:nvCxnSpPr>
        <p:spPr>
          <a:xfrm rot="16200000" flipH="1">
            <a:off x="1907704" y="1052736"/>
            <a:ext cx="1152128" cy="1152128"/>
          </a:xfrm>
          <a:prstGeom prst="bentConnector3">
            <a:avLst>
              <a:gd name="adj1" fmla="val 685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235" y="1628800"/>
            <a:ext cx="5053930" cy="252696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941168"/>
            <a:ext cx="1502752" cy="127865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26673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錯誤處理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Promise</a:t>
            </a:r>
            <a:r>
              <a:rPr lang="zh-TW" altLang="en-US" dirty="0"/>
              <a:t>中會</a:t>
            </a:r>
            <a:r>
              <a:rPr lang="zh-TW" altLang="en-US" dirty="0">
                <a:solidFill>
                  <a:srgbClr val="C00000"/>
                </a:solidFill>
              </a:rPr>
              <a:t>吞掉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隱藏</a:t>
            </a:r>
            <a:r>
              <a:rPr lang="en-US" altLang="zh-TW" dirty="0">
                <a:solidFill>
                  <a:srgbClr val="C00000"/>
                </a:solidFill>
              </a:rPr>
              <a:t>)throw</a:t>
            </a:r>
            <a:r>
              <a:rPr lang="zh-TW" altLang="en-US" dirty="0"/>
              <a:t>例外的錯誤輸出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改用</a:t>
            </a:r>
            <a:r>
              <a:rPr lang="zh-TW" altLang="en-US" b="1" dirty="0"/>
              <a:t>轉變狀態</a:t>
            </a:r>
            <a:r>
              <a:rPr lang="zh-TW" altLang="en-US" dirty="0"/>
              <a:t>為</a:t>
            </a:r>
            <a:r>
              <a:rPr lang="en-US" altLang="zh-TW" dirty="0">
                <a:solidFill>
                  <a:srgbClr val="C00000"/>
                </a:solidFill>
              </a:rPr>
              <a:t>rejected(</a:t>
            </a:r>
            <a:r>
              <a:rPr lang="zh-TW" altLang="en-US" dirty="0">
                <a:solidFill>
                  <a:srgbClr val="C00000"/>
                </a:solidFill>
              </a:rPr>
              <a:t>已拒絕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r>
              <a:rPr lang="zh-TW" altLang="en-US" dirty="0"/>
              <a:t>來作</a:t>
            </a:r>
            <a:r>
              <a:rPr lang="zh-TW" altLang="en-US" b="1" dirty="0"/>
              <a:t>錯誤處理</a:t>
            </a:r>
            <a:endParaRPr lang="en-US" altLang="zh-TW" b="1" dirty="0"/>
          </a:p>
          <a:p>
            <a:r>
              <a:rPr lang="en-US" altLang="zh-TW" b="1" dirty="0"/>
              <a:t>throw</a:t>
            </a:r>
            <a:r>
              <a:rPr lang="zh-TW" altLang="en-US" b="1" dirty="0"/>
              <a:t>與</a:t>
            </a:r>
            <a:r>
              <a:rPr lang="en-US" altLang="zh-TW" b="1" dirty="0"/>
              <a:t>reject</a:t>
            </a:r>
          </a:p>
          <a:p>
            <a:pPr lvl="1"/>
            <a:r>
              <a:rPr lang="zh-TW" altLang="en-US" dirty="0"/>
              <a:t>直接使用</a:t>
            </a:r>
            <a:r>
              <a:rPr lang="en-US" altLang="zh-TW" b="1" dirty="0"/>
              <a:t>throw</a:t>
            </a:r>
            <a:r>
              <a:rPr lang="zh-TW" altLang="en-US" dirty="0"/>
              <a:t>語句相當於用</a:t>
            </a:r>
            <a:r>
              <a:rPr lang="en-US" altLang="zh-TW" b="1" dirty="0"/>
              <a:t>reject</a:t>
            </a:r>
            <a:r>
              <a:rPr lang="zh-TW" altLang="en-US" dirty="0"/>
              <a:t>方法的作用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// </a:t>
            </a:r>
            <a:r>
              <a:rPr lang="zh-TW" altLang="en-US" dirty="0"/>
              <a:t>用</a:t>
            </a:r>
            <a:r>
              <a:rPr lang="en-US" altLang="zh-TW" dirty="0"/>
              <a:t>throw</a:t>
            </a:r>
            <a:r>
              <a:rPr lang="zh-TW" altLang="en-US" dirty="0"/>
              <a:t>語句取代</a:t>
            </a:r>
            <a:r>
              <a:rPr lang="en-US" altLang="zh-TW" dirty="0"/>
              <a:t>reject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const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7030A0"/>
                </a:solidFill>
              </a:rPr>
              <a:t>p1</a:t>
            </a:r>
            <a:r>
              <a:rPr lang="en-US" altLang="zh-TW" dirty="0">
                <a:solidFill>
                  <a:srgbClr val="0070C0"/>
                </a:solidFill>
              </a:rPr>
              <a:t> = new </a:t>
            </a:r>
            <a:r>
              <a:rPr lang="en-US" altLang="zh-TW" b="1" dirty="0">
                <a:solidFill>
                  <a:srgbClr val="0070C0"/>
                </a:solidFill>
              </a:rPr>
              <a:t>Promise</a:t>
            </a:r>
            <a:r>
              <a:rPr lang="en-US" altLang="zh-TW" dirty="0">
                <a:solidFill>
                  <a:srgbClr val="0070C0"/>
                </a:solidFill>
              </a:rPr>
              <a:t>((resolve, reject) =&gt;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b="1" dirty="0">
                <a:solidFill>
                  <a:srgbClr val="C00000"/>
                </a:solidFill>
              </a:rPr>
              <a:t>throw</a:t>
            </a:r>
            <a:r>
              <a:rPr lang="en-US" altLang="zh-TW" dirty="0">
                <a:solidFill>
                  <a:srgbClr val="C00000"/>
                </a:solidFill>
              </a:rPr>
              <a:t> new Error('rejected!') </a:t>
            </a:r>
            <a:r>
              <a:rPr lang="en-US" altLang="zh-TW" dirty="0"/>
              <a:t>// </a:t>
            </a:r>
            <a:r>
              <a:rPr lang="zh-TW" altLang="en-US" dirty="0"/>
              <a:t>用</a:t>
            </a:r>
            <a:r>
              <a:rPr lang="en-US" altLang="zh-TW" dirty="0"/>
              <a:t>throw</a:t>
            </a:r>
            <a:r>
              <a:rPr lang="zh-TW" altLang="en-US" dirty="0"/>
              <a:t>語句</a:t>
            </a:r>
          </a:p>
          <a:p>
            <a:pPr lvl="2"/>
            <a:r>
              <a:rPr lang="zh-TW" altLang="en-US" dirty="0">
                <a:solidFill>
                  <a:srgbClr val="0070C0"/>
                </a:solidFill>
              </a:rPr>
              <a:t>    </a:t>
            </a:r>
            <a:r>
              <a:rPr lang="en-US" altLang="zh-TW" dirty="0"/>
              <a:t>//</a:t>
            </a:r>
            <a:r>
              <a:rPr lang="zh-TW" altLang="en-US" dirty="0"/>
              <a:t>相當於用以下的語句</a:t>
            </a:r>
          </a:p>
          <a:p>
            <a:pPr lvl="2"/>
            <a:r>
              <a:rPr lang="zh-TW" altLang="en-US" dirty="0">
                <a:solidFill>
                  <a:srgbClr val="0070C0"/>
                </a:solidFill>
              </a:rPr>
              <a:t>    </a:t>
            </a:r>
            <a:r>
              <a:rPr lang="en-US" altLang="zh-TW" dirty="0">
                <a:solidFill>
                  <a:srgbClr val="C00000"/>
                </a:solidFill>
              </a:rPr>
              <a:t>//</a:t>
            </a:r>
            <a:r>
              <a:rPr lang="en-US" altLang="zh-TW" b="1" dirty="0">
                <a:solidFill>
                  <a:srgbClr val="C00000"/>
                </a:solidFill>
              </a:rPr>
              <a:t>reject</a:t>
            </a:r>
            <a:r>
              <a:rPr lang="en-US" altLang="zh-TW" dirty="0">
                <a:solidFill>
                  <a:srgbClr val="C00000"/>
                </a:solidFill>
              </a:rPr>
              <a:t>(new Error('rejected!'))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})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b="1" dirty="0">
                <a:solidFill>
                  <a:srgbClr val="7030A0"/>
                </a:solidFill>
              </a:rPr>
              <a:t>p1</a:t>
            </a:r>
            <a:r>
              <a:rPr lang="en-US" altLang="zh-TW" dirty="0">
                <a:solidFill>
                  <a:srgbClr val="0070C0"/>
                </a:solidFill>
              </a:rPr>
              <a:t>.</a:t>
            </a:r>
            <a:r>
              <a:rPr lang="en-US" altLang="zh-TW" b="1" dirty="0">
                <a:solidFill>
                  <a:srgbClr val="0070C0"/>
                </a:solidFill>
              </a:rPr>
              <a:t>then</a:t>
            </a:r>
            <a:r>
              <a:rPr lang="en-US" altLang="zh-TW" dirty="0">
                <a:solidFill>
                  <a:srgbClr val="0070C0"/>
                </a:solidFill>
              </a:rPr>
              <a:t>((</a:t>
            </a:r>
            <a:r>
              <a:rPr lang="en-US" altLang="zh-TW" dirty="0" err="1">
                <a:solidFill>
                  <a:srgbClr val="0070C0"/>
                </a:solidFill>
              </a:rPr>
              <a:t>val</a:t>
            </a:r>
            <a:r>
              <a:rPr lang="en-US" altLang="zh-TW" dirty="0">
                <a:solidFill>
                  <a:srgbClr val="0070C0"/>
                </a:solidFill>
              </a:rPr>
              <a:t>) =&gt;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console.log(</a:t>
            </a:r>
            <a:r>
              <a:rPr lang="en-US" altLang="zh-TW" dirty="0" err="1">
                <a:solidFill>
                  <a:srgbClr val="C00000"/>
                </a:solidFill>
              </a:rPr>
              <a:t>val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return </a:t>
            </a:r>
            <a:r>
              <a:rPr lang="en-US" altLang="zh-TW" dirty="0" err="1">
                <a:solidFill>
                  <a:srgbClr val="0070C0"/>
                </a:solidFill>
              </a:rPr>
              <a:t>val</a:t>
            </a:r>
            <a:r>
              <a:rPr lang="en-US" altLang="zh-TW" dirty="0">
                <a:solidFill>
                  <a:srgbClr val="0070C0"/>
                </a:solidFill>
              </a:rPr>
              <a:t> + 2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}).</a:t>
            </a:r>
            <a:r>
              <a:rPr lang="en-US" altLang="zh-TW" b="1" dirty="0">
                <a:solidFill>
                  <a:srgbClr val="0070C0"/>
                </a:solidFill>
              </a:rPr>
              <a:t>then</a:t>
            </a:r>
            <a:r>
              <a:rPr lang="en-US" altLang="zh-TW" dirty="0">
                <a:solidFill>
                  <a:srgbClr val="0070C0"/>
                </a:solidFill>
              </a:rPr>
              <a:t>((</a:t>
            </a:r>
            <a:r>
              <a:rPr lang="en-US" altLang="zh-TW" dirty="0" err="1">
                <a:solidFill>
                  <a:srgbClr val="0070C0"/>
                </a:solidFill>
              </a:rPr>
              <a:t>val</a:t>
            </a:r>
            <a:r>
              <a:rPr lang="en-US" altLang="zh-TW" dirty="0">
                <a:solidFill>
                  <a:srgbClr val="0070C0"/>
                </a:solidFill>
              </a:rPr>
              <a:t>) =&gt; console.log(</a:t>
            </a:r>
            <a:r>
              <a:rPr lang="en-US" altLang="zh-TW" dirty="0" err="1">
                <a:solidFill>
                  <a:srgbClr val="0070C0"/>
                </a:solidFill>
              </a:rPr>
              <a:t>val</a:t>
            </a:r>
            <a:r>
              <a:rPr lang="en-US" altLang="zh-TW" dirty="0">
                <a:solidFill>
                  <a:srgbClr val="0070C0"/>
                </a:solidFill>
              </a:rPr>
              <a:t>))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.</a:t>
            </a:r>
            <a:r>
              <a:rPr lang="en-US" altLang="zh-TW" dirty="0">
                <a:solidFill>
                  <a:srgbClr val="C00000"/>
                </a:solidFill>
              </a:rPr>
              <a:t>catch</a:t>
            </a:r>
            <a:r>
              <a:rPr lang="en-US" altLang="zh-TW" dirty="0">
                <a:solidFill>
                  <a:srgbClr val="0070C0"/>
                </a:solidFill>
              </a:rPr>
              <a:t>((err) =&gt; console.log(</a:t>
            </a:r>
            <a:r>
              <a:rPr lang="en-US" altLang="zh-TW" dirty="0">
                <a:solidFill>
                  <a:srgbClr val="C00000"/>
                </a:solidFill>
              </a:rPr>
              <a:t>'error:', </a:t>
            </a:r>
            <a:r>
              <a:rPr lang="en-US" altLang="zh-TW" b="1" dirty="0" err="1">
                <a:solidFill>
                  <a:srgbClr val="C00000"/>
                </a:solidFill>
              </a:rPr>
              <a:t>err</a:t>
            </a:r>
            <a:r>
              <a:rPr lang="en-US" altLang="zh-TW" dirty="0" err="1">
                <a:solidFill>
                  <a:srgbClr val="C00000"/>
                </a:solidFill>
              </a:rPr>
              <a:t>.message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>
                <a:solidFill>
                  <a:srgbClr val="C00000"/>
                </a:solidFill>
              </a:rPr>
              <a:t>.then</a:t>
            </a:r>
            <a:r>
              <a:rPr lang="en-US" altLang="zh-TW" dirty="0">
                <a:solidFill>
                  <a:srgbClr val="0070C0"/>
                </a:solidFill>
              </a:rPr>
              <a:t>((</a:t>
            </a:r>
            <a:r>
              <a:rPr lang="en-US" altLang="zh-TW" dirty="0" err="1">
                <a:solidFill>
                  <a:srgbClr val="0070C0"/>
                </a:solidFill>
              </a:rPr>
              <a:t>val</a:t>
            </a:r>
            <a:r>
              <a:rPr lang="en-US" altLang="zh-TW" dirty="0">
                <a:solidFill>
                  <a:srgbClr val="0070C0"/>
                </a:solidFill>
              </a:rPr>
              <a:t>) =&gt; console.log('</a:t>
            </a:r>
            <a:r>
              <a:rPr lang="en-US" altLang="zh-TW" dirty="0">
                <a:solidFill>
                  <a:srgbClr val="C00000"/>
                </a:solidFill>
              </a:rPr>
              <a:t>done</a:t>
            </a:r>
            <a:r>
              <a:rPr lang="en-US" altLang="zh-TW" dirty="0">
                <a:solidFill>
                  <a:srgbClr val="0070C0"/>
                </a:solidFill>
              </a:rPr>
              <a:t>'))</a:t>
            </a:r>
          </a:p>
          <a:p>
            <a:pPr lvl="2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58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3901741"/>
            <a:ext cx="3206654" cy="936104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6" name="肘形接點 5"/>
          <p:cNvCxnSpPr/>
          <p:nvPr/>
        </p:nvCxnSpPr>
        <p:spPr>
          <a:xfrm rot="16200000" flipH="1">
            <a:off x="4031940" y="3969060"/>
            <a:ext cx="2088232" cy="2016224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6665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b="1" dirty="0"/>
              <a:t>一個</a:t>
            </a:r>
            <a:r>
              <a:rPr lang="en-US" altLang="zh-TW" b="1" dirty="0"/>
              <a:t>promise</a:t>
            </a:r>
            <a:r>
              <a:rPr lang="zh-TW" altLang="en-US" b="1" dirty="0"/>
              <a:t>物件經過</a:t>
            </a:r>
            <a:r>
              <a:rPr lang="en-US" altLang="zh-TW" b="1" dirty="0"/>
              <a:t>then</a:t>
            </a:r>
            <a:r>
              <a:rPr lang="zh-TW" altLang="en-US" b="1" dirty="0"/>
              <a:t>後</a:t>
            </a:r>
            <a:r>
              <a:rPr lang="en-US" altLang="zh-TW" b="1" dirty="0"/>
              <a:t>:</a:t>
            </a:r>
          </a:p>
          <a:p>
            <a:pPr lvl="1"/>
            <a:r>
              <a:rPr lang="zh-TW" altLang="en-US" b="1" dirty="0"/>
              <a:t>原本的</a:t>
            </a:r>
            <a:r>
              <a:rPr lang="en-US" altLang="zh-TW" b="1" dirty="0"/>
              <a:t>promise</a:t>
            </a:r>
            <a:r>
              <a:rPr lang="zh-TW" altLang="en-US" b="1" dirty="0"/>
              <a:t>物件的內容</a:t>
            </a:r>
            <a:r>
              <a:rPr lang="en-US" altLang="zh-TW" b="1" dirty="0"/>
              <a:t>[</a:t>
            </a:r>
            <a:r>
              <a:rPr lang="zh-TW" altLang="en-US" b="1" dirty="0">
                <a:solidFill>
                  <a:srgbClr val="FF0000"/>
                </a:solidFill>
              </a:rPr>
              <a:t>不會</a:t>
            </a:r>
            <a:r>
              <a:rPr lang="en-US" altLang="zh-TW" b="1" dirty="0">
                <a:solidFill>
                  <a:srgbClr val="FF0000"/>
                </a:solidFill>
              </a:rPr>
              <a:t>]</a:t>
            </a:r>
            <a:r>
              <a:rPr lang="zh-TW" altLang="en-US" b="1" dirty="0"/>
              <a:t>改變</a:t>
            </a:r>
            <a:r>
              <a:rPr lang="en-US" altLang="zh-TW" b="1" dirty="0"/>
              <a:t>:</a:t>
            </a:r>
          </a:p>
          <a:p>
            <a:pPr lvl="2"/>
            <a:r>
              <a:rPr lang="en-US" altLang="zh-TW" dirty="0"/>
              <a:t>then</a:t>
            </a:r>
            <a:r>
              <a:rPr lang="zh-TW" altLang="en-US" dirty="0"/>
              <a:t>方法執行完會另外</a:t>
            </a:r>
            <a:r>
              <a:rPr lang="zh-TW" altLang="en-US" b="1" dirty="0">
                <a:solidFill>
                  <a:srgbClr val="C00000"/>
                </a:solidFill>
              </a:rPr>
              <a:t>產生一個新的</a:t>
            </a:r>
            <a:r>
              <a:rPr lang="en-US" altLang="zh-TW" dirty="0"/>
              <a:t>promise</a:t>
            </a:r>
            <a:r>
              <a:rPr lang="zh-TW" altLang="en-US" dirty="0"/>
              <a:t>物件</a:t>
            </a:r>
            <a:endParaRPr lang="en-US" altLang="zh-TW" dirty="0"/>
          </a:p>
          <a:p>
            <a:pPr lvl="3"/>
            <a:r>
              <a:rPr lang="en-US" altLang="zh-TW" b="1" dirty="0">
                <a:solidFill>
                  <a:srgbClr val="0070C0"/>
                </a:solidFill>
              </a:rPr>
              <a:t>const promise = new Promise(function(resolve, reject) {</a:t>
            </a:r>
            <a:r>
              <a:rPr lang="zh-TW" altLang="en-US" b="1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resolve(</a:t>
            </a:r>
            <a:r>
              <a:rPr lang="en-US" altLang="zh-TW" b="1" dirty="0">
                <a:solidFill>
                  <a:srgbClr val="FF0000"/>
                </a:solidFill>
              </a:rPr>
              <a:t>1</a:t>
            </a:r>
            <a:r>
              <a:rPr lang="en-US" altLang="zh-TW" b="1" dirty="0">
                <a:solidFill>
                  <a:srgbClr val="0070C0"/>
                </a:solidFill>
              </a:rPr>
              <a:t>); })</a:t>
            </a:r>
          </a:p>
          <a:p>
            <a:pPr lvl="3"/>
            <a:endParaRPr lang="en-US" altLang="zh-TW" b="1" dirty="0">
              <a:solidFill>
                <a:srgbClr val="0070C0"/>
              </a:solidFill>
            </a:endParaRPr>
          </a:p>
          <a:p>
            <a:pPr lvl="3"/>
            <a:r>
              <a:rPr lang="en-US" altLang="zh-TW" b="1" dirty="0" err="1">
                <a:solidFill>
                  <a:srgbClr val="0070C0"/>
                </a:solidFill>
              </a:rPr>
              <a:t>const</a:t>
            </a:r>
            <a:r>
              <a:rPr lang="en-US" altLang="zh-TW" b="1" dirty="0">
                <a:solidFill>
                  <a:srgbClr val="0070C0"/>
                </a:solidFill>
              </a:rPr>
              <a:t> p = promise;</a:t>
            </a:r>
          </a:p>
          <a:p>
            <a:pPr lvl="3"/>
            <a:endParaRPr lang="en-US" altLang="zh-TW" b="1" dirty="0">
              <a:solidFill>
                <a:srgbClr val="0070C0"/>
              </a:solidFill>
            </a:endParaRPr>
          </a:p>
          <a:p>
            <a:pPr lvl="3"/>
            <a:r>
              <a:rPr lang="en-US" altLang="zh-TW" b="1" dirty="0" err="1">
                <a:solidFill>
                  <a:srgbClr val="0070C0"/>
                </a:solidFill>
              </a:rPr>
              <a:t>const</a:t>
            </a:r>
            <a:r>
              <a:rPr lang="en-US" altLang="zh-TW" b="1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C00000"/>
                </a:solidFill>
              </a:rPr>
              <a:t>p1</a:t>
            </a:r>
            <a:r>
              <a:rPr lang="en-US" altLang="zh-TW" b="1" dirty="0">
                <a:solidFill>
                  <a:srgbClr val="0070C0"/>
                </a:solidFill>
              </a:rPr>
              <a:t> = </a:t>
            </a:r>
            <a:r>
              <a:rPr lang="en-US" altLang="zh-TW" b="1" dirty="0" err="1">
                <a:solidFill>
                  <a:srgbClr val="0070C0"/>
                </a:solidFill>
              </a:rPr>
              <a:t>promise.</a:t>
            </a:r>
            <a:r>
              <a:rPr lang="en-US" altLang="zh-TW" b="1" dirty="0" err="1">
                <a:solidFill>
                  <a:srgbClr val="FF0000"/>
                </a:solidFill>
              </a:rPr>
              <a:t>then</a:t>
            </a:r>
            <a:r>
              <a:rPr lang="en-US" altLang="zh-TW" b="1" dirty="0">
                <a:solidFill>
                  <a:srgbClr val="0070C0"/>
                </a:solidFill>
              </a:rPr>
              <a:t>((value) =&gt; {</a:t>
            </a:r>
          </a:p>
          <a:p>
            <a:pPr lvl="3"/>
            <a:r>
              <a:rPr lang="en-US" altLang="zh-TW" b="1" dirty="0">
                <a:solidFill>
                  <a:srgbClr val="0070C0"/>
                </a:solidFill>
              </a:rPr>
              <a:t>    console.log(value); </a:t>
            </a:r>
            <a:r>
              <a:rPr lang="en-US" altLang="zh-TW" b="1" dirty="0"/>
              <a:t>//=&gt; 1</a:t>
            </a:r>
          </a:p>
          <a:p>
            <a:pPr lvl="3"/>
            <a:r>
              <a:rPr lang="en-US" altLang="zh-TW" b="1" dirty="0">
                <a:solidFill>
                  <a:srgbClr val="0070C0"/>
                </a:solidFill>
              </a:rPr>
              <a:t>    return value + </a:t>
            </a:r>
            <a:r>
              <a:rPr lang="en-US" altLang="zh-TW" b="1" dirty="0">
                <a:solidFill>
                  <a:srgbClr val="C00000"/>
                </a:solidFill>
              </a:rPr>
              <a:t>1</a:t>
            </a:r>
            <a:r>
              <a:rPr lang="en-US" altLang="zh-TW" b="1" dirty="0">
                <a:solidFill>
                  <a:srgbClr val="0070C0"/>
                </a:solidFill>
              </a:rPr>
              <a:t>; })</a:t>
            </a:r>
          </a:p>
          <a:p>
            <a:pPr lvl="3"/>
            <a:endParaRPr lang="en-US" altLang="zh-TW" b="1" dirty="0">
              <a:solidFill>
                <a:srgbClr val="0070C0"/>
              </a:solidFill>
            </a:endParaRPr>
          </a:p>
          <a:p>
            <a:pPr lvl="3"/>
            <a:r>
              <a:rPr lang="en-US" altLang="zh-TW" b="1" dirty="0" err="1">
                <a:solidFill>
                  <a:srgbClr val="0070C0"/>
                </a:solidFill>
              </a:rPr>
              <a:t>const</a:t>
            </a:r>
            <a:r>
              <a:rPr lang="en-US" altLang="zh-TW" b="1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C00000"/>
                </a:solidFill>
              </a:rPr>
              <a:t>p2</a:t>
            </a:r>
            <a:r>
              <a:rPr lang="en-US" altLang="zh-TW" b="1" dirty="0">
                <a:solidFill>
                  <a:srgbClr val="0070C0"/>
                </a:solidFill>
              </a:rPr>
              <a:t> = </a:t>
            </a:r>
            <a:r>
              <a:rPr lang="en-US" altLang="zh-TW" b="1" dirty="0" err="1">
                <a:solidFill>
                  <a:srgbClr val="0070C0"/>
                </a:solidFill>
              </a:rPr>
              <a:t>promise.</a:t>
            </a:r>
            <a:r>
              <a:rPr lang="en-US" altLang="zh-TW" b="1" dirty="0" err="1">
                <a:solidFill>
                  <a:srgbClr val="C00000"/>
                </a:solidFill>
              </a:rPr>
              <a:t>then</a:t>
            </a:r>
            <a:r>
              <a:rPr lang="en-US" altLang="zh-TW" b="1" dirty="0">
                <a:solidFill>
                  <a:srgbClr val="0070C0"/>
                </a:solidFill>
              </a:rPr>
              <a:t>((value) =&gt; {</a:t>
            </a:r>
          </a:p>
          <a:p>
            <a:pPr lvl="3"/>
            <a:r>
              <a:rPr lang="en-US" altLang="zh-TW" b="1" dirty="0">
                <a:solidFill>
                  <a:srgbClr val="0070C0"/>
                </a:solidFill>
              </a:rPr>
              <a:t>    console.log(value); </a:t>
            </a:r>
            <a:r>
              <a:rPr lang="en-US" altLang="zh-TW" b="1" dirty="0"/>
              <a:t>//=&gt; 1</a:t>
            </a:r>
            <a:endParaRPr lang="en-US" altLang="zh-TW" b="1" dirty="0">
              <a:solidFill>
                <a:srgbClr val="0070C0"/>
              </a:solidFill>
            </a:endParaRPr>
          </a:p>
          <a:p>
            <a:pPr lvl="3"/>
            <a:r>
              <a:rPr lang="en-US" altLang="zh-TW" b="1" dirty="0">
                <a:solidFill>
                  <a:srgbClr val="0070C0"/>
                </a:solidFill>
              </a:rPr>
              <a:t>    return value + </a:t>
            </a:r>
            <a:r>
              <a:rPr lang="en-US" altLang="zh-TW" b="1" dirty="0">
                <a:solidFill>
                  <a:srgbClr val="C00000"/>
                </a:solidFill>
              </a:rPr>
              <a:t>2</a:t>
            </a:r>
            <a:r>
              <a:rPr lang="en-US" altLang="zh-TW" b="1" dirty="0">
                <a:solidFill>
                  <a:srgbClr val="0070C0"/>
                </a:solidFill>
              </a:rPr>
              <a:t>; })</a:t>
            </a:r>
          </a:p>
          <a:p>
            <a:pPr lvl="3"/>
            <a:endParaRPr lang="en-US" altLang="zh-TW" b="1" dirty="0">
              <a:solidFill>
                <a:srgbClr val="0070C0"/>
              </a:solidFill>
            </a:endParaRPr>
          </a:p>
          <a:p>
            <a:pPr lvl="3"/>
            <a:r>
              <a:rPr lang="en-US" altLang="zh-TW" b="1" dirty="0">
                <a:solidFill>
                  <a:srgbClr val="FF0000"/>
                </a:solidFill>
              </a:rPr>
              <a:t>//</a:t>
            </a:r>
            <a:r>
              <a:rPr lang="zh-TW" altLang="en-US" b="1" dirty="0">
                <a:solidFill>
                  <a:srgbClr val="FF0000"/>
                </a:solidFill>
              </a:rPr>
              <a:t>延時執行</a:t>
            </a:r>
          </a:p>
          <a:p>
            <a:pPr lvl="3"/>
            <a:r>
              <a:rPr lang="en-US" altLang="zh-TW" b="1" dirty="0" err="1">
                <a:solidFill>
                  <a:srgbClr val="7030A0"/>
                </a:solidFill>
              </a:rPr>
              <a:t>setTimeout</a:t>
            </a:r>
            <a:r>
              <a:rPr lang="en-US" altLang="zh-TW" b="1" dirty="0">
                <a:solidFill>
                  <a:srgbClr val="0070C0"/>
                </a:solidFill>
              </a:rPr>
              <a:t>(</a:t>
            </a:r>
          </a:p>
          <a:p>
            <a:pPr lvl="3"/>
            <a:r>
              <a:rPr lang="en-US" altLang="zh-TW" b="1" dirty="0">
                <a:solidFill>
                  <a:srgbClr val="0070C0"/>
                </a:solidFill>
              </a:rPr>
              <a:t>() =&gt; {</a:t>
            </a:r>
          </a:p>
          <a:p>
            <a:pPr lvl="3"/>
            <a:r>
              <a:rPr lang="en-US" altLang="zh-TW" b="1" dirty="0">
                <a:solidFill>
                  <a:srgbClr val="0070C0"/>
                </a:solidFill>
              </a:rPr>
              <a:t>  console.log(p1);</a:t>
            </a:r>
          </a:p>
          <a:p>
            <a:pPr lvl="3"/>
            <a:r>
              <a:rPr lang="en-US" altLang="zh-TW" b="1" dirty="0">
                <a:solidFill>
                  <a:srgbClr val="0070C0"/>
                </a:solidFill>
              </a:rPr>
              <a:t>  console.log(p2);</a:t>
            </a:r>
          </a:p>
          <a:p>
            <a:pPr lvl="3"/>
            <a:r>
              <a:rPr lang="en-US" altLang="zh-TW" b="1" dirty="0">
                <a:solidFill>
                  <a:srgbClr val="0070C0"/>
                </a:solidFill>
              </a:rPr>
              <a:t>  console.log(</a:t>
            </a:r>
            <a:r>
              <a:rPr lang="en-US" altLang="zh-TW" b="1" dirty="0">
                <a:solidFill>
                  <a:srgbClr val="C00000"/>
                </a:solidFill>
              </a:rPr>
              <a:t>p1 === p2</a:t>
            </a:r>
            <a:r>
              <a:rPr lang="en-US" altLang="zh-TW" b="1" dirty="0">
                <a:solidFill>
                  <a:srgbClr val="0070C0"/>
                </a:solidFill>
              </a:rPr>
              <a:t>); </a:t>
            </a:r>
            <a:r>
              <a:rPr lang="en-US" altLang="zh-TW" b="1" dirty="0"/>
              <a:t>//false</a:t>
            </a:r>
          </a:p>
          <a:p>
            <a:pPr lvl="3"/>
            <a:r>
              <a:rPr lang="en-US" altLang="zh-TW" b="1" dirty="0">
                <a:solidFill>
                  <a:srgbClr val="0070C0"/>
                </a:solidFill>
              </a:rPr>
              <a:t>  console.log(</a:t>
            </a:r>
            <a:r>
              <a:rPr lang="en-US" altLang="zh-TW" b="1" dirty="0">
                <a:solidFill>
                  <a:srgbClr val="C00000"/>
                </a:solidFill>
              </a:rPr>
              <a:t>p === promise</a:t>
            </a:r>
            <a:r>
              <a:rPr lang="en-US" altLang="zh-TW" b="1" dirty="0">
                <a:solidFill>
                  <a:srgbClr val="0070C0"/>
                </a:solidFill>
              </a:rPr>
              <a:t>); </a:t>
            </a:r>
            <a:r>
              <a:rPr lang="en-US" altLang="zh-TW" b="1" dirty="0"/>
              <a:t>//true</a:t>
            </a:r>
          </a:p>
          <a:p>
            <a:pPr lvl="3"/>
            <a:r>
              <a:rPr lang="en-US" altLang="zh-TW" b="1" dirty="0">
                <a:solidFill>
                  <a:srgbClr val="0070C0"/>
                </a:solidFill>
              </a:rPr>
              <a:t>}, 5000);</a:t>
            </a:r>
            <a:endParaRPr lang="zh-TW" altLang="en-US" b="1" dirty="0">
              <a:solidFill>
                <a:srgbClr val="0070C0"/>
              </a:solidFill>
            </a:endParaRP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59</a:t>
            </a:fld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72ACF3E-F6A3-4991-B448-45574319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66" y="1988840"/>
            <a:ext cx="3938183" cy="4032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C6AEDEB-BCDB-40A4-82EE-27E1FCB00871}"/>
              </a:ext>
            </a:extLst>
          </p:cNvPr>
          <p:cNvCxnSpPr>
            <a:cxnSpLocks/>
          </p:cNvCxnSpPr>
          <p:nvPr/>
        </p:nvCxnSpPr>
        <p:spPr>
          <a:xfrm flipV="1">
            <a:off x="3563888" y="2132856"/>
            <a:ext cx="1728192" cy="36004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1E23EE4-8F9B-43A1-B09E-434291D6C119}"/>
              </a:ext>
            </a:extLst>
          </p:cNvPr>
          <p:cNvCxnSpPr>
            <a:cxnSpLocks/>
          </p:cNvCxnSpPr>
          <p:nvPr/>
        </p:nvCxnSpPr>
        <p:spPr>
          <a:xfrm flipV="1">
            <a:off x="3563888" y="2492897"/>
            <a:ext cx="1728192" cy="100811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9082594-B2C3-47F1-94D2-F971750B6C1A}"/>
              </a:ext>
            </a:extLst>
          </p:cNvPr>
          <p:cNvCxnSpPr>
            <a:cxnSpLocks/>
          </p:cNvCxnSpPr>
          <p:nvPr/>
        </p:nvCxnSpPr>
        <p:spPr>
          <a:xfrm>
            <a:off x="3419872" y="2780928"/>
            <a:ext cx="4320480" cy="122413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E9489C-C2E6-4686-BDD4-5237668A2408}"/>
              </a:ext>
            </a:extLst>
          </p:cNvPr>
          <p:cNvCxnSpPr>
            <a:cxnSpLocks/>
          </p:cNvCxnSpPr>
          <p:nvPr/>
        </p:nvCxnSpPr>
        <p:spPr>
          <a:xfrm>
            <a:off x="3370721" y="3789040"/>
            <a:ext cx="4369631" cy="144016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3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2800" b="1" dirty="0"/>
              <a:t>The first line of a request or response may be followed by any number of</a:t>
            </a:r>
            <a:r>
              <a:rPr lang="zh-TW" altLang="en-US" sz="2800" b="1" dirty="0"/>
              <a:t> </a:t>
            </a:r>
            <a:r>
              <a:rPr lang="en-US" altLang="zh-TW" sz="2800" b="1" i="1" dirty="0">
                <a:solidFill>
                  <a:srgbClr val="0070C0"/>
                </a:solidFill>
              </a:rPr>
              <a:t>headers</a:t>
            </a:r>
            <a:r>
              <a:rPr lang="en-US" altLang="zh-TW" sz="2800" b="1" dirty="0"/>
              <a:t>.</a:t>
            </a:r>
          </a:p>
          <a:p>
            <a:pPr lvl="1"/>
            <a:r>
              <a:rPr lang="en-US" altLang="zh-TW" sz="2400" dirty="0"/>
              <a:t>These are lines in the form </a:t>
            </a:r>
            <a:r>
              <a:rPr lang="en-US" altLang="zh-TW" sz="2400" b="1" dirty="0">
                <a:solidFill>
                  <a:srgbClr val="0070C0"/>
                </a:solidFill>
              </a:rPr>
              <a:t>name: value </a:t>
            </a:r>
            <a:r>
              <a:rPr lang="en-US" altLang="zh-TW" sz="2400" dirty="0">
                <a:solidFill>
                  <a:srgbClr val="0070C0"/>
                </a:solidFill>
              </a:rPr>
              <a:t>:</a:t>
            </a:r>
          </a:p>
          <a:p>
            <a:pPr lvl="2"/>
            <a:r>
              <a:rPr lang="en-US" altLang="zh-TW" dirty="0"/>
              <a:t>specify extra information</a:t>
            </a:r>
            <a:r>
              <a:rPr lang="zh-TW" altLang="en-US" dirty="0"/>
              <a:t> </a:t>
            </a:r>
            <a:r>
              <a:rPr lang="en-US" altLang="zh-TW" dirty="0"/>
              <a:t>about the request or response:</a:t>
            </a:r>
          </a:p>
          <a:p>
            <a:pPr lvl="3"/>
            <a:r>
              <a:rPr lang="en-US" altLang="zh-TW" sz="2400" dirty="0"/>
              <a:t>EX:</a:t>
            </a:r>
          </a:p>
          <a:p>
            <a:pPr lvl="3"/>
            <a:r>
              <a:rPr lang="en-US" altLang="zh-TW" sz="2400" dirty="0">
                <a:solidFill>
                  <a:srgbClr val="0070C0"/>
                </a:solidFill>
              </a:rPr>
              <a:t>Content-Length: 65585</a:t>
            </a:r>
          </a:p>
          <a:p>
            <a:pPr lvl="3"/>
            <a:r>
              <a:rPr lang="en-US" altLang="zh-TW" sz="2400" dirty="0">
                <a:solidFill>
                  <a:srgbClr val="0070C0"/>
                </a:solidFill>
              </a:rPr>
              <a:t>Content-Type: text/html</a:t>
            </a:r>
          </a:p>
          <a:p>
            <a:pPr lvl="3"/>
            <a:r>
              <a:rPr lang="en-US" altLang="zh-TW" sz="2400" dirty="0">
                <a:solidFill>
                  <a:srgbClr val="0070C0"/>
                </a:solidFill>
              </a:rPr>
              <a:t>Last-Modified: Thu, 04 Jan 2018 14:05:30 GMT</a:t>
            </a:r>
          </a:p>
          <a:p>
            <a:pPr lvl="4"/>
            <a:r>
              <a:rPr lang="en-US" altLang="zh-TW" sz="2400" dirty="0"/>
              <a:t>This tells us the size and type of the response document. </a:t>
            </a:r>
          </a:p>
          <a:p>
            <a:pPr lvl="5"/>
            <a:r>
              <a:rPr lang="en-US" altLang="zh-TW" sz="2400" dirty="0"/>
              <a:t>it is</a:t>
            </a:r>
            <a:r>
              <a:rPr lang="zh-TW" altLang="en-US" sz="2400" dirty="0"/>
              <a:t> </a:t>
            </a:r>
            <a:r>
              <a:rPr lang="en-US" altLang="zh-TW" sz="2400" dirty="0"/>
              <a:t>an </a:t>
            </a:r>
            <a:r>
              <a:rPr lang="en-US" altLang="zh-TW" sz="2400" dirty="0">
                <a:solidFill>
                  <a:srgbClr val="C00000"/>
                </a:solidFill>
              </a:rPr>
              <a:t>HTML document of 65,585 bytes</a:t>
            </a:r>
            <a:r>
              <a:rPr lang="en-US" altLang="zh-TW" sz="2400" dirty="0"/>
              <a:t>. </a:t>
            </a:r>
          </a:p>
          <a:p>
            <a:pPr lvl="5"/>
            <a:r>
              <a:rPr lang="en-US" altLang="zh-TW" sz="2400" dirty="0"/>
              <a:t>It also tells us when that </a:t>
            </a:r>
            <a:r>
              <a:rPr lang="en-US" altLang="zh-TW" sz="2400" dirty="0">
                <a:solidFill>
                  <a:srgbClr val="C00000"/>
                </a:solidFill>
              </a:rPr>
              <a:t>document was</a:t>
            </a:r>
            <a:r>
              <a:rPr lang="zh-TW" altLang="en-US" sz="2400" dirty="0">
                <a:solidFill>
                  <a:srgbClr val="C00000"/>
                </a:solidFill>
              </a:rPr>
              <a:t> </a:t>
            </a:r>
            <a:r>
              <a:rPr lang="en-US" altLang="zh-TW" sz="2400" dirty="0">
                <a:solidFill>
                  <a:srgbClr val="C00000"/>
                </a:solidFill>
              </a:rPr>
              <a:t>last modified</a:t>
            </a:r>
            <a:r>
              <a:rPr lang="en-US" altLang="zh-TW" sz="2400" dirty="0"/>
              <a:t>.</a:t>
            </a:r>
            <a:endParaRPr lang="en-US" altLang="zh-TW" sz="2400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65724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then</a:t>
            </a:r>
            <a:r>
              <a:rPr lang="zh-TW" altLang="en-US" dirty="0"/>
              <a:t>方法中</a:t>
            </a:r>
            <a:r>
              <a:rPr lang="en-US" altLang="zh-TW" dirty="0" err="1"/>
              <a:t>onFulfilled</a:t>
            </a:r>
            <a:r>
              <a:rPr lang="zh-TW" altLang="en-US" dirty="0"/>
              <a:t>函式的回傳值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在</a:t>
            </a:r>
            <a:r>
              <a:rPr lang="en-US" altLang="zh-TW" dirty="0" err="1"/>
              <a:t>onFulfilled</a:t>
            </a:r>
            <a:r>
              <a:rPr lang="zh-TW" altLang="en-US" dirty="0"/>
              <a:t>或</a:t>
            </a:r>
            <a:r>
              <a:rPr lang="en-US" altLang="zh-TW" dirty="0" err="1"/>
              <a:t>onRejected</a:t>
            </a:r>
            <a:r>
              <a:rPr lang="zh-TW" altLang="en-US" dirty="0"/>
              <a:t>函式，可自訂啥回傳值</a:t>
            </a:r>
            <a:r>
              <a:rPr lang="en-US" altLang="zh-TW" dirty="0"/>
              <a:t>?</a:t>
            </a:r>
          </a:p>
          <a:p>
            <a:r>
              <a:rPr lang="en-US" altLang="zh-TW" dirty="0"/>
              <a:t>then</a:t>
            </a:r>
            <a:r>
              <a:rPr lang="zh-TW" altLang="en-US" dirty="0"/>
              <a:t>中</a:t>
            </a:r>
            <a:r>
              <a:rPr lang="en-US" altLang="zh-TW" dirty="0" err="1"/>
              <a:t>onFulfilled</a:t>
            </a:r>
            <a:r>
              <a:rPr lang="zh-TW" altLang="en-US" dirty="0"/>
              <a:t>函式回傳值可有</a:t>
            </a:r>
            <a:r>
              <a:rPr lang="zh-TW" altLang="en-US" dirty="0">
                <a:solidFill>
                  <a:srgbClr val="C00000"/>
                </a:solidFill>
              </a:rPr>
              <a:t>三種類型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b="1" dirty="0"/>
              <a:t>值</a:t>
            </a:r>
            <a:r>
              <a:rPr lang="en-US" altLang="zh-TW" b="1" dirty="0"/>
              <a:t>:</a:t>
            </a:r>
          </a:p>
          <a:p>
            <a:pPr lvl="2"/>
            <a:r>
              <a:rPr lang="zh-TW" altLang="en-US" dirty="0"/>
              <a:t>就一般在</a:t>
            </a:r>
            <a:r>
              <a:rPr lang="en-US" altLang="zh-TW" dirty="0"/>
              <a:t>JavaScript</a:t>
            </a:r>
            <a:r>
              <a:rPr lang="zh-TW" altLang="en-US" dirty="0"/>
              <a:t>的各種值</a:t>
            </a:r>
          </a:p>
          <a:p>
            <a:pPr lvl="1"/>
            <a:r>
              <a:rPr lang="en-US" altLang="zh-TW" b="1" dirty="0"/>
              <a:t>promise</a:t>
            </a:r>
            <a:r>
              <a:rPr lang="zh-TW" altLang="en-US" b="1" dirty="0"/>
              <a:t>物件</a:t>
            </a:r>
            <a:r>
              <a:rPr lang="en-US" altLang="zh-TW" b="1" dirty="0"/>
              <a:t>:</a:t>
            </a:r>
          </a:p>
          <a:p>
            <a:pPr lvl="2"/>
            <a:r>
              <a:rPr lang="zh-TW" altLang="en-US" dirty="0"/>
              <a:t>可自建回傳</a:t>
            </a:r>
            <a:r>
              <a:rPr lang="en-US" altLang="zh-TW" dirty="0"/>
              <a:t>promise</a:t>
            </a:r>
            <a:r>
              <a:rPr lang="zh-TW" altLang="en-US" dirty="0"/>
              <a:t>物件</a:t>
            </a:r>
            <a:r>
              <a:rPr lang="en-US" altLang="zh-TW" dirty="0"/>
              <a:t>(New</a:t>
            </a:r>
            <a:r>
              <a:rPr lang="zh-TW" altLang="en-US" dirty="0"/>
              <a:t> </a:t>
            </a:r>
            <a:r>
              <a:rPr lang="en-US" altLang="zh-TW" dirty="0"/>
              <a:t>Promise)</a:t>
            </a:r>
            <a:endParaRPr lang="zh-TW" altLang="en-US" dirty="0"/>
          </a:p>
          <a:p>
            <a:pPr lvl="1"/>
            <a:r>
              <a:rPr lang="en-US" altLang="zh-TW" b="1" dirty="0" err="1"/>
              <a:t>thenable</a:t>
            </a:r>
            <a:r>
              <a:rPr lang="zh-TW" altLang="en-US" b="1" dirty="0"/>
              <a:t>物件</a:t>
            </a:r>
            <a:r>
              <a:rPr lang="en-US" altLang="zh-TW" b="1" dirty="0"/>
              <a:t>:</a:t>
            </a:r>
          </a:p>
          <a:p>
            <a:pPr lvl="2"/>
            <a:r>
              <a:rPr lang="zh-TW" altLang="en-US" dirty="0"/>
              <a:t>是一個有定義</a:t>
            </a:r>
            <a:r>
              <a:rPr lang="en-US" altLang="zh-TW" dirty="0"/>
              <a:t>then</a:t>
            </a:r>
            <a:r>
              <a:rPr lang="zh-TW" altLang="en-US" dirty="0"/>
              <a:t>方法的物件或函式</a:t>
            </a:r>
            <a:endParaRPr lang="en-US" altLang="zh-TW" dirty="0"/>
          </a:p>
          <a:p>
            <a:pPr lvl="2"/>
            <a:r>
              <a:rPr lang="zh-TW" altLang="en-US" dirty="0"/>
              <a:t>是個單純物件，然後裡面有個</a:t>
            </a:r>
            <a:r>
              <a:rPr lang="en-US" altLang="zh-TW" dirty="0"/>
              <a:t>then</a:t>
            </a:r>
            <a:r>
              <a:rPr lang="zh-TW" altLang="en-US" dirty="0"/>
              <a:t>方法的定義</a:t>
            </a:r>
            <a:r>
              <a:rPr lang="en-US" altLang="zh-TW" dirty="0"/>
              <a:t>:</a:t>
            </a: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const</a:t>
            </a:r>
            <a:r>
              <a:rPr lang="en-US" altLang="zh-TW" dirty="0">
                <a:solidFill>
                  <a:srgbClr val="0070C0"/>
                </a:solidFill>
              </a:rPr>
              <a:t> thenable1 = 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>
                <a:solidFill>
                  <a:srgbClr val="C00000"/>
                </a:solidFill>
              </a:rPr>
              <a:t>then:</a:t>
            </a:r>
            <a:r>
              <a:rPr lang="en-US" altLang="zh-TW" dirty="0">
                <a:solidFill>
                  <a:srgbClr val="0070C0"/>
                </a:solidFill>
              </a:rPr>
              <a:t> function(</a:t>
            </a:r>
            <a:r>
              <a:rPr lang="en-US" altLang="zh-TW" dirty="0" err="1">
                <a:solidFill>
                  <a:srgbClr val="0070C0"/>
                </a:solidFill>
              </a:rPr>
              <a:t>onFulfill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 err="1">
                <a:solidFill>
                  <a:srgbClr val="0070C0"/>
                </a:solidFill>
              </a:rPr>
              <a:t>onReject</a:t>
            </a:r>
            <a:r>
              <a:rPr lang="en-US" altLang="zh-TW" dirty="0">
                <a:solidFill>
                  <a:srgbClr val="0070C0"/>
                </a:solidFill>
              </a:rPr>
              <a:t>) {  </a:t>
            </a:r>
            <a:r>
              <a:rPr lang="en-US" altLang="zh-TW" dirty="0" err="1">
                <a:solidFill>
                  <a:srgbClr val="0070C0"/>
                </a:solidFill>
              </a:rPr>
              <a:t>onFulfill</a:t>
            </a:r>
            <a:r>
              <a:rPr lang="en-US" altLang="zh-TW" dirty="0">
                <a:solidFill>
                  <a:srgbClr val="0070C0"/>
                </a:solidFill>
              </a:rPr>
              <a:t>('fulfilled!');     } }</a:t>
            </a:r>
          </a:p>
          <a:p>
            <a:pPr lvl="3"/>
            <a:endParaRPr lang="en-US" altLang="zh-TW" dirty="0">
              <a:solidFill>
                <a:srgbClr val="0070C0"/>
              </a:solidFill>
            </a:endParaRP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const</a:t>
            </a:r>
            <a:r>
              <a:rPr lang="en-US" altLang="zh-TW" dirty="0">
                <a:solidFill>
                  <a:srgbClr val="0070C0"/>
                </a:solidFill>
              </a:rPr>
              <a:t> thenable2 = 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>
                <a:solidFill>
                  <a:srgbClr val="C00000"/>
                </a:solidFill>
              </a:rPr>
              <a:t>then:</a:t>
            </a:r>
            <a:r>
              <a:rPr lang="en-US" altLang="zh-TW" dirty="0">
                <a:solidFill>
                  <a:srgbClr val="0070C0"/>
                </a:solidFill>
              </a:rPr>
              <a:t> function(resolve) 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 throw new </a:t>
            </a:r>
            <a:r>
              <a:rPr lang="en-US" altLang="zh-TW" dirty="0" err="1">
                <a:solidFill>
                  <a:srgbClr val="0070C0"/>
                </a:solidFill>
              </a:rPr>
              <a:t>TypeError</a:t>
            </a:r>
            <a:r>
              <a:rPr lang="en-US" altLang="zh-TW" dirty="0">
                <a:solidFill>
                  <a:srgbClr val="0070C0"/>
                </a:solidFill>
              </a:rPr>
              <a:t>('Throwing');  resolve('Resolving');   } 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60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25376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then</a:t>
            </a:r>
            <a:r>
              <a:rPr lang="zh-TW" altLang="en-US" b="1" dirty="0"/>
              <a:t>中傳入參數值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then</a:t>
            </a:r>
            <a:r>
              <a:rPr lang="zh-TW" altLang="en-US" dirty="0"/>
              <a:t>是</a:t>
            </a:r>
            <a:r>
              <a:rPr lang="en-US" altLang="zh-TW" dirty="0"/>
              <a:t>promise</a:t>
            </a:r>
            <a:r>
              <a:rPr lang="zh-TW" altLang="en-US" dirty="0"/>
              <a:t>物件中的方法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以</a:t>
            </a:r>
            <a:r>
              <a:rPr lang="en-US" altLang="zh-TW" dirty="0" err="1"/>
              <a:t>onFulfilled</a:t>
            </a:r>
            <a:r>
              <a:rPr lang="zh-TW" altLang="en-US" dirty="0"/>
              <a:t>與</a:t>
            </a:r>
            <a:r>
              <a:rPr lang="en-US" altLang="zh-TW" dirty="0" err="1"/>
              <a:t>onRejected</a:t>
            </a:r>
            <a:r>
              <a:rPr lang="zh-TW" altLang="en-US" dirty="0"/>
              <a:t>作為兩個傳入參數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b="1" dirty="0"/>
              <a:t>有幾個規則需要遵守</a:t>
            </a:r>
            <a:r>
              <a:rPr lang="en-US" altLang="zh-TW" b="1" dirty="0"/>
              <a:t>:</a:t>
            </a:r>
          </a:p>
          <a:p>
            <a:pPr lvl="3"/>
            <a:r>
              <a:rPr lang="zh-TW" altLang="en-US" dirty="0"/>
              <a:t>當</a:t>
            </a:r>
            <a:r>
              <a:rPr lang="en-US" altLang="zh-TW" dirty="0" err="1"/>
              <a:t>onFulfilled</a:t>
            </a:r>
            <a:r>
              <a:rPr lang="zh-TW" altLang="en-US" dirty="0"/>
              <a:t>或</a:t>
            </a:r>
            <a:r>
              <a:rPr lang="en-US" altLang="zh-TW" dirty="0" err="1"/>
              <a:t>onRejected</a:t>
            </a:r>
            <a:r>
              <a:rPr lang="zh-TW" altLang="en-US" dirty="0">
                <a:solidFill>
                  <a:srgbClr val="C00000"/>
                </a:solidFill>
              </a:rPr>
              <a:t>不是函式</a:t>
            </a:r>
            <a:r>
              <a:rPr lang="zh-TW" altLang="en-US" dirty="0"/>
              <a:t>時</a:t>
            </a:r>
            <a:r>
              <a:rPr lang="en-US" altLang="zh-TW" dirty="0"/>
              <a:t>:</a:t>
            </a:r>
          </a:p>
          <a:p>
            <a:pPr lvl="4"/>
            <a:r>
              <a:rPr lang="zh-TW" altLang="en-US" dirty="0"/>
              <a:t>忽略跳過</a:t>
            </a:r>
          </a:p>
          <a:p>
            <a:pPr lvl="3"/>
            <a:r>
              <a:rPr lang="zh-TW" altLang="en-US" dirty="0"/>
              <a:t>當</a:t>
            </a:r>
            <a:r>
              <a:rPr lang="en-US" altLang="zh-TW" dirty="0"/>
              <a:t>promise</a:t>
            </a:r>
            <a:r>
              <a:rPr lang="zh-TW" altLang="en-US" dirty="0"/>
              <a:t>是</a:t>
            </a:r>
            <a:r>
              <a:rPr lang="en-US" altLang="zh-TW" dirty="0"/>
              <a:t>fulfilled</a:t>
            </a:r>
            <a:r>
              <a:rPr lang="zh-TW" altLang="en-US" dirty="0"/>
              <a:t>時</a:t>
            </a:r>
            <a:r>
              <a:rPr lang="en-US" altLang="zh-TW" dirty="0"/>
              <a:t>:</a:t>
            </a:r>
          </a:p>
          <a:p>
            <a:pPr lvl="4"/>
            <a:r>
              <a:rPr lang="zh-TW" altLang="en-US" dirty="0"/>
              <a:t>執行</a:t>
            </a:r>
            <a:r>
              <a:rPr lang="en-US" altLang="zh-TW" dirty="0" err="1"/>
              <a:t>onFulfilled</a:t>
            </a:r>
            <a:r>
              <a:rPr lang="zh-TW" altLang="en-US" dirty="0"/>
              <a:t>函式，</a:t>
            </a:r>
            <a:endParaRPr lang="en-US" altLang="zh-TW" dirty="0"/>
          </a:p>
          <a:p>
            <a:pPr lvl="5"/>
            <a:r>
              <a:rPr lang="zh-TW" altLang="en-US" dirty="0"/>
              <a:t>並帶有</a:t>
            </a:r>
            <a:r>
              <a:rPr lang="en-US" altLang="zh-TW" dirty="0"/>
              <a:t>promise</a:t>
            </a:r>
            <a:r>
              <a:rPr lang="zh-TW" altLang="en-US" dirty="0"/>
              <a:t>的</a:t>
            </a:r>
            <a:r>
              <a:rPr lang="en-US" altLang="zh-TW" dirty="0">
                <a:solidFill>
                  <a:srgbClr val="C00000"/>
                </a:solidFill>
              </a:rPr>
              <a:t>value</a:t>
            </a:r>
            <a:r>
              <a:rPr lang="zh-TW" altLang="en-US" dirty="0"/>
              <a:t>作為</a:t>
            </a:r>
            <a:r>
              <a:rPr lang="en-US" altLang="zh-TW" dirty="0" err="1"/>
              <a:t>onFulfilled</a:t>
            </a:r>
            <a:r>
              <a:rPr lang="zh-TW" altLang="en-US" dirty="0"/>
              <a:t>函式的傳入參數值</a:t>
            </a:r>
          </a:p>
          <a:p>
            <a:pPr lvl="3"/>
            <a:r>
              <a:rPr lang="zh-TW" altLang="en-US" dirty="0"/>
              <a:t>當</a:t>
            </a:r>
            <a:r>
              <a:rPr lang="en-US" altLang="zh-TW" dirty="0"/>
              <a:t>promise</a:t>
            </a:r>
            <a:r>
              <a:rPr lang="zh-TW" altLang="en-US" dirty="0"/>
              <a:t>是</a:t>
            </a:r>
            <a:r>
              <a:rPr lang="en-US" altLang="zh-TW" dirty="0"/>
              <a:t>rejected</a:t>
            </a:r>
            <a:r>
              <a:rPr lang="zh-TW" altLang="en-US" dirty="0"/>
              <a:t>時</a:t>
            </a:r>
            <a:r>
              <a:rPr lang="en-US" altLang="zh-TW" dirty="0"/>
              <a:t>:</a:t>
            </a:r>
          </a:p>
          <a:p>
            <a:pPr lvl="4"/>
            <a:r>
              <a:rPr lang="zh-TW" altLang="en-US" dirty="0"/>
              <a:t>執行</a:t>
            </a:r>
            <a:r>
              <a:rPr lang="en-US" altLang="zh-TW" dirty="0" err="1"/>
              <a:t>onRejected</a:t>
            </a:r>
            <a:r>
              <a:rPr lang="zh-TW" altLang="en-US" dirty="0"/>
              <a:t>函式，</a:t>
            </a:r>
            <a:endParaRPr lang="en-US" altLang="zh-TW" dirty="0"/>
          </a:p>
          <a:p>
            <a:pPr lvl="5"/>
            <a:r>
              <a:rPr lang="zh-TW" altLang="en-US" dirty="0"/>
              <a:t>並帶有</a:t>
            </a:r>
            <a:r>
              <a:rPr lang="en-US" altLang="zh-TW" dirty="0"/>
              <a:t>promise</a:t>
            </a:r>
            <a:r>
              <a:rPr lang="zh-TW" altLang="en-US" dirty="0"/>
              <a:t>的</a:t>
            </a:r>
            <a:r>
              <a:rPr lang="en-US" altLang="zh-TW" dirty="0">
                <a:solidFill>
                  <a:srgbClr val="C00000"/>
                </a:solidFill>
              </a:rPr>
              <a:t>reason</a:t>
            </a:r>
            <a:r>
              <a:rPr lang="zh-TW" altLang="en-US" dirty="0"/>
              <a:t>作為</a:t>
            </a:r>
            <a:r>
              <a:rPr lang="en-US" altLang="zh-TW" dirty="0" err="1"/>
              <a:t>onRejected</a:t>
            </a:r>
            <a:r>
              <a:rPr lang="zh-TW" altLang="en-US" dirty="0"/>
              <a:t>函式的傳入參數值</a:t>
            </a:r>
            <a:endParaRPr lang="en-US" altLang="zh-TW" dirty="0"/>
          </a:p>
          <a:p>
            <a:pPr lvl="2"/>
            <a:r>
              <a:rPr lang="en-US" altLang="zh-TW" dirty="0"/>
              <a:t>then</a:t>
            </a:r>
            <a:r>
              <a:rPr lang="zh-TW" altLang="en-US" dirty="0"/>
              <a:t>方法最後</a:t>
            </a:r>
            <a:r>
              <a:rPr lang="zh-TW" altLang="en-US" dirty="0">
                <a:solidFill>
                  <a:srgbClr val="C00000"/>
                </a:solidFill>
              </a:rPr>
              <a:t>還要回傳另一個</a:t>
            </a:r>
            <a:r>
              <a:rPr lang="en-US" altLang="zh-TW" dirty="0">
                <a:solidFill>
                  <a:srgbClr val="C00000"/>
                </a:solidFill>
              </a:rPr>
              <a:t>promise</a:t>
            </a:r>
            <a:r>
              <a:rPr lang="en-US" altLang="zh-TW" dirty="0"/>
              <a:t>: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promise2 = promise1.then(</a:t>
            </a:r>
            <a:r>
              <a:rPr lang="en-US" altLang="zh-TW" dirty="0" err="1">
                <a:solidFill>
                  <a:srgbClr val="0070C0"/>
                </a:solidFill>
              </a:rPr>
              <a:t>onFulfilled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 err="1">
                <a:solidFill>
                  <a:srgbClr val="0070C0"/>
                </a:solidFill>
              </a:rPr>
              <a:t>onRejected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  <a:endParaRPr lang="zh-TW" altLang="en-US" dirty="0">
              <a:solidFill>
                <a:srgbClr val="0070C0"/>
              </a:solidFill>
            </a:endParaRPr>
          </a:p>
          <a:p>
            <a:pPr lvl="3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61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22066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813376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只用</a:t>
            </a:r>
            <a:r>
              <a:rPr lang="en-US" altLang="zh-TW" dirty="0"/>
              <a:t>then</a:t>
            </a:r>
            <a:r>
              <a:rPr lang="zh-TW" altLang="en-US" dirty="0"/>
              <a:t>中的第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 err="1"/>
              <a:t>onFulfilled</a:t>
            </a:r>
            <a:r>
              <a:rPr lang="zh-TW" altLang="en-US" dirty="0"/>
              <a:t>傳入參數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可有四種傳入的情況 </a:t>
            </a:r>
            <a:r>
              <a:rPr lang="en-US" altLang="zh-TW" dirty="0"/>
              <a:t>(</a:t>
            </a:r>
            <a:r>
              <a:rPr lang="en-US" altLang="zh-TW" dirty="0" err="1"/>
              <a:t>onRejected</a:t>
            </a:r>
            <a:r>
              <a:rPr lang="zh-TW" altLang="en-US" dirty="0"/>
              <a:t>也是一樣</a:t>
            </a:r>
            <a:r>
              <a:rPr lang="en-US" altLang="zh-TW" dirty="0"/>
              <a:t>):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>
                <a:solidFill>
                  <a:srgbClr val="0070C0"/>
                </a:solidFill>
              </a:rPr>
              <a:t>doSomething1</a:t>
            </a:r>
            <a:r>
              <a:rPr lang="en-US" altLang="zh-TW" dirty="0">
                <a:solidFill>
                  <a:srgbClr val="0070C0"/>
                </a:solidFill>
              </a:rPr>
              <a:t>(){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console.log('doSomething1 </a:t>
            </a:r>
            <a:r>
              <a:rPr lang="en-US" altLang="zh-TW" dirty="0">
                <a:solidFill>
                  <a:srgbClr val="C00000"/>
                </a:solidFill>
              </a:rPr>
              <a:t>start</a:t>
            </a:r>
            <a:r>
              <a:rPr lang="en-US" altLang="zh-TW" dirty="0">
                <a:solidFill>
                  <a:srgbClr val="0070C0"/>
                </a:solidFill>
              </a:rPr>
              <a:t>')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return new </a:t>
            </a:r>
            <a:r>
              <a:rPr lang="en-US" altLang="zh-TW" b="1" dirty="0">
                <a:solidFill>
                  <a:srgbClr val="0070C0"/>
                </a:solidFill>
              </a:rPr>
              <a:t>Promise</a:t>
            </a:r>
            <a:r>
              <a:rPr lang="en-US" altLang="zh-TW" dirty="0">
                <a:solidFill>
                  <a:srgbClr val="0070C0"/>
                </a:solidFill>
              </a:rPr>
              <a:t>(function(resolve, reject)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console.log('doSomething1 </a:t>
            </a:r>
            <a:r>
              <a:rPr lang="en-US" altLang="zh-TW" dirty="0">
                <a:solidFill>
                  <a:srgbClr val="C00000"/>
                </a:solidFill>
              </a:rPr>
              <a:t>end</a:t>
            </a:r>
            <a:r>
              <a:rPr lang="en-US" altLang="zh-TW" dirty="0">
                <a:solidFill>
                  <a:srgbClr val="0070C0"/>
                </a:solidFill>
              </a:rPr>
              <a:t>')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resolve(</a:t>
            </a:r>
            <a:r>
              <a:rPr lang="en-US" altLang="zh-TW" dirty="0">
                <a:solidFill>
                  <a:srgbClr val="C00000"/>
                </a:solidFill>
              </a:rPr>
              <a:t>1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>
                <a:solidFill>
                  <a:srgbClr val="0070C0"/>
                </a:solidFill>
              </a:rPr>
              <a:t>doSomething2</a:t>
            </a:r>
            <a:r>
              <a:rPr lang="en-US" altLang="zh-TW" dirty="0">
                <a:solidFill>
                  <a:srgbClr val="0070C0"/>
                </a:solidFill>
              </a:rPr>
              <a:t>(){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console.log('doSomething2')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return </a:t>
            </a:r>
            <a:r>
              <a:rPr lang="en-US" altLang="zh-TW" dirty="0">
                <a:solidFill>
                  <a:srgbClr val="C00000"/>
                </a:solidFill>
              </a:rPr>
              <a:t>2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0070C0"/>
                </a:solidFill>
              </a:rPr>
              <a:t>finalThing</a:t>
            </a:r>
            <a:r>
              <a:rPr lang="en-US" altLang="zh-TW" dirty="0">
                <a:solidFill>
                  <a:srgbClr val="0070C0"/>
                </a:solidFill>
              </a:rPr>
              <a:t>(value){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console.log('</a:t>
            </a:r>
            <a:r>
              <a:rPr lang="en-US" altLang="zh-TW" dirty="0" err="1">
                <a:solidFill>
                  <a:srgbClr val="0070C0"/>
                </a:solidFill>
              </a:rPr>
              <a:t>finalThing</a:t>
            </a:r>
            <a:r>
              <a:rPr lang="en-US" altLang="zh-TW" dirty="0">
                <a:solidFill>
                  <a:srgbClr val="0070C0"/>
                </a:solidFill>
              </a:rPr>
              <a:t>')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console.log(value)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return </a:t>
            </a:r>
            <a:r>
              <a:rPr lang="en-US" altLang="zh-TW" dirty="0">
                <a:solidFill>
                  <a:srgbClr val="C00000"/>
                </a:solidFill>
              </a:rPr>
              <a:t>0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62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57863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/>
              <a:t>依據前頁範例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//</a:t>
            </a:r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種傳入參數</a:t>
            </a:r>
          </a:p>
          <a:p>
            <a:r>
              <a:rPr lang="en-US" altLang="zh-TW" sz="2800" b="1" dirty="0">
                <a:solidFill>
                  <a:srgbClr val="0070C0"/>
                </a:solidFill>
              </a:rPr>
              <a:t>doSomething1</a:t>
            </a:r>
            <a:r>
              <a:rPr lang="en-US" altLang="zh-TW" sz="2800" dirty="0">
                <a:solidFill>
                  <a:srgbClr val="0070C0"/>
                </a:solidFill>
              </a:rPr>
              <a:t>().then(</a:t>
            </a:r>
            <a:r>
              <a:rPr lang="en-US" altLang="zh-TW" sz="2800" b="1" dirty="0">
                <a:solidFill>
                  <a:srgbClr val="0070C0"/>
                </a:solidFill>
              </a:rPr>
              <a:t>doSomething2</a:t>
            </a:r>
            <a:r>
              <a:rPr lang="en-US" altLang="zh-TW" sz="2800" dirty="0">
                <a:solidFill>
                  <a:srgbClr val="0070C0"/>
                </a:solidFill>
              </a:rPr>
              <a:t>).then(</a:t>
            </a:r>
            <a:r>
              <a:rPr lang="en-US" altLang="zh-TW" sz="2800" b="1" dirty="0" err="1">
                <a:solidFill>
                  <a:srgbClr val="0070C0"/>
                </a:solidFill>
              </a:rPr>
              <a:t>finalThing</a:t>
            </a:r>
            <a:r>
              <a:rPr lang="en-US" altLang="zh-TW" sz="2800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zh-TW" altLang="en-US" dirty="0"/>
              <a:t>正常的函式</a:t>
            </a:r>
            <a:r>
              <a:rPr lang="zh-TW" altLang="en-US" b="1" dirty="0"/>
              <a:t>傳入參數</a:t>
            </a:r>
            <a:r>
              <a:rPr lang="zh-TW" altLang="en-US" dirty="0"/>
              <a:t>。最後的</a:t>
            </a:r>
            <a:r>
              <a:rPr lang="en-US" altLang="zh-TW" dirty="0" err="1"/>
              <a:t>finalThing</a:t>
            </a:r>
            <a:r>
              <a:rPr lang="zh-TW" altLang="en-US" dirty="0"/>
              <a:t>可以得到</a:t>
            </a:r>
            <a:r>
              <a:rPr lang="en-US" altLang="zh-TW" dirty="0">
                <a:solidFill>
                  <a:srgbClr val="C00000"/>
                </a:solidFill>
              </a:rPr>
              <a:t>doSomething2</a:t>
            </a:r>
            <a:r>
              <a:rPr lang="zh-TW" altLang="en-US" dirty="0">
                <a:solidFill>
                  <a:srgbClr val="C00000"/>
                </a:solidFill>
              </a:rPr>
              <a:t>回傳值</a:t>
            </a:r>
            <a:r>
              <a:rPr lang="en-US" altLang="zh-TW" dirty="0">
                <a:solidFill>
                  <a:srgbClr val="C00000"/>
                </a:solidFill>
              </a:rPr>
              <a:t>2</a:t>
            </a:r>
          </a:p>
          <a:p>
            <a:r>
              <a:rPr lang="en-US" altLang="zh-TW" dirty="0"/>
              <a:t>//</a:t>
            </a:r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種傳入參數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doSomething1</a:t>
            </a:r>
            <a:r>
              <a:rPr lang="en-US" altLang="zh-TW" dirty="0">
                <a:solidFill>
                  <a:srgbClr val="0070C0"/>
                </a:solidFill>
              </a:rPr>
              <a:t>().then(</a:t>
            </a:r>
            <a:r>
              <a:rPr lang="en-US" altLang="zh-TW" b="1" dirty="0">
                <a:solidFill>
                  <a:srgbClr val="0070C0"/>
                </a:solidFill>
              </a:rPr>
              <a:t>doSomething2</a:t>
            </a:r>
            <a:r>
              <a:rPr lang="en-US" altLang="zh-TW" dirty="0">
                <a:solidFill>
                  <a:srgbClr val="C00000"/>
                </a:solidFill>
              </a:rPr>
              <a:t>()</a:t>
            </a:r>
            <a:r>
              <a:rPr lang="en-US" altLang="zh-TW" dirty="0">
                <a:solidFill>
                  <a:srgbClr val="0070C0"/>
                </a:solidFill>
              </a:rPr>
              <a:t>).then(</a:t>
            </a:r>
            <a:r>
              <a:rPr lang="en-US" altLang="zh-TW" b="1" dirty="0" err="1">
                <a:solidFill>
                  <a:srgbClr val="0070C0"/>
                </a:solidFill>
              </a:rPr>
              <a:t>finalThing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zh-TW" altLang="en-US" dirty="0"/>
              <a:t>執行</a:t>
            </a:r>
            <a:r>
              <a:rPr lang="en-US" altLang="zh-TW" dirty="0"/>
              <a:t>doSomething2()</a:t>
            </a:r>
            <a:r>
              <a:rPr lang="zh-TW" altLang="en-US" dirty="0"/>
              <a:t>函式，</a:t>
            </a:r>
            <a:r>
              <a:rPr lang="en-US" altLang="zh-TW" dirty="0" err="1"/>
              <a:t>onFulfilled</a:t>
            </a:r>
            <a:r>
              <a:rPr lang="zh-TW" altLang="en-US" dirty="0"/>
              <a:t>相當於</a:t>
            </a:r>
            <a:r>
              <a:rPr lang="en-US" altLang="zh-TW" dirty="0"/>
              <a:t>doSomething2()</a:t>
            </a:r>
            <a:r>
              <a:rPr lang="zh-TW" altLang="en-US" dirty="0"/>
              <a:t>的回傳值</a:t>
            </a:r>
            <a:endParaRPr lang="en-US" altLang="zh-TW" dirty="0"/>
          </a:p>
          <a:p>
            <a:pPr lvl="2"/>
            <a:r>
              <a:rPr lang="zh-TW" altLang="en-US" dirty="0"/>
              <a:t>沒執行過怎知是不是回傳一個函式？</a:t>
            </a:r>
            <a:endParaRPr lang="en-US" altLang="zh-TW" dirty="0"/>
          </a:p>
          <a:p>
            <a:pPr lvl="3"/>
            <a:r>
              <a:rPr lang="zh-TW" altLang="en-US" dirty="0"/>
              <a:t>故會執行</a:t>
            </a:r>
            <a:r>
              <a:rPr lang="en-US" altLang="zh-TW" b="1" dirty="0"/>
              <a:t>doSomething2()</a:t>
            </a:r>
            <a:r>
              <a:rPr lang="zh-TW" altLang="en-US" dirty="0"/>
              <a:t>，但得到</a:t>
            </a:r>
            <a:r>
              <a:rPr lang="en-US" altLang="zh-TW" dirty="0" err="1">
                <a:solidFill>
                  <a:srgbClr val="C00000"/>
                </a:solidFill>
              </a:rPr>
              <a:t>onFulfilled</a:t>
            </a:r>
            <a:r>
              <a:rPr lang="zh-TW" altLang="en-US" dirty="0">
                <a:solidFill>
                  <a:srgbClr val="C00000"/>
                </a:solidFill>
              </a:rPr>
              <a:t>不是函式，故忽略</a:t>
            </a:r>
            <a:r>
              <a:rPr lang="zh-TW" altLang="en-US" dirty="0"/>
              <a:t>它</a:t>
            </a:r>
            <a:endParaRPr lang="en-US" altLang="zh-TW" dirty="0"/>
          </a:p>
          <a:p>
            <a:pPr lvl="4"/>
            <a:r>
              <a:rPr lang="zh-TW" altLang="en-US" b="1" dirty="0"/>
              <a:t>依照連鎖規則</a:t>
            </a:r>
            <a:r>
              <a:rPr lang="en-US" altLang="zh-TW" b="1" dirty="0"/>
              <a:t>:</a:t>
            </a:r>
          </a:p>
          <a:p>
            <a:pPr lvl="5"/>
            <a:r>
              <a:rPr lang="zh-TW" altLang="en-US" b="1" dirty="0"/>
              <a:t>當</a:t>
            </a:r>
            <a:r>
              <a:rPr lang="en-US" altLang="zh-TW" b="1" dirty="0" err="1"/>
              <a:t>onFulfilled</a:t>
            </a:r>
            <a:r>
              <a:rPr lang="zh-TW" altLang="en-US" b="1" dirty="0"/>
              <a:t>不是函式</a:t>
            </a:r>
            <a:r>
              <a:rPr lang="en-US" altLang="zh-TW" b="1" dirty="0"/>
              <a:t>:</a:t>
            </a:r>
          </a:p>
          <a:p>
            <a:pPr lvl="6"/>
            <a:r>
              <a:rPr lang="zh-TW" altLang="en-US" dirty="0"/>
              <a:t>繼續用</a:t>
            </a:r>
            <a:r>
              <a:rPr lang="en-US" altLang="zh-TW" dirty="0"/>
              <a:t>fulfilled</a:t>
            </a:r>
            <a:r>
              <a:rPr lang="zh-TW" altLang="en-US" dirty="0"/>
              <a:t>狀態與帶值回傳新的</a:t>
            </a:r>
            <a:r>
              <a:rPr lang="en-US" altLang="zh-TW" dirty="0"/>
              <a:t>Promise</a:t>
            </a:r>
            <a:r>
              <a:rPr lang="zh-TW" altLang="en-US" dirty="0"/>
              <a:t>物件到下個</a:t>
            </a:r>
            <a:r>
              <a:rPr lang="en-US" altLang="zh-TW" dirty="0"/>
              <a:t>then:</a:t>
            </a:r>
          </a:p>
          <a:p>
            <a:pPr lvl="7"/>
            <a:r>
              <a:rPr lang="zh-TW" altLang="en-US" dirty="0"/>
              <a:t>最後的</a:t>
            </a:r>
            <a:r>
              <a:rPr lang="en-US" altLang="zh-TW" dirty="0" err="1"/>
              <a:t>finalThing</a:t>
            </a:r>
            <a:r>
              <a:rPr lang="zh-TW" altLang="en-US" dirty="0"/>
              <a:t>得到的值是</a:t>
            </a:r>
            <a:r>
              <a:rPr lang="en-US" altLang="zh-TW" dirty="0">
                <a:solidFill>
                  <a:srgbClr val="C00000"/>
                </a:solidFill>
              </a:rPr>
              <a:t>doSomething1</a:t>
            </a:r>
            <a:r>
              <a:rPr lang="zh-TW" altLang="en-US" dirty="0">
                <a:solidFill>
                  <a:srgbClr val="C00000"/>
                </a:solidFill>
              </a:rPr>
              <a:t>中的</a:t>
            </a:r>
            <a:r>
              <a:rPr lang="en-US" altLang="zh-TW" dirty="0">
                <a:solidFill>
                  <a:srgbClr val="C00000"/>
                </a:solidFill>
              </a:rPr>
              <a:t>1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63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F26AA0-0A3A-45F5-8AEB-E9DA777E4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012" y="22600"/>
            <a:ext cx="3384376" cy="117415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34EBBA0-2F8E-4BD6-8557-A99DDDBF5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164990"/>
            <a:ext cx="4896544" cy="97597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822379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依據前頁範例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//</a:t>
            </a: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種傳入參數</a:t>
            </a:r>
          </a:p>
          <a:p>
            <a:r>
              <a:rPr lang="en-US" altLang="zh-TW" sz="2600" dirty="0">
                <a:solidFill>
                  <a:srgbClr val="0070C0"/>
                </a:solidFill>
              </a:rPr>
              <a:t>doSomething1().then(</a:t>
            </a:r>
            <a:r>
              <a:rPr lang="en-US" altLang="zh-TW" sz="2600" dirty="0">
                <a:solidFill>
                  <a:srgbClr val="C00000"/>
                </a:solidFill>
              </a:rPr>
              <a:t>function(){</a:t>
            </a:r>
            <a:r>
              <a:rPr lang="en-US" altLang="zh-TW" sz="2600" dirty="0">
                <a:solidFill>
                  <a:srgbClr val="0070C0"/>
                </a:solidFill>
              </a:rPr>
              <a:t> doSomething2() </a:t>
            </a:r>
            <a:r>
              <a:rPr lang="en-US" altLang="zh-TW" sz="2600" dirty="0">
                <a:solidFill>
                  <a:srgbClr val="C00000"/>
                </a:solidFill>
              </a:rPr>
              <a:t>}</a:t>
            </a:r>
            <a:r>
              <a:rPr lang="en-US" altLang="zh-TW" sz="2600" dirty="0">
                <a:solidFill>
                  <a:srgbClr val="0070C0"/>
                </a:solidFill>
              </a:rPr>
              <a:t>).then(</a:t>
            </a:r>
            <a:r>
              <a:rPr lang="en-US" altLang="zh-TW" sz="2600" dirty="0" err="1">
                <a:solidFill>
                  <a:srgbClr val="0070C0"/>
                </a:solidFill>
              </a:rPr>
              <a:t>finalThing</a:t>
            </a:r>
            <a:r>
              <a:rPr lang="en-US" altLang="zh-TW" sz="2600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zh-TW" altLang="en-US" b="1" dirty="0"/>
              <a:t>正常的函式傳入參數</a:t>
            </a:r>
            <a:r>
              <a:rPr lang="en-US" altLang="zh-TW" b="1" dirty="0"/>
              <a:t>:</a:t>
            </a:r>
          </a:p>
          <a:p>
            <a:pPr lvl="2"/>
            <a:r>
              <a:rPr lang="zh-TW" altLang="en-US" dirty="0"/>
              <a:t>因在</a:t>
            </a:r>
            <a:r>
              <a:rPr lang="zh-TW" altLang="en-US" dirty="0">
                <a:solidFill>
                  <a:srgbClr val="C00000"/>
                </a:solidFill>
              </a:rPr>
              <a:t>函式中執行</a:t>
            </a:r>
            <a:r>
              <a:rPr lang="en-US" altLang="zh-TW" dirty="0">
                <a:solidFill>
                  <a:srgbClr val="C00000"/>
                </a:solidFill>
              </a:rPr>
              <a:t>doSomething2()</a:t>
            </a:r>
            <a:r>
              <a:rPr lang="zh-TW" altLang="en-US" dirty="0"/>
              <a:t>，這個</a:t>
            </a:r>
            <a:r>
              <a:rPr lang="en-US" altLang="zh-TW" dirty="0" err="1"/>
              <a:t>onFulfilled</a:t>
            </a:r>
            <a:r>
              <a:rPr lang="zh-TW" altLang="en-US" dirty="0"/>
              <a:t>最後的回傳值其實是</a:t>
            </a:r>
            <a:r>
              <a:rPr lang="en-US" altLang="zh-TW" dirty="0">
                <a:solidFill>
                  <a:srgbClr val="C00000"/>
                </a:solidFill>
              </a:rPr>
              <a:t>undefined</a:t>
            </a:r>
            <a:r>
              <a:rPr lang="zh-TW" altLang="en-US" dirty="0"/>
              <a:t>，但算有回傳值</a:t>
            </a:r>
            <a:r>
              <a:rPr lang="en-US" altLang="zh-TW" dirty="0"/>
              <a:t>:</a:t>
            </a:r>
          </a:p>
          <a:p>
            <a:pPr lvl="3"/>
            <a:r>
              <a:rPr lang="zh-TW" altLang="en-US" dirty="0"/>
              <a:t>回傳的新</a:t>
            </a:r>
            <a:r>
              <a:rPr lang="en-US" altLang="zh-TW" dirty="0"/>
              <a:t>Promise</a:t>
            </a:r>
            <a:r>
              <a:rPr lang="zh-TW" altLang="en-US" dirty="0"/>
              <a:t>物件也是</a:t>
            </a:r>
            <a:r>
              <a:rPr lang="en-US" altLang="zh-TW" dirty="0"/>
              <a:t>fulfilled</a:t>
            </a:r>
            <a:r>
              <a:rPr lang="zh-TW" altLang="en-US" dirty="0"/>
              <a:t>狀態，不過值變成</a:t>
            </a:r>
            <a:r>
              <a:rPr lang="en-US" altLang="zh-TW" dirty="0"/>
              <a:t>undefined</a:t>
            </a:r>
            <a:r>
              <a:rPr lang="zh-TW" altLang="en-US" dirty="0"/>
              <a:t>。</a:t>
            </a:r>
            <a:endParaRPr lang="en-US" altLang="zh-TW" dirty="0"/>
          </a:p>
          <a:p>
            <a:pPr lvl="3"/>
            <a:r>
              <a:rPr lang="zh-TW" altLang="en-US" dirty="0"/>
              <a:t>最後的</a:t>
            </a:r>
            <a:r>
              <a:rPr lang="en-US" altLang="zh-TW" dirty="0" err="1">
                <a:solidFill>
                  <a:srgbClr val="C00000"/>
                </a:solidFill>
              </a:rPr>
              <a:t>finalThing</a:t>
            </a:r>
            <a:r>
              <a:rPr lang="zh-TW" altLang="en-US" dirty="0">
                <a:solidFill>
                  <a:srgbClr val="C00000"/>
                </a:solidFill>
              </a:rPr>
              <a:t>得到</a:t>
            </a:r>
            <a:r>
              <a:rPr lang="en-US" altLang="zh-TW" dirty="0">
                <a:solidFill>
                  <a:srgbClr val="C00000"/>
                </a:solidFill>
              </a:rPr>
              <a:t>undefined</a:t>
            </a:r>
            <a:r>
              <a:rPr lang="zh-TW" altLang="en-US" dirty="0"/>
              <a:t>值。</a:t>
            </a:r>
            <a:endParaRPr lang="en-US" altLang="zh-TW" dirty="0"/>
          </a:p>
          <a:p>
            <a:r>
              <a:rPr lang="en-US" altLang="zh-TW" dirty="0"/>
              <a:t>//</a:t>
            </a:r>
            <a:r>
              <a:rPr lang="zh-TW" altLang="en-US" dirty="0"/>
              <a:t>第</a:t>
            </a:r>
            <a:r>
              <a:rPr lang="en-US" altLang="zh-TW" dirty="0"/>
              <a:t>4</a:t>
            </a:r>
            <a:r>
              <a:rPr lang="zh-TW" altLang="en-US" dirty="0"/>
              <a:t>種傳入參數</a:t>
            </a:r>
          </a:p>
          <a:p>
            <a:r>
              <a:rPr lang="en-US" altLang="zh-TW" sz="2200" dirty="0">
                <a:solidFill>
                  <a:srgbClr val="0070C0"/>
                </a:solidFill>
              </a:rPr>
              <a:t>doSomething1().then(function(){ </a:t>
            </a:r>
            <a:r>
              <a:rPr lang="en-US" altLang="zh-TW" sz="2200" dirty="0">
                <a:solidFill>
                  <a:srgbClr val="C00000"/>
                </a:solidFill>
              </a:rPr>
              <a:t>return</a:t>
            </a:r>
            <a:r>
              <a:rPr lang="en-US" altLang="zh-TW" sz="2200" dirty="0">
                <a:solidFill>
                  <a:srgbClr val="0070C0"/>
                </a:solidFill>
              </a:rPr>
              <a:t> doSomething2() }).then(</a:t>
            </a:r>
            <a:r>
              <a:rPr lang="en-US" altLang="zh-TW" sz="2200" dirty="0" err="1">
                <a:solidFill>
                  <a:srgbClr val="0070C0"/>
                </a:solidFill>
              </a:rPr>
              <a:t>finalThing</a:t>
            </a:r>
            <a:r>
              <a:rPr lang="en-US" altLang="zh-TW" sz="2200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zh-TW" altLang="en-US" dirty="0"/>
              <a:t>正常的函式傳入參數，</a:t>
            </a:r>
            <a:r>
              <a:rPr lang="en-US" altLang="zh-TW" dirty="0"/>
              <a:t>then</a:t>
            </a:r>
            <a:r>
              <a:rPr lang="zh-TW" altLang="en-US" dirty="0"/>
              <a:t>執行完</a:t>
            </a:r>
            <a:r>
              <a:rPr lang="en-US" altLang="zh-TW" dirty="0" err="1"/>
              <a:t>onFulfilled</a:t>
            </a:r>
            <a:r>
              <a:rPr lang="zh-TW" altLang="en-US" dirty="0"/>
              <a:t>最後的回傳值是</a:t>
            </a:r>
            <a:r>
              <a:rPr lang="en-US" altLang="zh-TW" dirty="0"/>
              <a:t>doSomething2()</a:t>
            </a:r>
            <a:r>
              <a:rPr lang="zh-TW" altLang="en-US" dirty="0"/>
              <a:t>的執行後的值也就是</a:t>
            </a:r>
            <a:r>
              <a:rPr lang="en-US" altLang="zh-TW" dirty="0"/>
              <a:t>2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/>
            <a:r>
              <a:rPr lang="zh-TW" altLang="en-US" dirty="0"/>
              <a:t>回傳的新</a:t>
            </a:r>
            <a:r>
              <a:rPr lang="en-US" altLang="zh-TW" dirty="0"/>
              <a:t>Promise</a:t>
            </a:r>
            <a:r>
              <a:rPr lang="zh-TW" altLang="en-US" dirty="0"/>
              <a:t>物件也是</a:t>
            </a:r>
            <a:r>
              <a:rPr lang="en-US" altLang="zh-TW" dirty="0"/>
              <a:t>fulfilled</a:t>
            </a:r>
            <a:r>
              <a:rPr lang="zh-TW" altLang="en-US" dirty="0"/>
              <a:t>狀態，</a:t>
            </a:r>
            <a:r>
              <a:rPr lang="zh-TW" altLang="en-US" dirty="0">
                <a:solidFill>
                  <a:srgbClr val="C00000"/>
                </a:solidFill>
              </a:rPr>
              <a:t>最後的</a:t>
            </a:r>
            <a:r>
              <a:rPr lang="en-US" altLang="zh-TW" dirty="0" err="1">
                <a:solidFill>
                  <a:srgbClr val="C00000"/>
                </a:solidFill>
              </a:rPr>
              <a:t>finalThing</a:t>
            </a:r>
            <a:r>
              <a:rPr lang="zh-TW" altLang="en-US" dirty="0">
                <a:solidFill>
                  <a:srgbClr val="C00000"/>
                </a:solidFill>
              </a:rPr>
              <a:t>得到</a:t>
            </a:r>
            <a:r>
              <a:rPr lang="en-US" altLang="zh-TW" dirty="0">
                <a:solidFill>
                  <a:srgbClr val="C00000"/>
                </a:solidFill>
              </a:rPr>
              <a:t>2</a:t>
            </a:r>
            <a:r>
              <a:rPr lang="zh-TW" altLang="en-US" dirty="0">
                <a:solidFill>
                  <a:srgbClr val="C00000"/>
                </a:solidFill>
              </a:rPr>
              <a:t>值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64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48263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12155"/>
          </a:xfrm>
        </p:spPr>
        <p:txBody>
          <a:bodyPr>
            <a:noAutofit/>
          </a:bodyPr>
          <a:lstStyle/>
          <a:p>
            <a:pPr algn="r"/>
            <a:r>
              <a:rPr lang="en-US" altLang="zh-TW" sz="2800" b="1" dirty="0"/>
              <a:t>then</a:t>
            </a:r>
            <a:r>
              <a:rPr lang="zh-TW" altLang="en-US" sz="2800" b="1" dirty="0"/>
              <a:t>中傳入參數值</a:t>
            </a:r>
            <a:r>
              <a:rPr lang="en-US" altLang="zh-TW" sz="2800" b="1" dirty="0"/>
              <a:t>(</a:t>
            </a:r>
            <a:r>
              <a:rPr lang="zh-TW" altLang="en-US" sz="2800" b="1" dirty="0"/>
              <a:t>帶異步執行的函式</a:t>
            </a:r>
            <a:r>
              <a:rPr lang="en-US" altLang="zh-TW" sz="2800" b="1" dirty="0"/>
              <a:t>)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6633"/>
            <a:ext cx="9144000" cy="6741368"/>
          </a:xfrm>
        </p:spPr>
        <p:txBody>
          <a:bodyPr>
            <a:noAutofit/>
          </a:bodyPr>
          <a:lstStyle/>
          <a:p>
            <a:r>
              <a:rPr lang="zh-TW" altLang="en-US" sz="1600" b="1" dirty="0"/>
              <a:t>函式中，都有異步</a:t>
            </a:r>
            <a:r>
              <a:rPr lang="en-US" altLang="zh-TW" sz="1600" b="1" dirty="0"/>
              <a:t>callbacks</a:t>
            </a:r>
            <a:r>
              <a:rPr lang="zh-TW" altLang="en-US" sz="1600" b="1" dirty="0"/>
              <a:t>時</a:t>
            </a:r>
            <a:r>
              <a:rPr lang="en-US" altLang="zh-TW" sz="1600" b="1" dirty="0"/>
              <a:t>:</a:t>
            </a:r>
          </a:p>
          <a:p>
            <a:pPr lvl="1"/>
            <a:r>
              <a:rPr lang="zh-TW" altLang="en-US" sz="1600" b="1" dirty="0"/>
              <a:t>除了值的情況，還會關心整體執行順序</a:t>
            </a:r>
            <a:r>
              <a:rPr lang="zh-TW" altLang="en-US" sz="1600" b="1" dirty="0">
                <a:solidFill>
                  <a:srgbClr val="C00000"/>
                </a:solidFill>
              </a:rPr>
              <a:t> </a:t>
            </a:r>
            <a:r>
              <a:rPr lang="en-US" altLang="zh-TW" sz="1600" b="1" dirty="0">
                <a:solidFill>
                  <a:srgbClr val="C00000"/>
                </a:solidFill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</a:rPr>
              <a:t>進階</a:t>
            </a:r>
            <a:r>
              <a:rPr lang="en-US" altLang="zh-TW" sz="1600" b="1" dirty="0">
                <a:solidFill>
                  <a:srgbClr val="C00000"/>
                </a:solidFill>
              </a:rPr>
              <a:t>)</a:t>
            </a:r>
          </a:p>
          <a:p>
            <a:pPr lvl="2"/>
            <a:r>
              <a:rPr lang="en-US" altLang="zh-TW" sz="1600" dirty="0">
                <a:solidFill>
                  <a:srgbClr val="0070C0"/>
                </a:solidFill>
              </a:rPr>
              <a:t>function doSomething1(){</a:t>
            </a:r>
          </a:p>
          <a:p>
            <a:pPr lvl="2"/>
            <a:r>
              <a:rPr lang="en-US" altLang="zh-TW" sz="1600" dirty="0">
                <a:solidFill>
                  <a:srgbClr val="0070C0"/>
                </a:solidFill>
              </a:rPr>
              <a:t>  console.log('doSomething1 start');</a:t>
            </a:r>
          </a:p>
          <a:p>
            <a:pPr lvl="2"/>
            <a:r>
              <a:rPr lang="en-US" altLang="zh-TW" sz="1600" dirty="0">
                <a:solidFill>
                  <a:srgbClr val="0070C0"/>
                </a:solidFill>
              </a:rPr>
              <a:t>  return new </a:t>
            </a:r>
            <a:r>
              <a:rPr lang="en-US" altLang="zh-TW" sz="1600" b="1" dirty="0">
                <a:solidFill>
                  <a:srgbClr val="0070C0"/>
                </a:solidFill>
              </a:rPr>
              <a:t>Promise</a:t>
            </a:r>
            <a:r>
              <a:rPr lang="en-US" altLang="zh-TW" sz="1600" dirty="0">
                <a:solidFill>
                  <a:srgbClr val="0070C0"/>
                </a:solidFill>
              </a:rPr>
              <a:t>(function(resolve, reject) {</a:t>
            </a:r>
          </a:p>
          <a:p>
            <a:pPr lvl="2"/>
            <a:r>
              <a:rPr lang="en-US" altLang="zh-TW" sz="1600" dirty="0">
                <a:solidFill>
                  <a:srgbClr val="0070C0"/>
                </a:solidFill>
              </a:rPr>
              <a:t>    </a:t>
            </a:r>
            <a:r>
              <a:rPr lang="en-US" altLang="zh-TW" sz="1600" b="1" dirty="0" err="1">
                <a:solidFill>
                  <a:srgbClr val="0070C0"/>
                </a:solidFill>
              </a:rPr>
              <a:t>setTimeout</a:t>
            </a:r>
            <a:r>
              <a:rPr lang="en-US" altLang="zh-TW" sz="1600" dirty="0">
                <a:solidFill>
                  <a:srgbClr val="0070C0"/>
                </a:solidFill>
              </a:rPr>
              <a:t>(function(){        console.log('doSomething1 end');       resolve(1);     }, 1000)</a:t>
            </a:r>
          </a:p>
          <a:p>
            <a:pPr lvl="2"/>
            <a:r>
              <a:rPr lang="en-US" altLang="zh-TW" sz="1600" dirty="0">
                <a:solidFill>
                  <a:srgbClr val="0070C0"/>
                </a:solidFill>
              </a:rPr>
              <a:t>  })</a:t>
            </a:r>
          </a:p>
          <a:p>
            <a:pPr lvl="2"/>
            <a:r>
              <a:rPr lang="en-US" altLang="zh-TW" sz="1600" dirty="0">
                <a:solidFill>
                  <a:srgbClr val="0070C0"/>
                </a:solidFill>
              </a:rPr>
              <a:t>}</a:t>
            </a:r>
          </a:p>
          <a:p>
            <a:pPr lvl="2"/>
            <a:endParaRPr lang="en-US" altLang="zh-TW" sz="1600" dirty="0">
              <a:solidFill>
                <a:srgbClr val="0070C0"/>
              </a:solidFill>
            </a:endParaRPr>
          </a:p>
          <a:p>
            <a:pPr lvl="2"/>
            <a:r>
              <a:rPr lang="en-US" altLang="zh-TW" sz="1600" dirty="0">
                <a:solidFill>
                  <a:srgbClr val="0070C0"/>
                </a:solidFill>
              </a:rPr>
              <a:t>function doSomething2(){</a:t>
            </a:r>
          </a:p>
          <a:p>
            <a:pPr lvl="2"/>
            <a:r>
              <a:rPr lang="en-US" altLang="zh-TW" sz="1600" dirty="0">
                <a:solidFill>
                  <a:srgbClr val="0070C0"/>
                </a:solidFill>
              </a:rPr>
              <a:t>  console.log('doSomething2 start');</a:t>
            </a:r>
          </a:p>
          <a:p>
            <a:pPr lvl="2"/>
            <a:r>
              <a:rPr lang="en-US" altLang="zh-TW" sz="1600" dirty="0">
                <a:solidFill>
                  <a:srgbClr val="0070C0"/>
                </a:solidFill>
              </a:rPr>
              <a:t>  return new </a:t>
            </a:r>
            <a:r>
              <a:rPr lang="en-US" altLang="zh-TW" sz="1600" b="1" dirty="0">
                <a:solidFill>
                  <a:srgbClr val="0070C0"/>
                </a:solidFill>
              </a:rPr>
              <a:t>Promise</a:t>
            </a:r>
            <a:r>
              <a:rPr lang="en-US" altLang="zh-TW" sz="1600" dirty="0">
                <a:solidFill>
                  <a:srgbClr val="0070C0"/>
                </a:solidFill>
              </a:rPr>
              <a:t>(function(resolve, reject) {</a:t>
            </a:r>
          </a:p>
          <a:p>
            <a:pPr lvl="2"/>
            <a:r>
              <a:rPr lang="en-US" altLang="zh-TW" sz="1600" dirty="0">
                <a:solidFill>
                  <a:srgbClr val="0070C0"/>
                </a:solidFill>
              </a:rPr>
              <a:t>    </a:t>
            </a:r>
            <a:r>
              <a:rPr lang="en-US" altLang="zh-TW" sz="1600" b="1" dirty="0" err="1">
                <a:solidFill>
                  <a:srgbClr val="0070C0"/>
                </a:solidFill>
              </a:rPr>
              <a:t>setTimeout</a:t>
            </a:r>
            <a:r>
              <a:rPr lang="en-US" altLang="zh-TW" sz="1600" dirty="0">
                <a:solidFill>
                  <a:srgbClr val="0070C0"/>
                </a:solidFill>
              </a:rPr>
              <a:t>(function(){       console.log('doSomething2 end');      resolve(2);     }, 1000)</a:t>
            </a:r>
          </a:p>
          <a:p>
            <a:pPr lvl="2"/>
            <a:r>
              <a:rPr lang="en-US" altLang="zh-TW" sz="1600" dirty="0">
                <a:solidFill>
                  <a:srgbClr val="0070C0"/>
                </a:solidFill>
              </a:rPr>
              <a:t>  })</a:t>
            </a:r>
          </a:p>
          <a:p>
            <a:pPr lvl="2"/>
            <a:r>
              <a:rPr lang="en-US" altLang="zh-TW" sz="1600" dirty="0">
                <a:solidFill>
                  <a:srgbClr val="0070C0"/>
                </a:solidFill>
              </a:rPr>
              <a:t>}</a:t>
            </a:r>
          </a:p>
          <a:p>
            <a:pPr lvl="2"/>
            <a:endParaRPr lang="en-US" altLang="zh-TW" sz="1600" dirty="0">
              <a:solidFill>
                <a:srgbClr val="0070C0"/>
              </a:solidFill>
            </a:endParaRPr>
          </a:p>
          <a:p>
            <a:pPr lvl="2"/>
            <a:r>
              <a:rPr lang="en-US" altLang="zh-TW" sz="1600" dirty="0">
                <a:solidFill>
                  <a:srgbClr val="0070C0"/>
                </a:solidFill>
              </a:rPr>
              <a:t>function </a:t>
            </a:r>
            <a:r>
              <a:rPr lang="en-US" altLang="zh-TW" sz="1600" dirty="0" err="1">
                <a:solidFill>
                  <a:srgbClr val="0070C0"/>
                </a:solidFill>
              </a:rPr>
              <a:t>finalThing</a:t>
            </a:r>
            <a:r>
              <a:rPr lang="en-US" altLang="zh-TW" sz="1600" dirty="0">
                <a:solidFill>
                  <a:srgbClr val="0070C0"/>
                </a:solidFill>
              </a:rPr>
              <a:t>(value){</a:t>
            </a:r>
          </a:p>
          <a:p>
            <a:pPr lvl="2"/>
            <a:r>
              <a:rPr lang="en-US" altLang="zh-TW" sz="1600" dirty="0">
                <a:solidFill>
                  <a:srgbClr val="0070C0"/>
                </a:solidFill>
              </a:rPr>
              <a:t>  console.log('</a:t>
            </a:r>
            <a:r>
              <a:rPr lang="en-US" altLang="zh-TW" sz="1600" dirty="0" err="1">
                <a:solidFill>
                  <a:srgbClr val="0070C0"/>
                </a:solidFill>
              </a:rPr>
              <a:t>finalThing</a:t>
            </a:r>
            <a:r>
              <a:rPr lang="en-US" altLang="zh-TW" sz="1600" dirty="0">
                <a:solidFill>
                  <a:srgbClr val="0070C0"/>
                </a:solidFill>
              </a:rPr>
              <a:t> start')</a:t>
            </a:r>
          </a:p>
          <a:p>
            <a:pPr lvl="2"/>
            <a:r>
              <a:rPr lang="en-US" altLang="zh-TW" sz="1600" dirty="0">
                <a:solidFill>
                  <a:srgbClr val="0070C0"/>
                </a:solidFill>
              </a:rPr>
              <a:t>  return new </a:t>
            </a:r>
            <a:r>
              <a:rPr lang="en-US" altLang="zh-TW" sz="1600" b="1" dirty="0">
                <a:solidFill>
                  <a:srgbClr val="0070C0"/>
                </a:solidFill>
              </a:rPr>
              <a:t>Promise</a:t>
            </a:r>
            <a:r>
              <a:rPr lang="en-US" altLang="zh-TW" sz="1600" dirty="0">
                <a:solidFill>
                  <a:srgbClr val="0070C0"/>
                </a:solidFill>
              </a:rPr>
              <a:t>(function(resolve, reject) {</a:t>
            </a:r>
          </a:p>
          <a:p>
            <a:pPr lvl="2"/>
            <a:r>
              <a:rPr lang="en-US" altLang="zh-TW" sz="1600" dirty="0">
                <a:solidFill>
                  <a:srgbClr val="0070C0"/>
                </a:solidFill>
              </a:rPr>
              <a:t>    </a:t>
            </a:r>
            <a:r>
              <a:rPr lang="en-US" altLang="zh-TW" sz="1600" b="1" dirty="0" err="1">
                <a:solidFill>
                  <a:srgbClr val="0070C0"/>
                </a:solidFill>
              </a:rPr>
              <a:t>setTimeout</a:t>
            </a:r>
            <a:r>
              <a:rPr lang="en-US" altLang="zh-TW" sz="1600" dirty="0">
                <a:solidFill>
                  <a:srgbClr val="0070C0"/>
                </a:solidFill>
              </a:rPr>
              <a:t>(function(){       console.log('</a:t>
            </a:r>
            <a:r>
              <a:rPr lang="en-US" altLang="zh-TW" sz="1600" dirty="0" err="1">
                <a:solidFill>
                  <a:srgbClr val="0070C0"/>
                </a:solidFill>
              </a:rPr>
              <a:t>finalThing</a:t>
            </a:r>
            <a:r>
              <a:rPr lang="en-US" altLang="zh-TW" sz="1600" dirty="0">
                <a:solidFill>
                  <a:srgbClr val="0070C0"/>
                </a:solidFill>
              </a:rPr>
              <a:t> end');      console.log(value);     resolve(0);    }, 1000)</a:t>
            </a:r>
          </a:p>
          <a:p>
            <a:pPr lvl="2"/>
            <a:r>
              <a:rPr lang="en-US" altLang="zh-TW" sz="1600" dirty="0">
                <a:solidFill>
                  <a:srgbClr val="0070C0"/>
                </a:solidFill>
              </a:rPr>
              <a:t>  })</a:t>
            </a:r>
          </a:p>
          <a:p>
            <a:pPr lvl="2"/>
            <a:r>
              <a:rPr lang="en-US" altLang="zh-TW" sz="16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65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26572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依據前頁範例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//</a:t>
            </a:r>
            <a:r>
              <a:rPr lang="zh-TW" altLang="en-US" sz="2000" dirty="0"/>
              <a:t>第</a:t>
            </a:r>
            <a:r>
              <a:rPr lang="en-US" altLang="zh-TW" sz="2000" dirty="0"/>
              <a:t>1</a:t>
            </a:r>
            <a:r>
              <a:rPr lang="zh-TW" altLang="en-US" sz="2000" dirty="0"/>
              <a:t>種傳入參數，</a:t>
            </a:r>
            <a:r>
              <a:rPr lang="en-US" altLang="zh-TW" sz="2000" dirty="0" err="1"/>
              <a:t>finalThing</a:t>
            </a:r>
            <a:r>
              <a:rPr lang="zh-TW" altLang="en-US" sz="2000" dirty="0"/>
              <a:t>最後的值為</a:t>
            </a:r>
            <a:r>
              <a:rPr lang="en-US" altLang="zh-TW" sz="2000" dirty="0"/>
              <a:t>2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doSomething1().then(doSomething2).then(</a:t>
            </a:r>
            <a:r>
              <a:rPr lang="en-US" altLang="zh-TW" sz="2000" dirty="0" err="1">
                <a:solidFill>
                  <a:srgbClr val="0070C0"/>
                </a:solidFill>
              </a:rPr>
              <a:t>finalThing</a:t>
            </a:r>
            <a:r>
              <a:rPr lang="en-US" altLang="zh-TW" sz="2000" dirty="0">
                <a:solidFill>
                  <a:srgbClr val="0070C0"/>
                </a:solidFill>
              </a:rPr>
              <a:t>)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//</a:t>
            </a:r>
            <a:r>
              <a:rPr lang="zh-TW" altLang="en-US" sz="2000" dirty="0"/>
              <a:t>第</a:t>
            </a:r>
            <a:r>
              <a:rPr lang="en-US" altLang="zh-TW" sz="2000" dirty="0"/>
              <a:t>2</a:t>
            </a:r>
            <a:r>
              <a:rPr lang="zh-TW" altLang="en-US" sz="2000" dirty="0"/>
              <a:t>種傳入參數，</a:t>
            </a:r>
            <a:r>
              <a:rPr lang="en-US" altLang="zh-TW" sz="2000" dirty="0" err="1"/>
              <a:t>finalThing</a:t>
            </a:r>
            <a:r>
              <a:rPr lang="zh-TW" altLang="en-US" sz="2000" dirty="0"/>
              <a:t>最後的值為</a:t>
            </a:r>
            <a:r>
              <a:rPr lang="en-US" altLang="zh-TW" sz="2000" dirty="0"/>
              <a:t>1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doSomething1().then(doSomething2</a:t>
            </a:r>
            <a:r>
              <a:rPr lang="en-US" altLang="zh-TW" sz="2000" dirty="0">
                <a:solidFill>
                  <a:srgbClr val="C00000"/>
                </a:solidFill>
              </a:rPr>
              <a:t>()</a:t>
            </a:r>
            <a:r>
              <a:rPr lang="en-US" altLang="zh-TW" sz="2000" dirty="0">
                <a:solidFill>
                  <a:srgbClr val="0070C0"/>
                </a:solidFill>
              </a:rPr>
              <a:t>).then(</a:t>
            </a:r>
            <a:r>
              <a:rPr lang="en-US" altLang="zh-TW" sz="2000" dirty="0" err="1">
                <a:solidFill>
                  <a:srgbClr val="0070C0"/>
                </a:solidFill>
              </a:rPr>
              <a:t>finalThing</a:t>
            </a:r>
            <a:r>
              <a:rPr lang="en-US" altLang="zh-TW" sz="20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66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5" y="1340768"/>
            <a:ext cx="2368263" cy="208823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912" y="4365104"/>
            <a:ext cx="2541132" cy="228436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757982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依據前頁範例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//</a:t>
            </a:r>
            <a:r>
              <a:rPr lang="zh-TW" altLang="en-US" sz="2000" dirty="0"/>
              <a:t>第</a:t>
            </a:r>
            <a:r>
              <a:rPr lang="en-US" altLang="zh-TW" sz="2000" dirty="0"/>
              <a:t>3</a:t>
            </a:r>
            <a:r>
              <a:rPr lang="zh-TW" altLang="en-US" sz="2000" dirty="0"/>
              <a:t>種傳入參數，</a:t>
            </a:r>
            <a:r>
              <a:rPr lang="en-US" altLang="zh-TW" sz="2000" dirty="0" err="1"/>
              <a:t>finalThing</a:t>
            </a:r>
            <a:r>
              <a:rPr lang="zh-TW" altLang="en-US" sz="2000" dirty="0"/>
              <a:t>最後的值為</a:t>
            </a:r>
            <a:r>
              <a:rPr lang="en-US" altLang="zh-TW" sz="2000" dirty="0"/>
              <a:t>undefined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doSomething1().then(</a:t>
            </a:r>
            <a:r>
              <a:rPr lang="en-US" altLang="zh-TW" sz="2000" dirty="0">
                <a:solidFill>
                  <a:srgbClr val="C00000"/>
                </a:solidFill>
              </a:rPr>
              <a:t>function()</a:t>
            </a:r>
            <a:r>
              <a:rPr lang="en-US" altLang="zh-TW" sz="2000" dirty="0">
                <a:solidFill>
                  <a:srgbClr val="0070C0"/>
                </a:solidFill>
              </a:rPr>
              <a:t>{doSomething2</a:t>
            </a:r>
            <a:r>
              <a:rPr lang="en-US" altLang="zh-TW" sz="2000" dirty="0">
                <a:solidFill>
                  <a:srgbClr val="C00000"/>
                </a:solidFill>
              </a:rPr>
              <a:t>()</a:t>
            </a:r>
            <a:r>
              <a:rPr lang="en-US" altLang="zh-TW" sz="2000" dirty="0">
                <a:solidFill>
                  <a:srgbClr val="0070C0"/>
                </a:solidFill>
              </a:rPr>
              <a:t>}).then(</a:t>
            </a:r>
            <a:r>
              <a:rPr lang="en-US" altLang="zh-TW" sz="2000" dirty="0" err="1">
                <a:solidFill>
                  <a:srgbClr val="0070C0"/>
                </a:solidFill>
              </a:rPr>
              <a:t>finalThing</a:t>
            </a:r>
            <a:r>
              <a:rPr lang="en-US" altLang="zh-TW" sz="2000" dirty="0">
                <a:solidFill>
                  <a:srgbClr val="0070C0"/>
                </a:solidFill>
              </a:rPr>
              <a:t>)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//</a:t>
            </a:r>
            <a:r>
              <a:rPr lang="zh-TW" altLang="en-US" sz="2000" dirty="0"/>
              <a:t>第</a:t>
            </a:r>
            <a:r>
              <a:rPr lang="en-US" altLang="zh-TW" sz="2000" dirty="0"/>
              <a:t>4</a:t>
            </a:r>
            <a:r>
              <a:rPr lang="zh-TW" altLang="en-US" sz="2000" dirty="0"/>
              <a:t>種傳入參數，</a:t>
            </a:r>
            <a:r>
              <a:rPr lang="en-US" altLang="zh-TW" sz="2000" dirty="0" err="1"/>
              <a:t>finalThing</a:t>
            </a:r>
            <a:r>
              <a:rPr lang="zh-TW" altLang="en-US" sz="2000" dirty="0"/>
              <a:t>最後的值為</a:t>
            </a:r>
            <a:r>
              <a:rPr lang="en-US" altLang="zh-TW" sz="2000" dirty="0"/>
              <a:t>2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doSomething1().then(</a:t>
            </a:r>
            <a:r>
              <a:rPr lang="en-US" altLang="zh-TW" sz="2000" dirty="0">
                <a:solidFill>
                  <a:srgbClr val="C00000"/>
                </a:solidFill>
              </a:rPr>
              <a:t>function(){return</a:t>
            </a:r>
            <a:r>
              <a:rPr lang="en-US" altLang="zh-TW" sz="2000" dirty="0">
                <a:solidFill>
                  <a:srgbClr val="0070C0"/>
                </a:solidFill>
              </a:rPr>
              <a:t> doSomething2</a:t>
            </a:r>
            <a:r>
              <a:rPr lang="en-US" altLang="zh-TW" sz="2000" dirty="0">
                <a:solidFill>
                  <a:srgbClr val="C00000"/>
                </a:solidFill>
              </a:rPr>
              <a:t>()</a:t>
            </a:r>
            <a:r>
              <a:rPr lang="en-US" altLang="zh-TW" sz="2000" dirty="0">
                <a:solidFill>
                  <a:srgbClr val="0070C0"/>
                </a:solidFill>
              </a:rPr>
              <a:t>}).then(</a:t>
            </a:r>
            <a:r>
              <a:rPr lang="en-US" altLang="zh-TW" sz="2000" dirty="0" err="1">
                <a:solidFill>
                  <a:srgbClr val="0070C0"/>
                </a:solidFill>
              </a:rPr>
              <a:t>finalThing</a:t>
            </a:r>
            <a:r>
              <a:rPr lang="en-US" altLang="zh-TW" sz="20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67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268760"/>
            <a:ext cx="2376264" cy="217402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176" y="4235394"/>
            <a:ext cx="2695575" cy="2505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082261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r>
              <a:rPr lang="en-US" altLang="zh-TW" dirty="0"/>
              <a:t>Promise:</a:t>
            </a:r>
          </a:p>
          <a:p>
            <a:pPr lvl="1"/>
            <a:r>
              <a:rPr lang="en-US" altLang="zh-TW" dirty="0">
                <a:hlinkClick r:id="rId2"/>
              </a:rPr>
              <a:t>https://developer.mozilla.org/zh-TW/docs/Web/JavaScript/Reference/Global_Objects/Promise</a:t>
            </a:r>
            <a:r>
              <a:rPr lang="en-US" altLang="zh-TW" dirty="0"/>
              <a:t> </a:t>
            </a:r>
          </a:p>
          <a:p>
            <a:r>
              <a:rPr lang="zh-TW" altLang="en-US" b="1" dirty="0"/>
              <a:t>使用 </a:t>
            </a:r>
            <a:r>
              <a:rPr lang="en-US" altLang="zh-TW" b="1" dirty="0"/>
              <a:t>Promise: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https://developer.mozilla.org/zh-TW/docs/Web/JavaScript/Guide/Using_promises</a:t>
            </a:r>
            <a:endParaRPr lang="en-US" altLang="zh-TW" dirty="0"/>
          </a:p>
          <a:p>
            <a:r>
              <a:rPr lang="en-US" altLang="zh-TW" b="1" dirty="0"/>
              <a:t>Promise:</a:t>
            </a:r>
          </a:p>
          <a:p>
            <a:pPr lvl="1"/>
            <a:r>
              <a:rPr lang="en-US" altLang="zh-TW" dirty="0">
                <a:hlinkClick r:id="rId4"/>
              </a:rPr>
              <a:t>https://javascript.info/promise-basics</a:t>
            </a:r>
            <a:endParaRPr lang="zh-TW" altLang="en-US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68</a:t>
            </a:fld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其他參考資料</a:t>
            </a:r>
          </a:p>
        </p:txBody>
      </p:sp>
    </p:spTree>
    <p:extLst>
      <p:ext uri="{BB962C8B-B14F-4D97-AF65-F5344CB8AC3E}">
        <p14:creationId xmlns:p14="http://schemas.microsoft.com/office/powerpoint/2010/main" val="38291703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528" y="1700808"/>
            <a:ext cx="8278688" cy="1470025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async</a:t>
            </a:r>
            <a:r>
              <a:rPr lang="en-US" altLang="zh-TW" b="1" dirty="0"/>
              <a:t> function</a:t>
            </a:r>
            <a:br>
              <a:rPr lang="en-US" altLang="zh-TW" b="1" dirty="0"/>
            </a:br>
            <a:r>
              <a:rPr lang="en-US" altLang="zh-TW" sz="2700" dirty="0">
                <a:hlinkClick r:id="rId2"/>
              </a:rPr>
              <a:t>https://developer.mozilla.org/zh-TW/docs/Web/JavaScript/Reference/Statements/async_function</a:t>
            </a:r>
            <a:r>
              <a:rPr lang="en-US" altLang="zh-TW" sz="2700" dirty="0"/>
              <a:t> </a:t>
            </a:r>
            <a:br>
              <a:rPr lang="en-US" altLang="zh-TW" sz="2700" dirty="0"/>
            </a:br>
            <a:endParaRPr lang="zh-TW" altLang="en-US" sz="27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6824" cy="1752600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宣告被定義為一個回傳 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 err="1">
                <a:solidFill>
                  <a:schemeClr val="tx1"/>
                </a:solidFill>
              </a:rPr>
              <a:t>AsyncFunction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物件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的</a:t>
            </a:r>
            <a:r>
              <a:rPr lang="zh-TW" altLang="en-US" b="1" dirty="0">
                <a:solidFill>
                  <a:srgbClr val="C00000"/>
                </a:solidFill>
              </a:rPr>
              <a:t>非同步</a:t>
            </a:r>
            <a:r>
              <a:rPr lang="zh-TW" altLang="en-US" dirty="0">
                <a:solidFill>
                  <a:schemeClr val="tx1"/>
                </a:solidFill>
              </a:rPr>
              <a:t>函式。</a:t>
            </a:r>
          </a:p>
        </p:txBody>
      </p:sp>
    </p:spTree>
    <p:extLst>
      <p:ext uri="{BB962C8B-B14F-4D97-AF65-F5344CB8AC3E}">
        <p14:creationId xmlns:p14="http://schemas.microsoft.com/office/powerpoint/2010/main" val="209041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Browsers and HTTP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a browser will make a request when we enter a URL</a:t>
            </a:r>
            <a:r>
              <a:rPr lang="zh-TW" altLang="en-US" dirty="0"/>
              <a:t> </a:t>
            </a:r>
            <a:r>
              <a:rPr lang="en-US" altLang="zh-TW" dirty="0"/>
              <a:t>in its address bar. </a:t>
            </a:r>
          </a:p>
          <a:p>
            <a:pPr lvl="1"/>
            <a:r>
              <a:rPr lang="en-US" altLang="zh-TW" dirty="0"/>
              <a:t>When the resulting HTML page references other files:</a:t>
            </a:r>
          </a:p>
          <a:p>
            <a:pPr lvl="2"/>
            <a:r>
              <a:rPr lang="en-US" altLang="zh-TW" dirty="0"/>
              <a:t>EX: images and JavaScript files:</a:t>
            </a:r>
          </a:p>
          <a:p>
            <a:pPr lvl="3"/>
            <a:r>
              <a:rPr lang="en-US" altLang="zh-TW" dirty="0"/>
              <a:t>those are also retrieved</a:t>
            </a:r>
          </a:p>
          <a:p>
            <a:pPr lvl="1"/>
            <a:r>
              <a:rPr lang="en-US" altLang="zh-TW" dirty="0"/>
              <a:t>To be able to fetch those quickly, </a:t>
            </a:r>
          </a:p>
          <a:p>
            <a:pPr lvl="2"/>
            <a:r>
              <a:rPr lang="en-US" altLang="zh-TW" dirty="0"/>
              <a:t>browsers will make </a:t>
            </a:r>
            <a:r>
              <a:rPr lang="en-US" altLang="zh-TW" dirty="0">
                <a:solidFill>
                  <a:srgbClr val="C00000"/>
                </a:solidFill>
              </a:rPr>
              <a:t>several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GET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requests simultaneously</a:t>
            </a:r>
            <a:r>
              <a:rPr lang="en-US" altLang="zh-TW" dirty="0"/>
              <a:t>, </a:t>
            </a:r>
          </a:p>
          <a:p>
            <a:pPr lvl="3"/>
            <a:r>
              <a:rPr lang="en-US" altLang="zh-TW" b="1" dirty="0"/>
              <a:t>rather than waiting </a:t>
            </a:r>
            <a:r>
              <a:rPr lang="en-US" altLang="zh-TW" dirty="0"/>
              <a:t>for the responses one at a time.</a:t>
            </a:r>
          </a:p>
          <a:p>
            <a:pPr lvl="2"/>
            <a:r>
              <a:rPr lang="en-US" altLang="zh-TW" dirty="0"/>
              <a:t>HTML pages may include </a:t>
            </a:r>
            <a:r>
              <a:rPr lang="en-US" altLang="zh-TW" i="1" dirty="0"/>
              <a:t>forms:</a:t>
            </a:r>
          </a:p>
          <a:p>
            <a:pPr lvl="3"/>
            <a:r>
              <a:rPr lang="en-US" altLang="zh-TW" dirty="0"/>
              <a:t>allow the user to fill out information</a:t>
            </a:r>
            <a:r>
              <a:rPr lang="zh-TW" altLang="en-US" dirty="0"/>
              <a:t> </a:t>
            </a:r>
            <a:r>
              <a:rPr lang="en-US" altLang="zh-TW" dirty="0"/>
              <a:t>and send it to the server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&lt;</a:t>
            </a:r>
            <a:r>
              <a:rPr lang="en-US" altLang="zh-TW" b="1" dirty="0">
                <a:solidFill>
                  <a:srgbClr val="C00000"/>
                </a:solidFill>
              </a:rPr>
              <a:t>form</a:t>
            </a:r>
            <a:r>
              <a:rPr lang="en-US" altLang="zh-TW" dirty="0">
                <a:solidFill>
                  <a:srgbClr val="0070C0"/>
                </a:solidFill>
              </a:rPr>
              <a:t> method="</a:t>
            </a:r>
            <a:r>
              <a:rPr lang="en-US" altLang="zh-TW" dirty="0">
                <a:solidFill>
                  <a:srgbClr val="C00000"/>
                </a:solidFill>
              </a:rPr>
              <a:t>GET</a:t>
            </a:r>
            <a:r>
              <a:rPr lang="en-US" altLang="zh-TW" dirty="0">
                <a:solidFill>
                  <a:srgbClr val="0070C0"/>
                </a:solidFill>
              </a:rPr>
              <a:t>" action=“http://</a:t>
            </a:r>
            <a:r>
              <a:rPr lang="en-US" altLang="zh-TW" dirty="0">
                <a:solidFill>
                  <a:srgbClr val="C00000"/>
                </a:solidFill>
              </a:rPr>
              <a:t>eloquentjavascript.net/example/message.html</a:t>
            </a:r>
            <a:r>
              <a:rPr lang="en-US" altLang="zh-TW" dirty="0">
                <a:solidFill>
                  <a:srgbClr val="0070C0"/>
                </a:solidFill>
              </a:rPr>
              <a:t>"&gt;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&lt;p&gt;Name: &lt;</a:t>
            </a:r>
            <a:r>
              <a:rPr lang="en-US" altLang="zh-TW" dirty="0">
                <a:solidFill>
                  <a:srgbClr val="C00000"/>
                </a:solidFill>
              </a:rPr>
              <a:t>input</a:t>
            </a:r>
            <a:r>
              <a:rPr lang="en-US" altLang="zh-TW" dirty="0">
                <a:solidFill>
                  <a:srgbClr val="0070C0"/>
                </a:solidFill>
              </a:rPr>
              <a:t> type="text" </a:t>
            </a:r>
            <a:r>
              <a:rPr lang="en-US" altLang="zh-TW" dirty="0">
                <a:solidFill>
                  <a:srgbClr val="C00000"/>
                </a:solidFill>
              </a:rPr>
              <a:t>name</a:t>
            </a:r>
            <a:r>
              <a:rPr lang="en-US" altLang="zh-TW" dirty="0">
                <a:solidFill>
                  <a:srgbClr val="0070C0"/>
                </a:solidFill>
              </a:rPr>
              <a:t>="name"&gt;&lt;/p&gt;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&lt;p&gt;Message:&lt;</a:t>
            </a:r>
            <a:r>
              <a:rPr lang="en-US" altLang="zh-TW" dirty="0" err="1">
                <a:solidFill>
                  <a:srgbClr val="0070C0"/>
                </a:solidFill>
              </a:rPr>
              <a:t>br</a:t>
            </a:r>
            <a:r>
              <a:rPr lang="en-US" altLang="zh-TW" dirty="0">
                <a:solidFill>
                  <a:srgbClr val="0070C0"/>
                </a:solidFill>
              </a:rPr>
              <a:t>&gt;&lt;</a:t>
            </a:r>
            <a:r>
              <a:rPr lang="en-US" altLang="zh-TW" dirty="0" err="1">
                <a:solidFill>
                  <a:srgbClr val="C00000"/>
                </a:solidFill>
              </a:rPr>
              <a:t>textarea</a:t>
            </a:r>
            <a:r>
              <a:rPr lang="en-US" altLang="zh-TW" dirty="0">
                <a:solidFill>
                  <a:srgbClr val="0070C0"/>
                </a:solidFill>
              </a:rPr>
              <a:t> name="message"&gt;</a:t>
            </a:r>
            <a:r>
              <a:rPr lang="en-US" altLang="zh-TW" dirty="0">
                <a:solidFill>
                  <a:srgbClr val="C00000"/>
                </a:solidFill>
              </a:rPr>
              <a:t>&lt;/</a:t>
            </a:r>
            <a:r>
              <a:rPr lang="en-US" altLang="zh-TW" dirty="0" err="1">
                <a:solidFill>
                  <a:srgbClr val="C00000"/>
                </a:solidFill>
              </a:rPr>
              <a:t>textarea</a:t>
            </a:r>
            <a:r>
              <a:rPr lang="en-US" altLang="zh-TW" dirty="0">
                <a:solidFill>
                  <a:srgbClr val="C00000"/>
                </a:solidFill>
              </a:rPr>
              <a:t>&gt;</a:t>
            </a:r>
            <a:r>
              <a:rPr lang="en-US" altLang="zh-TW" dirty="0">
                <a:solidFill>
                  <a:srgbClr val="0070C0"/>
                </a:solidFill>
              </a:rPr>
              <a:t>&lt;/p&gt;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&lt;p&gt;&lt;</a:t>
            </a:r>
            <a:r>
              <a:rPr lang="en-US" altLang="zh-TW" dirty="0">
                <a:solidFill>
                  <a:srgbClr val="C00000"/>
                </a:solidFill>
              </a:rPr>
              <a:t>button</a:t>
            </a:r>
            <a:r>
              <a:rPr lang="en-US" altLang="zh-TW" dirty="0">
                <a:solidFill>
                  <a:srgbClr val="0070C0"/>
                </a:solidFill>
              </a:rPr>
              <a:t> type="</a:t>
            </a:r>
            <a:r>
              <a:rPr lang="en-US" altLang="zh-TW" dirty="0">
                <a:solidFill>
                  <a:srgbClr val="C00000"/>
                </a:solidFill>
              </a:rPr>
              <a:t>submit"</a:t>
            </a:r>
            <a:r>
              <a:rPr lang="en-US" altLang="zh-TW" dirty="0">
                <a:solidFill>
                  <a:srgbClr val="0070C0"/>
                </a:solidFill>
              </a:rPr>
              <a:t>&gt;Send</a:t>
            </a:r>
            <a:r>
              <a:rPr lang="en-US" altLang="zh-TW" dirty="0">
                <a:solidFill>
                  <a:srgbClr val="C00000"/>
                </a:solidFill>
              </a:rPr>
              <a:t>&lt;/button</a:t>
            </a:r>
            <a:r>
              <a:rPr lang="en-US" altLang="zh-TW" dirty="0">
                <a:solidFill>
                  <a:srgbClr val="0070C0"/>
                </a:solidFill>
              </a:rPr>
              <a:t>&gt;&lt;/p&gt;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&lt;</a:t>
            </a:r>
            <a:r>
              <a:rPr lang="en-US" altLang="zh-TW" dirty="0">
                <a:solidFill>
                  <a:srgbClr val="C00000"/>
                </a:solidFill>
              </a:rPr>
              <a:t>/form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</a:p>
          <a:p>
            <a:pPr lvl="4"/>
            <a:r>
              <a:rPr lang="en-US" altLang="zh-TW" i="1" dirty="0">
                <a:solidFill>
                  <a:srgbClr val="C00000"/>
                </a:solidFill>
              </a:rPr>
              <a:t>submitted</a:t>
            </a:r>
            <a:r>
              <a:rPr lang="en-US" altLang="zh-TW" dirty="0"/>
              <a:t>, meaning that the content of its field is packed into an HTTP request and the browser navigates to the result of that request</a:t>
            </a:r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1963C8-7B04-43E6-B0BF-4C8EDBAF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" y="4509120"/>
            <a:ext cx="1407176" cy="9361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559248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async</a:t>
            </a:r>
            <a:r>
              <a:rPr lang="en-US" altLang="zh-TW" b="1" dirty="0"/>
              <a:t>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async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function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name</a:t>
            </a:r>
            <a:r>
              <a:rPr lang="en-US" altLang="zh-TW" dirty="0">
                <a:solidFill>
                  <a:srgbClr val="0070C0"/>
                </a:solidFill>
              </a:rPr>
              <a:t>([</a:t>
            </a:r>
            <a:r>
              <a:rPr lang="en-US" altLang="zh-TW" dirty="0" err="1">
                <a:solidFill>
                  <a:srgbClr val="0070C0"/>
                </a:solidFill>
              </a:rPr>
              <a:t>param</a:t>
            </a:r>
            <a:r>
              <a:rPr lang="en-US" altLang="zh-TW" dirty="0">
                <a:solidFill>
                  <a:srgbClr val="0070C0"/>
                </a:solidFill>
              </a:rPr>
              <a:t>[, </a:t>
            </a:r>
            <a:r>
              <a:rPr lang="en-US" altLang="zh-TW" dirty="0" err="1">
                <a:solidFill>
                  <a:srgbClr val="0070C0"/>
                </a:solidFill>
              </a:rPr>
              <a:t>param</a:t>
            </a:r>
            <a:r>
              <a:rPr lang="en-US" altLang="zh-TW" dirty="0">
                <a:solidFill>
                  <a:srgbClr val="0070C0"/>
                </a:solidFill>
              </a:rPr>
              <a:t>[, ... </a:t>
            </a:r>
            <a:r>
              <a:rPr lang="en-US" altLang="zh-TW" dirty="0" err="1">
                <a:solidFill>
                  <a:srgbClr val="0070C0"/>
                </a:solidFill>
              </a:rPr>
              <a:t>param</a:t>
            </a:r>
            <a:r>
              <a:rPr lang="en-US" altLang="zh-TW" dirty="0">
                <a:solidFill>
                  <a:srgbClr val="0070C0"/>
                </a:solidFill>
              </a:rPr>
              <a:t>]]]) {    statements     }</a:t>
            </a:r>
          </a:p>
          <a:p>
            <a:r>
              <a:rPr lang="en-US" altLang="zh-TW" dirty="0" err="1"/>
              <a:t>AsyncFunction</a:t>
            </a:r>
            <a:r>
              <a:rPr lang="en-US" altLang="zh-TW" dirty="0"/>
              <a:t> </a:t>
            </a:r>
            <a:r>
              <a:rPr lang="zh-TW" altLang="en-US" dirty="0"/>
              <a:t>物件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代表一個非同步函式，該函式會執行該函式內的程式碼。</a:t>
            </a:r>
            <a:endParaRPr lang="en-US" altLang="zh-TW" dirty="0"/>
          </a:p>
          <a:p>
            <a:r>
              <a:rPr lang="zh-TW" altLang="en-US" dirty="0"/>
              <a:t>當 </a:t>
            </a:r>
            <a:r>
              <a:rPr lang="en-US" altLang="zh-TW" dirty="0" err="1"/>
              <a:t>async</a:t>
            </a:r>
            <a:r>
              <a:rPr lang="en-US" altLang="zh-TW" dirty="0"/>
              <a:t> </a:t>
            </a:r>
            <a:r>
              <a:rPr lang="zh-TW" altLang="en-US" dirty="0"/>
              <a:t>函式被呼叫時，它會回傳一個 </a:t>
            </a:r>
            <a:r>
              <a:rPr lang="en-US" altLang="zh-TW" dirty="0"/>
              <a:t>Promise:</a:t>
            </a:r>
          </a:p>
          <a:p>
            <a:pPr lvl="1"/>
            <a:r>
              <a:rPr lang="zh-TW" altLang="en-US" dirty="0"/>
              <a:t>如該 </a:t>
            </a:r>
            <a:r>
              <a:rPr lang="en-US" altLang="zh-TW" dirty="0" err="1"/>
              <a:t>async</a:t>
            </a:r>
            <a:r>
              <a:rPr lang="en-US" altLang="zh-TW" dirty="0"/>
              <a:t> </a:t>
            </a:r>
            <a:r>
              <a:rPr lang="zh-TW" altLang="en-US" dirty="0"/>
              <a:t>函式回傳</a:t>
            </a:r>
            <a:r>
              <a:rPr lang="zh-TW" altLang="en-US" dirty="0">
                <a:solidFill>
                  <a:srgbClr val="C00000"/>
                </a:solidFill>
              </a:rPr>
              <a:t>一個值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Promise</a:t>
            </a:r>
            <a:r>
              <a:rPr lang="zh-TW" altLang="en-US" dirty="0"/>
              <a:t>狀態將為一個帶有該回傳值的 </a:t>
            </a:r>
            <a:r>
              <a:rPr lang="en-US" altLang="zh-TW" dirty="0">
                <a:solidFill>
                  <a:srgbClr val="C00000"/>
                </a:solidFill>
              </a:rPr>
              <a:t>resolved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如</a:t>
            </a:r>
            <a:r>
              <a:rPr lang="en-US" altLang="zh-TW" dirty="0" err="1"/>
              <a:t>async</a:t>
            </a:r>
            <a:r>
              <a:rPr lang="en-US" altLang="zh-TW" dirty="0"/>
              <a:t> </a:t>
            </a:r>
            <a:r>
              <a:rPr lang="zh-TW" altLang="en-US" dirty="0"/>
              <a:t>函式拋出</a:t>
            </a:r>
            <a:r>
              <a:rPr lang="zh-TW" altLang="en-US" dirty="0">
                <a:solidFill>
                  <a:srgbClr val="C00000"/>
                </a:solidFill>
              </a:rPr>
              <a:t>例外</a:t>
            </a:r>
            <a:r>
              <a:rPr lang="zh-TW" altLang="en-US" dirty="0"/>
              <a:t>或某個值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Promise </a:t>
            </a:r>
            <a:r>
              <a:rPr lang="zh-TW" altLang="en-US" dirty="0"/>
              <a:t>狀態將為一個帶有被拋出值的 </a:t>
            </a:r>
            <a:r>
              <a:rPr lang="en-US" altLang="zh-TW" dirty="0">
                <a:solidFill>
                  <a:srgbClr val="C00000"/>
                </a:solidFill>
              </a:rPr>
              <a:t>rejected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 err="1"/>
              <a:t>async</a:t>
            </a:r>
            <a:r>
              <a:rPr lang="en-US" altLang="zh-TW" dirty="0"/>
              <a:t> </a:t>
            </a:r>
            <a:r>
              <a:rPr lang="zh-TW" altLang="en-US" dirty="0"/>
              <a:t>函式內部可以使用 </a:t>
            </a:r>
            <a:r>
              <a:rPr lang="en-US" altLang="zh-TW" dirty="0">
                <a:solidFill>
                  <a:srgbClr val="C00000"/>
                </a:solidFill>
              </a:rPr>
              <a:t>await</a:t>
            </a:r>
            <a:r>
              <a:rPr lang="en-US" altLang="zh-TW" dirty="0"/>
              <a:t> </a:t>
            </a:r>
            <a:r>
              <a:rPr lang="zh-TW" altLang="en-US" dirty="0"/>
              <a:t>表達式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它會</a:t>
            </a:r>
            <a:r>
              <a:rPr lang="zh-TW" altLang="en-US" dirty="0">
                <a:solidFill>
                  <a:srgbClr val="C00000"/>
                </a:solidFill>
              </a:rPr>
              <a:t>暫停</a:t>
            </a:r>
            <a:r>
              <a:rPr lang="zh-TW" altLang="en-US" dirty="0"/>
              <a:t>此 </a:t>
            </a:r>
            <a:r>
              <a:rPr lang="en-US" altLang="zh-TW" dirty="0" err="1"/>
              <a:t>async</a:t>
            </a:r>
            <a:r>
              <a:rPr lang="en-US" altLang="zh-TW" dirty="0"/>
              <a:t> </a:t>
            </a:r>
            <a:r>
              <a:rPr lang="zh-TW" altLang="en-US" dirty="0"/>
              <a:t>函式執行，並</a:t>
            </a:r>
            <a:r>
              <a:rPr lang="zh-TW" altLang="en-US" dirty="0">
                <a:solidFill>
                  <a:srgbClr val="C00000"/>
                </a:solidFill>
              </a:rPr>
              <a:t>等</a:t>
            </a:r>
            <a:r>
              <a:rPr lang="zh-TW" altLang="en-US" dirty="0"/>
              <a:t>待傳遞至表達式的 </a:t>
            </a:r>
            <a:r>
              <a:rPr lang="en-US" altLang="zh-TW" dirty="0"/>
              <a:t>Promise </a:t>
            </a:r>
            <a:r>
              <a:rPr lang="zh-TW" altLang="en-US" dirty="0"/>
              <a:t>的</a:t>
            </a:r>
            <a:r>
              <a:rPr lang="zh-TW" altLang="en-US" dirty="0">
                <a:solidFill>
                  <a:srgbClr val="C00000"/>
                </a:solidFill>
              </a:rPr>
              <a:t>解析</a:t>
            </a:r>
            <a:endParaRPr lang="en-US" altLang="zh-TW" dirty="0">
              <a:solidFill>
                <a:srgbClr val="C00000"/>
              </a:solidFill>
            </a:endParaRPr>
          </a:p>
          <a:p>
            <a:pPr lvl="2"/>
            <a:r>
              <a:rPr lang="zh-TW" altLang="en-US" dirty="0"/>
              <a:t>解析完後會回傳解析值，並繼續此 </a:t>
            </a:r>
            <a:r>
              <a:rPr lang="en-US" altLang="zh-TW" dirty="0" err="1"/>
              <a:t>async</a:t>
            </a:r>
            <a:r>
              <a:rPr lang="en-US" altLang="zh-TW" dirty="0"/>
              <a:t> </a:t>
            </a:r>
            <a:r>
              <a:rPr lang="zh-TW" altLang="en-US" dirty="0"/>
              <a:t>函式的執行。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70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19705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>
                <a:solidFill>
                  <a:srgbClr val="0070C0"/>
                </a:solidFill>
              </a:rPr>
              <a:t>resolveAfter2Seconds</a:t>
            </a:r>
            <a:r>
              <a:rPr lang="en-US" altLang="zh-TW" dirty="0">
                <a:solidFill>
                  <a:srgbClr val="0070C0"/>
                </a:solidFill>
              </a:rPr>
              <a:t>(x)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return new </a:t>
            </a:r>
            <a:r>
              <a:rPr lang="en-US" altLang="zh-TW" b="1" dirty="0">
                <a:solidFill>
                  <a:srgbClr val="0070C0"/>
                </a:solidFill>
              </a:rPr>
              <a:t>Promise</a:t>
            </a:r>
            <a:r>
              <a:rPr lang="en-US" altLang="zh-TW" dirty="0">
                <a:solidFill>
                  <a:srgbClr val="0070C0"/>
                </a:solidFill>
              </a:rPr>
              <a:t>(resolve =&gt;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b="1" dirty="0" err="1">
                <a:solidFill>
                  <a:srgbClr val="0070C0"/>
                </a:solidFill>
              </a:rPr>
              <a:t>setTimeout</a:t>
            </a:r>
            <a:r>
              <a:rPr lang="en-US" altLang="zh-TW" dirty="0">
                <a:solidFill>
                  <a:srgbClr val="0070C0"/>
                </a:solidFill>
              </a:rPr>
              <a:t>(() =&gt;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</a:t>
            </a:r>
            <a:r>
              <a:rPr lang="en-US" altLang="zh-TW" b="1" dirty="0">
                <a:solidFill>
                  <a:srgbClr val="0070C0"/>
                </a:solidFill>
              </a:rPr>
              <a:t>resolve</a:t>
            </a:r>
            <a:r>
              <a:rPr lang="en-US" altLang="zh-TW" dirty="0">
                <a:solidFill>
                  <a:srgbClr val="0070C0"/>
                </a:solidFill>
              </a:rPr>
              <a:t>(x);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}, </a:t>
            </a:r>
            <a:r>
              <a:rPr lang="en-US" altLang="zh-TW" dirty="0">
                <a:solidFill>
                  <a:srgbClr val="C00000"/>
                </a:solidFill>
              </a:rPr>
              <a:t>2000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});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b="1" dirty="0" err="1">
                <a:solidFill>
                  <a:srgbClr val="C00000"/>
                </a:solidFill>
              </a:rPr>
              <a:t>async</a:t>
            </a:r>
            <a:r>
              <a:rPr lang="en-US" altLang="zh-TW" b="1" dirty="0">
                <a:solidFill>
                  <a:srgbClr val="C00000"/>
                </a:solidFill>
              </a:rPr>
              <a:t> function </a:t>
            </a:r>
            <a:r>
              <a:rPr lang="en-US" altLang="zh-TW" b="1" dirty="0">
                <a:solidFill>
                  <a:srgbClr val="7030A0"/>
                </a:solidFill>
              </a:rPr>
              <a:t>add1</a:t>
            </a:r>
            <a:r>
              <a:rPr lang="en-US" altLang="zh-TW" dirty="0">
                <a:solidFill>
                  <a:srgbClr val="0070C0"/>
                </a:solidFill>
              </a:rPr>
              <a:t>(x)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const</a:t>
            </a:r>
            <a:r>
              <a:rPr lang="en-US" altLang="zh-TW" dirty="0">
                <a:solidFill>
                  <a:srgbClr val="0070C0"/>
                </a:solidFill>
              </a:rPr>
              <a:t> a = </a:t>
            </a:r>
            <a:r>
              <a:rPr lang="en-US" altLang="zh-TW" dirty="0">
                <a:solidFill>
                  <a:srgbClr val="C00000"/>
                </a:solidFill>
              </a:rPr>
              <a:t>await</a:t>
            </a:r>
            <a:r>
              <a:rPr lang="en-US" altLang="zh-TW" dirty="0">
                <a:solidFill>
                  <a:srgbClr val="0070C0"/>
                </a:solidFill>
              </a:rPr>
              <a:t> resolveAfter2Seconds(</a:t>
            </a:r>
            <a:r>
              <a:rPr lang="en-US" altLang="zh-TW" dirty="0">
                <a:solidFill>
                  <a:srgbClr val="7030A0"/>
                </a:solidFill>
              </a:rPr>
              <a:t>20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const</a:t>
            </a:r>
            <a:r>
              <a:rPr lang="en-US" altLang="zh-TW" dirty="0">
                <a:solidFill>
                  <a:srgbClr val="0070C0"/>
                </a:solidFill>
              </a:rPr>
              <a:t> b = </a:t>
            </a:r>
            <a:r>
              <a:rPr lang="en-US" altLang="zh-TW" dirty="0">
                <a:solidFill>
                  <a:srgbClr val="C00000"/>
                </a:solidFill>
              </a:rPr>
              <a:t>await</a:t>
            </a:r>
            <a:r>
              <a:rPr lang="en-US" altLang="zh-TW" dirty="0">
                <a:solidFill>
                  <a:srgbClr val="0070C0"/>
                </a:solidFill>
              </a:rPr>
              <a:t> resolveAfter2Seconds(</a:t>
            </a:r>
            <a:r>
              <a:rPr lang="en-US" altLang="zh-TW" dirty="0">
                <a:solidFill>
                  <a:srgbClr val="7030A0"/>
                </a:solidFill>
              </a:rPr>
              <a:t>30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return </a:t>
            </a:r>
            <a:r>
              <a:rPr lang="en-US" altLang="zh-TW" dirty="0">
                <a:solidFill>
                  <a:srgbClr val="7030A0"/>
                </a:solidFill>
              </a:rPr>
              <a:t>x</a:t>
            </a:r>
            <a:r>
              <a:rPr lang="en-US" altLang="zh-TW" dirty="0">
                <a:solidFill>
                  <a:srgbClr val="0070C0"/>
                </a:solidFill>
              </a:rPr>
              <a:t> + a + b;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b="1" dirty="0">
                <a:solidFill>
                  <a:srgbClr val="7030A0"/>
                </a:solidFill>
              </a:rPr>
              <a:t>add1</a:t>
            </a:r>
            <a:r>
              <a:rPr lang="en-US" altLang="zh-TW" dirty="0">
                <a:solidFill>
                  <a:srgbClr val="0070C0"/>
                </a:solidFill>
              </a:rPr>
              <a:t>(10).</a:t>
            </a:r>
            <a:r>
              <a:rPr lang="en-US" altLang="zh-TW" b="1" dirty="0">
                <a:solidFill>
                  <a:srgbClr val="0070C0"/>
                </a:solidFill>
              </a:rPr>
              <a:t>then</a:t>
            </a:r>
            <a:r>
              <a:rPr lang="en-US" altLang="zh-TW" dirty="0">
                <a:solidFill>
                  <a:srgbClr val="0070C0"/>
                </a:solidFill>
              </a:rPr>
              <a:t>(v =&gt;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console.log(v);  </a:t>
            </a:r>
            <a:r>
              <a:rPr lang="en-US" altLang="zh-TW" dirty="0"/>
              <a:t>// prints 60 after </a:t>
            </a:r>
            <a:r>
              <a:rPr lang="en-US" altLang="zh-TW" dirty="0">
                <a:solidFill>
                  <a:srgbClr val="C00000"/>
                </a:solidFill>
              </a:rPr>
              <a:t>4</a:t>
            </a:r>
            <a:r>
              <a:rPr lang="en-US" altLang="zh-TW" dirty="0"/>
              <a:t> seconds</a:t>
            </a:r>
            <a:r>
              <a:rPr lang="en-US" altLang="zh-TW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});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b="1" dirty="0" err="1">
                <a:solidFill>
                  <a:srgbClr val="C00000"/>
                </a:solidFill>
              </a:rPr>
              <a:t>async</a:t>
            </a:r>
            <a:r>
              <a:rPr lang="en-US" altLang="zh-TW" b="1" dirty="0">
                <a:solidFill>
                  <a:srgbClr val="C00000"/>
                </a:solidFill>
              </a:rPr>
              <a:t> function </a:t>
            </a:r>
            <a:r>
              <a:rPr lang="en-US" altLang="zh-TW" b="1" dirty="0">
                <a:solidFill>
                  <a:srgbClr val="7030A0"/>
                </a:solidFill>
              </a:rPr>
              <a:t>add2</a:t>
            </a:r>
            <a:r>
              <a:rPr lang="en-US" altLang="zh-TW" dirty="0">
                <a:solidFill>
                  <a:srgbClr val="0070C0"/>
                </a:solidFill>
              </a:rPr>
              <a:t>(x)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const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p_a</a:t>
            </a:r>
            <a:r>
              <a:rPr lang="en-US" altLang="zh-TW" dirty="0">
                <a:solidFill>
                  <a:srgbClr val="0070C0"/>
                </a:solidFill>
              </a:rPr>
              <a:t> = resolveAfter2Seconds(</a:t>
            </a:r>
            <a:r>
              <a:rPr lang="en-US" altLang="zh-TW" dirty="0">
                <a:solidFill>
                  <a:srgbClr val="7030A0"/>
                </a:solidFill>
              </a:rPr>
              <a:t>20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const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p_b</a:t>
            </a:r>
            <a:r>
              <a:rPr lang="en-US" altLang="zh-TW" dirty="0">
                <a:solidFill>
                  <a:srgbClr val="0070C0"/>
                </a:solidFill>
              </a:rPr>
              <a:t> = resolveAfter2Seconds(</a:t>
            </a:r>
            <a:r>
              <a:rPr lang="en-US" altLang="zh-TW" dirty="0">
                <a:solidFill>
                  <a:srgbClr val="7030A0"/>
                </a:solidFill>
              </a:rPr>
              <a:t>30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return x + </a:t>
            </a:r>
            <a:r>
              <a:rPr lang="en-US" altLang="zh-TW" dirty="0">
                <a:solidFill>
                  <a:srgbClr val="C00000"/>
                </a:solidFill>
              </a:rPr>
              <a:t>await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p_a</a:t>
            </a:r>
            <a:r>
              <a:rPr lang="en-US" altLang="zh-TW" dirty="0">
                <a:solidFill>
                  <a:srgbClr val="0070C0"/>
                </a:solidFill>
              </a:rPr>
              <a:t> + </a:t>
            </a:r>
            <a:r>
              <a:rPr lang="en-US" altLang="zh-TW" dirty="0">
                <a:solidFill>
                  <a:srgbClr val="C00000"/>
                </a:solidFill>
              </a:rPr>
              <a:t>await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p_b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b="1" dirty="0">
                <a:solidFill>
                  <a:srgbClr val="7030A0"/>
                </a:solidFill>
              </a:rPr>
              <a:t>add2</a:t>
            </a:r>
            <a:r>
              <a:rPr lang="en-US" altLang="zh-TW" dirty="0">
                <a:solidFill>
                  <a:srgbClr val="0070C0"/>
                </a:solidFill>
              </a:rPr>
              <a:t>(10).</a:t>
            </a:r>
            <a:r>
              <a:rPr lang="en-US" altLang="zh-TW" b="1" dirty="0">
                <a:solidFill>
                  <a:srgbClr val="0070C0"/>
                </a:solidFill>
              </a:rPr>
              <a:t>then</a:t>
            </a:r>
            <a:r>
              <a:rPr lang="en-US" altLang="zh-TW" dirty="0">
                <a:solidFill>
                  <a:srgbClr val="0070C0"/>
                </a:solidFill>
              </a:rPr>
              <a:t>(v =&gt;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console.log(v);  </a:t>
            </a:r>
            <a:r>
              <a:rPr lang="en-US" altLang="zh-TW" dirty="0"/>
              <a:t>// prints 60 after </a:t>
            </a:r>
            <a:r>
              <a:rPr lang="en-US" altLang="zh-TW" dirty="0">
                <a:solidFill>
                  <a:srgbClr val="C00000"/>
                </a:solidFill>
              </a:rPr>
              <a:t>2</a:t>
            </a:r>
            <a:r>
              <a:rPr lang="en-US" altLang="zh-TW" dirty="0"/>
              <a:t> seconds</a:t>
            </a:r>
            <a:r>
              <a:rPr lang="en-US" altLang="zh-TW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});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71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768066"/>
            <a:ext cx="2647950" cy="1352550"/>
          </a:xfrm>
          <a:prstGeom prst="rect">
            <a:avLst/>
          </a:prstGeom>
          <a:ln>
            <a:solidFill>
              <a:srgbClr val="C00000"/>
            </a:solidFill>
          </a:ln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C3654D1C-80BD-49C0-8630-4194EF175701}"/>
              </a:ext>
            </a:extLst>
          </p:cNvPr>
          <p:cNvGrpSpPr/>
          <p:nvPr/>
        </p:nvGrpSpPr>
        <p:grpSpPr>
          <a:xfrm>
            <a:off x="3779912" y="2420888"/>
            <a:ext cx="216024" cy="288032"/>
            <a:chOff x="3779912" y="2420888"/>
            <a:chExt cx="216024" cy="288032"/>
          </a:xfrm>
        </p:grpSpPr>
        <p:cxnSp>
          <p:nvCxnSpPr>
            <p:cNvPr id="9" name="接點: 肘形 8">
              <a:extLst>
                <a:ext uri="{FF2B5EF4-FFF2-40B4-BE49-F238E27FC236}">
                  <a16:creationId xmlns:a16="http://schemas.microsoft.com/office/drawing/2014/main" id="{B6EB190C-7D47-4D67-8CFF-9A98A384C67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79912" y="2492896"/>
              <a:ext cx="288032" cy="144016"/>
            </a:xfrm>
            <a:prstGeom prst="bentConnector3">
              <a:avLst>
                <a:gd name="adj1" fmla="val 487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5C5BC17B-53BF-4BF4-B39B-677971E25B8D}"/>
                </a:ext>
              </a:extLst>
            </p:cNvPr>
            <p:cNvCxnSpPr/>
            <p:nvPr/>
          </p:nvCxnSpPr>
          <p:spPr>
            <a:xfrm flipH="1">
              <a:off x="3779912" y="2708920"/>
              <a:ext cx="216024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F1346A9-52D6-4A7A-86F1-7CA0CEE62EF9}"/>
              </a:ext>
            </a:extLst>
          </p:cNvPr>
          <p:cNvGrpSpPr/>
          <p:nvPr/>
        </p:nvGrpSpPr>
        <p:grpSpPr>
          <a:xfrm>
            <a:off x="3941393" y="2708920"/>
            <a:ext cx="216024" cy="288025"/>
            <a:chOff x="3779912" y="2420888"/>
            <a:chExt cx="216024" cy="288032"/>
          </a:xfrm>
        </p:grpSpPr>
        <p:cxnSp>
          <p:nvCxnSpPr>
            <p:cNvPr id="17" name="接點: 肘形 16">
              <a:extLst>
                <a:ext uri="{FF2B5EF4-FFF2-40B4-BE49-F238E27FC236}">
                  <a16:creationId xmlns:a16="http://schemas.microsoft.com/office/drawing/2014/main" id="{195C6F11-6BD2-4213-9462-3390DB30D0E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79912" y="2492896"/>
              <a:ext cx="288032" cy="144016"/>
            </a:xfrm>
            <a:prstGeom prst="bentConnector3">
              <a:avLst>
                <a:gd name="adj1" fmla="val 487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99E96CD8-7243-4F2C-84E7-9B98D9BF8DD0}"/>
                </a:ext>
              </a:extLst>
            </p:cNvPr>
            <p:cNvCxnSpPr/>
            <p:nvPr/>
          </p:nvCxnSpPr>
          <p:spPr>
            <a:xfrm flipH="1">
              <a:off x="3779912" y="2708920"/>
              <a:ext cx="216024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8FA127B6-8192-4DA1-93B9-E5C0F22D067F}"/>
              </a:ext>
            </a:extLst>
          </p:cNvPr>
          <p:cNvGrpSpPr/>
          <p:nvPr/>
        </p:nvGrpSpPr>
        <p:grpSpPr>
          <a:xfrm>
            <a:off x="3059832" y="5373216"/>
            <a:ext cx="216024" cy="288032"/>
            <a:chOff x="3779912" y="2420888"/>
            <a:chExt cx="216024" cy="288032"/>
          </a:xfrm>
        </p:grpSpPr>
        <p:cxnSp>
          <p:nvCxnSpPr>
            <p:cNvPr id="20" name="接點: 肘形 19">
              <a:extLst>
                <a:ext uri="{FF2B5EF4-FFF2-40B4-BE49-F238E27FC236}">
                  <a16:creationId xmlns:a16="http://schemas.microsoft.com/office/drawing/2014/main" id="{5B001DF1-770D-4FCA-A34A-8D8CE4B7668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79912" y="2492896"/>
              <a:ext cx="288032" cy="144016"/>
            </a:xfrm>
            <a:prstGeom prst="bentConnector3">
              <a:avLst>
                <a:gd name="adj1" fmla="val 487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E15645EB-D974-4046-8048-12F1B2FC6912}"/>
                </a:ext>
              </a:extLst>
            </p:cNvPr>
            <p:cNvCxnSpPr/>
            <p:nvPr/>
          </p:nvCxnSpPr>
          <p:spPr>
            <a:xfrm flipH="1">
              <a:off x="3779912" y="2708920"/>
              <a:ext cx="216024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94792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 </a:t>
            </a:r>
            <a:r>
              <a:rPr lang="en-US" altLang="zh-TW" dirty="0" err="1"/>
              <a:t>async</a:t>
            </a:r>
            <a:r>
              <a:rPr lang="en-US" altLang="zh-TW" dirty="0"/>
              <a:t> function </a:t>
            </a:r>
            <a:r>
              <a:rPr lang="zh-TW" altLang="en-US" dirty="0"/>
              <a:t>改寫 </a:t>
            </a:r>
            <a:r>
              <a:rPr lang="en-US" altLang="zh-TW" dirty="0"/>
              <a:t>promise </a:t>
            </a:r>
            <a:r>
              <a:rPr lang="zh-TW" altLang="en-US" dirty="0"/>
              <a:t>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dirty="0"/>
              <a:t>一 </a:t>
            </a:r>
            <a:r>
              <a:rPr lang="en-US" altLang="zh-TW" dirty="0"/>
              <a:t>API </a:t>
            </a:r>
            <a:r>
              <a:rPr lang="zh-TW" altLang="en-US" dirty="0"/>
              <a:t>呼叫所回傳的 </a:t>
            </a:r>
            <a:r>
              <a:rPr lang="en-US" altLang="zh-TW" dirty="0"/>
              <a:t>Promise </a:t>
            </a:r>
            <a:r>
              <a:rPr lang="zh-TW" altLang="en-US" dirty="0"/>
              <a:t>會導致一</a:t>
            </a:r>
            <a:r>
              <a:rPr lang="en-US" altLang="zh-TW" dirty="0"/>
              <a:t>promise </a:t>
            </a:r>
            <a:r>
              <a:rPr lang="zh-TW" altLang="en-US" dirty="0"/>
              <a:t>鏈，將函式分隔成多個部份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0070C0"/>
                </a:solidFill>
              </a:rPr>
              <a:t>getProcessedData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url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return </a:t>
            </a:r>
            <a:r>
              <a:rPr lang="en-US" altLang="zh-TW" b="1" dirty="0" err="1">
                <a:solidFill>
                  <a:srgbClr val="0070C0"/>
                </a:solidFill>
              </a:rPr>
              <a:t>downloadData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url</a:t>
            </a:r>
            <a:r>
              <a:rPr lang="en-US" altLang="zh-TW" dirty="0"/>
              <a:t>) // returns a promise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.</a:t>
            </a:r>
            <a:r>
              <a:rPr lang="en-US" altLang="zh-TW" dirty="0">
                <a:solidFill>
                  <a:srgbClr val="C00000"/>
                </a:solidFill>
              </a:rPr>
              <a:t>catch</a:t>
            </a:r>
            <a:r>
              <a:rPr lang="en-US" altLang="zh-TW" dirty="0">
                <a:solidFill>
                  <a:srgbClr val="0070C0"/>
                </a:solidFill>
              </a:rPr>
              <a:t>(e =&gt;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return </a:t>
            </a:r>
            <a:r>
              <a:rPr lang="en-US" altLang="zh-TW" b="1" dirty="0" err="1">
                <a:solidFill>
                  <a:srgbClr val="0070C0"/>
                </a:solidFill>
              </a:rPr>
              <a:t>downloadFallbackData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url</a:t>
            </a:r>
            <a:r>
              <a:rPr lang="en-US" altLang="zh-TW" dirty="0">
                <a:solidFill>
                  <a:srgbClr val="0070C0"/>
                </a:solidFill>
              </a:rPr>
              <a:t>); </a:t>
            </a:r>
            <a:r>
              <a:rPr lang="en-US" altLang="zh-TW" dirty="0"/>
              <a:t>// returns a promise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})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.</a:t>
            </a:r>
            <a:r>
              <a:rPr lang="en-US" altLang="zh-TW" dirty="0">
                <a:solidFill>
                  <a:srgbClr val="C00000"/>
                </a:solidFill>
              </a:rPr>
              <a:t>then</a:t>
            </a:r>
            <a:r>
              <a:rPr lang="en-US" altLang="zh-TW" dirty="0">
                <a:solidFill>
                  <a:srgbClr val="0070C0"/>
                </a:solidFill>
              </a:rPr>
              <a:t>(v =&gt;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return </a:t>
            </a:r>
            <a:r>
              <a:rPr lang="en-US" altLang="zh-TW" b="1" dirty="0" err="1">
                <a:solidFill>
                  <a:srgbClr val="0070C0"/>
                </a:solidFill>
              </a:rPr>
              <a:t>processDataInWorker</a:t>
            </a:r>
            <a:r>
              <a:rPr lang="en-US" altLang="zh-TW" dirty="0">
                <a:solidFill>
                  <a:srgbClr val="0070C0"/>
                </a:solidFill>
              </a:rPr>
              <a:t>(v); </a:t>
            </a:r>
            <a:r>
              <a:rPr lang="en-US" altLang="zh-TW" dirty="0"/>
              <a:t>// returns a promise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});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endParaRPr lang="en-US" altLang="zh-TW" dirty="0"/>
          </a:p>
          <a:p>
            <a:r>
              <a:rPr lang="zh-TW" altLang="en-US" dirty="0"/>
              <a:t>可用一簡單 </a:t>
            </a:r>
            <a:r>
              <a:rPr lang="en-US" altLang="zh-TW" dirty="0" err="1"/>
              <a:t>async</a:t>
            </a:r>
            <a:r>
              <a:rPr lang="en-US" altLang="zh-TW" dirty="0"/>
              <a:t> function </a:t>
            </a:r>
            <a:r>
              <a:rPr lang="zh-TW" altLang="en-US" dirty="0"/>
              <a:t>來改寫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>
                <a:solidFill>
                  <a:srgbClr val="C00000"/>
                </a:solidFill>
              </a:rPr>
              <a:t>async</a:t>
            </a:r>
            <a:r>
              <a:rPr lang="en-US" altLang="zh-TW" dirty="0">
                <a:solidFill>
                  <a:srgbClr val="C00000"/>
                </a:solidFill>
              </a:rPr>
              <a:t> function </a:t>
            </a:r>
            <a:r>
              <a:rPr lang="en-US" altLang="zh-TW" b="1" dirty="0" err="1">
                <a:solidFill>
                  <a:srgbClr val="0070C0"/>
                </a:solidFill>
              </a:rPr>
              <a:t>getProcessedData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url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let v;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>
                <a:solidFill>
                  <a:srgbClr val="C00000"/>
                </a:solidFill>
              </a:rPr>
              <a:t>try</a:t>
            </a:r>
            <a:r>
              <a:rPr lang="en-US" altLang="zh-TW" dirty="0">
                <a:solidFill>
                  <a:srgbClr val="0070C0"/>
                </a:solidFill>
              </a:rPr>
              <a:t>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v = </a:t>
            </a:r>
            <a:r>
              <a:rPr lang="en-US" altLang="zh-TW" dirty="0">
                <a:solidFill>
                  <a:srgbClr val="C00000"/>
                </a:solidFill>
              </a:rPr>
              <a:t>await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 err="1">
                <a:solidFill>
                  <a:srgbClr val="0070C0"/>
                </a:solidFill>
              </a:rPr>
              <a:t>downloadData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url</a:t>
            </a:r>
            <a:r>
              <a:rPr lang="en-US" altLang="zh-TW" dirty="0">
                <a:solidFill>
                  <a:srgbClr val="0070C0"/>
                </a:solidFill>
              </a:rPr>
              <a:t>); 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} </a:t>
            </a:r>
            <a:r>
              <a:rPr lang="en-US" altLang="zh-TW" dirty="0">
                <a:solidFill>
                  <a:srgbClr val="C00000"/>
                </a:solidFill>
              </a:rPr>
              <a:t>catch</a:t>
            </a:r>
            <a:r>
              <a:rPr lang="en-US" altLang="zh-TW" dirty="0">
                <a:solidFill>
                  <a:srgbClr val="0070C0"/>
                </a:solidFill>
              </a:rPr>
              <a:t>(e)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v = </a:t>
            </a:r>
            <a:r>
              <a:rPr lang="en-US" altLang="zh-TW" dirty="0">
                <a:solidFill>
                  <a:srgbClr val="C00000"/>
                </a:solidFill>
              </a:rPr>
              <a:t>await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 err="1">
                <a:solidFill>
                  <a:srgbClr val="0070C0"/>
                </a:solidFill>
              </a:rPr>
              <a:t>downloadFallbackData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url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return </a:t>
            </a:r>
            <a:r>
              <a:rPr lang="en-US" altLang="zh-TW" b="1" dirty="0" err="1">
                <a:solidFill>
                  <a:srgbClr val="0070C0"/>
                </a:solidFill>
              </a:rPr>
              <a:t>processDataInWorker</a:t>
            </a:r>
            <a:r>
              <a:rPr lang="en-US" altLang="zh-TW" dirty="0">
                <a:solidFill>
                  <a:srgbClr val="0070C0"/>
                </a:solidFill>
              </a:rPr>
              <a:t>(v);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72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99992" y="2990850"/>
            <a:ext cx="4572000" cy="923330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 algn="ctr"/>
            <a:r>
              <a:rPr lang="zh-TW" altLang="en-US" dirty="0"/>
              <a:t>async/await 函式的目的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在於簡化同步操作 promise 的表現，以及對多個 Promise 物件執行某些操作</a:t>
            </a:r>
          </a:p>
        </p:txBody>
      </p:sp>
    </p:spTree>
    <p:extLst>
      <p:ext uri="{BB962C8B-B14F-4D97-AF65-F5344CB8AC3E}">
        <p14:creationId xmlns:p14="http://schemas.microsoft.com/office/powerpoint/2010/main" val="16471522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hlinkClick r:id="rId2"/>
              </a:rPr>
              <a:t>await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await</a:t>
            </a:r>
            <a:r>
              <a:rPr lang="zh-TW" altLang="en-US" dirty="0"/>
              <a:t>運算子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被用來等待 </a:t>
            </a:r>
            <a:r>
              <a:rPr lang="en-US" altLang="zh-TW" dirty="0"/>
              <a:t>Promise</a:t>
            </a:r>
            <a:r>
              <a:rPr lang="zh-TW" altLang="en-US" dirty="0"/>
              <a:t>，只能在 </a:t>
            </a:r>
            <a:r>
              <a:rPr lang="en-US" altLang="zh-TW" dirty="0" err="1"/>
              <a:t>async</a:t>
            </a:r>
            <a:r>
              <a:rPr lang="en-US" altLang="zh-TW" dirty="0"/>
              <a:t> function</a:t>
            </a:r>
            <a:r>
              <a:rPr lang="zh-TW" altLang="en-US" dirty="0"/>
              <a:t>內使用。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[</a:t>
            </a:r>
            <a:r>
              <a:rPr lang="en-US" altLang="zh-TW" dirty="0" err="1">
                <a:solidFill>
                  <a:srgbClr val="0070C0"/>
                </a:solidFill>
              </a:rPr>
              <a:t>return_value</a:t>
            </a:r>
            <a:r>
              <a:rPr lang="en-US" altLang="zh-TW" dirty="0">
                <a:solidFill>
                  <a:srgbClr val="0070C0"/>
                </a:solidFill>
              </a:rPr>
              <a:t>] = </a:t>
            </a:r>
            <a:r>
              <a:rPr lang="en-US" altLang="zh-TW" dirty="0"/>
              <a:t>await</a:t>
            </a:r>
            <a:r>
              <a:rPr lang="en-US" altLang="zh-TW" dirty="0">
                <a:solidFill>
                  <a:srgbClr val="0070C0"/>
                </a:solidFill>
              </a:rPr>
              <a:t> expression;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expression: </a:t>
            </a:r>
            <a:r>
              <a:rPr lang="zh-TW" altLang="en-US" dirty="0">
                <a:solidFill>
                  <a:srgbClr val="0070C0"/>
                </a:solidFill>
              </a:rPr>
              <a:t>等待解析的 </a:t>
            </a:r>
            <a:r>
              <a:rPr lang="en-US" altLang="zh-TW" dirty="0">
                <a:solidFill>
                  <a:srgbClr val="0070C0"/>
                </a:solidFill>
              </a:rPr>
              <a:t>Promise </a:t>
            </a:r>
            <a:r>
              <a:rPr lang="zh-TW" altLang="en-US" dirty="0">
                <a:solidFill>
                  <a:srgbClr val="0070C0"/>
                </a:solidFill>
              </a:rPr>
              <a:t>物件或任何值。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zh-TW" altLang="en-US" dirty="0">
                <a:solidFill>
                  <a:srgbClr val="002060"/>
                </a:solidFill>
              </a:rPr>
              <a:t>將 </a:t>
            </a:r>
            <a:r>
              <a:rPr lang="en-US" altLang="zh-TW" dirty="0">
                <a:solidFill>
                  <a:srgbClr val="002060"/>
                </a:solidFill>
              </a:rPr>
              <a:t>Promise </a:t>
            </a:r>
            <a:r>
              <a:rPr lang="zh-TW" altLang="en-US" dirty="0">
                <a:solidFill>
                  <a:srgbClr val="002060"/>
                </a:solidFill>
              </a:rPr>
              <a:t>物件傳給 </a:t>
            </a:r>
            <a:r>
              <a:rPr lang="en-US" altLang="zh-TW" dirty="0">
                <a:solidFill>
                  <a:srgbClr val="002060"/>
                </a:solidFill>
              </a:rPr>
              <a:t>await</a:t>
            </a:r>
            <a:r>
              <a:rPr lang="zh-TW" altLang="en-US" dirty="0">
                <a:solidFill>
                  <a:srgbClr val="002060"/>
                </a:solidFill>
              </a:rPr>
              <a:t>，會等待 </a:t>
            </a:r>
            <a:r>
              <a:rPr lang="en-US" altLang="zh-TW" dirty="0">
                <a:solidFill>
                  <a:srgbClr val="002060"/>
                </a:solidFill>
              </a:rPr>
              <a:t>Promise </a:t>
            </a:r>
            <a:r>
              <a:rPr lang="zh-TW" altLang="en-US" dirty="0">
                <a:solidFill>
                  <a:srgbClr val="002060"/>
                </a:solidFill>
              </a:rPr>
              <a:t>解析並回傳 </a:t>
            </a:r>
            <a:r>
              <a:rPr lang="en-US" altLang="zh-TW" dirty="0">
                <a:solidFill>
                  <a:srgbClr val="002060"/>
                </a:solidFill>
              </a:rPr>
              <a:t>resolve </a:t>
            </a:r>
            <a:r>
              <a:rPr lang="zh-TW" altLang="en-US" dirty="0">
                <a:solidFill>
                  <a:srgbClr val="002060"/>
                </a:solidFill>
              </a:rPr>
              <a:t>後的值</a:t>
            </a:r>
            <a:r>
              <a:rPr lang="en-US" altLang="zh-TW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>
                <a:solidFill>
                  <a:srgbClr val="0070C0"/>
                </a:solidFill>
              </a:rPr>
              <a:t>resolveAfter2Seconds</a:t>
            </a:r>
            <a:r>
              <a:rPr lang="en-US" altLang="zh-TW" dirty="0">
                <a:solidFill>
                  <a:srgbClr val="0070C0"/>
                </a:solidFill>
              </a:rPr>
              <a:t>(x)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return new </a:t>
            </a:r>
            <a:r>
              <a:rPr lang="en-US" altLang="zh-TW" b="1" dirty="0">
                <a:solidFill>
                  <a:srgbClr val="0070C0"/>
                </a:solidFill>
              </a:rPr>
              <a:t>Promise</a:t>
            </a:r>
            <a:r>
              <a:rPr lang="en-US" altLang="zh-TW" dirty="0">
                <a:solidFill>
                  <a:srgbClr val="0070C0"/>
                </a:solidFill>
              </a:rPr>
              <a:t>(resolve =&gt;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C00000"/>
                </a:solidFill>
              </a:rPr>
              <a:t>setTimeout</a:t>
            </a:r>
            <a:r>
              <a:rPr lang="en-US" altLang="zh-TW" dirty="0">
                <a:solidFill>
                  <a:srgbClr val="0070C0"/>
                </a:solidFill>
              </a:rPr>
              <a:t>(() =&gt;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resolve(x);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}, 2000);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});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 err="1">
                <a:solidFill>
                  <a:srgbClr val="C00000"/>
                </a:solidFill>
              </a:rPr>
              <a:t>async</a:t>
            </a:r>
            <a:r>
              <a:rPr lang="en-US" altLang="zh-TW" dirty="0">
                <a:solidFill>
                  <a:srgbClr val="C00000"/>
                </a:solidFill>
              </a:rPr>
              <a:t> function </a:t>
            </a:r>
            <a:r>
              <a:rPr lang="en-US" altLang="zh-TW" dirty="0">
                <a:solidFill>
                  <a:srgbClr val="0070C0"/>
                </a:solidFill>
              </a:rPr>
              <a:t>f1()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x = </a:t>
            </a:r>
            <a:r>
              <a:rPr lang="en-US" altLang="zh-TW" dirty="0">
                <a:solidFill>
                  <a:srgbClr val="C00000"/>
                </a:solidFill>
              </a:rPr>
              <a:t>await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resolveAfter2Seconds</a:t>
            </a:r>
            <a:r>
              <a:rPr lang="en-US" altLang="zh-TW" dirty="0">
                <a:solidFill>
                  <a:srgbClr val="0070C0"/>
                </a:solidFill>
              </a:rPr>
              <a:t>(10);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console.log(x); </a:t>
            </a:r>
            <a:r>
              <a:rPr lang="en-US" altLang="zh-TW" dirty="0">
                <a:solidFill>
                  <a:srgbClr val="C00000"/>
                </a:solidFill>
              </a:rPr>
              <a:t>// 10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f1();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73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5768975"/>
            <a:ext cx="1809750" cy="542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770742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hlinkClick r:id="rId2"/>
              </a:rPr>
              <a:t>await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若傳給 </a:t>
            </a:r>
            <a:r>
              <a:rPr lang="en-US" altLang="zh-TW" dirty="0"/>
              <a:t>await </a:t>
            </a:r>
            <a:r>
              <a:rPr lang="zh-TW" altLang="en-US" dirty="0"/>
              <a:t>的值</a:t>
            </a:r>
            <a:r>
              <a:rPr lang="zh-TW" altLang="en-US" dirty="0">
                <a:solidFill>
                  <a:srgbClr val="C00000"/>
                </a:solidFill>
              </a:rPr>
              <a:t>並非一個 </a:t>
            </a:r>
            <a:r>
              <a:rPr lang="en-US" altLang="zh-TW" dirty="0">
                <a:solidFill>
                  <a:srgbClr val="C00000"/>
                </a:solidFill>
              </a:rPr>
              <a:t>Promise </a:t>
            </a:r>
            <a:r>
              <a:rPr lang="zh-TW" altLang="en-US" dirty="0">
                <a:solidFill>
                  <a:srgbClr val="C00000"/>
                </a:solidFill>
              </a:rPr>
              <a:t>物件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它會將該值轉換為 </a:t>
            </a:r>
            <a:r>
              <a:rPr lang="en-US" altLang="zh-TW" dirty="0"/>
              <a:t>resolved Promise</a:t>
            </a:r>
            <a:r>
              <a:rPr lang="zh-TW" altLang="en-US" dirty="0"/>
              <a:t>，並等待之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 err="1">
                <a:solidFill>
                  <a:srgbClr val="C00000"/>
                </a:solidFill>
              </a:rPr>
              <a:t>async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function f2()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y = </a:t>
            </a:r>
            <a:r>
              <a:rPr lang="en-US" altLang="zh-TW" dirty="0">
                <a:solidFill>
                  <a:srgbClr val="C00000"/>
                </a:solidFill>
              </a:rPr>
              <a:t>await </a:t>
            </a:r>
            <a:r>
              <a:rPr lang="en-US" altLang="zh-TW" dirty="0">
                <a:solidFill>
                  <a:srgbClr val="0070C0"/>
                </a:solidFill>
              </a:rPr>
              <a:t>20;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console.log(y); </a:t>
            </a:r>
            <a:r>
              <a:rPr lang="en-US" altLang="zh-TW" dirty="0"/>
              <a:t>// 20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2"/>
            <a:r>
              <a:rPr lang="en-US" altLang="zh-TW" b="1" dirty="0">
                <a:solidFill>
                  <a:srgbClr val="0070C0"/>
                </a:solidFill>
              </a:rPr>
              <a:t>f2();   </a:t>
            </a:r>
            <a:r>
              <a:rPr lang="en-US" altLang="zh-TW" dirty="0"/>
              <a:t>//=&gt;20</a:t>
            </a:r>
          </a:p>
          <a:p>
            <a:r>
              <a:rPr lang="zh-TW" altLang="en-US" dirty="0"/>
              <a:t>若 </a:t>
            </a:r>
            <a:r>
              <a:rPr lang="en-US" altLang="zh-TW" dirty="0"/>
              <a:t>Promise </a:t>
            </a:r>
            <a:r>
              <a:rPr lang="zh-TW" altLang="en-US" dirty="0"/>
              <a:t>被 </a:t>
            </a:r>
            <a:r>
              <a:rPr lang="en-US" altLang="zh-TW" dirty="0"/>
              <a:t>reject</a:t>
            </a:r>
            <a:r>
              <a:rPr lang="zh-TW" altLang="en-US" dirty="0"/>
              <a:t>，則丟出 </a:t>
            </a:r>
            <a:r>
              <a:rPr lang="en-US" altLang="zh-TW" dirty="0"/>
              <a:t>reject </a:t>
            </a:r>
            <a:r>
              <a:rPr lang="zh-TW" altLang="en-US" dirty="0"/>
              <a:t>後的異常值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 err="1">
                <a:solidFill>
                  <a:srgbClr val="C00000"/>
                </a:solidFill>
              </a:rPr>
              <a:t>async</a:t>
            </a:r>
            <a:r>
              <a:rPr lang="en-US" altLang="zh-TW" dirty="0">
                <a:solidFill>
                  <a:srgbClr val="0070C0"/>
                </a:solidFill>
              </a:rPr>
              <a:t> function </a:t>
            </a:r>
            <a:r>
              <a:rPr lang="en-US" altLang="zh-TW" b="1" dirty="0">
                <a:solidFill>
                  <a:srgbClr val="0070C0"/>
                </a:solidFill>
              </a:rPr>
              <a:t>f3() </a:t>
            </a:r>
            <a:r>
              <a:rPr lang="en-US" altLang="zh-TW" dirty="0">
                <a:solidFill>
                  <a:srgbClr val="0070C0"/>
                </a:solidFill>
              </a:rPr>
              <a:t>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try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z = </a:t>
            </a:r>
            <a:r>
              <a:rPr lang="en-US" altLang="zh-TW" dirty="0">
                <a:solidFill>
                  <a:srgbClr val="C00000"/>
                </a:solidFill>
              </a:rPr>
              <a:t>await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Promise.</a:t>
            </a:r>
            <a:r>
              <a:rPr lang="en-US" altLang="zh-TW" dirty="0" err="1">
                <a:solidFill>
                  <a:srgbClr val="C00000"/>
                </a:solidFill>
              </a:rPr>
              <a:t>reject</a:t>
            </a:r>
            <a:r>
              <a:rPr lang="en-US" altLang="zh-TW" dirty="0">
                <a:solidFill>
                  <a:srgbClr val="0070C0"/>
                </a:solidFill>
              </a:rPr>
              <a:t>(30);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 catch(e)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console.log(e); </a:t>
            </a:r>
            <a:r>
              <a:rPr lang="en-US" altLang="zh-TW" dirty="0"/>
              <a:t>// 30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f3(); </a:t>
            </a:r>
            <a:r>
              <a:rPr lang="en-US" altLang="zh-TW" dirty="0"/>
              <a:t>//=&gt;30</a:t>
            </a:r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74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982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練習上述操作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8101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Node.js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3600450"/>
            <a:ext cx="6944816" cy="1752600"/>
          </a:xfrm>
        </p:spPr>
        <p:txBody>
          <a:bodyPr/>
          <a:lstStyle/>
          <a:p>
            <a:r>
              <a:rPr lang="en-US" altLang="zh-TW" dirty="0">
                <a:solidFill>
                  <a:schemeClr val="accent4">
                    <a:lumMod val="50000"/>
                  </a:schemeClr>
                </a:solidFill>
              </a:rPr>
              <a:t>What You Need To Know About Node.js</a:t>
            </a:r>
          </a:p>
          <a:p>
            <a:r>
              <a:rPr lang="en-US" altLang="zh-TW" b="1" dirty="0">
                <a:solidFill>
                  <a:schemeClr val="accent4">
                    <a:lumMod val="50000"/>
                  </a:schemeClr>
                </a:solidFill>
              </a:rPr>
              <a:t>Bruno Joseph </a:t>
            </a:r>
            <a:r>
              <a:rPr lang="en-US" altLang="zh-TW" b="1" dirty="0" err="1">
                <a:solidFill>
                  <a:schemeClr val="accent4">
                    <a:lumMod val="50000"/>
                  </a:schemeClr>
                </a:solidFill>
              </a:rPr>
              <a:t>Dmello</a:t>
            </a:r>
            <a:endParaRPr lang="zh-TW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132" y="4941168"/>
            <a:ext cx="3049800" cy="10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990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6061" y="183454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Applying JavaScript to the Server Side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r>
              <a:rPr lang="en-US" altLang="zh-TW" b="1" dirty="0"/>
              <a:t>Learning traditional JavaScript:</a:t>
            </a:r>
          </a:p>
          <a:p>
            <a:pPr lvl="1"/>
            <a:r>
              <a:rPr lang="en-US" altLang="zh-TW" dirty="0"/>
              <a:t>Early web applications were nothing but a collection of static web pages</a:t>
            </a:r>
          </a:p>
          <a:p>
            <a:pPr lvl="2"/>
            <a:r>
              <a:rPr lang="en-US" altLang="zh-TW" dirty="0"/>
              <a:t>The only intention was information sharing.</a:t>
            </a:r>
          </a:p>
          <a:p>
            <a:r>
              <a:rPr lang="en-US" altLang="zh-TW" dirty="0"/>
              <a:t>JS usage expanded from client side to server in 2009:</a:t>
            </a:r>
          </a:p>
          <a:p>
            <a:pPr lvl="1"/>
            <a:r>
              <a:rPr lang="en-US" altLang="zh-TW" dirty="0"/>
              <a:t>With the invention of Node.js by </a:t>
            </a:r>
            <a:r>
              <a:rPr lang="en-US" altLang="zh-TW" dirty="0">
                <a:solidFill>
                  <a:srgbClr val="C00000"/>
                </a:solidFill>
              </a:rPr>
              <a:t>Ryan Dahl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JavaScript started running at the </a:t>
            </a:r>
            <a:r>
              <a:rPr lang="en-US" altLang="zh-TW" dirty="0">
                <a:solidFill>
                  <a:srgbClr val="C00000"/>
                </a:solidFill>
              </a:rPr>
              <a:t>server side</a:t>
            </a:r>
            <a:r>
              <a:rPr lang="en-US" altLang="zh-TW" dirty="0"/>
              <a:t>.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77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4495509"/>
            <a:ext cx="2142356" cy="224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970786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</p:spPr>
        <p:txBody>
          <a:bodyPr>
            <a:normAutofit/>
          </a:bodyPr>
          <a:lstStyle/>
          <a:p>
            <a:r>
              <a:rPr lang="en-US" altLang="zh-TW" dirty="0"/>
              <a:t>the fundamentals of JS required to proceed towards Node.js: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700808"/>
            <a:ext cx="9144000" cy="5157192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getTotal</a:t>
            </a:r>
            <a:r>
              <a:rPr lang="en-US" altLang="zh-TW" dirty="0">
                <a:solidFill>
                  <a:srgbClr val="0070C0"/>
                </a:solidFill>
              </a:rPr>
              <a:t> = function(</a:t>
            </a:r>
            <a:r>
              <a:rPr lang="en-US" altLang="zh-TW" dirty="0" err="1">
                <a:solidFill>
                  <a:srgbClr val="0070C0"/>
                </a:solidFill>
              </a:rPr>
              <a:t>args</a:t>
            </a:r>
            <a:r>
              <a:rPr lang="en-US" altLang="zh-TW" dirty="0">
                <a:solidFill>
                  <a:srgbClr val="0070C0"/>
                </a:solidFill>
              </a:rPr>
              <a:t>) { 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result = 0;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for (</a:t>
            </a:r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i = 0, </a:t>
            </a:r>
            <a:r>
              <a:rPr lang="en-US" altLang="zh-TW" dirty="0" err="1">
                <a:solidFill>
                  <a:srgbClr val="0070C0"/>
                </a:solidFill>
              </a:rPr>
              <a:t>len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 err="1">
                <a:solidFill>
                  <a:srgbClr val="0070C0"/>
                </a:solidFill>
              </a:rPr>
              <a:t>args.length</a:t>
            </a:r>
            <a:r>
              <a:rPr lang="en-US" altLang="zh-TW" dirty="0">
                <a:solidFill>
                  <a:srgbClr val="0070C0"/>
                </a:solidFill>
              </a:rPr>
              <a:t>; i&lt;</a:t>
            </a:r>
            <a:r>
              <a:rPr lang="en-US" altLang="zh-TW" dirty="0" err="1">
                <a:solidFill>
                  <a:srgbClr val="0070C0"/>
                </a:solidFill>
              </a:rPr>
              <a:t>len</a:t>
            </a:r>
            <a:r>
              <a:rPr lang="en-US" altLang="zh-TW" dirty="0">
                <a:solidFill>
                  <a:srgbClr val="0070C0"/>
                </a:solidFill>
              </a:rPr>
              <a:t>; i++) { 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      </a:t>
            </a:r>
            <a:r>
              <a:rPr lang="en-US" altLang="zh-TW" dirty="0">
                <a:solidFill>
                  <a:srgbClr val="0070C0"/>
                </a:solidFill>
              </a:rPr>
              <a:t>result += </a:t>
            </a:r>
            <a:r>
              <a:rPr lang="en-US" altLang="zh-TW" dirty="0" err="1">
                <a:solidFill>
                  <a:srgbClr val="0070C0"/>
                </a:solidFill>
              </a:rPr>
              <a:t>args</a:t>
            </a:r>
            <a:r>
              <a:rPr lang="en-US" altLang="zh-TW" dirty="0">
                <a:solidFill>
                  <a:srgbClr val="0070C0"/>
                </a:solidFill>
              </a:rPr>
              <a:t>[i]; }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return result;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};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console.log(`Output :`, </a:t>
            </a:r>
            <a:r>
              <a:rPr lang="en-US" altLang="zh-TW" dirty="0" err="1">
                <a:solidFill>
                  <a:srgbClr val="0070C0"/>
                </a:solidFill>
              </a:rPr>
              <a:t>getTotal</a:t>
            </a:r>
            <a:r>
              <a:rPr lang="en-US" altLang="zh-TW" dirty="0">
                <a:solidFill>
                  <a:srgbClr val="0070C0"/>
                </a:solidFill>
              </a:rPr>
              <a:t>([2, 2, 3]));</a:t>
            </a:r>
          </a:p>
          <a:p>
            <a:r>
              <a:rPr lang="en-US" altLang="zh-TW" dirty="0"/>
              <a:t>//=&gt; Output : 7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78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99410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When the preceding code runs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JS engine creates a single </a:t>
            </a:r>
            <a:r>
              <a:rPr lang="en-US" altLang="zh-TW" sz="2400" b="1" dirty="0" err="1">
                <a:solidFill>
                  <a:srgbClr val="0070C0"/>
                </a:solidFill>
              </a:rPr>
              <a:t>callstack</a:t>
            </a:r>
            <a:r>
              <a:rPr lang="en-US" altLang="zh-TW" sz="2400" b="1" dirty="0">
                <a:solidFill>
                  <a:srgbClr val="0070C0"/>
                </a:solidFill>
              </a:rPr>
              <a:t> </a:t>
            </a:r>
            <a:r>
              <a:rPr lang="en-US" altLang="zh-TW" sz="2400" dirty="0"/>
              <a:t>in an execution context and pushes the </a:t>
            </a:r>
            <a:r>
              <a:rPr lang="en-US" altLang="zh-TW" sz="2400" dirty="0" err="1">
                <a:solidFill>
                  <a:srgbClr val="0070C0"/>
                </a:solidFill>
              </a:rPr>
              <a:t>getTotal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/>
              <a:t>function in our case</a:t>
            </a:r>
          </a:p>
          <a:p>
            <a:r>
              <a:rPr lang="en-US" altLang="zh-TW" sz="2400" dirty="0"/>
              <a:t>When </a:t>
            </a:r>
            <a:r>
              <a:rPr lang="en-US" altLang="zh-TW" sz="2400" dirty="0" err="1">
                <a:solidFill>
                  <a:srgbClr val="0070C0"/>
                </a:solidFill>
              </a:rPr>
              <a:t>getTotal</a:t>
            </a:r>
            <a:r>
              <a:rPr lang="en-US" altLang="zh-TW" sz="2400" dirty="0"/>
              <a:t> function is called in the console.log method:</a:t>
            </a:r>
          </a:p>
          <a:p>
            <a:pPr lvl="1"/>
            <a:r>
              <a:rPr lang="en-US" altLang="zh-TW" sz="2000" dirty="0"/>
              <a:t> the execution flows in following way  </a:t>
            </a:r>
          </a:p>
          <a:p>
            <a:pPr lvl="1"/>
            <a:r>
              <a:rPr lang="en-US" altLang="zh-TW" sz="2000" dirty="0"/>
              <a:t>Once the function returns the result:</a:t>
            </a:r>
          </a:p>
          <a:p>
            <a:pPr lvl="2"/>
            <a:r>
              <a:rPr lang="en-US" altLang="zh-TW" sz="1800" dirty="0"/>
              <a:t>the local variables are disposed (garbage collected) and the function pops out from the stack.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79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109669"/>
            <a:ext cx="4536504" cy="364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7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81337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When the </a:t>
            </a:r>
            <a:r>
              <a:rPr lang="en-US" altLang="zh-TW" dirty="0">
                <a:solidFill>
                  <a:srgbClr val="C00000"/>
                </a:solidFill>
              </a:rPr>
              <a:t>&lt;form&gt; </a:t>
            </a:r>
            <a:r>
              <a:rPr lang="en-US" altLang="zh-TW" dirty="0"/>
              <a:t>element’s method attribute is </a:t>
            </a:r>
            <a:r>
              <a:rPr lang="en-US" altLang="zh-TW" dirty="0">
                <a:solidFill>
                  <a:srgbClr val="C00000"/>
                </a:solidFill>
              </a:rPr>
              <a:t>GET</a:t>
            </a:r>
            <a:r>
              <a:rPr lang="en-US" altLang="zh-TW" dirty="0"/>
              <a:t> (or is omitted):</a:t>
            </a:r>
          </a:p>
          <a:p>
            <a:pPr lvl="1"/>
            <a:r>
              <a:rPr lang="en-US" altLang="zh-TW" dirty="0"/>
              <a:t>the information in the form is added to:</a:t>
            </a:r>
          </a:p>
          <a:p>
            <a:pPr lvl="2"/>
            <a:r>
              <a:rPr lang="en-US" altLang="zh-TW" b="1" dirty="0">
                <a:solidFill>
                  <a:srgbClr val="7030A0"/>
                </a:solidFill>
              </a:rPr>
              <a:t>the end of </a:t>
            </a:r>
            <a:r>
              <a:rPr lang="en-US" altLang="zh-TW" dirty="0"/>
              <a:t>the action URL as a </a:t>
            </a:r>
            <a:r>
              <a:rPr lang="en-US" altLang="zh-TW" i="1" dirty="0">
                <a:solidFill>
                  <a:srgbClr val="C00000"/>
                </a:solidFill>
              </a:rPr>
              <a:t>query string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The browser might </a:t>
            </a:r>
            <a:r>
              <a:rPr lang="en-US" altLang="zh-TW" dirty="0">
                <a:solidFill>
                  <a:srgbClr val="7030A0"/>
                </a:solidFill>
              </a:rPr>
              <a:t>make a request to this URL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GET /example/</a:t>
            </a:r>
            <a:r>
              <a:rPr lang="en-US" altLang="zh-TW" dirty="0" err="1"/>
              <a:t>message.html</a:t>
            </a:r>
            <a:r>
              <a:rPr lang="en-US" altLang="zh-TW" b="1" dirty="0" err="1">
                <a:solidFill>
                  <a:srgbClr val="7030A0"/>
                </a:solidFill>
              </a:rPr>
              <a:t>?</a:t>
            </a:r>
            <a:r>
              <a:rPr lang="en-US" altLang="zh-TW" dirty="0" err="1">
                <a:solidFill>
                  <a:srgbClr val="C00000"/>
                </a:solidFill>
              </a:rPr>
              <a:t>name</a:t>
            </a:r>
            <a:r>
              <a:rPr lang="en-US" altLang="zh-TW" dirty="0">
                <a:solidFill>
                  <a:srgbClr val="C00000"/>
                </a:solidFill>
              </a:rPr>
              <a:t>=</a:t>
            </a:r>
            <a:r>
              <a:rPr lang="en-US" altLang="zh-TW" dirty="0" err="1">
                <a:solidFill>
                  <a:srgbClr val="C00000"/>
                </a:solidFill>
              </a:rPr>
              <a:t>Jean</a:t>
            </a:r>
            <a:r>
              <a:rPr lang="en-US" altLang="zh-TW" b="1" dirty="0" err="1">
                <a:solidFill>
                  <a:srgbClr val="7030A0"/>
                </a:solidFill>
              </a:rPr>
              <a:t>&amp;</a:t>
            </a:r>
            <a:r>
              <a:rPr lang="en-US" altLang="zh-TW" dirty="0" err="1">
                <a:solidFill>
                  <a:srgbClr val="C00000"/>
                </a:solidFill>
              </a:rPr>
              <a:t>message</a:t>
            </a:r>
            <a:r>
              <a:rPr lang="en-US" altLang="zh-TW" dirty="0">
                <a:solidFill>
                  <a:srgbClr val="C00000"/>
                </a:solidFill>
              </a:rPr>
              <a:t>=Yes</a:t>
            </a:r>
            <a:r>
              <a:rPr lang="en-US" altLang="zh-TW" b="1" dirty="0">
                <a:solidFill>
                  <a:srgbClr val="7030A0"/>
                </a:solidFill>
              </a:rPr>
              <a:t>%3F </a:t>
            </a:r>
            <a:r>
              <a:rPr lang="en-US" altLang="zh-TW" dirty="0"/>
              <a:t>HTTP/1.1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question mark (?):</a:t>
            </a:r>
            <a:r>
              <a:rPr lang="en-US" altLang="zh-TW" dirty="0"/>
              <a:t> indicates </a:t>
            </a:r>
          </a:p>
          <a:p>
            <a:pPr lvl="3"/>
            <a:r>
              <a:rPr lang="en-US" altLang="zh-TW" dirty="0"/>
              <a:t>the </a:t>
            </a:r>
            <a:r>
              <a:rPr lang="en-US" altLang="zh-TW" dirty="0">
                <a:solidFill>
                  <a:srgbClr val="C00000"/>
                </a:solidFill>
              </a:rPr>
              <a:t>end of the path </a:t>
            </a:r>
            <a:r>
              <a:rPr lang="en-US" altLang="zh-TW" dirty="0"/>
              <a:t>part of the URL</a:t>
            </a:r>
          </a:p>
          <a:p>
            <a:pPr lvl="3"/>
            <a:r>
              <a:rPr lang="en-US" altLang="zh-TW" dirty="0"/>
              <a:t>the </a:t>
            </a:r>
            <a:r>
              <a:rPr lang="en-US" altLang="zh-TW" dirty="0">
                <a:solidFill>
                  <a:srgbClr val="C00000"/>
                </a:solidFill>
              </a:rPr>
              <a:t>start of the query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ampersand character (&amp;):  </a:t>
            </a:r>
            <a:r>
              <a:rPr lang="en-US" altLang="zh-TW" dirty="0"/>
              <a:t>is used to </a:t>
            </a:r>
            <a:r>
              <a:rPr lang="en-US" altLang="zh-TW" dirty="0">
                <a:solidFill>
                  <a:srgbClr val="C00000"/>
                </a:solidFill>
              </a:rPr>
              <a:t>separate</a:t>
            </a:r>
            <a:r>
              <a:rPr lang="en-US" altLang="zh-TW" dirty="0"/>
              <a:t> the pairs.</a:t>
            </a:r>
          </a:p>
          <a:p>
            <a:pPr lvl="2"/>
            <a:r>
              <a:rPr lang="en-US" altLang="zh-TW" i="1" dirty="0"/>
              <a:t>URL encoding:</a:t>
            </a:r>
          </a:p>
          <a:p>
            <a:pPr lvl="3"/>
            <a:r>
              <a:rPr lang="en-US" altLang="zh-TW" dirty="0"/>
              <a:t>uses a </a:t>
            </a:r>
            <a:r>
              <a:rPr lang="en-US" altLang="zh-TW" dirty="0">
                <a:solidFill>
                  <a:srgbClr val="C00000"/>
                </a:solidFill>
              </a:rPr>
              <a:t>percent sign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(%)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 followed by two hexadecimal</a:t>
            </a:r>
            <a:r>
              <a:rPr lang="zh-TW" altLang="en-US" dirty="0"/>
              <a:t> </a:t>
            </a:r>
            <a:r>
              <a:rPr lang="en-US" altLang="zh-TW" dirty="0"/>
              <a:t>(base 16) digits:</a:t>
            </a:r>
          </a:p>
          <a:p>
            <a:pPr lvl="4"/>
            <a:r>
              <a:rPr lang="en-US" altLang="zh-TW" dirty="0"/>
              <a:t>encode the character code</a:t>
            </a:r>
          </a:p>
          <a:p>
            <a:pPr lvl="4"/>
            <a:r>
              <a:rPr lang="en-US" altLang="zh-TW" b="1" dirty="0">
                <a:solidFill>
                  <a:srgbClr val="C00000"/>
                </a:solidFill>
              </a:rPr>
              <a:t>%3F:</a:t>
            </a:r>
          </a:p>
          <a:p>
            <a:pPr lvl="5"/>
            <a:r>
              <a:rPr lang="en-US" altLang="zh-TW" dirty="0"/>
              <a:t>is </a:t>
            </a:r>
            <a:r>
              <a:rPr lang="en-US" altLang="zh-TW" dirty="0">
                <a:solidFill>
                  <a:srgbClr val="C00000"/>
                </a:solidFill>
              </a:rPr>
              <a:t>63</a:t>
            </a:r>
            <a:r>
              <a:rPr lang="en-US" altLang="zh-TW" dirty="0"/>
              <a:t> in decimal notation, </a:t>
            </a:r>
          </a:p>
          <a:p>
            <a:pPr lvl="5"/>
            <a:r>
              <a:rPr lang="en-US" altLang="zh-TW" dirty="0"/>
              <a:t>is the code of a </a:t>
            </a:r>
            <a:r>
              <a:rPr lang="en-US" altLang="zh-TW" dirty="0">
                <a:solidFill>
                  <a:srgbClr val="C00000"/>
                </a:solidFill>
              </a:rPr>
              <a:t>question mark character (?)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52212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Why does JavaScript create a single stack?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JS is a </a:t>
            </a:r>
            <a:r>
              <a:rPr lang="en-US" altLang="zh-TW" dirty="0">
                <a:solidFill>
                  <a:srgbClr val="C00000"/>
                </a:solidFill>
              </a:rPr>
              <a:t>single-threaded</a:t>
            </a:r>
            <a:r>
              <a:rPr lang="en-US" altLang="zh-TW" dirty="0"/>
              <a:t> language:</a:t>
            </a:r>
          </a:p>
          <a:p>
            <a:pPr lvl="1"/>
            <a:r>
              <a:rPr lang="en-US" altLang="zh-TW" dirty="0"/>
              <a:t>thus, it creates a </a:t>
            </a:r>
            <a:r>
              <a:rPr lang="en-US" altLang="zh-TW" dirty="0">
                <a:solidFill>
                  <a:srgbClr val="C00000"/>
                </a:solidFill>
              </a:rPr>
              <a:t>single stack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modern browsers have been successful in implementing </a:t>
            </a:r>
            <a:r>
              <a:rPr lang="en-US" altLang="zh-TW" b="1" dirty="0"/>
              <a:t>web workers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dirty="0">
                <a:solidFill>
                  <a:srgbClr val="C00000"/>
                </a:solidFill>
              </a:rPr>
              <a:t>multithreaded JavaScript</a:t>
            </a:r>
            <a:r>
              <a:rPr lang="en-US" altLang="zh-TW" dirty="0"/>
              <a:t>.  </a:t>
            </a:r>
          </a:p>
          <a:p>
            <a:pPr lvl="2"/>
            <a:r>
              <a:rPr lang="en-US" altLang="zh-TW" dirty="0"/>
              <a:t>everything </a:t>
            </a:r>
            <a:r>
              <a:rPr lang="en-US" altLang="zh-TW" dirty="0">
                <a:solidFill>
                  <a:srgbClr val="C00000"/>
                </a:solidFill>
              </a:rPr>
              <a:t>executes asynchronously </a:t>
            </a:r>
            <a:r>
              <a:rPr lang="en-US" altLang="zh-TW" dirty="0"/>
              <a:t>in JavaScript </a:t>
            </a:r>
          </a:p>
          <a:p>
            <a:r>
              <a:rPr lang="en-US" altLang="zh-TW" b="1" dirty="0"/>
              <a:t>Callback mechanism: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Callback</a:t>
            </a:r>
            <a:r>
              <a:rPr lang="en-US" altLang="zh-TW" dirty="0"/>
              <a:t> is a chief functional programming technique:</a:t>
            </a:r>
          </a:p>
          <a:p>
            <a:pPr lvl="2"/>
            <a:r>
              <a:rPr lang="en-US" altLang="zh-TW" dirty="0"/>
              <a:t>provides the flexibility of </a:t>
            </a:r>
            <a:r>
              <a:rPr lang="en-US" altLang="zh-TW" dirty="0">
                <a:solidFill>
                  <a:srgbClr val="C00000"/>
                </a:solidFill>
              </a:rPr>
              <a:t>passing a </a:t>
            </a:r>
            <a:r>
              <a:rPr lang="en-US" altLang="zh-TW" b="1" dirty="0">
                <a:solidFill>
                  <a:srgbClr val="C00000"/>
                </a:solidFill>
              </a:rPr>
              <a:t>function</a:t>
            </a:r>
            <a:r>
              <a:rPr lang="en-US" altLang="zh-TW" dirty="0">
                <a:solidFill>
                  <a:srgbClr val="C00000"/>
                </a:solidFill>
              </a:rPr>
              <a:t> as an </a:t>
            </a:r>
            <a:r>
              <a:rPr lang="en-US" altLang="zh-TW" b="1" dirty="0">
                <a:solidFill>
                  <a:srgbClr val="C00000"/>
                </a:solidFill>
              </a:rPr>
              <a:t>argument</a:t>
            </a:r>
            <a:r>
              <a:rPr lang="en-US" altLang="zh-TW" dirty="0"/>
              <a:t> to another function. </a:t>
            </a:r>
          </a:p>
          <a:p>
            <a:pPr lvl="3"/>
            <a:r>
              <a:rPr lang="en-US" altLang="zh-TW" b="1" dirty="0" err="1">
                <a:solidFill>
                  <a:srgbClr val="0070C0"/>
                </a:solidFill>
              </a:rPr>
              <a:t>setTimeout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>
                <a:solidFill>
                  <a:srgbClr val="7030A0"/>
                </a:solidFill>
              </a:rPr>
              <a:t>function</a:t>
            </a:r>
            <a:r>
              <a:rPr lang="en-US" altLang="zh-TW" dirty="0">
                <a:solidFill>
                  <a:srgbClr val="0070C0"/>
                </a:solidFill>
              </a:rPr>
              <a:t>(){ 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console.log(`display after sometime!`) 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}, 6000) </a:t>
            </a:r>
            <a:r>
              <a:rPr lang="en-US" altLang="zh-TW" dirty="0"/>
              <a:t>//output after 6 seconds will be display after sometime! </a:t>
            </a:r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80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500967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lvl="1"/>
            <a:r>
              <a:rPr lang="en-US" altLang="zh-TW" sz="2200" dirty="0">
                <a:solidFill>
                  <a:srgbClr val="0070C0"/>
                </a:solidFill>
              </a:rPr>
              <a:t>console.log(`</a:t>
            </a:r>
            <a:r>
              <a:rPr lang="en-US" altLang="zh-TW" sz="2200" dirty="0">
                <a:solidFill>
                  <a:srgbClr val="7030A0"/>
                </a:solidFill>
              </a:rPr>
              <a:t>log first</a:t>
            </a:r>
            <a:r>
              <a:rPr lang="en-US" altLang="zh-TW" sz="2200" dirty="0">
                <a:solidFill>
                  <a:srgbClr val="0070C0"/>
                </a:solidFill>
              </a:rPr>
              <a:t>`); </a:t>
            </a:r>
          </a:p>
          <a:p>
            <a:pPr lvl="1"/>
            <a:r>
              <a:rPr lang="en-US" altLang="zh-TW" sz="2200" dirty="0">
                <a:solidFill>
                  <a:srgbClr val="0070C0"/>
                </a:solidFill>
              </a:rPr>
              <a:t>function </a:t>
            </a:r>
            <a:r>
              <a:rPr lang="en-US" altLang="zh-TW" sz="2200" b="1" dirty="0" err="1">
                <a:solidFill>
                  <a:srgbClr val="0070C0"/>
                </a:solidFill>
              </a:rPr>
              <a:t>getData</a:t>
            </a:r>
            <a:r>
              <a:rPr lang="en-US" altLang="zh-TW" sz="2200" dirty="0">
                <a:solidFill>
                  <a:srgbClr val="0070C0"/>
                </a:solidFill>
              </a:rPr>
              <a:t>() { console.log</a:t>
            </a:r>
            <a:r>
              <a:rPr lang="en-US" altLang="zh-TW" sz="2200" dirty="0">
                <a:solidFill>
                  <a:srgbClr val="C00000"/>
                </a:solidFill>
              </a:rPr>
              <a:t>(`Output : `, </a:t>
            </a:r>
            <a:r>
              <a:rPr lang="en-US" altLang="zh-TW" sz="2200" dirty="0" err="1">
                <a:solidFill>
                  <a:srgbClr val="C00000"/>
                </a:solidFill>
              </a:rPr>
              <a:t>getTotal</a:t>
            </a:r>
            <a:r>
              <a:rPr lang="en-US" altLang="zh-TW" sz="2200" dirty="0">
                <a:solidFill>
                  <a:srgbClr val="C00000"/>
                </a:solidFill>
              </a:rPr>
              <a:t>([2, 2, 3])); </a:t>
            </a:r>
            <a:r>
              <a:rPr lang="en-US" altLang="zh-TW" sz="2200" dirty="0">
                <a:solidFill>
                  <a:srgbClr val="0070C0"/>
                </a:solidFill>
              </a:rPr>
              <a:t>}</a:t>
            </a:r>
          </a:p>
          <a:p>
            <a:pPr lvl="1"/>
            <a:r>
              <a:rPr lang="en-US" altLang="zh-TW" sz="2200" b="1" dirty="0" err="1">
                <a:solidFill>
                  <a:srgbClr val="0070C0"/>
                </a:solidFill>
              </a:rPr>
              <a:t>setTimeout</a:t>
            </a:r>
            <a:r>
              <a:rPr lang="en-US" altLang="zh-TW" sz="2200" dirty="0">
                <a:solidFill>
                  <a:srgbClr val="0070C0"/>
                </a:solidFill>
              </a:rPr>
              <a:t>(</a:t>
            </a:r>
            <a:r>
              <a:rPr lang="en-US" altLang="zh-TW" sz="2200" dirty="0" err="1">
                <a:solidFill>
                  <a:srgbClr val="0070C0"/>
                </a:solidFill>
              </a:rPr>
              <a:t>getData</a:t>
            </a:r>
            <a:r>
              <a:rPr lang="en-US" altLang="zh-TW" sz="2200" dirty="0">
                <a:solidFill>
                  <a:srgbClr val="0070C0"/>
                </a:solidFill>
              </a:rPr>
              <a:t>, </a:t>
            </a:r>
            <a:r>
              <a:rPr lang="en-US" altLang="zh-TW" sz="2200" dirty="0">
                <a:solidFill>
                  <a:srgbClr val="7030A0"/>
                </a:solidFill>
              </a:rPr>
              <a:t>6000</a:t>
            </a:r>
            <a:r>
              <a:rPr lang="en-US" altLang="zh-TW" sz="2200" dirty="0">
                <a:solidFill>
                  <a:srgbClr val="0070C0"/>
                </a:solidFill>
              </a:rPr>
              <a:t>); </a:t>
            </a:r>
          </a:p>
          <a:p>
            <a:pPr lvl="1"/>
            <a:r>
              <a:rPr lang="en-US" altLang="zh-TW" sz="2200" dirty="0">
                <a:solidFill>
                  <a:srgbClr val="0070C0"/>
                </a:solidFill>
              </a:rPr>
              <a:t>console.log(`</a:t>
            </a:r>
            <a:r>
              <a:rPr lang="en-US" altLang="zh-TW" sz="2200" dirty="0">
                <a:solidFill>
                  <a:srgbClr val="7030A0"/>
                </a:solidFill>
              </a:rPr>
              <a:t>log last</a:t>
            </a:r>
            <a:r>
              <a:rPr lang="en-US" altLang="zh-TW" sz="2200" dirty="0">
                <a:solidFill>
                  <a:srgbClr val="0070C0"/>
                </a:solidFill>
              </a:rPr>
              <a:t>`);</a:t>
            </a:r>
          </a:p>
          <a:p>
            <a:r>
              <a:rPr lang="en-US" altLang="zh-TW" sz="2800" dirty="0"/>
              <a:t>For the preceding code:</a:t>
            </a:r>
          </a:p>
          <a:p>
            <a:pPr lvl="1"/>
            <a:r>
              <a:rPr lang="en-US" altLang="zh-TW" sz="2000" dirty="0"/>
              <a:t>the following </a:t>
            </a:r>
            <a:r>
              <a:rPr lang="en-US" altLang="zh-TW" sz="2000" dirty="0" err="1"/>
              <a:t>callstack</a:t>
            </a:r>
            <a:r>
              <a:rPr lang="en-US" altLang="zh-TW" sz="2000" dirty="0"/>
              <a:t> gets created in an execution context: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81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539" y="3861048"/>
            <a:ext cx="1705870" cy="16561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904400"/>
            <a:ext cx="3632850" cy="3953600"/>
          </a:xfrm>
          <a:prstGeom prst="rect">
            <a:avLst/>
          </a:prstGeom>
        </p:spPr>
      </p:pic>
      <p:sp>
        <p:nvSpPr>
          <p:cNvPr id="2" name="箭號: 向右 1">
            <a:extLst>
              <a:ext uri="{FF2B5EF4-FFF2-40B4-BE49-F238E27FC236}">
                <a16:creationId xmlns:a16="http://schemas.microsoft.com/office/drawing/2014/main" id="{46043D41-FDFF-4F77-8638-069D087008B5}"/>
              </a:ext>
            </a:extLst>
          </p:cNvPr>
          <p:cNvSpPr/>
          <p:nvPr/>
        </p:nvSpPr>
        <p:spPr>
          <a:xfrm>
            <a:off x="5004345" y="5092939"/>
            <a:ext cx="610483" cy="43204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A7E7845C-1D00-4E44-BB6C-4E6B1E28BDDA}"/>
              </a:ext>
            </a:extLst>
          </p:cNvPr>
          <p:cNvSpPr/>
          <p:nvPr/>
        </p:nvSpPr>
        <p:spPr>
          <a:xfrm>
            <a:off x="1751591" y="3861048"/>
            <a:ext cx="432048" cy="36004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58B1479-6E27-4D15-BCB2-AE02846A79A3}"/>
              </a:ext>
            </a:extLst>
          </p:cNvPr>
          <p:cNvCxnSpPr>
            <a:endCxn id="7" idx="1"/>
          </p:cNvCxnSpPr>
          <p:nvPr/>
        </p:nvCxnSpPr>
        <p:spPr>
          <a:xfrm>
            <a:off x="1613925" y="4041068"/>
            <a:ext cx="137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68603C48-D719-47DC-B3D5-5992911EB235}"/>
              </a:ext>
            </a:extLst>
          </p:cNvPr>
          <p:cNvCxnSpPr/>
          <p:nvPr/>
        </p:nvCxnSpPr>
        <p:spPr>
          <a:xfrm rot="16200000" flipV="1">
            <a:off x="982852" y="4672142"/>
            <a:ext cx="1483919" cy="221771"/>
          </a:xfrm>
          <a:prstGeom prst="bentConnector3">
            <a:avLst>
              <a:gd name="adj1" fmla="val -87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C6B9AB4E-7528-4D18-9370-DCA066B2E3A8}"/>
              </a:ext>
            </a:extLst>
          </p:cNvPr>
          <p:cNvCxnSpPr>
            <a:cxnSpLocks/>
            <a:endCxn id="2" idx="1"/>
          </p:cNvCxnSpPr>
          <p:nvPr/>
        </p:nvCxnSpPr>
        <p:spPr>
          <a:xfrm rot="16200000" flipH="1">
            <a:off x="4260878" y="4565495"/>
            <a:ext cx="1267895" cy="2190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F30101A-4E7A-401E-BD3D-F256376348DC}"/>
              </a:ext>
            </a:extLst>
          </p:cNvPr>
          <p:cNvCxnSpPr>
            <a:cxnSpLocks/>
          </p:cNvCxnSpPr>
          <p:nvPr/>
        </p:nvCxnSpPr>
        <p:spPr>
          <a:xfrm flipV="1">
            <a:off x="4211960" y="4041066"/>
            <a:ext cx="573346" cy="2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7852454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4897"/>
            <a:ext cx="9285082" cy="6309320"/>
          </a:xfrm>
        </p:spPr>
        <p:txBody>
          <a:bodyPr>
            <a:normAutofit/>
          </a:bodyPr>
          <a:lstStyle/>
          <a:p>
            <a:r>
              <a:rPr lang="en-US" altLang="zh-TW" sz="2600" dirty="0"/>
              <a:t>Once the operation is recognized as asynchronous (which requires web API):</a:t>
            </a:r>
          </a:p>
          <a:p>
            <a:pPr lvl="1"/>
            <a:r>
              <a:rPr lang="en-US" altLang="zh-TW" sz="2400" dirty="0"/>
              <a:t>the method is called in a different context</a:t>
            </a:r>
          </a:p>
          <a:p>
            <a:pPr lvl="1"/>
            <a:r>
              <a:rPr lang="en-US" altLang="zh-TW" sz="2400" dirty="0"/>
              <a:t>the execution of the </a:t>
            </a:r>
            <a:r>
              <a:rPr lang="en-US" altLang="zh-TW" sz="2400" dirty="0" err="1">
                <a:solidFill>
                  <a:srgbClr val="C00000"/>
                </a:solidFill>
              </a:rPr>
              <a:t>callstack</a:t>
            </a:r>
            <a:r>
              <a:rPr lang="en-US" altLang="zh-TW" sz="2400" dirty="0">
                <a:solidFill>
                  <a:srgbClr val="C00000"/>
                </a:solidFill>
              </a:rPr>
              <a:t> </a:t>
            </a:r>
            <a:r>
              <a:rPr lang="en-US" altLang="zh-TW" sz="2400" dirty="0"/>
              <a:t>continues.</a:t>
            </a:r>
          </a:p>
          <a:p>
            <a:pPr lvl="2"/>
            <a:r>
              <a:rPr lang="en-US" altLang="zh-TW" dirty="0"/>
              <a:t>the </a:t>
            </a:r>
            <a:r>
              <a:rPr lang="en-US" altLang="zh-TW" dirty="0">
                <a:solidFill>
                  <a:srgbClr val="C00000"/>
                </a:solidFill>
              </a:rPr>
              <a:t>log last </a:t>
            </a:r>
            <a:r>
              <a:rPr lang="en-US" altLang="zh-TW" dirty="0"/>
              <a:t>is printed before </a:t>
            </a:r>
            <a:r>
              <a:rPr lang="en-US" altLang="zh-TW" dirty="0" err="1">
                <a:solidFill>
                  <a:srgbClr val="C00000"/>
                </a:solidFill>
              </a:rPr>
              <a:t>setTimeout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displays the result. </a:t>
            </a:r>
          </a:p>
          <a:p>
            <a:pPr lvl="2"/>
            <a:r>
              <a:rPr lang="en-US" altLang="zh-TW" dirty="0"/>
              <a:t>This is why JavaScript code is said to </a:t>
            </a:r>
            <a:r>
              <a:rPr lang="en-US" altLang="zh-TW" dirty="0">
                <a:solidFill>
                  <a:srgbClr val="C00000"/>
                </a:solidFill>
              </a:rPr>
              <a:t>be </a:t>
            </a:r>
            <a:r>
              <a:rPr lang="en-US" altLang="zh-TW" b="1" dirty="0">
                <a:solidFill>
                  <a:srgbClr val="C00000"/>
                </a:solidFill>
              </a:rPr>
              <a:t>non-blocking</a:t>
            </a:r>
            <a:r>
              <a:rPr lang="en-US" altLang="zh-TW" dirty="0"/>
              <a:t>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82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79798"/>
            <a:ext cx="6906900" cy="4065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33361" y="5791743"/>
            <a:ext cx="5829394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Book Antiqua" panose="02040602050305030304" pitchFamily="18" charset="0"/>
              </a:rPr>
              <a:t>works similarly for XMLHTTP request or AJAX request made from the browser. </a:t>
            </a:r>
            <a:r>
              <a:rPr lang="en-US" altLang="zh-TW" b="1" dirty="0" err="1">
                <a:solidFill>
                  <a:srgbClr val="C00000"/>
                </a:solidFill>
                <a:latin typeface="Courier Std"/>
              </a:rPr>
              <a:t>setTimeout</a:t>
            </a:r>
            <a:r>
              <a:rPr lang="en-US" altLang="zh-TW" dirty="0">
                <a:solidFill>
                  <a:srgbClr val="C00000"/>
                </a:solidFill>
                <a:latin typeface="Courier Std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Book Antiqua" panose="02040602050305030304" pitchFamily="18" charset="0"/>
              </a:rPr>
              <a:t>can be replaced by them to get an idea of asynchronous requests.	</a:t>
            </a:r>
          </a:p>
        </p:txBody>
      </p:sp>
    </p:spTree>
    <p:extLst>
      <p:ext uri="{BB962C8B-B14F-4D97-AF65-F5344CB8AC3E}">
        <p14:creationId xmlns:p14="http://schemas.microsoft.com/office/powerpoint/2010/main" val="24972463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13376"/>
          </a:xfrm>
        </p:spPr>
        <p:txBody>
          <a:bodyPr>
            <a:normAutofit/>
          </a:bodyPr>
          <a:lstStyle/>
          <a:p>
            <a:r>
              <a:rPr lang="en-US" altLang="zh-TW" dirty="0"/>
              <a:t>Once it times out in the web API stack (after 6 seconds in our case):</a:t>
            </a:r>
          </a:p>
          <a:p>
            <a:pPr lvl="1"/>
            <a:r>
              <a:rPr lang="en-US" altLang="zh-TW" dirty="0"/>
              <a:t>web API stack pushes the code to the task queue.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83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238"/>
            <a:ext cx="6906900" cy="53610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31840" y="1556792"/>
            <a:ext cx="6012160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Book Antiqua" panose="02040602050305030304" pitchFamily="18" charset="0"/>
              </a:rPr>
              <a:t>task queue contains every step that should be executed next in the </a:t>
            </a:r>
            <a:r>
              <a:rPr lang="en-US" altLang="zh-TW" dirty="0" err="1">
                <a:solidFill>
                  <a:srgbClr val="000000"/>
                </a:solidFill>
                <a:latin typeface="Book Antiqua" panose="02040602050305030304" pitchFamily="18" charset="0"/>
              </a:rPr>
              <a:t>callstack</a:t>
            </a:r>
            <a:r>
              <a:rPr lang="en-US" altLang="zh-TW" dirty="0">
                <a:solidFill>
                  <a:srgbClr val="000000"/>
                </a:solidFill>
                <a:latin typeface="Book Antiqua" panose="02040602050305030304" pitchFamily="18" charset="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Book Antiqua" panose="02040602050305030304" pitchFamily="18" charset="0"/>
              </a:rPr>
              <a:t>—the order of priority is based on a </a:t>
            </a:r>
            <a:r>
              <a:rPr lang="en-US" altLang="zh-TW" b="1" dirty="0">
                <a:solidFill>
                  <a:srgbClr val="000000"/>
                </a:solidFill>
                <a:latin typeface="Book Antiqua" panose="02040602050305030304" pitchFamily="18" charset="0"/>
              </a:rPr>
              <a:t>First In First Out </a:t>
            </a:r>
            <a:r>
              <a:rPr lang="en-US" altLang="zh-TW" dirty="0">
                <a:solidFill>
                  <a:srgbClr val="000000"/>
                </a:solidFill>
                <a:latin typeface="Book Antiqua" panose="02040602050305030304" pitchFamily="18" charset="0"/>
              </a:rPr>
              <a:t>(</a:t>
            </a:r>
            <a:r>
              <a:rPr lang="en-US" altLang="zh-TW" b="1" dirty="0">
                <a:solidFill>
                  <a:srgbClr val="000000"/>
                </a:solidFill>
                <a:latin typeface="Book Antiqua" panose="02040602050305030304" pitchFamily="18" charset="0"/>
              </a:rPr>
              <a:t>FIFO</a:t>
            </a:r>
            <a:r>
              <a:rPr lang="en-US" altLang="zh-TW" dirty="0">
                <a:solidFill>
                  <a:srgbClr val="000000"/>
                </a:solidFill>
                <a:latin typeface="Book Antiqua" panose="02040602050305030304" pitchFamily="18" charset="0"/>
              </a:rPr>
              <a:t>) approach.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44652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Introducing </a:t>
            </a:r>
            <a:r>
              <a:rPr lang="en-US" altLang="zh-TW" b="1" dirty="0" err="1"/>
              <a:t>eventloop</a:t>
            </a:r>
            <a:r>
              <a:rPr lang="en-US" altLang="zh-TW" b="1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43" y="412155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An </a:t>
            </a:r>
            <a:r>
              <a:rPr lang="en-US" altLang="zh-TW" b="1" dirty="0" err="1"/>
              <a:t>eventloop</a:t>
            </a:r>
            <a:r>
              <a:rPr lang="en-US" altLang="zh-TW" dirty="0"/>
              <a:t> is responsible for:</a:t>
            </a:r>
          </a:p>
          <a:p>
            <a:pPr lvl="1"/>
            <a:r>
              <a:rPr lang="en-US" altLang="zh-TW" sz="2200" dirty="0"/>
              <a:t>Fetching the </a:t>
            </a:r>
            <a:r>
              <a:rPr lang="en-US" altLang="zh-TW" sz="2200" b="1" dirty="0"/>
              <a:t>next task </a:t>
            </a:r>
            <a:r>
              <a:rPr lang="en-US" altLang="zh-TW" sz="2200" dirty="0"/>
              <a:t>in the </a:t>
            </a:r>
            <a:r>
              <a:rPr lang="en-US" altLang="zh-TW" sz="2200" b="1" dirty="0"/>
              <a:t>event</a:t>
            </a:r>
            <a:r>
              <a:rPr lang="en-US" altLang="zh-TW" sz="2200" dirty="0"/>
              <a:t> </a:t>
            </a:r>
            <a:r>
              <a:rPr lang="en-US" altLang="zh-TW" sz="2200" b="1" dirty="0"/>
              <a:t>queue</a:t>
            </a:r>
            <a:r>
              <a:rPr lang="en-US" altLang="zh-TW" sz="2200" dirty="0"/>
              <a:t> </a:t>
            </a:r>
          </a:p>
          <a:p>
            <a:pPr lvl="1"/>
            <a:r>
              <a:rPr lang="en-US" altLang="zh-TW" sz="2200" dirty="0"/>
              <a:t>Assign the task to the </a:t>
            </a:r>
            <a:r>
              <a:rPr lang="en-US" altLang="zh-TW" sz="2200" b="1" dirty="0" err="1"/>
              <a:t>callstack</a:t>
            </a:r>
            <a:r>
              <a:rPr lang="en-US" altLang="zh-TW" sz="2200" dirty="0"/>
              <a:t> in the </a:t>
            </a:r>
            <a:r>
              <a:rPr lang="en-US" altLang="zh-TW" sz="2200" b="1" dirty="0"/>
              <a:t>execution context</a:t>
            </a:r>
            <a:r>
              <a:rPr lang="en-US" altLang="zh-TW" sz="2200" dirty="0"/>
              <a:t>.</a:t>
            </a:r>
          </a:p>
          <a:p>
            <a:pPr lvl="1"/>
            <a:r>
              <a:rPr lang="en-US" altLang="zh-TW" sz="2200" dirty="0"/>
              <a:t>The following diagram contains a new component called </a:t>
            </a:r>
            <a:r>
              <a:rPr lang="en-US" altLang="zh-TW" sz="2200" b="1" dirty="0" err="1"/>
              <a:t>eventloop</a:t>
            </a:r>
            <a:r>
              <a:rPr lang="en-US" altLang="zh-TW" sz="2200" dirty="0"/>
              <a:t>: 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84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" y="2240223"/>
            <a:ext cx="7200800" cy="45091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47865" y="2348880"/>
            <a:ext cx="5785292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Book Antiqua" panose="02040602050305030304" pitchFamily="18" charset="0"/>
              </a:rPr>
              <a:t>On every event emitted in browser,  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Book Antiqua" panose="02040602050305030304" pitchFamily="18" charset="0"/>
              </a:rPr>
              <a:t>eventloop</a:t>
            </a:r>
            <a:r>
              <a:rPr lang="en-US" altLang="zh-TW" dirty="0">
                <a:solidFill>
                  <a:srgbClr val="000000"/>
                </a:solidFill>
                <a:latin typeface="Book Antiqua" panose="02040602050305030304" pitchFamily="18" charset="0"/>
              </a:rPr>
              <a:t> keeps on checking for any tasks prioritized in the queue.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46644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Introducing Node.js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12155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</a:rPr>
              <a:t>Node.js</a:t>
            </a:r>
            <a:r>
              <a:rPr lang="en-US" altLang="zh-TW" sz="2400" dirty="0"/>
              <a:t> is a </a:t>
            </a:r>
            <a:r>
              <a:rPr lang="en-US" altLang="zh-TW" sz="2400" dirty="0">
                <a:solidFill>
                  <a:srgbClr val="C00000"/>
                </a:solidFill>
              </a:rPr>
              <a:t>JS runtime environment </a:t>
            </a:r>
            <a:r>
              <a:rPr lang="en-US" altLang="zh-TW" sz="2400" dirty="0"/>
              <a:t>using </a:t>
            </a:r>
            <a:r>
              <a:rPr lang="en-US" altLang="zh-TW" sz="2400" dirty="0">
                <a:solidFill>
                  <a:srgbClr val="C00000"/>
                </a:solidFill>
              </a:rPr>
              <a:t>Chrome‘s v8 engine</a:t>
            </a:r>
            <a:r>
              <a:rPr lang="zh-TW" altLang="en-US" sz="2400" dirty="0">
                <a:solidFill>
                  <a:srgbClr val="C00000"/>
                </a:solidFill>
              </a:rPr>
              <a:t> </a:t>
            </a:r>
            <a:r>
              <a:rPr lang="en-US" altLang="zh-TW" sz="2400" dirty="0">
                <a:solidFill>
                  <a:srgbClr val="C00000"/>
                </a:solidFill>
              </a:rPr>
              <a:t>(</a:t>
            </a:r>
            <a:r>
              <a:rPr lang="en-US" altLang="zh-TW" sz="2400" b="1" dirty="0">
                <a:solidFill>
                  <a:srgbClr val="C00000"/>
                </a:solidFill>
                <a:hlinkClick r:id="rId2"/>
              </a:rPr>
              <a:t>just-in-time </a:t>
            </a:r>
            <a:r>
              <a:rPr lang="en-US" altLang="zh-TW" sz="2400" dirty="0">
                <a:solidFill>
                  <a:srgbClr val="C00000"/>
                </a:solidFill>
                <a:hlinkClick r:id="rId2"/>
              </a:rPr>
              <a:t>(</a:t>
            </a:r>
            <a:r>
              <a:rPr lang="en-US" altLang="zh-TW" sz="2400" b="1" dirty="0">
                <a:solidFill>
                  <a:srgbClr val="C00000"/>
                </a:solidFill>
                <a:hlinkClick r:id="rId2"/>
              </a:rPr>
              <a:t>JIT</a:t>
            </a:r>
            <a:r>
              <a:rPr lang="en-US" altLang="zh-TW" sz="2400" dirty="0">
                <a:solidFill>
                  <a:srgbClr val="C00000"/>
                </a:solidFill>
                <a:hlinkClick r:id="rId2"/>
              </a:rPr>
              <a:t>) compiler</a:t>
            </a:r>
            <a:r>
              <a:rPr lang="zh-TW" altLang="en-US" sz="2400" dirty="0">
                <a:solidFill>
                  <a:srgbClr val="C00000"/>
                </a:solidFill>
              </a:rPr>
              <a:t> </a:t>
            </a:r>
            <a:r>
              <a:rPr lang="en-US" altLang="zh-TW" sz="2400" dirty="0">
                <a:solidFill>
                  <a:srgbClr val="C00000"/>
                </a:solidFill>
              </a:rPr>
              <a:t>)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000" dirty="0"/>
              <a:t>by a programmer named Ryan Dahl. </a:t>
            </a:r>
          </a:p>
          <a:p>
            <a:r>
              <a:rPr lang="en-US" altLang="zh-TW" sz="2400" b="1" dirty="0" err="1"/>
              <a:t>Eventloop</a:t>
            </a:r>
            <a:r>
              <a:rPr lang="en-US" altLang="zh-TW" sz="2400" b="1" dirty="0"/>
              <a:t> revisited with Node.js :</a:t>
            </a:r>
          </a:p>
          <a:p>
            <a:pPr lvl="1"/>
            <a:r>
              <a:rPr lang="en-US" altLang="zh-TW" sz="2200" dirty="0"/>
              <a:t>Ryan used </a:t>
            </a:r>
            <a:r>
              <a:rPr lang="en-US" altLang="zh-TW" sz="2200" b="1" dirty="0">
                <a:solidFill>
                  <a:srgbClr val="C00000"/>
                </a:solidFill>
              </a:rPr>
              <a:t>single-threaded </a:t>
            </a:r>
            <a:r>
              <a:rPr lang="en-US" altLang="zh-TW" sz="2200" b="1" dirty="0" err="1">
                <a:solidFill>
                  <a:srgbClr val="C00000"/>
                </a:solidFill>
              </a:rPr>
              <a:t>e</a:t>
            </a:r>
            <a:r>
              <a:rPr lang="en-US" altLang="zh-TW" sz="2200" dirty="0" err="1">
                <a:solidFill>
                  <a:srgbClr val="C00000"/>
                </a:solidFill>
              </a:rPr>
              <a:t>ventloop</a:t>
            </a:r>
            <a:r>
              <a:rPr lang="en-US" altLang="zh-TW" sz="2200" dirty="0">
                <a:solidFill>
                  <a:srgbClr val="C00000"/>
                </a:solidFill>
              </a:rPr>
              <a:t> model:</a:t>
            </a:r>
          </a:p>
          <a:p>
            <a:pPr lvl="2"/>
            <a:r>
              <a:rPr lang="en-US" altLang="zh-TW" sz="2200" dirty="0"/>
              <a:t>implemented it using </a:t>
            </a:r>
            <a:r>
              <a:rPr lang="en-US" altLang="zh-TW" sz="2200" b="1" dirty="0"/>
              <a:t>server-based APIs </a:t>
            </a:r>
            <a:r>
              <a:rPr lang="en-US" altLang="zh-TW" sz="2200" dirty="0"/>
              <a:t>written in </a:t>
            </a:r>
            <a:r>
              <a:rPr lang="en-US" altLang="zh-TW" sz="2200" b="1" dirty="0"/>
              <a:t>C++ and JS</a:t>
            </a:r>
            <a:r>
              <a:rPr lang="en-US" altLang="zh-TW" sz="2200" dirty="0"/>
              <a:t>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85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755" y="2492896"/>
            <a:ext cx="6906900" cy="43651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03848" y="2420888"/>
            <a:ext cx="5940152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Book Antiqua" panose="02040602050305030304" pitchFamily="18" charset="0"/>
              </a:rPr>
              <a:t>The difference is that the </a:t>
            </a:r>
            <a:r>
              <a:rPr lang="en-US" altLang="zh-TW" dirty="0">
                <a:solidFill>
                  <a:srgbClr val="C00000"/>
                </a:solidFill>
                <a:latin typeface="Book Antiqua" panose="02040602050305030304" pitchFamily="18" charset="0"/>
              </a:rPr>
              <a:t>browser's</a:t>
            </a:r>
            <a:r>
              <a:rPr lang="en-US" altLang="zh-TW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Book Antiqua" panose="02040602050305030304" pitchFamily="18" charset="0"/>
              </a:rPr>
              <a:t>web API </a:t>
            </a:r>
            <a:r>
              <a:rPr lang="en-US" altLang="zh-TW" dirty="0">
                <a:solidFill>
                  <a:srgbClr val="000000"/>
                </a:solidFill>
                <a:latin typeface="Book Antiqua" panose="02040602050305030304" pitchFamily="18" charset="0"/>
              </a:rPr>
              <a:t>is replaced with </a:t>
            </a:r>
            <a:r>
              <a:rPr lang="en-US" altLang="zh-TW" dirty="0">
                <a:solidFill>
                  <a:srgbClr val="C00000"/>
                </a:solidFill>
                <a:latin typeface="Book Antiqua" panose="02040602050305030304" pitchFamily="18" charset="0"/>
              </a:rPr>
              <a:t>Node.js API. 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68590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Autofit/>
          </a:bodyPr>
          <a:lstStyle/>
          <a:p>
            <a:r>
              <a:rPr lang="en-US" altLang="zh-TW" sz="3000" b="1" dirty="0"/>
              <a:t>Single-threaded </a:t>
            </a:r>
            <a:r>
              <a:rPr lang="en-US" altLang="zh-TW" sz="3000" b="1" dirty="0" err="1"/>
              <a:t>eventloop</a:t>
            </a:r>
            <a:r>
              <a:rPr lang="en-US" altLang="zh-TW" sz="3000" b="1" dirty="0"/>
              <a:t> model on a server 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392664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web applications follow a </a:t>
            </a:r>
            <a:r>
              <a:rPr lang="en-US" altLang="zh-TW" sz="2400" b="1" dirty="0"/>
              <a:t>three-tier</a:t>
            </a:r>
            <a:r>
              <a:rPr lang="en-US" altLang="zh-TW" sz="2400" dirty="0"/>
              <a:t> web architecture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C00000"/>
                </a:solidFill>
              </a:rPr>
              <a:t>web app server</a:t>
            </a:r>
            <a:r>
              <a:rPr lang="en-US" altLang="zh-TW" sz="2400" dirty="0"/>
              <a:t> is where the </a:t>
            </a:r>
            <a:r>
              <a:rPr lang="en-US" altLang="zh-TW" sz="2400" dirty="0">
                <a:solidFill>
                  <a:srgbClr val="C00000"/>
                </a:solidFill>
              </a:rPr>
              <a:t>Node.js magic happens</a:t>
            </a:r>
            <a:r>
              <a:rPr lang="en-US" altLang="zh-TW" sz="2400" dirty="0"/>
              <a:t>. 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86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764704"/>
            <a:ext cx="6996600" cy="93610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143459"/>
            <a:ext cx="6856630" cy="471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493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Why and where is Node.js used?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lnSpcReduction="10000"/>
          </a:bodyPr>
          <a:lstStyle/>
          <a:p>
            <a:r>
              <a:rPr lang="en-US" altLang="zh-TW" b="1" dirty="0"/>
              <a:t>Real-time and multi user apps </a:t>
            </a:r>
            <a:endParaRPr lang="en-US" altLang="zh-TW" dirty="0"/>
          </a:p>
          <a:p>
            <a:r>
              <a:rPr lang="en-US" altLang="zh-TW" b="1" dirty="0"/>
              <a:t>Web API's services</a:t>
            </a:r>
            <a:r>
              <a:rPr lang="en-US" altLang="zh-TW" dirty="0"/>
              <a:t>: </a:t>
            </a:r>
          </a:p>
          <a:p>
            <a:r>
              <a:rPr lang="en-US" altLang="zh-TW" b="1" dirty="0"/>
              <a:t>Delayed jobs:</a:t>
            </a:r>
            <a:r>
              <a:rPr lang="zh-TW" altLang="en-US" b="1" dirty="0"/>
              <a:t> </a:t>
            </a:r>
            <a:endParaRPr lang="zh-TW" altLang="en-US" dirty="0"/>
          </a:p>
          <a:p>
            <a:pPr lvl="1"/>
            <a:r>
              <a:rPr lang="en-US" altLang="zh-TW" dirty="0"/>
              <a:t>sending an e-mail or writing data to DB </a:t>
            </a:r>
          </a:p>
          <a:p>
            <a:r>
              <a:rPr lang="en-US" altLang="zh-TW" b="1" dirty="0"/>
              <a:t>Proxy</a:t>
            </a:r>
            <a:r>
              <a:rPr lang="en-US" altLang="zh-TW" dirty="0"/>
              <a:t>: </a:t>
            </a:r>
          </a:p>
          <a:p>
            <a:pPr lvl="1"/>
            <a:r>
              <a:rPr lang="en-US" altLang="zh-TW" dirty="0"/>
              <a:t>The feature of non-blocking execution stimulates the Node.js usage as a proxy server </a:t>
            </a:r>
          </a:p>
          <a:p>
            <a:r>
              <a:rPr lang="en-US" altLang="zh-TW" b="1" dirty="0"/>
              <a:t>Data streaming </a:t>
            </a:r>
            <a:endParaRPr lang="en-US" altLang="zh-TW" dirty="0"/>
          </a:p>
          <a:p>
            <a:r>
              <a:rPr lang="en-US" altLang="zh-TW" b="1" dirty="0"/>
              <a:t>Minimum viable apps </a:t>
            </a:r>
            <a:endParaRPr lang="en-US" altLang="zh-TW" dirty="0"/>
          </a:p>
          <a:p>
            <a:r>
              <a:rPr lang="en-US" altLang="zh-TW" b="1" dirty="0"/>
              <a:t>Monitoring and notification application </a:t>
            </a:r>
            <a:endParaRPr lang="en-US" altLang="zh-TW" dirty="0"/>
          </a:p>
          <a:p>
            <a:r>
              <a:rPr lang="en-US" altLang="zh-TW" b="1" dirty="0" err="1"/>
              <a:t>Microservices</a:t>
            </a:r>
            <a:r>
              <a:rPr lang="en-US" altLang="zh-TW" b="1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Node.js provides support to </a:t>
            </a:r>
            <a:r>
              <a:rPr lang="en-US" altLang="zh-TW" dirty="0" err="1"/>
              <a:t>microservices</a:t>
            </a:r>
            <a:r>
              <a:rPr lang="en-US" altLang="zh-TW" dirty="0"/>
              <a:t> and </a:t>
            </a:r>
            <a:r>
              <a:rPr lang="en-US" altLang="zh-TW" dirty="0" err="1"/>
              <a:t>IoT</a:t>
            </a:r>
            <a:r>
              <a:rPr lang="en-US" altLang="zh-TW" dirty="0"/>
              <a:t> 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87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228112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Building a Node.js App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b="1" dirty="0"/>
              <a:t>NPM community:</a:t>
            </a:r>
          </a:p>
          <a:p>
            <a:pPr lvl="1"/>
            <a:r>
              <a:rPr lang="en-US" altLang="zh-TW" dirty="0"/>
              <a:t>Node package manager (NPM)</a:t>
            </a:r>
            <a:r>
              <a:rPr lang="zh-TW" altLang="en-US" dirty="0"/>
              <a:t> </a:t>
            </a:r>
            <a:r>
              <a:rPr lang="en-US" altLang="zh-TW" dirty="0"/>
              <a:t>with Node.js. </a:t>
            </a:r>
          </a:p>
          <a:p>
            <a:pPr lvl="2"/>
            <a:r>
              <a:rPr lang="en-US" altLang="zh-TW" dirty="0"/>
              <a:t>a package manager not only for </a:t>
            </a:r>
            <a:r>
              <a:rPr lang="en-US" altLang="zh-TW" dirty="0">
                <a:solidFill>
                  <a:srgbClr val="C00000"/>
                </a:solidFill>
              </a:rPr>
              <a:t>Node.js</a:t>
            </a:r>
            <a:r>
              <a:rPr lang="en-US" altLang="zh-TW" dirty="0"/>
              <a:t> but for </a:t>
            </a:r>
            <a:r>
              <a:rPr lang="en-US" altLang="zh-TW" dirty="0">
                <a:solidFill>
                  <a:srgbClr val="C00000"/>
                </a:solidFill>
              </a:rPr>
              <a:t>all JS modules </a:t>
            </a:r>
          </a:p>
          <a:p>
            <a:pPr lvl="3"/>
            <a:r>
              <a:rPr lang="en-US" altLang="zh-TW" dirty="0">
                <a:solidFill>
                  <a:srgbClr val="C00000"/>
                </a:solidFill>
              </a:rPr>
              <a:t>A reusable JS code</a:t>
            </a:r>
            <a:r>
              <a:rPr lang="en-US" altLang="zh-TW" dirty="0"/>
              <a:t> is said to be a package.</a:t>
            </a:r>
          </a:p>
          <a:p>
            <a:pPr lvl="2"/>
            <a:r>
              <a:rPr lang="en-US" altLang="zh-TW" dirty="0"/>
              <a:t>developers share their own packages on NPM repositories:</a:t>
            </a:r>
          </a:p>
          <a:p>
            <a:pPr lvl="3"/>
            <a:r>
              <a:rPr lang="en-US" altLang="zh-TW" dirty="0"/>
              <a:t>NPM provides a platform:</a:t>
            </a:r>
          </a:p>
          <a:p>
            <a:pPr lvl="4"/>
            <a:r>
              <a:rPr lang="en-US" altLang="zh-TW" dirty="0"/>
              <a:t>to </a:t>
            </a:r>
            <a:r>
              <a:rPr lang="en-US" altLang="zh-TW" dirty="0">
                <a:solidFill>
                  <a:srgbClr val="C00000"/>
                </a:solidFill>
              </a:rPr>
              <a:t>store, browse, and access </a:t>
            </a:r>
            <a:r>
              <a:rPr lang="en-US" altLang="zh-TW" dirty="0"/>
              <a:t>these packages among developers. </a:t>
            </a:r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88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4" y="3675963"/>
            <a:ext cx="9014851" cy="30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282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CH1-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工欲善其事，必先利其器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開發環境規劃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pPr lvl="1"/>
            <a:r>
              <a:rPr lang="zh-TW" altLang="en-US" b="1" dirty="0"/>
              <a:t>如何在 </a:t>
            </a:r>
            <a:r>
              <a:rPr lang="en-US" altLang="zh-TW" b="1" dirty="0"/>
              <a:t>Windows </a:t>
            </a:r>
            <a:r>
              <a:rPr lang="zh-TW" altLang="en-US" b="1" dirty="0"/>
              <a:t>打造 </a:t>
            </a:r>
            <a:r>
              <a:rPr lang="en-US" altLang="zh-TW" b="1" dirty="0"/>
              <a:t>JavaScript Web </a:t>
            </a:r>
            <a:r>
              <a:rPr lang="zh-TW" altLang="en-US" b="1" dirty="0"/>
              <a:t>開發環境</a:t>
            </a:r>
            <a:endParaRPr lang="en-US" altLang="zh-TW" b="1" dirty="0"/>
          </a:p>
          <a:p>
            <a:pPr lvl="1"/>
            <a:r>
              <a:rPr lang="en-US" altLang="zh-TW" b="1" dirty="0"/>
              <a:t>Ref: </a:t>
            </a:r>
          </a:p>
          <a:p>
            <a:pPr lvl="1"/>
            <a:r>
              <a:rPr lang="en-US" altLang="zh-TW" b="1" dirty="0">
                <a:hlinkClick r:id="rId2"/>
              </a:rPr>
              <a:t>https://happycoder.org/2017/12/19/javascript101-windows-dev-environment-setup-tutorial/</a:t>
            </a:r>
            <a:r>
              <a:rPr lang="en-US" altLang="zh-TW" b="1" dirty="0"/>
              <a:t> </a:t>
            </a:r>
          </a:p>
          <a:p>
            <a:endParaRPr lang="en-US" altLang="zh-TW" b="1" dirty="0"/>
          </a:p>
          <a:p>
            <a:r>
              <a:rPr lang="zh-TW" altLang="en-US" b="1" dirty="0"/>
              <a:t>安裝軟體步驟</a:t>
            </a:r>
            <a:r>
              <a:rPr lang="en-US" altLang="zh-TW" b="1" dirty="0"/>
              <a:t>:</a:t>
            </a:r>
            <a:endParaRPr lang="zh-TW" altLang="en-US" b="1" dirty="0"/>
          </a:p>
          <a:p>
            <a:pPr lvl="1"/>
            <a:r>
              <a:rPr lang="zh-TW" altLang="en-US" b="1" dirty="0"/>
              <a:t>下載安裝 </a:t>
            </a:r>
            <a:r>
              <a:rPr lang="en-US" altLang="zh-TW" b="1" dirty="0"/>
              <a:t>google chrome </a:t>
            </a:r>
            <a:r>
              <a:rPr lang="zh-TW" altLang="en-US" b="1" dirty="0"/>
              <a:t>瀏覽器</a:t>
            </a:r>
          </a:p>
          <a:p>
            <a:pPr lvl="1"/>
            <a:r>
              <a:rPr lang="zh-TW" altLang="en-US" b="1" dirty="0"/>
              <a:t>下載安裝 </a:t>
            </a:r>
            <a:r>
              <a:rPr lang="en-US" altLang="zh-TW" b="1" dirty="0"/>
              <a:t>Visual Studio Code </a:t>
            </a:r>
            <a:r>
              <a:rPr lang="zh-TW" altLang="en-US" b="1" dirty="0"/>
              <a:t>或 </a:t>
            </a:r>
            <a:r>
              <a:rPr lang="en-US" altLang="zh-TW" b="1" dirty="0"/>
              <a:t>Sublime text </a:t>
            </a:r>
            <a:r>
              <a:rPr lang="zh-TW" altLang="en-US" b="1" dirty="0"/>
              <a:t>文字編輯器</a:t>
            </a:r>
          </a:p>
          <a:p>
            <a:pPr lvl="1"/>
            <a:r>
              <a:rPr lang="zh-TW" altLang="en-US" b="1" dirty="0"/>
              <a:t>下載安裝 </a:t>
            </a:r>
            <a:r>
              <a:rPr lang="en-US" altLang="zh-TW" b="1" dirty="0" err="1"/>
              <a:t>cmder</a:t>
            </a:r>
            <a:r>
              <a:rPr lang="en-US" altLang="zh-TW" b="1" dirty="0"/>
              <a:t> terminal </a:t>
            </a:r>
            <a:r>
              <a:rPr lang="zh-TW" altLang="en-US" b="1" dirty="0"/>
              <a:t>終端機程式 </a:t>
            </a:r>
            <a:r>
              <a:rPr lang="en-US" altLang="zh-TW" b="1" dirty="0"/>
              <a:t>(</a:t>
            </a:r>
            <a:r>
              <a:rPr lang="zh-TW" altLang="en-US" b="1" dirty="0"/>
              <a:t>請下載含 </a:t>
            </a:r>
            <a:r>
              <a:rPr lang="en-US" altLang="zh-TW" b="1" dirty="0" err="1"/>
              <a:t>git</a:t>
            </a:r>
            <a:r>
              <a:rPr lang="en-US" altLang="zh-TW" b="1" dirty="0"/>
              <a:t> </a:t>
            </a:r>
            <a:r>
              <a:rPr lang="zh-TW" altLang="en-US" b="1" dirty="0"/>
              <a:t>的 </a:t>
            </a:r>
            <a:r>
              <a:rPr lang="en-US" altLang="zh-TW" b="1" dirty="0"/>
              <a:t>full </a:t>
            </a:r>
            <a:r>
              <a:rPr lang="zh-TW" altLang="en-US" b="1" dirty="0"/>
              <a:t>完整版本</a:t>
            </a:r>
            <a:r>
              <a:rPr lang="en-US" altLang="zh-TW" b="1" dirty="0"/>
              <a:t>)</a:t>
            </a:r>
          </a:p>
          <a:p>
            <a:pPr lvl="1"/>
            <a:r>
              <a:rPr lang="zh-TW" altLang="en-US" b="1" dirty="0"/>
              <a:t>下載安裝 </a:t>
            </a:r>
            <a:r>
              <a:rPr lang="en-US" altLang="zh-TW" b="1" dirty="0"/>
              <a:t>Node.JS </a:t>
            </a:r>
            <a:r>
              <a:rPr lang="zh-TW" altLang="en-US" b="1" dirty="0"/>
              <a:t>選擇左邊穩定版本，按照指令安裝完成</a:t>
            </a:r>
          </a:p>
          <a:p>
            <a:pPr lvl="1"/>
            <a:r>
              <a:rPr lang="zh-TW" altLang="en-US" b="1" dirty="0"/>
              <a:t>在終端機輸入 </a:t>
            </a:r>
            <a:r>
              <a:rPr lang="en-US" altLang="zh-TW" b="1" dirty="0"/>
              <a:t>node -v </a:t>
            </a:r>
            <a:r>
              <a:rPr lang="zh-TW" altLang="en-US" b="1" dirty="0"/>
              <a:t>若成功顯示版本，代表安裝完成</a:t>
            </a:r>
          </a:p>
          <a:p>
            <a:pPr lvl="1"/>
            <a:r>
              <a:rPr lang="zh-TW" altLang="en-US" b="1" dirty="0"/>
              <a:t>安裝 </a:t>
            </a:r>
            <a:r>
              <a:rPr lang="en-US" altLang="zh-TW" b="1" dirty="0"/>
              <a:t>http-server </a:t>
            </a:r>
            <a:r>
              <a:rPr lang="zh-TW" altLang="en-US" b="1" dirty="0"/>
              <a:t>套件：</a:t>
            </a:r>
            <a:r>
              <a:rPr lang="en-US" altLang="zh-TW" b="1" dirty="0" err="1">
                <a:solidFill>
                  <a:srgbClr val="C00000"/>
                </a:solidFill>
              </a:rPr>
              <a:t>npm</a:t>
            </a:r>
            <a:r>
              <a:rPr lang="en-US" altLang="zh-TW" b="1" dirty="0">
                <a:solidFill>
                  <a:srgbClr val="C00000"/>
                </a:solidFill>
              </a:rPr>
              <a:t> install http-server -g</a:t>
            </a:r>
            <a:endParaRPr lang="zh-TW" altLang="en-US" b="1" dirty="0">
              <a:solidFill>
                <a:srgbClr val="C00000"/>
              </a:solidFill>
            </a:endParaRPr>
          </a:p>
          <a:p>
            <a:endParaRPr lang="zh-TW" altLang="en-US" b="1" dirty="0"/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3174-DCC8-4C87-B972-337E0150A32C}" type="slidenum">
              <a:rPr lang="zh-TW" altLang="en-US" smtClean="0">
                <a:latin typeface="標楷體" pitchFamily="65" charset="-120"/>
                <a:ea typeface="標楷體" pitchFamily="65" charset="-120"/>
              </a:rPr>
              <a:pPr/>
              <a:t>89</a:t>
            </a:fld>
            <a:endParaRPr lang="zh-TW" altLang="en-US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726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2800" dirty="0" err="1">
                <a:solidFill>
                  <a:srgbClr val="7030A0"/>
                </a:solidFill>
              </a:rPr>
              <a:t>en</a:t>
            </a:r>
            <a:r>
              <a:rPr lang="en-US" altLang="zh-TW" sz="2800" dirty="0" err="1">
                <a:solidFill>
                  <a:srgbClr val="0070C0"/>
                </a:solidFill>
              </a:rPr>
              <a:t>codeURIComponent</a:t>
            </a:r>
            <a:r>
              <a:rPr lang="en-US" altLang="zh-TW" sz="2800" dirty="0">
                <a:solidFill>
                  <a:srgbClr val="0070C0"/>
                </a:solidFill>
              </a:rPr>
              <a:t> </a:t>
            </a:r>
            <a:r>
              <a:rPr lang="en-US" altLang="zh-TW" sz="2800" dirty="0"/>
              <a:t>&amp;</a:t>
            </a:r>
            <a:r>
              <a:rPr lang="en-US" altLang="zh-TW" sz="2800" dirty="0">
                <a:solidFill>
                  <a:srgbClr val="0070C0"/>
                </a:solidFill>
              </a:rPr>
              <a:t> </a:t>
            </a:r>
            <a:r>
              <a:rPr lang="en-US" altLang="zh-TW" sz="2800" dirty="0" err="1">
                <a:solidFill>
                  <a:srgbClr val="7030A0"/>
                </a:solidFill>
              </a:rPr>
              <a:t>de</a:t>
            </a:r>
            <a:r>
              <a:rPr lang="en-US" altLang="zh-TW" sz="2800" dirty="0" err="1">
                <a:solidFill>
                  <a:srgbClr val="0070C0"/>
                </a:solidFill>
              </a:rPr>
              <a:t>codeURIComponent</a:t>
            </a:r>
            <a:r>
              <a:rPr lang="en-US" altLang="zh-TW" sz="2800" dirty="0"/>
              <a:t> functions:</a:t>
            </a:r>
          </a:p>
          <a:p>
            <a:pPr lvl="1"/>
            <a:r>
              <a:rPr lang="en-US" altLang="zh-TW" dirty="0"/>
              <a:t>to encode and decode this format.</a:t>
            </a:r>
          </a:p>
          <a:p>
            <a:pPr lvl="2"/>
            <a:r>
              <a:rPr lang="en-US" altLang="zh-TW" sz="2000" dirty="0">
                <a:solidFill>
                  <a:srgbClr val="0070C0"/>
                </a:solidFill>
              </a:rPr>
              <a:t>console.log(</a:t>
            </a:r>
            <a:r>
              <a:rPr lang="en-US" altLang="zh-TW" sz="2000" dirty="0" err="1">
                <a:solidFill>
                  <a:srgbClr val="0070C0"/>
                </a:solidFill>
              </a:rPr>
              <a:t>encodeURIComponent</a:t>
            </a:r>
            <a:r>
              <a:rPr lang="en-US" altLang="zh-TW" sz="2000" dirty="0">
                <a:solidFill>
                  <a:srgbClr val="0070C0"/>
                </a:solidFill>
              </a:rPr>
              <a:t>("Yes</a:t>
            </a:r>
            <a:r>
              <a:rPr lang="en-US" altLang="zh-TW" sz="2000" dirty="0">
                <a:solidFill>
                  <a:srgbClr val="7030A0"/>
                </a:solidFill>
              </a:rPr>
              <a:t>?</a:t>
            </a:r>
            <a:r>
              <a:rPr lang="en-US" altLang="zh-TW" sz="2000" dirty="0">
                <a:solidFill>
                  <a:srgbClr val="0070C0"/>
                </a:solidFill>
              </a:rPr>
              <a:t>"));</a:t>
            </a:r>
          </a:p>
          <a:p>
            <a:pPr lvl="2"/>
            <a:r>
              <a:rPr lang="en-US" altLang="zh-TW" sz="2000" dirty="0"/>
              <a:t>// → Yes</a:t>
            </a:r>
            <a:r>
              <a:rPr lang="en-US" altLang="zh-TW" sz="2000" dirty="0">
                <a:solidFill>
                  <a:srgbClr val="7030A0"/>
                </a:solidFill>
              </a:rPr>
              <a:t>%3F</a:t>
            </a:r>
          </a:p>
          <a:p>
            <a:pPr lvl="2"/>
            <a:r>
              <a:rPr lang="en-US" altLang="zh-TW" sz="2000" dirty="0">
                <a:solidFill>
                  <a:srgbClr val="0070C0"/>
                </a:solidFill>
              </a:rPr>
              <a:t>console.log(</a:t>
            </a:r>
            <a:r>
              <a:rPr lang="en-US" altLang="zh-TW" sz="2000" dirty="0" err="1">
                <a:solidFill>
                  <a:srgbClr val="0070C0"/>
                </a:solidFill>
              </a:rPr>
              <a:t>decodeURIComponent</a:t>
            </a:r>
            <a:r>
              <a:rPr lang="en-US" altLang="zh-TW" sz="2000" dirty="0">
                <a:solidFill>
                  <a:srgbClr val="0070C0"/>
                </a:solidFill>
              </a:rPr>
              <a:t>("Yes</a:t>
            </a:r>
            <a:r>
              <a:rPr lang="en-US" altLang="zh-TW" sz="2000" dirty="0">
                <a:solidFill>
                  <a:srgbClr val="7030A0"/>
                </a:solidFill>
              </a:rPr>
              <a:t>%3F</a:t>
            </a:r>
            <a:r>
              <a:rPr lang="en-US" altLang="zh-TW" sz="2000" dirty="0">
                <a:solidFill>
                  <a:srgbClr val="0070C0"/>
                </a:solidFill>
              </a:rPr>
              <a:t>"));</a:t>
            </a:r>
          </a:p>
          <a:p>
            <a:pPr lvl="2"/>
            <a:r>
              <a:rPr lang="en-US" altLang="zh-TW" sz="2000" dirty="0"/>
              <a:t>// → Yes</a:t>
            </a:r>
            <a:r>
              <a:rPr lang="en-US" altLang="zh-TW" sz="2000" dirty="0">
                <a:solidFill>
                  <a:srgbClr val="7030A0"/>
                </a:solidFill>
              </a:rPr>
              <a:t>?</a:t>
            </a:r>
          </a:p>
          <a:p>
            <a:r>
              <a:rPr lang="en-US" altLang="zh-TW" dirty="0"/>
              <a:t>change the method attribute to </a:t>
            </a:r>
            <a:r>
              <a:rPr lang="en-US" altLang="zh-TW" dirty="0">
                <a:solidFill>
                  <a:srgbClr val="C00000"/>
                </a:solidFill>
              </a:rPr>
              <a:t>POST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HTTP request use </a:t>
            </a:r>
            <a:r>
              <a:rPr lang="en-US" altLang="zh-TW" dirty="0">
                <a:solidFill>
                  <a:srgbClr val="C00000"/>
                </a:solidFill>
              </a:rPr>
              <a:t>POST</a:t>
            </a:r>
            <a:r>
              <a:rPr lang="en-US" altLang="zh-TW" dirty="0"/>
              <a:t> method</a:t>
            </a:r>
          </a:p>
          <a:p>
            <a:pPr lvl="2"/>
            <a:r>
              <a:rPr lang="en-US" altLang="zh-TW" dirty="0"/>
              <a:t>put the query string in the body of the request:</a:t>
            </a:r>
          </a:p>
          <a:p>
            <a:pPr lvl="3"/>
            <a:r>
              <a:rPr lang="en-US" altLang="zh-TW" dirty="0"/>
              <a:t>rather than adding it to the URL.</a:t>
            </a:r>
          </a:p>
          <a:p>
            <a:pPr lvl="3"/>
            <a:endParaRPr lang="en-US" altLang="zh-TW" dirty="0">
              <a:solidFill>
                <a:srgbClr val="0070C0"/>
              </a:solidFill>
            </a:endParaRPr>
          </a:p>
          <a:p>
            <a:pPr lvl="3"/>
            <a:r>
              <a:rPr lang="en-US" altLang="zh-TW" dirty="0">
                <a:solidFill>
                  <a:srgbClr val="C00000"/>
                </a:solidFill>
              </a:rPr>
              <a:t>POST</a:t>
            </a:r>
            <a:r>
              <a:rPr lang="en-US" altLang="zh-TW" dirty="0">
                <a:solidFill>
                  <a:srgbClr val="0070C0"/>
                </a:solidFill>
              </a:rPr>
              <a:t> /example/message.html HTTP/1.1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Content-length: 24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Content-type: application/x-www-form-</a:t>
            </a:r>
            <a:r>
              <a:rPr lang="en-US" altLang="zh-TW" dirty="0" err="1">
                <a:solidFill>
                  <a:srgbClr val="0070C0"/>
                </a:solidFill>
              </a:rPr>
              <a:t>urlencoded</a:t>
            </a:r>
            <a:endParaRPr lang="en-US" altLang="zh-TW" dirty="0">
              <a:solidFill>
                <a:srgbClr val="0070C0"/>
              </a:solidFill>
            </a:endParaRPr>
          </a:p>
          <a:p>
            <a:pPr lvl="3"/>
            <a:r>
              <a:rPr lang="en-US" altLang="zh-TW" dirty="0">
                <a:solidFill>
                  <a:srgbClr val="C00000"/>
                </a:solidFill>
              </a:rPr>
              <a:t>name=</a:t>
            </a:r>
            <a:r>
              <a:rPr lang="en-US" altLang="zh-TW" dirty="0" err="1">
                <a:solidFill>
                  <a:srgbClr val="C00000"/>
                </a:solidFill>
              </a:rPr>
              <a:t>Jean&amp;message</a:t>
            </a:r>
            <a:r>
              <a:rPr lang="en-US" altLang="zh-TW" dirty="0">
                <a:solidFill>
                  <a:srgbClr val="C00000"/>
                </a:solidFill>
              </a:rPr>
              <a:t>=Yes%3F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737" y="548680"/>
            <a:ext cx="3243263" cy="116205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5773353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工欲善其事，必先利其器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為什麼我從 </a:t>
            </a:r>
            <a:r>
              <a:rPr lang="en-US" altLang="zh-TW" b="1" dirty="0"/>
              <a:t>Sublime Text </a:t>
            </a:r>
            <a:r>
              <a:rPr lang="zh-TW" altLang="en-US" b="1" dirty="0"/>
              <a:t>跳槽 </a:t>
            </a:r>
            <a:r>
              <a:rPr lang="en-US" altLang="zh-TW" b="1" dirty="0"/>
              <a:t>Visual Studio Code</a:t>
            </a:r>
            <a:r>
              <a:rPr lang="zh-TW" altLang="en-US" b="1" dirty="0"/>
              <a:t>？</a:t>
            </a:r>
            <a:endParaRPr lang="en-US" altLang="zh-TW" b="1" dirty="0"/>
          </a:p>
          <a:p>
            <a:pPr lvl="1"/>
            <a:r>
              <a:rPr lang="en-US" altLang="zh-TW" b="1" dirty="0"/>
              <a:t>Ref: </a:t>
            </a:r>
          </a:p>
          <a:p>
            <a:pPr lvl="1"/>
            <a:r>
              <a:rPr lang="en-US" altLang="zh-TW" b="1" dirty="0">
                <a:hlinkClick r:id="rId2"/>
              </a:rPr>
              <a:t>https://medium.com/hungys-blog/why-i-switched-from-sublime-to-vscode-ea030b3ff1d9</a:t>
            </a:r>
            <a:r>
              <a:rPr lang="en-US" altLang="zh-TW" b="1" dirty="0"/>
              <a:t> </a:t>
            </a:r>
            <a:endParaRPr lang="zh-TW" altLang="en-US" b="1" dirty="0"/>
          </a:p>
          <a:p>
            <a:endParaRPr lang="zh-TW" altLang="en-US" b="1" dirty="0"/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3174-DCC8-4C87-B972-337E0150A32C}" type="slidenum">
              <a:rPr lang="zh-TW" altLang="en-US" smtClean="0">
                <a:latin typeface="標楷體" pitchFamily="65" charset="-120"/>
                <a:ea typeface="標楷體" pitchFamily="65" charset="-120"/>
              </a:rPr>
              <a:pPr/>
              <a:t>90</a:t>
            </a:fld>
            <a:endParaRPr lang="zh-TW" altLang="en-US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76838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n</a:t>
            </a:r>
            <a:r>
              <a:rPr lang="zh-TW" altLang="zh-TW" b="1" dirty="0"/>
              <a:t>pm</a:t>
            </a:r>
            <a:r>
              <a:rPr lang="en-US" altLang="zh-TW" b="1" dirty="0"/>
              <a:t> (Node Package Manager)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4525963"/>
          </a:xfrm>
        </p:spPr>
        <p:txBody>
          <a:bodyPr/>
          <a:lstStyle/>
          <a:p>
            <a:r>
              <a:rPr lang="en-US" altLang="zh-TW" b="1" dirty="0"/>
              <a:t>node</a:t>
            </a:r>
            <a:r>
              <a:rPr lang="zh-TW" altLang="en-US" b="1" dirty="0"/>
              <a:t>包管理器</a:t>
            </a:r>
            <a:r>
              <a:rPr lang="en-US" altLang="zh-TW" b="1" dirty="0"/>
              <a:t>:</a:t>
            </a:r>
          </a:p>
          <a:p>
            <a:pPr lvl="1"/>
            <a:r>
              <a:rPr lang="zh-TW" altLang="en-US" dirty="0"/>
              <a:t>是</a:t>
            </a:r>
            <a:r>
              <a:rPr lang="en-US" altLang="zh-TW" dirty="0"/>
              <a:t>Node.js</a:t>
            </a:r>
            <a:r>
              <a:rPr lang="zh-TW" altLang="en-US" dirty="0"/>
              <a:t>預設的、</a:t>
            </a:r>
            <a:endParaRPr lang="en-US" altLang="zh-TW" dirty="0"/>
          </a:p>
          <a:p>
            <a:pPr lvl="1"/>
            <a:r>
              <a:rPr lang="zh-TW" altLang="en-US" dirty="0"/>
              <a:t>以</a:t>
            </a:r>
            <a:r>
              <a:rPr lang="en-US" altLang="zh-TW" dirty="0"/>
              <a:t>JavaScript</a:t>
            </a:r>
            <a:r>
              <a:rPr lang="zh-TW" altLang="en-US" dirty="0"/>
              <a:t>編寫的軟體套件管理系統</a:t>
            </a:r>
            <a:endParaRPr lang="en-US" altLang="zh-TW" dirty="0"/>
          </a:p>
          <a:p>
            <a:pPr lvl="1"/>
            <a:r>
              <a:rPr lang="en-US" altLang="zh-TW" dirty="0"/>
              <a:t>Wiki:</a:t>
            </a:r>
          </a:p>
          <a:p>
            <a:pPr lvl="2"/>
            <a:r>
              <a:rPr lang="en-US" altLang="zh-TW" dirty="0">
                <a:hlinkClick r:id="rId2"/>
              </a:rPr>
              <a:t>https://zh.wikipedia.org/wiki/Npm</a:t>
            </a:r>
            <a:endParaRPr lang="en-US" altLang="zh-TW" dirty="0"/>
          </a:p>
          <a:p>
            <a:pPr lvl="1"/>
            <a:r>
              <a:rPr lang="en-US" altLang="zh-TW" sz="3600" b="1" dirty="0" err="1">
                <a:solidFill>
                  <a:srgbClr val="C00000"/>
                </a:solidFill>
              </a:rPr>
              <a:t>npm</a:t>
            </a:r>
            <a:r>
              <a:rPr lang="en-US" altLang="zh-TW" sz="3600" b="1" dirty="0">
                <a:solidFill>
                  <a:srgbClr val="C00000"/>
                </a:solidFill>
              </a:rPr>
              <a:t> install </a:t>
            </a:r>
            <a:r>
              <a:rPr lang="en-US" altLang="zh-TW" sz="3600" b="1" dirty="0" err="1">
                <a:solidFill>
                  <a:srgbClr val="C00000"/>
                </a:solidFill>
              </a:rPr>
              <a:t>npm@latest</a:t>
            </a:r>
            <a:r>
              <a:rPr lang="en-US" altLang="zh-TW" sz="3600" b="1" dirty="0">
                <a:solidFill>
                  <a:srgbClr val="C00000"/>
                </a:solidFill>
              </a:rPr>
              <a:t> -g </a:t>
            </a:r>
            <a:r>
              <a:rPr lang="en-US" altLang="zh-TW" dirty="0">
                <a:solidFill>
                  <a:srgbClr val="C00000"/>
                </a:solidFill>
              </a:rPr>
              <a:t> (</a:t>
            </a:r>
            <a:r>
              <a:rPr lang="zh-TW" altLang="en-US" dirty="0">
                <a:solidFill>
                  <a:srgbClr val="C00000"/>
                </a:solidFill>
              </a:rPr>
              <a:t>檢查是否最新版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altLang="zh-TW" sz="3200" b="1" dirty="0" err="1">
                <a:solidFill>
                  <a:srgbClr val="C00000"/>
                </a:solidFill>
              </a:rPr>
              <a:t>npm</a:t>
            </a:r>
            <a:r>
              <a:rPr lang="en-US" altLang="zh-TW" sz="3200" b="1" dirty="0">
                <a:solidFill>
                  <a:srgbClr val="C00000"/>
                </a:solidFill>
              </a:rPr>
              <a:t> -v</a:t>
            </a:r>
            <a:r>
              <a:rPr lang="en-US" altLang="zh-TW" dirty="0">
                <a:solidFill>
                  <a:srgbClr val="C00000"/>
                </a:solidFill>
              </a:rPr>
              <a:t> (</a:t>
            </a:r>
            <a:r>
              <a:rPr lang="zh-TW" altLang="en-US" dirty="0">
                <a:solidFill>
                  <a:srgbClr val="C00000"/>
                </a:solidFill>
              </a:rPr>
              <a:t>檢查版本與是否正確安裝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</a:p>
          <a:p>
            <a:pPr lvl="1"/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91</a:t>
            </a:fld>
            <a:endParaRPr lang="zh-TW" altLang="en-US"/>
          </a:p>
        </p:txBody>
      </p:sp>
      <p:pic>
        <p:nvPicPr>
          <p:cNvPr id="4098" name="Picture 2" descr="Npm-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105114"/>
            <a:ext cx="4320480" cy="168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51503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啟動伺服器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981" y="1377872"/>
            <a:ext cx="8229600" cy="4525963"/>
          </a:xfrm>
        </p:spPr>
        <p:txBody>
          <a:bodyPr/>
          <a:lstStyle/>
          <a:p>
            <a:r>
              <a:rPr lang="zh-TW" altLang="en-US" dirty="0"/>
              <a:t>終端機移動到該檔案資料夾下</a:t>
            </a:r>
            <a:endParaRPr lang="en-US" altLang="zh-TW" dirty="0"/>
          </a:p>
          <a:p>
            <a:pPr lvl="1"/>
            <a:r>
              <a:rPr lang="en-US" altLang="zh-TW" dirty="0"/>
              <a:t>http-server -p 8080</a:t>
            </a:r>
          </a:p>
          <a:p>
            <a:pPr lvl="1"/>
            <a:r>
              <a:rPr lang="zh-TW" altLang="en-US" b="1" dirty="0"/>
              <a:t>指令</a:t>
            </a:r>
            <a:r>
              <a:rPr lang="zh-TW" altLang="en-US" dirty="0"/>
              <a:t> </a:t>
            </a:r>
            <a:r>
              <a:rPr lang="en-US" altLang="zh-TW" dirty="0"/>
              <a:t>–p(</a:t>
            </a:r>
            <a:r>
              <a:rPr lang="zh-TW" altLang="en-US" dirty="0"/>
              <a:t>設定</a:t>
            </a:r>
            <a:r>
              <a:rPr lang="en-US" altLang="zh-TW" dirty="0"/>
              <a:t>port) port</a:t>
            </a:r>
            <a:r>
              <a:rPr lang="zh-TW" altLang="en-US" dirty="0"/>
              <a:t>編號</a:t>
            </a:r>
            <a:endParaRPr lang="en-US" altLang="zh-TW" dirty="0"/>
          </a:p>
          <a:p>
            <a:r>
              <a:rPr lang="en-US" altLang="zh-TW" dirty="0" err="1"/>
              <a:t>Cmder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92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4" y="3573016"/>
            <a:ext cx="5600700" cy="11906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946573"/>
            <a:ext cx="3219450" cy="19145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4946573"/>
            <a:ext cx="3143250" cy="16668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724128" y="4869160"/>
            <a:ext cx="170309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039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Package files:</a:t>
            </a:r>
            <a:r>
              <a:rPr lang="zh-TW" altLang="en-US" dirty="0"/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package.json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In </a:t>
            </a:r>
            <a:r>
              <a:rPr lang="en-US" altLang="zh-TW" dirty="0" err="1">
                <a:solidFill>
                  <a:srgbClr val="C00000"/>
                </a:solidFill>
              </a:rPr>
              <a:t>npm</a:t>
            </a:r>
            <a:r>
              <a:rPr lang="en-US" altLang="zh-TW" dirty="0">
                <a:solidFill>
                  <a:srgbClr val="C00000"/>
                </a:solidFill>
              </a:rPr>
              <a:t> install </a:t>
            </a:r>
            <a:r>
              <a:rPr lang="en-US" altLang="zh-TW" dirty="0"/>
              <a:t>example:</a:t>
            </a:r>
          </a:p>
          <a:p>
            <a:pPr lvl="1"/>
            <a:r>
              <a:rPr lang="en-US" altLang="zh-TW" dirty="0"/>
              <a:t>you could see a warning about the fact:</a:t>
            </a:r>
          </a:p>
          <a:p>
            <a:pPr lvl="2"/>
            <a:r>
              <a:rPr lang="en-US" altLang="zh-TW" b="1" dirty="0" err="1">
                <a:solidFill>
                  <a:srgbClr val="C00000"/>
                </a:solidFill>
              </a:rPr>
              <a:t>package.json</a:t>
            </a:r>
            <a:r>
              <a:rPr lang="en-US" altLang="zh-TW" dirty="0">
                <a:solidFill>
                  <a:srgbClr val="C00000"/>
                </a:solidFill>
              </a:rPr>
              <a:t> file did not exist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It is </a:t>
            </a:r>
            <a:r>
              <a:rPr lang="en-US" altLang="zh-TW" b="1" dirty="0">
                <a:solidFill>
                  <a:srgbClr val="C00000"/>
                </a:solidFill>
              </a:rPr>
              <a:t>recommended</a:t>
            </a:r>
            <a:r>
              <a:rPr lang="en-US" altLang="zh-TW" dirty="0">
                <a:solidFill>
                  <a:srgbClr val="C00000"/>
                </a:solidFill>
              </a:rPr>
              <a:t> to create such a file for each project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either manually or by running </a:t>
            </a:r>
            <a:r>
              <a:rPr lang="en-US" altLang="zh-TW" sz="2800" b="1" dirty="0" err="1">
                <a:solidFill>
                  <a:srgbClr val="C00000"/>
                </a:solidFill>
              </a:rPr>
              <a:t>npm</a:t>
            </a:r>
            <a:r>
              <a:rPr lang="en-US" altLang="zh-TW" sz="2800" b="1" dirty="0">
                <a:solidFill>
                  <a:srgbClr val="C00000"/>
                </a:solidFill>
              </a:rPr>
              <a:t> </a:t>
            </a:r>
            <a:r>
              <a:rPr lang="en-US" altLang="zh-TW" sz="2800" b="1" dirty="0" err="1">
                <a:solidFill>
                  <a:srgbClr val="C00000"/>
                </a:solidFill>
              </a:rPr>
              <a:t>init</a:t>
            </a:r>
            <a:r>
              <a:rPr lang="en-US" altLang="zh-TW" dirty="0"/>
              <a:t>:</a:t>
            </a:r>
          </a:p>
          <a:p>
            <a:pPr lvl="3"/>
            <a:r>
              <a:rPr lang="en-US" altLang="zh-TW" sz="2600" dirty="0"/>
              <a:t>It contains some information about the project:</a:t>
            </a:r>
          </a:p>
          <a:p>
            <a:pPr lvl="4"/>
            <a:r>
              <a:rPr lang="en-US" altLang="zh-TW" sz="2600" dirty="0">
                <a:solidFill>
                  <a:srgbClr val="C00000"/>
                </a:solidFill>
              </a:rPr>
              <a:t>its name and version, and lists its dependencies</a:t>
            </a:r>
            <a:r>
              <a:rPr lang="en-US" altLang="zh-TW" sz="2600" dirty="0"/>
              <a:t>.</a:t>
            </a:r>
          </a:p>
          <a:p>
            <a:pPr lvl="2"/>
            <a:r>
              <a:rPr lang="en-US" altLang="zh-TW" sz="2600" dirty="0">
                <a:solidFill>
                  <a:srgbClr val="0070C0"/>
                </a:solidFill>
              </a:rPr>
              <a:t>{</a:t>
            </a:r>
          </a:p>
          <a:p>
            <a:pPr lvl="2"/>
            <a:r>
              <a:rPr lang="en-US" altLang="zh-TW" sz="2600" dirty="0">
                <a:solidFill>
                  <a:srgbClr val="0070C0"/>
                </a:solidFill>
              </a:rPr>
              <a:t>  "author": "</a:t>
            </a:r>
            <a:r>
              <a:rPr lang="en-US" altLang="zh-TW" sz="2600" dirty="0" err="1">
                <a:solidFill>
                  <a:srgbClr val="0070C0"/>
                </a:solidFill>
              </a:rPr>
              <a:t>Marijn</a:t>
            </a:r>
            <a:r>
              <a:rPr lang="en-US" altLang="zh-TW" sz="2600" dirty="0">
                <a:solidFill>
                  <a:srgbClr val="0070C0"/>
                </a:solidFill>
              </a:rPr>
              <a:t> </a:t>
            </a:r>
            <a:r>
              <a:rPr lang="en-US" altLang="zh-TW" sz="2600" dirty="0" err="1">
                <a:solidFill>
                  <a:srgbClr val="0070C0"/>
                </a:solidFill>
              </a:rPr>
              <a:t>Haverbeke</a:t>
            </a:r>
            <a:r>
              <a:rPr lang="en-US" altLang="zh-TW" sz="2600" dirty="0">
                <a:solidFill>
                  <a:srgbClr val="0070C0"/>
                </a:solidFill>
              </a:rPr>
              <a:t>",</a:t>
            </a:r>
          </a:p>
          <a:p>
            <a:pPr lvl="2"/>
            <a:r>
              <a:rPr lang="en-US" altLang="zh-TW" sz="2600" dirty="0">
                <a:solidFill>
                  <a:srgbClr val="0070C0"/>
                </a:solidFill>
              </a:rPr>
              <a:t>  "name": "eloquent-</a:t>
            </a:r>
            <a:r>
              <a:rPr lang="en-US" altLang="zh-TW" sz="2600" dirty="0" err="1">
                <a:solidFill>
                  <a:srgbClr val="0070C0"/>
                </a:solidFill>
              </a:rPr>
              <a:t>javascript</a:t>
            </a:r>
            <a:r>
              <a:rPr lang="en-US" altLang="zh-TW" sz="2600" dirty="0">
                <a:solidFill>
                  <a:srgbClr val="0070C0"/>
                </a:solidFill>
              </a:rPr>
              <a:t>-robot",</a:t>
            </a:r>
          </a:p>
          <a:p>
            <a:pPr lvl="2"/>
            <a:r>
              <a:rPr lang="en-US" altLang="zh-TW" sz="2600" dirty="0">
                <a:solidFill>
                  <a:srgbClr val="0070C0"/>
                </a:solidFill>
              </a:rPr>
              <a:t>  "description": "Simulation of a package-delivery robot",</a:t>
            </a:r>
          </a:p>
          <a:p>
            <a:pPr lvl="2"/>
            <a:r>
              <a:rPr lang="en-US" altLang="zh-TW" sz="2600" dirty="0">
                <a:solidFill>
                  <a:srgbClr val="0070C0"/>
                </a:solidFill>
              </a:rPr>
              <a:t>  "version": "1.0.0",</a:t>
            </a:r>
          </a:p>
          <a:p>
            <a:pPr lvl="2"/>
            <a:r>
              <a:rPr lang="en-US" altLang="zh-TW" sz="2600" dirty="0">
                <a:solidFill>
                  <a:srgbClr val="0070C0"/>
                </a:solidFill>
              </a:rPr>
              <a:t>  "main": "run.js",</a:t>
            </a:r>
          </a:p>
          <a:p>
            <a:pPr lvl="2"/>
            <a:r>
              <a:rPr lang="en-US" altLang="zh-TW" sz="2600" dirty="0">
                <a:solidFill>
                  <a:srgbClr val="0070C0"/>
                </a:solidFill>
              </a:rPr>
              <a:t>  "</a:t>
            </a:r>
            <a:r>
              <a:rPr lang="en-US" altLang="zh-TW" sz="2600" dirty="0">
                <a:solidFill>
                  <a:srgbClr val="C00000"/>
                </a:solidFill>
              </a:rPr>
              <a:t>dependencies</a:t>
            </a:r>
            <a:r>
              <a:rPr lang="en-US" altLang="zh-TW" sz="2600" dirty="0">
                <a:solidFill>
                  <a:srgbClr val="0070C0"/>
                </a:solidFill>
              </a:rPr>
              <a:t>": {</a:t>
            </a:r>
          </a:p>
          <a:p>
            <a:pPr lvl="2"/>
            <a:r>
              <a:rPr lang="en-US" altLang="zh-TW" sz="2600" dirty="0">
                <a:solidFill>
                  <a:srgbClr val="0070C0"/>
                </a:solidFill>
              </a:rPr>
              <a:t>         "</a:t>
            </a:r>
            <a:r>
              <a:rPr lang="en-US" altLang="zh-TW" sz="2600" dirty="0" err="1">
                <a:solidFill>
                  <a:srgbClr val="0070C0"/>
                </a:solidFill>
              </a:rPr>
              <a:t>dijkstrajs</a:t>
            </a:r>
            <a:r>
              <a:rPr lang="en-US" altLang="zh-TW" sz="2600" dirty="0">
                <a:solidFill>
                  <a:srgbClr val="0070C0"/>
                </a:solidFill>
              </a:rPr>
              <a:t>": "^1.0.1",</a:t>
            </a:r>
          </a:p>
          <a:p>
            <a:pPr lvl="2"/>
            <a:r>
              <a:rPr lang="en-US" altLang="zh-TW" sz="2600" dirty="0">
                <a:solidFill>
                  <a:srgbClr val="0070C0"/>
                </a:solidFill>
              </a:rPr>
              <a:t>         "random-item": "^1.0.0"</a:t>
            </a:r>
          </a:p>
          <a:p>
            <a:pPr lvl="2"/>
            <a:r>
              <a:rPr lang="en-US" altLang="zh-TW" sz="2600" dirty="0">
                <a:solidFill>
                  <a:srgbClr val="0070C0"/>
                </a:solidFill>
              </a:rPr>
              <a:t>    },</a:t>
            </a:r>
          </a:p>
          <a:p>
            <a:pPr lvl="2"/>
            <a:r>
              <a:rPr lang="en-US" altLang="zh-TW" sz="2600" dirty="0">
                <a:solidFill>
                  <a:srgbClr val="0070C0"/>
                </a:solidFill>
              </a:rPr>
              <a:t>  "license": "ISC"</a:t>
            </a:r>
          </a:p>
          <a:p>
            <a:pPr lvl="2"/>
            <a:r>
              <a:rPr lang="en-US" altLang="zh-TW" sz="26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93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55976" y="4507587"/>
            <a:ext cx="4788024" cy="224676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LMRoman12-Regular-Identity-H"/>
              </a:rPr>
              <a:t>When run </a:t>
            </a:r>
            <a:r>
              <a:rPr lang="en-US" altLang="zh-TW" sz="2000" b="1" dirty="0" err="1">
                <a:solidFill>
                  <a:srgbClr val="C00000"/>
                </a:solidFill>
                <a:latin typeface="InconsolataLGC"/>
              </a:rPr>
              <a:t>npm</a:t>
            </a:r>
            <a:r>
              <a:rPr lang="en-US" altLang="zh-TW" sz="2000" b="1" dirty="0">
                <a:solidFill>
                  <a:srgbClr val="C00000"/>
                </a:solidFill>
                <a:latin typeface="InconsolataLGC"/>
              </a:rPr>
              <a:t> install</a:t>
            </a:r>
            <a:r>
              <a:rPr lang="en-US" altLang="zh-TW" sz="2000" b="1" dirty="0">
                <a:latin typeface="InconsolataLGC"/>
              </a:rPr>
              <a:t> </a:t>
            </a:r>
            <a:r>
              <a:rPr lang="en-US" altLang="zh-TW" sz="2000" b="1" dirty="0">
                <a:latin typeface="LMRoman12-Regular-Identity-H"/>
              </a:rPr>
              <a:t>without naming a package to install: </a:t>
            </a:r>
          </a:p>
          <a:p>
            <a:r>
              <a:rPr lang="en-US" altLang="zh-TW" sz="2000" b="1" dirty="0">
                <a:latin typeface="LMRoman12-Regular-Identity-H"/>
              </a:rPr>
              <a:t>	</a:t>
            </a:r>
            <a:r>
              <a:rPr lang="en-US" altLang="zh-TW" sz="2000" dirty="0">
                <a:latin typeface="LMRoman12-Regular-Identity-H"/>
              </a:rPr>
              <a:t>NPM will install the dependencies listed in </a:t>
            </a:r>
            <a:r>
              <a:rPr lang="en-US" altLang="zh-TW" sz="2000" dirty="0" err="1">
                <a:latin typeface="InconsolataLGC"/>
              </a:rPr>
              <a:t>package.json</a:t>
            </a:r>
            <a:r>
              <a:rPr lang="en-US" altLang="zh-TW" sz="2000" dirty="0">
                <a:latin typeface="LMRoman12-Regular-Identity-H"/>
              </a:rPr>
              <a:t>. </a:t>
            </a:r>
          </a:p>
          <a:p>
            <a:r>
              <a:rPr lang="en-US" altLang="zh-TW" sz="2000" b="1" dirty="0">
                <a:latin typeface="LMRoman12-Regular-Identity-H"/>
              </a:rPr>
              <a:t>When install a specific package that is </a:t>
            </a:r>
            <a:r>
              <a:rPr lang="en-US" altLang="zh-TW" sz="2000" b="1" dirty="0">
                <a:solidFill>
                  <a:srgbClr val="C00000"/>
                </a:solidFill>
                <a:latin typeface="LMRoman12-Regular-Identity-H"/>
              </a:rPr>
              <a:t>not already listed as a dependency</a:t>
            </a:r>
            <a:r>
              <a:rPr lang="en-US" altLang="zh-TW" sz="2000" dirty="0">
                <a:latin typeface="LMRoman12-Regular-Identity-H"/>
              </a:rPr>
              <a:t>: </a:t>
            </a:r>
          </a:p>
          <a:p>
            <a:r>
              <a:rPr lang="en-US" altLang="zh-TW" sz="2000" dirty="0">
                <a:latin typeface="LMRoman12-Regular-Identity-H"/>
              </a:rPr>
              <a:t>	NPM will add it to </a:t>
            </a:r>
            <a:r>
              <a:rPr lang="en-US" altLang="zh-TW" sz="2000" dirty="0" err="1">
                <a:latin typeface="InconsolataLGC"/>
              </a:rPr>
              <a:t>package.json</a:t>
            </a:r>
            <a:r>
              <a:rPr lang="en-US" altLang="zh-TW" sz="2000" dirty="0">
                <a:latin typeface="LMRoman12-Regular-Identity-H"/>
              </a:rPr>
              <a:t>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437094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en-US" altLang="zh-TW" dirty="0" err="1">
                <a:solidFill>
                  <a:srgbClr val="C00000"/>
                </a:solidFill>
              </a:rPr>
              <a:t>npm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init</a:t>
            </a:r>
            <a:r>
              <a:rPr lang="en-US" altLang="zh-TW" dirty="0"/>
              <a:t> to create </a:t>
            </a:r>
            <a:r>
              <a:rPr lang="en-US" altLang="zh-TW" dirty="0" err="1">
                <a:solidFill>
                  <a:srgbClr val="C00000"/>
                </a:solidFill>
              </a:rPr>
              <a:t>package.json</a:t>
            </a:r>
            <a:r>
              <a:rPr lang="en-US" altLang="zh-TW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Create a directory named </a:t>
            </a:r>
            <a:r>
              <a:rPr lang="en-US" altLang="zh-TW" dirty="0" err="1">
                <a:solidFill>
                  <a:srgbClr val="C00000"/>
                </a:solidFill>
              </a:rPr>
              <a:t>taskList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en-US" altLang="zh-TW" dirty="0"/>
              <a:t>go to that directory. </a:t>
            </a:r>
          </a:p>
          <a:p>
            <a:r>
              <a:rPr lang="en-US" altLang="zh-TW" dirty="0"/>
              <a:t>Run </a:t>
            </a:r>
            <a:r>
              <a:rPr lang="en-US" altLang="zh-TW" b="1" dirty="0" err="1">
                <a:solidFill>
                  <a:srgbClr val="C00000"/>
                </a:solidFill>
              </a:rPr>
              <a:t>npm</a:t>
            </a:r>
            <a:r>
              <a:rPr lang="en-US" altLang="zh-TW" b="1" dirty="0">
                <a:solidFill>
                  <a:srgbClr val="C00000"/>
                </a:solidFill>
              </a:rPr>
              <a:t> </a:t>
            </a:r>
            <a:r>
              <a:rPr lang="en-US" altLang="zh-TW" b="1" dirty="0" err="1">
                <a:solidFill>
                  <a:srgbClr val="C00000"/>
                </a:solidFill>
              </a:rPr>
              <a:t>init</a:t>
            </a:r>
            <a:r>
              <a:rPr lang="en-US" altLang="zh-TW" b="1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in the Terminal (console mode)</a:t>
            </a:r>
          </a:p>
          <a:p>
            <a:r>
              <a:rPr lang="en-US" altLang="zh-TW" dirty="0"/>
              <a:t>Write the name as </a:t>
            </a:r>
            <a:r>
              <a:rPr lang="en-US" altLang="zh-TW" dirty="0">
                <a:solidFill>
                  <a:srgbClr val="C00000"/>
                </a:solidFill>
              </a:rPr>
              <a:t>task-list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follow the other questionnaires provided by </a:t>
            </a:r>
            <a:r>
              <a:rPr lang="en-US" altLang="zh-TW" dirty="0" err="1"/>
              <a:t>npminit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All the questionnaires mentioned in the Terminal:</a:t>
            </a:r>
          </a:p>
          <a:p>
            <a:pPr lvl="2"/>
            <a:r>
              <a:rPr lang="en-US" altLang="zh-TW" dirty="0"/>
              <a:t>are nothing but the details required </a:t>
            </a:r>
            <a:r>
              <a:rPr lang="en-US" altLang="zh-TW" dirty="0">
                <a:solidFill>
                  <a:srgbClr val="C00000"/>
                </a:solidFill>
              </a:rPr>
              <a:t>to prepare the </a:t>
            </a:r>
            <a:r>
              <a:rPr lang="en-US" altLang="zh-TW" dirty="0" err="1">
                <a:solidFill>
                  <a:srgbClr val="C00000"/>
                </a:solidFill>
              </a:rPr>
              <a:t>package.json</a:t>
            </a:r>
            <a:r>
              <a:rPr lang="en-US" altLang="zh-TW" dirty="0">
                <a:solidFill>
                  <a:srgbClr val="C00000"/>
                </a:solidFill>
              </a:rPr>
              <a:t> file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Once completed, </a:t>
            </a:r>
            <a:r>
              <a:rPr lang="en-US" altLang="zh-TW" dirty="0">
                <a:solidFill>
                  <a:srgbClr val="C00000"/>
                </a:solidFill>
              </a:rPr>
              <a:t>the </a:t>
            </a:r>
            <a:r>
              <a:rPr lang="en-US" altLang="zh-TW" dirty="0" err="1">
                <a:solidFill>
                  <a:srgbClr val="C00000"/>
                </a:solidFill>
              </a:rPr>
              <a:t>package.json</a:t>
            </a:r>
            <a:r>
              <a:rPr lang="en-US" altLang="zh-TW" dirty="0">
                <a:solidFill>
                  <a:srgbClr val="C00000"/>
                </a:solidFill>
              </a:rPr>
              <a:t> file is created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94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47308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95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4624"/>
            <a:ext cx="7532557" cy="68133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250" y="5696515"/>
            <a:ext cx="1352550" cy="504825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03EF3432-2062-41B5-ADE0-B22ACF320FC2}"/>
              </a:ext>
            </a:extLst>
          </p:cNvPr>
          <p:cNvSpPr/>
          <p:nvPr/>
        </p:nvSpPr>
        <p:spPr>
          <a:xfrm>
            <a:off x="971600" y="-58614"/>
            <a:ext cx="4924189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DFB0C433-A56D-47C9-860F-8642136501AC}"/>
              </a:ext>
            </a:extLst>
          </p:cNvPr>
          <p:cNvCxnSpPr>
            <a:cxnSpLocks/>
          </p:cNvCxnSpPr>
          <p:nvPr/>
        </p:nvCxnSpPr>
        <p:spPr>
          <a:xfrm>
            <a:off x="6787453" y="332656"/>
            <a:ext cx="832547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10CB30A6-A253-49F7-9B2E-DEE56D31DF9C}"/>
              </a:ext>
            </a:extLst>
          </p:cNvPr>
          <p:cNvSpPr/>
          <p:nvPr/>
        </p:nvSpPr>
        <p:spPr>
          <a:xfrm rot="10800000">
            <a:off x="4133531" y="2132856"/>
            <a:ext cx="532339" cy="5760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A233D956-2DE9-4704-836E-DF5095BC9C38}"/>
              </a:ext>
            </a:extLst>
          </p:cNvPr>
          <p:cNvSpPr/>
          <p:nvPr/>
        </p:nvSpPr>
        <p:spPr>
          <a:xfrm rot="10800000">
            <a:off x="2195736" y="3573016"/>
            <a:ext cx="532339" cy="5760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62BE68EB-53B8-4371-A4D9-436C84593F8A}"/>
              </a:ext>
            </a:extLst>
          </p:cNvPr>
          <p:cNvSpPr/>
          <p:nvPr/>
        </p:nvSpPr>
        <p:spPr>
          <a:xfrm>
            <a:off x="2915816" y="4088067"/>
            <a:ext cx="4704184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09908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the installation of any NPM module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b="1" dirty="0" err="1">
                <a:solidFill>
                  <a:srgbClr val="7030A0"/>
                </a:solidFill>
              </a:rPr>
              <a:t>npm</a:t>
            </a:r>
            <a:r>
              <a:rPr lang="en-US" altLang="zh-TW" b="1" dirty="0">
                <a:solidFill>
                  <a:srgbClr val="7030A0"/>
                </a:solidFill>
              </a:rPr>
              <a:t> install </a:t>
            </a:r>
            <a:r>
              <a:rPr lang="en-US" altLang="zh-TW" b="1" dirty="0"/>
              <a:t>&lt;</a:t>
            </a:r>
            <a:r>
              <a:rPr lang="en-US" altLang="zh-TW" b="1" dirty="0" err="1"/>
              <a:t>package_name</a:t>
            </a:r>
            <a:r>
              <a:rPr lang="en-US" altLang="zh-TW" b="1" dirty="0"/>
              <a:t>&gt;&lt;options&gt; </a:t>
            </a:r>
          </a:p>
          <a:p>
            <a:pPr lvl="1"/>
            <a:r>
              <a:rPr lang="en-US" altLang="zh-TW" dirty="0"/>
              <a:t>view the options by: </a:t>
            </a:r>
            <a:r>
              <a:rPr lang="en-US" altLang="zh-TW" dirty="0" err="1">
                <a:solidFill>
                  <a:srgbClr val="C00000"/>
                </a:solidFill>
              </a:rPr>
              <a:t>npm</a:t>
            </a:r>
            <a:r>
              <a:rPr lang="en-US" altLang="zh-TW" dirty="0">
                <a:solidFill>
                  <a:srgbClr val="C00000"/>
                </a:solidFill>
              </a:rPr>
              <a:t> help </a:t>
            </a:r>
            <a:r>
              <a:rPr lang="en-US" altLang="zh-TW" dirty="0" err="1">
                <a:solidFill>
                  <a:srgbClr val="C00000"/>
                </a:solidFill>
              </a:rPr>
              <a:t>json</a:t>
            </a:r>
            <a:r>
              <a:rPr lang="en-US" altLang="zh-TW" dirty="0"/>
              <a:t> (in the Terminal)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b="1" dirty="0"/>
              <a:t>&lt;options&gt; </a:t>
            </a:r>
            <a:r>
              <a:rPr lang="en-US" altLang="zh-TW" dirty="0"/>
              <a:t>is normally used to </a:t>
            </a:r>
            <a:r>
              <a:rPr lang="en-US" altLang="zh-TW" dirty="0">
                <a:solidFill>
                  <a:srgbClr val="C00000"/>
                </a:solidFill>
              </a:rPr>
              <a:t>save</a:t>
            </a:r>
            <a:r>
              <a:rPr lang="en-US" altLang="zh-TW" dirty="0"/>
              <a:t> the package in </a:t>
            </a:r>
            <a:r>
              <a:rPr lang="en-US" altLang="zh-TW" b="1" dirty="0" err="1"/>
              <a:t>package.json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This can be done by using </a:t>
            </a:r>
            <a:r>
              <a:rPr lang="en-US" altLang="zh-TW" dirty="0">
                <a:solidFill>
                  <a:srgbClr val="C00000"/>
                </a:solidFill>
              </a:rPr>
              <a:t>--save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install a framework of Node.js, known as </a:t>
            </a:r>
            <a:r>
              <a:rPr lang="en-US" altLang="zh-TW" b="1" dirty="0"/>
              <a:t>Express.js</a:t>
            </a:r>
            <a:r>
              <a:rPr lang="en-US" altLang="zh-TW" dirty="0"/>
              <a:t>:</a:t>
            </a:r>
          </a:p>
          <a:p>
            <a:pPr lvl="3"/>
            <a:r>
              <a:rPr lang="en-US" altLang="zh-TW" b="1" dirty="0" err="1"/>
              <a:t>npm</a:t>
            </a:r>
            <a:r>
              <a:rPr lang="en-US" altLang="zh-TW" b="1" dirty="0"/>
              <a:t> install express </a:t>
            </a:r>
            <a:r>
              <a:rPr lang="en-US" altLang="zh-TW" b="1" dirty="0">
                <a:solidFill>
                  <a:srgbClr val="C00000"/>
                </a:solidFill>
              </a:rPr>
              <a:t>--save</a:t>
            </a:r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96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16832"/>
            <a:ext cx="6829425" cy="20383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509913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pPr lvl="3" algn="ctr"/>
            <a:r>
              <a:rPr lang="en-US" altLang="zh-TW" sz="2800" b="1" dirty="0" err="1"/>
              <a:t>npm</a:t>
            </a:r>
            <a:r>
              <a:rPr lang="en-US" altLang="zh-TW" sz="2800" b="1" dirty="0"/>
              <a:t> install express </a:t>
            </a:r>
            <a:r>
              <a:rPr lang="en-US" altLang="zh-TW" sz="2800" b="1" dirty="0">
                <a:solidFill>
                  <a:srgbClr val="C00000"/>
                </a:solidFill>
              </a:rPr>
              <a:t>--save</a:t>
            </a:r>
            <a:endParaRPr lang="en-US" altLang="zh-TW" sz="2800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https://www.npmjs.com/package/express</a:t>
            </a:r>
            <a:endParaRPr lang="en-US" altLang="zh-TW" dirty="0"/>
          </a:p>
          <a:p>
            <a:pPr lvl="1"/>
            <a:r>
              <a:rPr lang="en-US" altLang="zh-TW" dirty="0"/>
              <a:t>Fast, </a:t>
            </a:r>
            <a:r>
              <a:rPr lang="en-US" altLang="zh-TW" dirty="0">
                <a:hlinkClick r:id="rId3"/>
              </a:rPr>
              <a:t>unopinionated</a:t>
            </a:r>
            <a:r>
              <a:rPr lang="en-US" altLang="zh-TW" dirty="0"/>
              <a:t>, minimalist web framework for </a:t>
            </a:r>
            <a:r>
              <a:rPr lang="en-US" altLang="zh-TW" dirty="0">
                <a:hlinkClick r:id="rId4"/>
              </a:rPr>
              <a:t>node</a:t>
            </a:r>
            <a:r>
              <a:rPr lang="en-US" altLang="zh-TW" dirty="0"/>
              <a:t>. 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var </a:t>
            </a:r>
            <a:r>
              <a:rPr lang="en-US" altLang="zh-TW" dirty="0">
                <a:solidFill>
                  <a:srgbClr val="C00000"/>
                </a:solidFill>
              </a:rPr>
              <a:t>express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dirty="0">
                <a:solidFill>
                  <a:srgbClr val="C00000"/>
                </a:solidFill>
              </a:rPr>
              <a:t>require</a:t>
            </a:r>
            <a:r>
              <a:rPr lang="en-US" altLang="zh-TW" dirty="0">
                <a:solidFill>
                  <a:srgbClr val="0070C0"/>
                </a:solidFill>
              </a:rPr>
              <a:t>('express')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var app = </a:t>
            </a:r>
            <a:r>
              <a:rPr lang="en-US" altLang="zh-TW" dirty="0">
                <a:solidFill>
                  <a:srgbClr val="C00000"/>
                </a:solidFill>
              </a:rPr>
              <a:t>express()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app</a:t>
            </a:r>
            <a:r>
              <a:rPr lang="en-US" altLang="zh-TW" dirty="0" err="1">
                <a:solidFill>
                  <a:srgbClr val="0070C0"/>
                </a:solidFill>
              </a:rPr>
              <a:t>.get</a:t>
            </a:r>
            <a:r>
              <a:rPr lang="en-US" altLang="zh-TW" dirty="0">
                <a:solidFill>
                  <a:srgbClr val="0070C0"/>
                </a:solidFill>
              </a:rPr>
              <a:t>('/', function (</a:t>
            </a:r>
            <a:r>
              <a:rPr lang="en-US" altLang="zh-TW" dirty="0" err="1">
                <a:solidFill>
                  <a:srgbClr val="C00000"/>
                </a:solidFill>
              </a:rPr>
              <a:t>req</a:t>
            </a:r>
            <a:r>
              <a:rPr lang="en-US" altLang="zh-TW" dirty="0">
                <a:solidFill>
                  <a:srgbClr val="C00000"/>
                </a:solidFill>
              </a:rPr>
              <a:t>, res</a:t>
            </a:r>
            <a:r>
              <a:rPr lang="en-US" altLang="zh-TW" dirty="0">
                <a:solidFill>
                  <a:srgbClr val="0070C0"/>
                </a:solidFill>
              </a:rPr>
              <a:t>) {  </a:t>
            </a:r>
            <a:r>
              <a:rPr lang="en-US" altLang="zh-TW" dirty="0" err="1">
                <a:solidFill>
                  <a:srgbClr val="C00000"/>
                </a:solidFill>
              </a:rPr>
              <a:t>res</a:t>
            </a:r>
            <a:r>
              <a:rPr lang="en-US" altLang="zh-TW" dirty="0" err="1">
                <a:solidFill>
                  <a:srgbClr val="0070C0"/>
                </a:solidFill>
              </a:rPr>
              <a:t>.send</a:t>
            </a:r>
            <a:r>
              <a:rPr lang="en-US" altLang="zh-TW" dirty="0">
                <a:solidFill>
                  <a:srgbClr val="0070C0"/>
                </a:solidFill>
              </a:rPr>
              <a:t>('Hello World') })</a:t>
            </a:r>
            <a:r>
              <a:rPr lang="en-US" altLang="zh-TW" dirty="0"/>
              <a:t> 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app.listen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3000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61091" y="6376243"/>
            <a:ext cx="2133600" cy="365125"/>
          </a:xfrm>
        </p:spPr>
        <p:txBody>
          <a:bodyPr/>
          <a:lstStyle/>
          <a:p>
            <a:fld id="{827AE0C8-62BE-452E-8D16-E23FD82DC274}" type="slidenum">
              <a:rPr lang="zh-TW" altLang="en-US" smtClean="0"/>
              <a:pPr/>
              <a:t>97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1195" y="3861048"/>
            <a:ext cx="9173086" cy="2427833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7215101" y="4149080"/>
            <a:ext cx="1872208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-21195" y="4437112"/>
            <a:ext cx="1115616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637" y="4941168"/>
            <a:ext cx="1989589" cy="460177"/>
          </a:xfrm>
          <a:prstGeom prst="rect">
            <a:avLst/>
          </a:prstGeom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43B518C8-8BBB-41A9-BB11-8E324E93EEEF}"/>
              </a:ext>
            </a:extLst>
          </p:cNvPr>
          <p:cNvSpPr/>
          <p:nvPr/>
        </p:nvSpPr>
        <p:spPr>
          <a:xfrm>
            <a:off x="323528" y="3759733"/>
            <a:ext cx="5760640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10422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Building the and configuring a 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dirty="0"/>
              <a:t>app.js:</a:t>
            </a:r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http</a:t>
            </a:r>
            <a:r>
              <a:rPr lang="en-US" altLang="zh-TW" dirty="0">
                <a:solidFill>
                  <a:srgbClr val="0070C0"/>
                </a:solidFill>
              </a:rPr>
              <a:t> = require</a:t>
            </a:r>
            <a:r>
              <a:rPr lang="en-US" altLang="zh-TW" dirty="0">
                <a:solidFill>
                  <a:srgbClr val="C00000"/>
                </a:solidFill>
              </a:rPr>
              <a:t>("http"); </a:t>
            </a:r>
            <a:r>
              <a:rPr lang="en-US" altLang="zh-TW" dirty="0"/>
              <a:t>//built-in module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port = </a:t>
            </a:r>
            <a:r>
              <a:rPr lang="en-US" altLang="zh-TW" dirty="0">
                <a:solidFill>
                  <a:srgbClr val="7030A0"/>
                </a:solidFill>
              </a:rPr>
              <a:t>8081</a:t>
            </a:r>
            <a:r>
              <a:rPr lang="en-US" altLang="zh-TW" dirty="0">
                <a:solidFill>
                  <a:srgbClr val="0070C0"/>
                </a:solidFill>
              </a:rPr>
              <a:t>; 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http.</a:t>
            </a:r>
            <a:r>
              <a:rPr lang="en-US" altLang="zh-TW" dirty="0" err="1">
                <a:solidFill>
                  <a:srgbClr val="C00000"/>
                </a:solidFill>
              </a:rPr>
              <a:t>createServer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C00000"/>
                </a:solidFill>
              </a:rPr>
              <a:t>requestListener</a:t>
            </a:r>
            <a:r>
              <a:rPr lang="en-US" altLang="zh-TW" dirty="0">
                <a:solidFill>
                  <a:srgbClr val="0070C0"/>
                </a:solidFill>
              </a:rPr>
              <a:t>).listen(</a:t>
            </a:r>
            <a:r>
              <a:rPr lang="en-US" altLang="zh-TW" dirty="0">
                <a:solidFill>
                  <a:srgbClr val="C00000"/>
                </a:solidFill>
              </a:rPr>
              <a:t>port</a:t>
            </a:r>
            <a:r>
              <a:rPr lang="en-US" altLang="zh-TW" dirty="0">
                <a:solidFill>
                  <a:srgbClr val="0070C0"/>
                </a:solidFill>
              </a:rPr>
              <a:t>); 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console.log("Server is listening on", </a:t>
            </a:r>
            <a:r>
              <a:rPr lang="en-US" altLang="zh-TW" dirty="0">
                <a:solidFill>
                  <a:srgbClr val="C00000"/>
                </a:solidFill>
              </a:rPr>
              <a:t>port</a:t>
            </a:r>
            <a:r>
              <a:rPr lang="en-US" altLang="zh-TW" dirty="0">
                <a:solidFill>
                  <a:srgbClr val="0070C0"/>
                </a:solidFill>
              </a:rPr>
              <a:t>) 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dirty="0" err="1">
                <a:solidFill>
                  <a:srgbClr val="C00000"/>
                </a:solidFill>
              </a:rPr>
              <a:t>requestListener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req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>
                <a:solidFill>
                  <a:srgbClr val="C00000"/>
                </a:solidFill>
              </a:rPr>
              <a:t>res</a:t>
            </a:r>
            <a:r>
              <a:rPr lang="en-US" altLang="zh-TW" dirty="0">
                <a:solidFill>
                  <a:srgbClr val="0070C0"/>
                </a:solidFill>
              </a:rPr>
              <a:t>){ </a:t>
            </a:r>
          </a:p>
          <a:p>
            <a:pPr lvl="1"/>
            <a:r>
              <a:rPr lang="zh-TW" altLang="en-US" dirty="0">
                <a:solidFill>
                  <a:srgbClr val="0070C0"/>
                </a:solidFill>
              </a:rPr>
              <a:t>       </a:t>
            </a:r>
            <a:r>
              <a:rPr lang="en-US" altLang="zh-TW" dirty="0" err="1">
                <a:solidFill>
                  <a:srgbClr val="0070C0"/>
                </a:solidFill>
              </a:rPr>
              <a:t>res.</a:t>
            </a:r>
            <a:r>
              <a:rPr lang="en-US" altLang="zh-TW" dirty="0" err="1">
                <a:solidFill>
                  <a:srgbClr val="C00000"/>
                </a:solidFill>
              </a:rPr>
              <a:t>writeHead</a:t>
            </a:r>
            <a:r>
              <a:rPr lang="en-US" altLang="zh-TW" dirty="0">
                <a:solidFill>
                  <a:srgbClr val="0070C0"/>
                </a:solidFill>
              </a:rPr>
              <a:t>(200, {'Content-Type': 'text/plain'}); </a:t>
            </a:r>
          </a:p>
          <a:p>
            <a:pPr lvl="1"/>
            <a:r>
              <a:rPr lang="zh-TW" altLang="en-US" dirty="0">
                <a:solidFill>
                  <a:srgbClr val="0070C0"/>
                </a:solidFill>
              </a:rPr>
              <a:t>      </a:t>
            </a:r>
            <a:r>
              <a:rPr lang="en-US" altLang="zh-TW" dirty="0">
                <a:solidFill>
                  <a:srgbClr val="0070C0"/>
                </a:solidFill>
              </a:rPr>
              <a:t>console.log("Request </a:t>
            </a:r>
            <a:r>
              <a:rPr lang="en-US" altLang="zh-TW" dirty="0" err="1">
                <a:solidFill>
                  <a:srgbClr val="0070C0"/>
                </a:solidFill>
              </a:rPr>
              <a:t>recieved</a:t>
            </a:r>
            <a:r>
              <a:rPr lang="en-US" altLang="zh-TW" dirty="0">
                <a:solidFill>
                  <a:srgbClr val="0070C0"/>
                </a:solidFill>
              </a:rPr>
              <a:t>, responding now ..."); </a:t>
            </a:r>
          </a:p>
          <a:p>
            <a:pPr lvl="1"/>
            <a:r>
              <a:rPr lang="zh-TW" altLang="en-US" dirty="0">
                <a:solidFill>
                  <a:srgbClr val="0070C0"/>
                </a:solidFill>
              </a:rPr>
              <a:t>       </a:t>
            </a:r>
            <a:r>
              <a:rPr lang="en-US" altLang="zh-TW" dirty="0" err="1">
                <a:solidFill>
                  <a:srgbClr val="0070C0"/>
                </a:solidFill>
              </a:rPr>
              <a:t>res.end</a:t>
            </a:r>
            <a:r>
              <a:rPr lang="en-US" altLang="zh-TW" dirty="0">
                <a:solidFill>
                  <a:srgbClr val="0070C0"/>
                </a:solidFill>
              </a:rPr>
              <a:t>("Hello"); </a:t>
            </a:r>
          </a:p>
          <a:p>
            <a:pPr lvl="1"/>
            <a:r>
              <a:rPr lang="zh-TW" altLang="en-US" dirty="0">
                <a:solidFill>
                  <a:srgbClr val="0070C0"/>
                </a:solidFill>
              </a:rPr>
              <a:t>  </a:t>
            </a:r>
            <a:r>
              <a:rPr lang="en-US" altLang="zh-TW" dirty="0">
                <a:solidFill>
                  <a:srgbClr val="0070C0"/>
                </a:solidFill>
              </a:rPr>
              <a:t>}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98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47355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Run: </a:t>
            </a:r>
            <a:r>
              <a:rPr lang="en-US" altLang="zh-TW" dirty="0">
                <a:solidFill>
                  <a:srgbClr val="C00000"/>
                </a:solidFill>
              </a:rPr>
              <a:t>node app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99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67" y="1479356"/>
            <a:ext cx="8805550" cy="5760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057" y="2858733"/>
            <a:ext cx="4179507" cy="9361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516" y="4437112"/>
            <a:ext cx="9170516" cy="1180120"/>
          </a:xfrm>
          <a:prstGeom prst="rect">
            <a:avLst/>
          </a:prstGeom>
        </p:spPr>
      </p:pic>
      <p:sp>
        <p:nvSpPr>
          <p:cNvPr id="10" name="向下箭號 9"/>
          <p:cNvSpPr/>
          <p:nvPr/>
        </p:nvSpPr>
        <p:spPr>
          <a:xfrm>
            <a:off x="4205056" y="3824144"/>
            <a:ext cx="504056" cy="5543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451250" y="3196344"/>
            <a:ext cx="2337499" cy="369332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res.end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53844" y="5739858"/>
            <a:ext cx="6606480" cy="6463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res.writeHead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'Content-Type'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'text/plain'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console.log(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"Request </a:t>
            </a:r>
            <a:r>
              <a:rPr lang="en-US" altLang="zh-TW" dirty="0" err="1">
                <a:solidFill>
                  <a:srgbClr val="CE9178"/>
                </a:solidFill>
                <a:latin typeface="Consolas" panose="020B0609020204030204" pitchFamily="49" charset="0"/>
              </a:rPr>
              <a:t>recieved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, responding now ..."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23841" y="2131554"/>
            <a:ext cx="6165304" cy="6463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http.createServer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requestListener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).listen(port);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console.log(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"Server is listening on"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port)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向下箭號 13"/>
          <p:cNvSpPr/>
          <p:nvPr/>
        </p:nvSpPr>
        <p:spPr>
          <a:xfrm>
            <a:off x="2192057" y="2194553"/>
            <a:ext cx="504056" cy="5543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>
            <a:off x="4139952" y="809075"/>
            <a:ext cx="504056" cy="5543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CE9B3F21-E10E-4E91-965D-0136C2F819D6}"/>
              </a:ext>
            </a:extLst>
          </p:cNvPr>
          <p:cNvSpPr/>
          <p:nvPr/>
        </p:nvSpPr>
        <p:spPr>
          <a:xfrm>
            <a:off x="539552" y="1468744"/>
            <a:ext cx="5832012" cy="29009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E7503478-FB4A-466A-BEB6-C8DB62FC957F}"/>
              </a:ext>
            </a:extLst>
          </p:cNvPr>
          <p:cNvSpPr/>
          <p:nvPr/>
        </p:nvSpPr>
        <p:spPr>
          <a:xfrm>
            <a:off x="395536" y="4498271"/>
            <a:ext cx="6055714" cy="29009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86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19714</TotalTime>
  <Words>12352</Words>
  <Application>Microsoft Office PowerPoint</Application>
  <PresentationFormat>如螢幕大小 (4:3)</PresentationFormat>
  <Paragraphs>1572</Paragraphs>
  <Slides>119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119</vt:i4>
      </vt:variant>
    </vt:vector>
  </HeadingPairs>
  <TitlesOfParts>
    <vt:vector size="130" baseType="lpstr">
      <vt:lpstr>Courier Std</vt:lpstr>
      <vt:lpstr>InconsolataLGC</vt:lpstr>
      <vt:lpstr>LMRoman12-Regular-Identity-H</vt:lpstr>
      <vt:lpstr>Roboto</vt:lpstr>
      <vt:lpstr>標楷體</vt:lpstr>
      <vt:lpstr>Arial</vt:lpstr>
      <vt:lpstr>Book Antiqua</vt:lpstr>
      <vt:lpstr>Calibri</vt:lpstr>
      <vt:lpstr>Consolas</vt:lpstr>
      <vt:lpstr>Times New Roman</vt:lpstr>
      <vt:lpstr>Office 佈景主題</vt:lpstr>
      <vt:lpstr>JavaScript程式設計 (JavaScript Programming)</vt:lpstr>
      <vt:lpstr>CH 18 (Eloquent) HTTP and Forms</vt:lpstr>
      <vt:lpstr>The protocol</vt:lpstr>
      <vt:lpstr>PowerPoint 簡報</vt:lpstr>
      <vt:lpstr>PowerPoint 簡報</vt:lpstr>
      <vt:lpstr>PowerPoint 簡報</vt:lpstr>
      <vt:lpstr>Browsers and HTTP</vt:lpstr>
      <vt:lpstr>PowerPoint 簡報</vt:lpstr>
      <vt:lpstr>PowerPoint 簡報</vt:lpstr>
      <vt:lpstr>Form fields</vt:lpstr>
      <vt:lpstr>PowerPoint 簡報</vt:lpstr>
      <vt:lpstr>PowerPoint 簡報</vt:lpstr>
      <vt:lpstr>Focus</vt:lpstr>
      <vt:lpstr>PowerPoint 簡報</vt:lpstr>
      <vt:lpstr>Disabled fields</vt:lpstr>
      <vt:lpstr>The form as a whole</vt:lpstr>
      <vt:lpstr>PowerPoint 簡報</vt:lpstr>
      <vt:lpstr>PowerPoint 簡報</vt:lpstr>
      <vt:lpstr>http://eloquentjavascript.net/example/submit.html </vt:lpstr>
      <vt:lpstr>PowerPoint 簡報</vt:lpstr>
      <vt:lpstr>PowerPoint 簡報</vt:lpstr>
      <vt:lpstr>JS decodeURIComponent() 函數</vt:lpstr>
      <vt:lpstr>練習時間</vt:lpstr>
      <vt:lpstr>PowerPoint 簡報</vt:lpstr>
      <vt:lpstr>Text fields</vt:lpstr>
      <vt:lpstr>writing an article about Khasekhemwy  but have some trouble spelling his name</vt:lpstr>
      <vt:lpstr>"change" event for a text field</vt:lpstr>
      <vt:lpstr>Checkboxes</vt:lpstr>
      <vt:lpstr>radio buttons</vt:lpstr>
      <vt:lpstr>Select fields</vt:lpstr>
      <vt:lpstr>PowerPoint 簡報</vt:lpstr>
      <vt:lpstr>Value is not given,  the text inside the option will count as its value</vt:lpstr>
      <vt:lpstr>File fields</vt:lpstr>
      <vt:lpstr>PowerPoint 簡報</vt:lpstr>
      <vt:lpstr>PowerPoint 簡報</vt:lpstr>
      <vt:lpstr>Storing data client-side</vt:lpstr>
      <vt:lpstr>PowerPoint 簡報</vt:lpstr>
      <vt:lpstr>PowerPoint 簡報</vt:lpstr>
      <vt:lpstr>PowerPoint 簡報</vt:lpstr>
      <vt:lpstr>PowerPoint 簡報</vt:lpstr>
      <vt:lpstr>練習時間</vt:lpstr>
      <vt:lpstr>CH 20 (Eloquent) Node.js</vt:lpstr>
      <vt:lpstr>異步(非同步)結構: Promise</vt:lpstr>
      <vt:lpstr>上例中， 事件可能在偵聽前就已發生，需要使用圖像complete屬性解決</vt:lpstr>
      <vt:lpstr>事件(Event)並不總是最佳方法</vt:lpstr>
      <vt:lpstr>透過Promise可有更好寫法</vt:lpstr>
      <vt:lpstr>基本概念</vt:lpstr>
      <vt:lpstr>異步程式設計與Promise</vt:lpstr>
      <vt:lpstr>專門用語</vt:lpstr>
      <vt:lpstr>Promise狀態</vt:lpstr>
      <vt:lpstr>Promise物件的建立</vt:lpstr>
      <vt:lpstr>PowerPoint 簡報</vt:lpstr>
      <vt:lpstr>PowerPoint 簡報</vt:lpstr>
      <vt:lpstr>then與catch</vt:lpstr>
      <vt:lpstr>PowerPoint 簡報</vt:lpstr>
      <vt:lpstr>PowerPoint 簡報</vt:lpstr>
      <vt:lpstr>前頁範例code</vt:lpstr>
      <vt:lpstr>錯誤處理</vt:lpstr>
      <vt:lpstr>PowerPoint 簡報</vt:lpstr>
      <vt:lpstr>then方法中onFulfilled函式的回傳值</vt:lpstr>
      <vt:lpstr>then中傳入參數值</vt:lpstr>
      <vt:lpstr>PowerPoint 簡報</vt:lpstr>
      <vt:lpstr>依據前頁範例</vt:lpstr>
      <vt:lpstr>依據前頁範例</vt:lpstr>
      <vt:lpstr>then中傳入參數值(帶異步執行的函式)</vt:lpstr>
      <vt:lpstr>依據前頁範例</vt:lpstr>
      <vt:lpstr>依據前頁範例</vt:lpstr>
      <vt:lpstr>其他參考資料</vt:lpstr>
      <vt:lpstr>async function https://developer.mozilla.org/zh-TW/docs/Web/JavaScript/Reference/Statements/async_function  </vt:lpstr>
      <vt:lpstr>async function</vt:lpstr>
      <vt:lpstr>PowerPoint 簡報</vt:lpstr>
      <vt:lpstr>使用 async function 改寫 promise 鏈</vt:lpstr>
      <vt:lpstr>await</vt:lpstr>
      <vt:lpstr>await</vt:lpstr>
      <vt:lpstr>練習時間</vt:lpstr>
      <vt:lpstr>Node.js</vt:lpstr>
      <vt:lpstr>Applying JavaScript to the Server Side</vt:lpstr>
      <vt:lpstr>the fundamentals of JS required to proceed towards Node.js:</vt:lpstr>
      <vt:lpstr>When the preceding code runs </vt:lpstr>
      <vt:lpstr>Why does JavaScript create a single stack?</vt:lpstr>
      <vt:lpstr>PowerPoint 簡報</vt:lpstr>
      <vt:lpstr>PowerPoint 簡報</vt:lpstr>
      <vt:lpstr>PowerPoint 簡報</vt:lpstr>
      <vt:lpstr>Introducing eventloop </vt:lpstr>
      <vt:lpstr>Introducing Node.js </vt:lpstr>
      <vt:lpstr>Single-threaded eventloop model on a server </vt:lpstr>
      <vt:lpstr>Why and where is Node.js used? </vt:lpstr>
      <vt:lpstr>Building a Node.js App</vt:lpstr>
      <vt:lpstr>CH1-工欲善其事，必先利其器</vt:lpstr>
      <vt:lpstr>工欲善其事，必先利其器</vt:lpstr>
      <vt:lpstr>npm (Node Package Manager)</vt:lpstr>
      <vt:lpstr>啟動伺服器</vt:lpstr>
      <vt:lpstr>Package files: package.json</vt:lpstr>
      <vt:lpstr> npm init to create package.json  </vt:lpstr>
      <vt:lpstr>PowerPoint 簡報</vt:lpstr>
      <vt:lpstr>the installation of any NPM module </vt:lpstr>
      <vt:lpstr>npm install express --save</vt:lpstr>
      <vt:lpstr>Building the and configuring a server</vt:lpstr>
      <vt:lpstr>Run: node app</vt:lpstr>
      <vt:lpstr>Picking a framework </vt:lpstr>
      <vt:lpstr>require</vt:lpstr>
      <vt:lpstr>An example of a framework: Express.js</vt:lpstr>
      <vt:lpstr>The HTTP module (Eloquent)</vt:lpstr>
      <vt:lpstr>node appserver</vt:lpstr>
      <vt:lpstr>On method</vt:lpstr>
      <vt:lpstr>練習時間</vt:lpstr>
      <vt:lpstr>A file server: file_server.js</vt:lpstr>
      <vt:lpstr>PowerPoint 簡報</vt:lpstr>
      <vt:lpstr>PowerPoint 簡報</vt:lpstr>
      <vt:lpstr>PowerPoint 簡報</vt:lpstr>
      <vt:lpstr>PowerPoint 簡報</vt:lpstr>
      <vt:lpstr>to handle DELETE requests is slightly simpler</vt:lpstr>
      <vt:lpstr>PowerPoint 簡報</vt:lpstr>
      <vt:lpstr>The command line tool: curl</vt:lpstr>
      <vt:lpstr>Postman</vt:lpstr>
      <vt:lpstr>Run: file_server</vt:lpstr>
      <vt:lpstr>Use postman</vt:lpstr>
      <vt:lpstr>練習時間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電腦模擬與遊戲設計 (Design of Computer Simulations and Games)</dc:title>
  <dc:creator>jmsu</dc:creator>
  <cp:lastModifiedBy>User</cp:lastModifiedBy>
  <cp:revision>687</cp:revision>
  <dcterms:created xsi:type="dcterms:W3CDTF">2011-02-22T09:06:58Z</dcterms:created>
  <dcterms:modified xsi:type="dcterms:W3CDTF">2020-12-11T05:45:08Z</dcterms:modified>
</cp:coreProperties>
</file>