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4590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417" r:id="rId30"/>
    <p:sldId id="391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3" r:id="rId41"/>
    <p:sldId id="402" r:id="rId42"/>
    <p:sldId id="404" r:id="rId43"/>
    <p:sldId id="418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363" r:id="rId52"/>
    <p:sldId id="311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oreilly.com/examples/9780596805531/blob/master/examples/01.01.loancalc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Guide/Regular_Expressions" TargetMode="External"/><Relationship Id="rId2" Type="http://schemas.openxmlformats.org/officeDocument/2006/relationships/hyperlink" Target="http://jkorpela.fi/perl/regex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ma-international.org/ecma-262/9.0/" TargetMode="External"/><Relationship Id="rId3" Type="http://schemas.openxmlformats.org/officeDocument/2006/relationships/hyperlink" Target="https://kangax.github.io/compat-table/es5/" TargetMode="External"/><Relationship Id="rId7" Type="http://schemas.openxmlformats.org/officeDocument/2006/relationships/hyperlink" Target="http://www.ecma-international.org/ecma-262/8.0/" TargetMode="External"/><Relationship Id="rId2" Type="http://schemas.openxmlformats.org/officeDocument/2006/relationships/hyperlink" Target="http://www.ecma-international.org/ecma-262/5.1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ma-international.org/ecma-262/7.0/" TargetMode="External"/><Relationship Id="rId5" Type="http://schemas.openxmlformats.org/officeDocument/2006/relationships/hyperlink" Target="https://kangax.github.io/compat-table/es6/" TargetMode="External"/><Relationship Id="rId4" Type="http://schemas.openxmlformats.org/officeDocument/2006/relationships/hyperlink" Target="http://www.ecma-international.org/ecma-262/6.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運算思維與程式設計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(Computational Thinking &amp;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星期五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(J304)</a:t>
            </a:r>
          </a:p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387" y="3598"/>
            <a:ext cx="8229600" cy="811931"/>
          </a:xfrm>
        </p:spPr>
        <p:txBody>
          <a:bodyPr/>
          <a:lstStyle/>
          <a:p>
            <a:r>
              <a:rPr lang="en-US" altLang="zh-TW" dirty="0"/>
              <a:t>Reserved Words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37" y="692696"/>
            <a:ext cx="9073008" cy="511256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JavaScript predefines a number of </a:t>
            </a:r>
            <a:r>
              <a:rPr lang="en-US" altLang="zh-TW" sz="2400" dirty="0">
                <a:solidFill>
                  <a:srgbClr val="C00000"/>
                </a:solidFill>
              </a:rPr>
              <a:t>global variables and functions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you should </a:t>
            </a:r>
            <a:r>
              <a:rPr lang="en-US" altLang="zh-TW" sz="2000" dirty="0">
                <a:solidFill>
                  <a:srgbClr val="C00000"/>
                </a:solidFill>
              </a:rPr>
              <a:t>avoid</a:t>
            </a:r>
            <a:r>
              <a:rPr lang="en-US" altLang="zh-TW" sz="2000" dirty="0"/>
              <a:t> using their names for your own </a:t>
            </a:r>
            <a:r>
              <a:rPr lang="en-US" altLang="zh-TW" sz="2000" dirty="0">
                <a:solidFill>
                  <a:srgbClr val="C00000"/>
                </a:solidFill>
              </a:rPr>
              <a:t>variables and functions</a:t>
            </a:r>
            <a:r>
              <a:rPr lang="en-US" altLang="zh-TW" sz="2000" dirty="0"/>
              <a:t>: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400" dirty="0"/>
              <a:t>Keep in mind that:</a:t>
            </a:r>
          </a:p>
          <a:p>
            <a:pPr lvl="2"/>
            <a:r>
              <a:rPr lang="en-US" altLang="zh-TW" dirty="0"/>
              <a:t>JS implementations may define other global variables and functions, and each specific JavaScript embedding (</a:t>
            </a:r>
            <a:r>
              <a:rPr lang="en-US" altLang="zh-TW" dirty="0">
                <a:solidFill>
                  <a:srgbClr val="C00000"/>
                </a:solidFill>
              </a:rPr>
              <a:t>client-side, server-side</a:t>
            </a:r>
            <a:r>
              <a:rPr lang="en-US" altLang="zh-TW" dirty="0"/>
              <a:t>, etc.):</a:t>
            </a:r>
          </a:p>
          <a:p>
            <a:pPr lvl="3"/>
            <a:r>
              <a:rPr lang="en-US" altLang="zh-TW" sz="2400" dirty="0"/>
              <a:t>will have its own list of global properties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772816"/>
            <a:ext cx="9096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3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707" y="0"/>
            <a:ext cx="8229600" cy="778098"/>
          </a:xfrm>
        </p:spPr>
        <p:txBody>
          <a:bodyPr/>
          <a:lstStyle/>
          <a:p>
            <a:r>
              <a:rPr lang="en-US" altLang="zh-TW" dirty="0"/>
              <a:t>Optional Semicolons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61653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you can usually omit the semicolon between two statements: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if those statements are written on separate lines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EX:</a:t>
            </a:r>
          </a:p>
          <a:p>
            <a:pPr lvl="3"/>
            <a:r>
              <a:rPr lang="en-US" altLang="zh-TW" dirty="0"/>
              <a:t>a = 3</a:t>
            </a:r>
            <a:r>
              <a:rPr lang="en-US" altLang="zh-TW" dirty="0">
                <a:solidFill>
                  <a:srgbClr val="C00000"/>
                </a:solidFill>
              </a:rPr>
              <a:t>;</a:t>
            </a:r>
          </a:p>
          <a:p>
            <a:pPr lvl="3"/>
            <a:r>
              <a:rPr lang="en-US" altLang="zh-TW" dirty="0"/>
              <a:t>b = 4;</a:t>
            </a:r>
          </a:p>
          <a:p>
            <a:pPr lvl="1"/>
            <a:r>
              <a:rPr lang="en-US" altLang="zh-TW" dirty="0"/>
              <a:t>But the first semicolon is required:</a:t>
            </a:r>
          </a:p>
          <a:p>
            <a:pPr lvl="2"/>
            <a:r>
              <a:rPr lang="en-US" altLang="zh-TW" dirty="0"/>
              <a:t>a = 3; b = 4;</a:t>
            </a:r>
          </a:p>
          <a:p>
            <a:r>
              <a:rPr lang="en-US" altLang="zh-TW" dirty="0"/>
              <a:t>JS usually treats line breaks as semicolons only: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if it can’t parse the code without the semicolons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/>
              <a:t>var</a:t>
            </a:r>
            <a:r>
              <a:rPr lang="en-US" altLang="zh-TW" dirty="0"/>
              <a:t> a</a:t>
            </a:r>
          </a:p>
          <a:p>
            <a:pPr lvl="2"/>
            <a:r>
              <a:rPr lang="en-US" altLang="zh-TW" dirty="0"/>
              <a:t>a</a:t>
            </a:r>
          </a:p>
          <a:p>
            <a:pPr lvl="2"/>
            <a:r>
              <a:rPr lang="en-US" altLang="zh-TW" dirty="0"/>
              <a:t>=</a:t>
            </a:r>
          </a:p>
          <a:p>
            <a:pPr lvl="2"/>
            <a:r>
              <a:rPr lang="en-US" altLang="zh-TW" dirty="0"/>
              <a:t>3</a:t>
            </a:r>
          </a:p>
          <a:p>
            <a:pPr lvl="2"/>
            <a:r>
              <a:rPr lang="en-US" altLang="zh-TW" dirty="0"/>
              <a:t>console.log(a)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3848" y="2324268"/>
            <a:ext cx="84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heSansMonoCd-W5Regular"/>
              </a:rPr>
              <a:t>a = 3</a:t>
            </a:r>
          </a:p>
          <a:p>
            <a:r>
              <a:rPr lang="en-US" altLang="zh-TW" dirty="0">
                <a:latin typeface="TheSansMonoCd-W5Regular"/>
              </a:rPr>
              <a:t>b = 4;</a:t>
            </a:r>
            <a:endParaRPr lang="zh-TW" altLang="en-US" dirty="0"/>
          </a:p>
        </p:txBody>
      </p:sp>
      <p:sp>
        <p:nvSpPr>
          <p:cNvPr id="6" name="左-右雙向箭號 5"/>
          <p:cNvSpPr/>
          <p:nvPr/>
        </p:nvSpPr>
        <p:spPr>
          <a:xfrm>
            <a:off x="2710136" y="2540489"/>
            <a:ext cx="360040" cy="213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5374537"/>
            <a:ext cx="2694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var a; a = 3; console.log(a);</a:t>
            </a:r>
          </a:p>
        </p:txBody>
      </p:sp>
      <p:sp>
        <p:nvSpPr>
          <p:cNvPr id="8" name="左-右雙向箭號 7"/>
          <p:cNvSpPr/>
          <p:nvPr/>
        </p:nvSpPr>
        <p:spPr>
          <a:xfrm>
            <a:off x="2010161" y="5452258"/>
            <a:ext cx="360040" cy="213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384" y="4754857"/>
            <a:ext cx="2085975" cy="704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96" y="5995987"/>
            <a:ext cx="3676650" cy="447675"/>
          </a:xfrm>
          <a:prstGeom prst="rect">
            <a:avLst/>
          </a:prstGeom>
        </p:spPr>
      </p:pic>
      <p:sp>
        <p:nvSpPr>
          <p:cNvPr id="11" name="左-右雙向箭號 10"/>
          <p:cNvSpPr/>
          <p:nvPr/>
        </p:nvSpPr>
        <p:spPr>
          <a:xfrm rot="5400000">
            <a:off x="6014351" y="5606498"/>
            <a:ext cx="360040" cy="213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40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Optional Semicolons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en-US" altLang="zh-TW" dirty="0"/>
              <a:t>JavaScript will always interpret that </a:t>
            </a:r>
            <a:r>
              <a:rPr lang="en-US" altLang="zh-TW" dirty="0">
                <a:solidFill>
                  <a:srgbClr val="C00000"/>
                </a:solidFill>
              </a:rPr>
              <a:t>line break as a semicolon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return, break, continue, ++, −−</a:t>
            </a:r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return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true;</a:t>
            </a:r>
          </a:p>
          <a:p>
            <a:pPr lvl="1"/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interpret: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return;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true;</a:t>
            </a:r>
          </a:p>
          <a:p>
            <a:pPr lvl="1"/>
            <a:r>
              <a:rPr lang="en-US" altLang="zh-TW" dirty="0"/>
              <a:t>In fact, you mean: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return true;</a:t>
            </a:r>
          </a:p>
          <a:p>
            <a:pPr lvl="2"/>
            <a:endParaRPr lang="en-US" altLang="zh-TW" dirty="0"/>
          </a:p>
          <a:p>
            <a:pPr lvl="3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11960" y="2680395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800" dirty="0"/>
              <a:t>EX: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</a:rPr>
              <a:t>X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</a:rPr>
              <a:t>++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</a:rPr>
              <a:t>Y</a:t>
            </a:r>
          </a:p>
          <a:p>
            <a:pPr lvl="1"/>
            <a:r>
              <a:rPr lang="en-US" altLang="zh-TW" sz="2800" dirty="0"/>
              <a:t>JS</a:t>
            </a:r>
            <a:r>
              <a:rPr lang="zh-TW" altLang="en-US" sz="2800" dirty="0"/>
              <a:t> </a:t>
            </a:r>
            <a:r>
              <a:rPr lang="en-US" altLang="zh-TW" sz="2800" dirty="0"/>
              <a:t>interpret: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</a:rPr>
              <a:t>X; ++; Y; </a:t>
            </a:r>
          </a:p>
          <a:p>
            <a:pPr lvl="1"/>
            <a:r>
              <a:rPr lang="en-US" altLang="zh-TW" sz="2800" dirty="0"/>
              <a:t>In fact, you mean: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</a:rPr>
              <a:t>X++; Y;</a:t>
            </a:r>
          </a:p>
        </p:txBody>
      </p:sp>
    </p:spTree>
    <p:extLst>
      <p:ext uri="{BB962C8B-B14F-4D97-AF65-F5344CB8AC3E}">
        <p14:creationId xmlns:p14="http://schemas.microsoft.com/office/powerpoint/2010/main" val="72515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Types, Values, and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407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JS types can be divided into two categories: </a:t>
            </a:r>
          </a:p>
          <a:p>
            <a:pPr lvl="1"/>
            <a:r>
              <a:rPr lang="en-US" altLang="zh-TW" i="1" dirty="0"/>
              <a:t>primitive types:</a:t>
            </a:r>
          </a:p>
          <a:p>
            <a:pPr lvl="2"/>
            <a:r>
              <a:rPr lang="en-US" altLang="zh-TW" i="1" dirty="0"/>
              <a:t>numbers, strings (strings of text), Booleans:</a:t>
            </a:r>
          </a:p>
          <a:p>
            <a:pPr lvl="3"/>
            <a:r>
              <a:rPr lang="en-US" altLang="zh-TW" dirty="0"/>
              <a:t>special JavaScript values: </a:t>
            </a:r>
            <a:r>
              <a:rPr lang="en-US" altLang="zh-TW" dirty="0">
                <a:solidFill>
                  <a:srgbClr val="C00000"/>
                </a:solidFill>
              </a:rPr>
              <a:t>null &amp; undefined </a:t>
            </a:r>
            <a:r>
              <a:rPr lang="en-US" altLang="zh-TW" dirty="0"/>
              <a:t>are primitive values</a:t>
            </a:r>
            <a:endParaRPr lang="en-US" altLang="zh-TW" i="1" dirty="0"/>
          </a:p>
          <a:p>
            <a:pPr lvl="1"/>
            <a:r>
              <a:rPr lang="en-US" altLang="zh-TW" i="1" dirty="0"/>
              <a:t>object types:</a:t>
            </a:r>
          </a:p>
          <a:p>
            <a:pPr lvl="2"/>
            <a:r>
              <a:rPr lang="en-US" altLang="zh-TW" dirty="0"/>
              <a:t>a collection of </a:t>
            </a:r>
            <a:r>
              <a:rPr lang="en-US" altLang="zh-TW" i="1" dirty="0"/>
              <a:t>properties:</a:t>
            </a:r>
          </a:p>
          <a:p>
            <a:pPr lvl="3"/>
            <a:r>
              <a:rPr lang="en-US" altLang="zh-TW" i="1" dirty="0"/>
              <a:t>each property has a name and a value</a:t>
            </a:r>
          </a:p>
          <a:p>
            <a:pPr lvl="2"/>
            <a:r>
              <a:rPr lang="en-US" altLang="zh-TW" dirty="0"/>
              <a:t>special kind of objects:</a:t>
            </a:r>
          </a:p>
          <a:p>
            <a:pPr lvl="3"/>
            <a:r>
              <a:rPr lang="en-US" altLang="zh-TW" i="1" dirty="0"/>
              <a:t>array</a:t>
            </a:r>
          </a:p>
          <a:p>
            <a:pPr lvl="3"/>
            <a:r>
              <a:rPr lang="en-US" altLang="zh-TW" i="1" dirty="0"/>
              <a:t>function</a:t>
            </a:r>
          </a:p>
          <a:p>
            <a:pPr lvl="4"/>
            <a:r>
              <a:rPr lang="en-US" altLang="zh-TW" dirty="0"/>
              <a:t>to run that executable code and return a computed value</a:t>
            </a:r>
            <a:endParaRPr lang="en-US" altLang="zh-TW" i="1" dirty="0"/>
          </a:p>
          <a:p>
            <a:r>
              <a:rPr lang="en-US" altLang="zh-TW" dirty="0"/>
              <a:t>Numbers:</a:t>
            </a:r>
          </a:p>
          <a:p>
            <a:pPr lvl="1"/>
            <a:r>
              <a:rPr lang="en-US" altLang="zh-TW" dirty="0"/>
              <a:t>JS </a:t>
            </a:r>
            <a:r>
              <a:rPr lang="en-US" altLang="zh-TW" dirty="0">
                <a:solidFill>
                  <a:srgbClr val="C00000"/>
                </a:solidFill>
              </a:rPr>
              <a:t>does not make a distinction </a:t>
            </a:r>
            <a:r>
              <a:rPr lang="en-US" altLang="zh-TW" dirty="0"/>
              <a:t>between integer values and floating-point values.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All numbers </a:t>
            </a:r>
            <a:r>
              <a:rPr lang="en-US" altLang="zh-TW" dirty="0"/>
              <a:t>in JS are represented as </a:t>
            </a:r>
            <a:r>
              <a:rPr lang="en-US" altLang="zh-TW" dirty="0">
                <a:solidFill>
                  <a:srgbClr val="C00000"/>
                </a:solidFill>
              </a:rPr>
              <a:t>floating-point value</a:t>
            </a:r>
            <a:r>
              <a:rPr lang="en-US" altLang="zh-TW" dirty="0"/>
              <a:t>s</a:t>
            </a:r>
          </a:p>
          <a:p>
            <a:pPr lvl="2"/>
            <a:r>
              <a:rPr lang="en-US" altLang="zh-TW" dirty="0"/>
              <a:t>64-bit floating-point format (IEEE 754 standard):</a:t>
            </a:r>
          </a:p>
          <a:p>
            <a:pPr lvl="3"/>
            <a:r>
              <a:rPr lang="en-US" altLang="zh-TW" dirty="0"/>
              <a:t>±5 × 10</a:t>
            </a:r>
            <a:r>
              <a:rPr lang="zh-TW" altLang="en-US" baseline="30000" dirty="0"/>
              <a:t>−</a:t>
            </a:r>
            <a:r>
              <a:rPr lang="en-US" altLang="zh-TW" baseline="30000" dirty="0"/>
              <a:t>324 </a:t>
            </a:r>
            <a:r>
              <a:rPr lang="en-US" altLang="zh-TW" dirty="0"/>
              <a:t>~ ±1.7976931348623157 × 10</a:t>
            </a:r>
            <a:r>
              <a:rPr lang="en-US" altLang="zh-TW" baseline="30000" dirty="0"/>
              <a:t>308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Integer Literals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TW" dirty="0"/>
              <a:t>base-10 integer: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3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10000000</a:t>
            </a:r>
          </a:p>
          <a:p>
            <a:r>
              <a:rPr lang="en-US" altLang="zh-TW" dirty="0"/>
              <a:t>base-16 integer:</a:t>
            </a:r>
          </a:p>
          <a:p>
            <a:pPr lvl="1"/>
            <a:r>
              <a:rPr lang="it-IT" altLang="zh-TW" dirty="0">
                <a:solidFill>
                  <a:srgbClr val="0070C0"/>
                </a:solidFill>
              </a:rPr>
              <a:t>0xff </a:t>
            </a:r>
            <a:r>
              <a:rPr lang="it-IT" altLang="zh-TW" dirty="0"/>
              <a:t>// 15*16 + 15 = 255 (base 10)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0xCAFE911</a:t>
            </a:r>
          </a:p>
          <a:p>
            <a:r>
              <a:rPr lang="en-US" altLang="zh-TW" dirty="0"/>
              <a:t>base-8 integer:</a:t>
            </a:r>
          </a:p>
          <a:p>
            <a:pPr lvl="1"/>
            <a:r>
              <a:rPr lang="it-IT" altLang="zh-TW" dirty="0">
                <a:solidFill>
                  <a:srgbClr val="0070C0"/>
                </a:solidFill>
              </a:rPr>
              <a:t>0377 </a:t>
            </a:r>
            <a:r>
              <a:rPr lang="it-IT" altLang="zh-TW" dirty="0"/>
              <a:t>// 3*64 + 7*8 + 7 = 255 (base 10)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861048"/>
            <a:ext cx="1346811" cy="6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6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Floating-Point Literals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726" y="1484785"/>
            <a:ext cx="8229600" cy="4871566"/>
          </a:xfrm>
        </p:spPr>
        <p:txBody>
          <a:bodyPr>
            <a:normAutofit/>
          </a:bodyPr>
          <a:lstStyle/>
          <a:p>
            <a:r>
              <a:rPr lang="en-US" altLang="zh-TW" dirty="0"/>
              <a:t>Syntax: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i="1" dirty="0"/>
              <a:t>digits</a:t>
            </a:r>
            <a:r>
              <a:rPr lang="en-US" altLang="zh-TW" dirty="0"/>
              <a:t>][.</a:t>
            </a:r>
            <a:r>
              <a:rPr lang="en-US" altLang="zh-TW" i="1" dirty="0"/>
              <a:t>digits</a:t>
            </a:r>
            <a:r>
              <a:rPr lang="en-US" altLang="zh-TW" dirty="0"/>
              <a:t>][(</a:t>
            </a:r>
            <a:r>
              <a:rPr lang="en-US" altLang="zh-TW" dirty="0" err="1"/>
              <a:t>E|e</a:t>
            </a:r>
            <a:r>
              <a:rPr lang="en-US" altLang="zh-TW" dirty="0"/>
              <a:t>)[(+|-)]</a:t>
            </a:r>
            <a:r>
              <a:rPr lang="en-US" altLang="zh-TW" i="1" dirty="0"/>
              <a:t>digits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3.14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2345.789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.333333333333333333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6.02e23 </a:t>
            </a:r>
            <a:r>
              <a:rPr lang="en-US" altLang="zh-TW" dirty="0"/>
              <a:t>// 6.02 × 10</a:t>
            </a:r>
            <a:r>
              <a:rPr lang="en-US" altLang="zh-TW" sz="2800" baseline="30000" dirty="0"/>
              <a:t>23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1.4738223E-32 </a:t>
            </a:r>
            <a:r>
              <a:rPr lang="en-US" altLang="zh-TW" dirty="0"/>
              <a:t>// 1.4738223 × 10</a:t>
            </a:r>
            <a:r>
              <a:rPr lang="en-US" altLang="zh-TW" baseline="30000" dirty="0"/>
              <a:t>−32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5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882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Arithmetic in 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7262"/>
            <a:ext cx="8229600" cy="61607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4500" dirty="0"/>
              <a:t>basic arithmetic operators: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+, -, *, /, % </a:t>
            </a:r>
            <a:r>
              <a:rPr lang="en-US" altLang="zh-TW" dirty="0"/>
              <a:t>(modulo)</a:t>
            </a:r>
          </a:p>
          <a:p>
            <a:r>
              <a:rPr lang="en-US" altLang="zh-TW" sz="4500" dirty="0"/>
              <a:t>Complex mathematical operations: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Math.pow</a:t>
            </a:r>
            <a:r>
              <a:rPr lang="en-US" altLang="zh-TW" dirty="0">
                <a:solidFill>
                  <a:srgbClr val="0070C0"/>
                </a:solidFill>
              </a:rPr>
              <a:t>(2,53) </a:t>
            </a:r>
            <a:r>
              <a:rPr lang="en-US" altLang="zh-TW" dirty="0"/>
              <a:t>// =&gt; 9007199254740992: 2 to the power 53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Math.round</a:t>
            </a:r>
            <a:r>
              <a:rPr lang="en-US" altLang="zh-TW" dirty="0">
                <a:solidFill>
                  <a:srgbClr val="0070C0"/>
                </a:solidFill>
              </a:rPr>
              <a:t>(.6) </a:t>
            </a:r>
            <a:r>
              <a:rPr lang="en-US" altLang="zh-TW" dirty="0"/>
              <a:t>// =&gt; 1.0: round to the nearest integer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Math.ceil</a:t>
            </a:r>
            <a:r>
              <a:rPr lang="en-US" altLang="zh-TW" dirty="0">
                <a:solidFill>
                  <a:srgbClr val="0070C0"/>
                </a:solidFill>
              </a:rPr>
              <a:t>(.6) </a:t>
            </a:r>
            <a:r>
              <a:rPr lang="en-US" altLang="zh-TW" dirty="0"/>
              <a:t>// =&gt; 1.0: round up to an integer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Math.floor</a:t>
            </a:r>
            <a:r>
              <a:rPr lang="en-US" altLang="zh-TW" dirty="0">
                <a:solidFill>
                  <a:srgbClr val="0070C0"/>
                </a:solidFill>
              </a:rPr>
              <a:t>(.6) </a:t>
            </a:r>
            <a:r>
              <a:rPr lang="en-US" altLang="zh-TW" dirty="0"/>
              <a:t>// =&gt; 0.0: round down to an integer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Math.abs</a:t>
            </a:r>
            <a:r>
              <a:rPr lang="en-US" altLang="zh-TW" dirty="0">
                <a:solidFill>
                  <a:srgbClr val="0070C0"/>
                </a:solidFill>
              </a:rPr>
              <a:t>(-5) </a:t>
            </a:r>
            <a:r>
              <a:rPr lang="en-US" altLang="zh-TW" dirty="0"/>
              <a:t>// =&gt; 5: absolute value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Math.max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x,y,z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 Return the largest argument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Math.min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x,y,z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 Return the smallest argument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Math.random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Pseudo-random number x where 0 &lt;= x &lt; 1.0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Math.PI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</a:t>
            </a:r>
            <a:r>
              <a:rPr lang="el-GR" altLang="zh-TW" dirty="0"/>
              <a:t>π: </a:t>
            </a:r>
            <a:r>
              <a:rPr lang="en-US" altLang="zh-TW" dirty="0"/>
              <a:t>circumference of a circle / diameter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e: The base of the natural logarithm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Math.sqrt</a:t>
            </a:r>
            <a:r>
              <a:rPr lang="en-US" altLang="zh-TW" dirty="0">
                <a:solidFill>
                  <a:srgbClr val="0070C0"/>
                </a:solidFill>
              </a:rPr>
              <a:t>(3) </a:t>
            </a:r>
            <a:r>
              <a:rPr lang="en-US" altLang="zh-TW" dirty="0"/>
              <a:t>// The square root of 3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Math.pow</a:t>
            </a:r>
            <a:r>
              <a:rPr lang="en-US" altLang="zh-TW" dirty="0">
                <a:solidFill>
                  <a:srgbClr val="0070C0"/>
                </a:solidFill>
              </a:rPr>
              <a:t>(3, 1/3) </a:t>
            </a:r>
            <a:r>
              <a:rPr lang="en-US" altLang="zh-TW" dirty="0"/>
              <a:t>// The cube root of 3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Math.sin</a:t>
            </a:r>
            <a:r>
              <a:rPr lang="en-US" altLang="zh-TW" dirty="0">
                <a:solidFill>
                  <a:srgbClr val="0070C0"/>
                </a:solidFill>
              </a:rPr>
              <a:t>(0) </a:t>
            </a:r>
            <a:r>
              <a:rPr lang="en-US" altLang="zh-TW" dirty="0"/>
              <a:t>// Trigonometry: also </a:t>
            </a:r>
            <a:r>
              <a:rPr lang="en-US" altLang="zh-TW" dirty="0" err="1"/>
              <a:t>Math.cos</a:t>
            </a:r>
            <a:r>
              <a:rPr lang="en-US" altLang="zh-TW" dirty="0"/>
              <a:t>, </a:t>
            </a:r>
            <a:r>
              <a:rPr lang="en-US" altLang="zh-TW" dirty="0" err="1"/>
              <a:t>Math.atan</a:t>
            </a:r>
            <a:r>
              <a:rPr lang="en-US" altLang="zh-TW" dirty="0"/>
              <a:t>, etc.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Math.log(10) </a:t>
            </a:r>
            <a:r>
              <a:rPr lang="en-US" altLang="zh-TW" dirty="0"/>
              <a:t>// Natural logarithm of 10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Math.log(100)/Math.LN10 </a:t>
            </a:r>
            <a:r>
              <a:rPr lang="en-US" altLang="zh-TW" dirty="0"/>
              <a:t>// Base 10 logarithm of 100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Math.log(512)/Math.LN2 </a:t>
            </a:r>
            <a:r>
              <a:rPr lang="en-US" altLang="zh-TW" dirty="0"/>
              <a:t>// Base 2 logarithm of 512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Math.exp</a:t>
            </a:r>
            <a:r>
              <a:rPr lang="en-US" altLang="zh-TW" dirty="0">
                <a:solidFill>
                  <a:srgbClr val="0070C0"/>
                </a:solidFill>
              </a:rPr>
              <a:t>(3) </a:t>
            </a:r>
            <a:r>
              <a:rPr lang="en-US" altLang="zh-TW" dirty="0"/>
              <a:t>// </a:t>
            </a:r>
            <a:r>
              <a:rPr lang="en-US" altLang="zh-TW" dirty="0" err="1"/>
              <a:t>Math.E</a:t>
            </a:r>
            <a:r>
              <a:rPr lang="en-US" altLang="zh-TW" dirty="0"/>
              <a:t> cubed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98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8098"/>
          </a:xfrm>
        </p:spPr>
        <p:txBody>
          <a:bodyPr/>
          <a:lstStyle/>
          <a:p>
            <a:r>
              <a:rPr lang="en-US" altLang="zh-TW" dirty="0"/>
              <a:t>Arithmetic in 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778098"/>
            <a:ext cx="8856984" cy="594337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Arithmetic in JavaScript </a:t>
            </a:r>
            <a:r>
              <a:rPr lang="en-US" altLang="zh-TW" dirty="0">
                <a:solidFill>
                  <a:srgbClr val="C00000"/>
                </a:solidFill>
              </a:rPr>
              <a:t>does not raise errors</a:t>
            </a:r>
            <a:r>
              <a:rPr lang="en-US" altLang="zh-TW" dirty="0"/>
              <a:t> in cases of: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overflow, underflow,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rgbClr val="C00000"/>
                </a:solidFill>
              </a:rPr>
              <a:t> division by zero. </a:t>
            </a:r>
          </a:p>
          <a:p>
            <a:r>
              <a:rPr lang="en-US" altLang="zh-TW" dirty="0"/>
              <a:t>Infinity &amp; - Infinity:</a:t>
            </a:r>
          </a:p>
          <a:p>
            <a:pPr lvl="1"/>
            <a:r>
              <a:rPr lang="en-US" altLang="zh-TW" dirty="0"/>
              <a:t>When the </a:t>
            </a:r>
            <a:r>
              <a:rPr lang="en-US" altLang="zh-TW" dirty="0">
                <a:solidFill>
                  <a:srgbClr val="C00000"/>
                </a:solidFill>
              </a:rPr>
              <a:t>(negative) </a:t>
            </a:r>
            <a:r>
              <a:rPr lang="en-US" altLang="zh-TW" dirty="0"/>
              <a:t>result of a numeric operation is &gt; the largest representable </a:t>
            </a:r>
            <a:r>
              <a:rPr lang="en-US" altLang="zh-TW" dirty="0">
                <a:solidFill>
                  <a:srgbClr val="C00000"/>
                </a:solidFill>
              </a:rPr>
              <a:t>(negative)</a:t>
            </a:r>
            <a:r>
              <a:rPr lang="en-US" altLang="zh-TW" dirty="0"/>
              <a:t> number (</a:t>
            </a:r>
            <a:r>
              <a:rPr lang="en-US" altLang="zh-TW" dirty="0">
                <a:solidFill>
                  <a:srgbClr val="C00000"/>
                </a:solidFill>
              </a:rPr>
              <a:t>overflow</a:t>
            </a:r>
            <a:r>
              <a:rPr lang="en-US" altLang="zh-TW" dirty="0"/>
              <a:t>):</a:t>
            </a:r>
          </a:p>
          <a:p>
            <a:pPr lvl="2"/>
            <a:r>
              <a:rPr lang="en-US" altLang="zh-TW" dirty="0"/>
              <a:t> the result is a special infinity value</a:t>
            </a:r>
          </a:p>
          <a:p>
            <a:r>
              <a:rPr lang="en-US" altLang="zh-TW" dirty="0"/>
              <a:t>Underflow:</a:t>
            </a:r>
          </a:p>
          <a:p>
            <a:pPr lvl="1"/>
            <a:r>
              <a:rPr lang="en-US" altLang="zh-TW" dirty="0"/>
              <a:t>occurs when the result of a numeric operation is closer to zero than the smallest representable number:</a:t>
            </a:r>
          </a:p>
          <a:p>
            <a:pPr lvl="2"/>
            <a:r>
              <a:rPr lang="en-US" altLang="zh-TW" dirty="0"/>
              <a:t>JavaScript returns 0 </a:t>
            </a:r>
          </a:p>
          <a:p>
            <a:pPr lvl="2"/>
            <a:r>
              <a:rPr lang="en-US" altLang="zh-TW" dirty="0"/>
              <a:t>negative zero (if occurs from a negative number)</a:t>
            </a:r>
          </a:p>
          <a:p>
            <a:r>
              <a:rPr lang="en-US" altLang="zh-TW" dirty="0"/>
              <a:t>Division by zero: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is not an error in JavaScript: </a:t>
            </a:r>
          </a:p>
          <a:p>
            <a:pPr lvl="2"/>
            <a:r>
              <a:rPr lang="en-US" altLang="zh-TW" dirty="0"/>
              <a:t>it simply returns infinity or negative infinity.</a:t>
            </a:r>
          </a:p>
          <a:p>
            <a:r>
              <a:rPr lang="en-US" altLang="zh-TW" dirty="0" err="1"/>
              <a:t>NaN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C00000"/>
                </a:solidFill>
              </a:rPr>
              <a:t>not-a-number</a:t>
            </a:r>
            <a:r>
              <a:rPr lang="en-US" altLang="zh-TW" dirty="0"/>
              <a:t> value):</a:t>
            </a:r>
          </a:p>
          <a:p>
            <a:pPr lvl="1"/>
            <a:r>
              <a:rPr lang="en-US" altLang="zh-TW" dirty="0"/>
              <a:t>zero divided by zero, divide infinity by infinity</a:t>
            </a:r>
          </a:p>
          <a:p>
            <a:pPr lvl="1"/>
            <a:r>
              <a:rPr lang="en-US" altLang="zh-TW" dirty="0"/>
              <a:t>take the square root of a negative number</a:t>
            </a:r>
          </a:p>
          <a:p>
            <a:pPr lvl="1"/>
            <a:r>
              <a:rPr lang="en-US" altLang="zh-TW" dirty="0"/>
              <a:t>use arithmetic operators with non-numeric operands that cannot be converted to numbers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46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variables </a:t>
            </a:r>
            <a:r>
              <a:rPr lang="en-US" altLang="zh-TW" dirty="0">
                <a:solidFill>
                  <a:srgbClr val="C00000"/>
                </a:solidFill>
              </a:rPr>
              <a:t>Infinity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b="1" dirty="0"/>
              <a:t>These expressions are</a:t>
            </a:r>
            <a:r>
              <a:rPr lang="zh-TW" altLang="en-US" b="1" dirty="0"/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infinity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Infinity </a:t>
            </a:r>
            <a:r>
              <a:rPr lang="en-US" altLang="zh-TW" dirty="0"/>
              <a:t>// A read/write variable initialized to Infinity.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Number.POSITIVE_INFINITY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Same value, read-only.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1/0 </a:t>
            </a:r>
            <a:r>
              <a:rPr lang="en-US" altLang="zh-TW" dirty="0"/>
              <a:t>// This is also the same value.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Number.MAX_VALUE</a:t>
            </a:r>
            <a:r>
              <a:rPr lang="en-US" altLang="zh-TW" dirty="0">
                <a:solidFill>
                  <a:srgbClr val="0070C0"/>
                </a:solidFill>
              </a:rPr>
              <a:t> + 1 </a:t>
            </a:r>
            <a:r>
              <a:rPr lang="en-US" altLang="zh-TW" dirty="0"/>
              <a:t>// This also evaluates to Infinity.</a:t>
            </a:r>
          </a:p>
          <a:p>
            <a:r>
              <a:rPr lang="en-US" altLang="zh-TW" dirty="0"/>
              <a:t> </a:t>
            </a:r>
            <a:r>
              <a:rPr lang="en-US" altLang="zh-TW" b="1" dirty="0"/>
              <a:t>These expressions are </a:t>
            </a:r>
            <a:r>
              <a:rPr lang="en-US" altLang="zh-TW" b="1" dirty="0">
                <a:solidFill>
                  <a:srgbClr val="C00000"/>
                </a:solidFill>
              </a:rPr>
              <a:t>negative infinity</a:t>
            </a:r>
            <a:r>
              <a:rPr lang="en-US" altLang="zh-TW" b="1" dirty="0"/>
              <a:t>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Number.NEGATIVE_INFINITY</a:t>
            </a:r>
            <a:r>
              <a:rPr lang="en-US" altLang="zh-TW" dirty="0">
                <a:solidFill>
                  <a:srgbClr val="0070C0"/>
                </a:solidFill>
              </a:rPr>
              <a:t> -Infinity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-1/0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Number.MAX_VALUE</a:t>
            </a:r>
            <a:r>
              <a:rPr lang="en-US" altLang="zh-TW" dirty="0">
                <a:solidFill>
                  <a:srgbClr val="0070C0"/>
                </a:solidFill>
              </a:rPr>
              <a:t> - 1</a:t>
            </a:r>
          </a:p>
          <a:p>
            <a:r>
              <a:rPr lang="en-US" altLang="zh-TW" b="1" dirty="0"/>
              <a:t>These expressions are </a:t>
            </a:r>
            <a:r>
              <a:rPr lang="en-US" altLang="zh-TW" b="1" dirty="0" err="1">
                <a:solidFill>
                  <a:srgbClr val="C00000"/>
                </a:solidFill>
              </a:rPr>
              <a:t>NaN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NaN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A read/write variable initialized to </a:t>
            </a:r>
            <a:r>
              <a:rPr lang="en-US" altLang="zh-TW" dirty="0" err="1"/>
              <a:t>NaN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Number.NaN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A read-only property holding the same value.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0/0 </a:t>
            </a:r>
            <a:r>
              <a:rPr lang="en-US" altLang="zh-TW" dirty="0"/>
              <a:t>// Evaluates to </a:t>
            </a:r>
            <a:r>
              <a:rPr lang="en-US" altLang="zh-TW" dirty="0" err="1"/>
              <a:t>NaN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These expressions are </a:t>
            </a:r>
            <a:r>
              <a:rPr lang="en-US" altLang="zh-TW" b="1" dirty="0">
                <a:solidFill>
                  <a:srgbClr val="C00000"/>
                </a:solidFill>
              </a:rPr>
              <a:t>0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Number.MIN_VALUE</a:t>
            </a:r>
            <a:r>
              <a:rPr lang="en-US" altLang="zh-TW" dirty="0">
                <a:solidFill>
                  <a:srgbClr val="0070C0"/>
                </a:solidFill>
              </a:rPr>
              <a:t>/2 </a:t>
            </a:r>
            <a:r>
              <a:rPr lang="en-US" altLang="zh-TW" dirty="0"/>
              <a:t>// Underflow: evaluates to 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Number.MIN_VALUE</a:t>
            </a:r>
            <a:r>
              <a:rPr lang="en-US" altLang="zh-TW" dirty="0">
                <a:solidFill>
                  <a:srgbClr val="0070C0"/>
                </a:solidFill>
              </a:rPr>
              <a:t>/2 </a:t>
            </a:r>
            <a:r>
              <a:rPr lang="en-US" altLang="zh-TW" dirty="0"/>
              <a:t>// Negative zero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-1/Infinity </a:t>
            </a:r>
            <a:r>
              <a:rPr lang="en-US" altLang="zh-TW" dirty="0"/>
              <a:t>// Also negative 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-0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70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not-a-number value (</a:t>
            </a:r>
            <a:r>
              <a:rPr lang="en-US" altLang="zh-TW" b="1" dirty="0" err="1"/>
              <a:t>NaN</a:t>
            </a:r>
            <a:r>
              <a:rPr lang="en-US" altLang="zh-TW" b="1" dirty="0"/>
              <a:t>)</a:t>
            </a:r>
            <a:br>
              <a:rPr lang="en-US" altLang="zh-TW" dirty="0"/>
            </a:br>
            <a:r>
              <a:rPr lang="en-US" altLang="zh-TW" dirty="0"/>
              <a:t>has one unusual feature in 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it </a:t>
            </a:r>
            <a:r>
              <a:rPr lang="en-US" altLang="zh-TW" dirty="0">
                <a:solidFill>
                  <a:srgbClr val="C00000"/>
                </a:solidFill>
              </a:rPr>
              <a:t>does not compare equal </a:t>
            </a:r>
            <a:r>
              <a:rPr lang="en-US" altLang="zh-TW" dirty="0"/>
              <a:t>to any other value, including itself:</a:t>
            </a:r>
          </a:p>
          <a:p>
            <a:pPr lvl="1"/>
            <a:r>
              <a:rPr lang="en-US" altLang="zh-TW" dirty="0"/>
              <a:t>you can’t write </a:t>
            </a:r>
            <a:r>
              <a:rPr lang="en-US" altLang="zh-TW" dirty="0">
                <a:solidFill>
                  <a:srgbClr val="0070C0"/>
                </a:solidFill>
              </a:rPr>
              <a:t>x == </a:t>
            </a:r>
            <a:r>
              <a:rPr lang="en-US" altLang="zh-TW" dirty="0" err="1">
                <a:solidFill>
                  <a:srgbClr val="0070C0"/>
                </a:solidFill>
              </a:rPr>
              <a:t>NaN</a:t>
            </a:r>
            <a:r>
              <a:rPr lang="en-US" altLang="zh-TW" dirty="0">
                <a:solidFill>
                  <a:srgbClr val="0070C0"/>
                </a:solidFill>
              </a:rPr>
              <a:t> :</a:t>
            </a:r>
          </a:p>
          <a:p>
            <a:pPr lvl="2"/>
            <a:r>
              <a:rPr lang="en-US" altLang="zh-TW" dirty="0"/>
              <a:t>to determine whether the value of </a:t>
            </a:r>
            <a:r>
              <a:rPr lang="en-US" altLang="zh-TW" dirty="0">
                <a:solidFill>
                  <a:srgbClr val="C00000"/>
                </a:solidFill>
              </a:rPr>
              <a:t>a variable x is </a:t>
            </a:r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endParaRPr lang="en-US" altLang="zh-TW" dirty="0">
              <a:solidFill>
                <a:srgbClr val="C00000"/>
              </a:solidFill>
            </a:endParaRPr>
          </a:p>
          <a:p>
            <a:pPr lvl="2"/>
            <a:r>
              <a:rPr lang="pt-BR" altLang="zh-TW" dirty="0"/>
              <a:t>E</a:t>
            </a:r>
            <a:r>
              <a:rPr lang="en-US" altLang="zh-TW" dirty="0"/>
              <a:t>X</a:t>
            </a:r>
            <a:r>
              <a:rPr lang="pt-BR" altLang="zh-TW" dirty="0"/>
              <a:t>:</a:t>
            </a:r>
          </a:p>
          <a:p>
            <a:pPr lvl="3"/>
            <a:r>
              <a:rPr lang="pt-BR" altLang="zh-TW" dirty="0">
                <a:solidFill>
                  <a:srgbClr val="0070C0"/>
                </a:solidFill>
              </a:rPr>
              <a:t>var zero = 0; </a:t>
            </a:r>
            <a:r>
              <a:rPr lang="pt-BR" altLang="zh-TW" dirty="0"/>
              <a:t>// Regular zero</a:t>
            </a:r>
          </a:p>
          <a:p>
            <a:pPr lvl="3"/>
            <a:r>
              <a:rPr lang="pt-BR" altLang="zh-TW" dirty="0">
                <a:solidFill>
                  <a:srgbClr val="0070C0"/>
                </a:solidFill>
              </a:rPr>
              <a:t>var negz = -0; </a:t>
            </a:r>
            <a:r>
              <a:rPr lang="pt-BR" altLang="zh-TW" dirty="0"/>
              <a:t>// Negative zero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zero </a:t>
            </a:r>
            <a:r>
              <a:rPr lang="en-US" altLang="zh-TW" b="1" dirty="0">
                <a:solidFill>
                  <a:srgbClr val="C00000"/>
                </a:solidFill>
              </a:rPr>
              <a:t>===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negz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7030A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/>
              <a:t>zero and negative zero are equal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1/zero </a:t>
            </a:r>
            <a:r>
              <a:rPr lang="en-US" altLang="zh-TW" b="1" dirty="0">
                <a:solidFill>
                  <a:srgbClr val="C00000"/>
                </a:solidFill>
              </a:rPr>
              <a:t>===</a:t>
            </a:r>
            <a:r>
              <a:rPr lang="en-US" altLang="zh-TW" dirty="0">
                <a:solidFill>
                  <a:srgbClr val="C00000"/>
                </a:solidFill>
              </a:rPr>
              <a:t> 1/</a:t>
            </a:r>
            <a:r>
              <a:rPr lang="en-US" altLang="zh-TW" dirty="0" err="1">
                <a:solidFill>
                  <a:srgbClr val="C00000"/>
                </a:solidFill>
              </a:rPr>
              <a:t>negz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7030A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/>
              <a:t>infinity and -infinity are not equal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1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8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Example: A JavaScript Loan Calculator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08" y="1628800"/>
            <a:ext cx="8856984" cy="4320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93812" y="1197644"/>
            <a:ext cx="8850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hlinkClick r:id="rId3"/>
              </a:rPr>
              <a:t>https://resources.oreilly.com/examples/9780596805531/blob/master/examples/01.01.loancalc.html</a:t>
            </a:r>
            <a:r>
              <a:rPr lang="zh-TW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54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6633" y="-27384"/>
            <a:ext cx="9180512" cy="85010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Binary Floating-Point and Rounding Errors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653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 finite number of real numbers can be represented exactly by the JavaScript floating-point format:</a:t>
            </a:r>
          </a:p>
          <a:p>
            <a:pPr lvl="1"/>
            <a:r>
              <a:rPr lang="en-US" altLang="zh-TW" dirty="0"/>
              <a:t>18437736874454810627, to be exact</a:t>
            </a:r>
          </a:p>
          <a:p>
            <a:r>
              <a:rPr lang="en-US" altLang="zh-TW" dirty="0"/>
              <a:t>IEEE-754 floating-point representation:</a:t>
            </a:r>
          </a:p>
          <a:p>
            <a:pPr lvl="1"/>
            <a:r>
              <a:rPr lang="en-US" altLang="zh-TW" dirty="0"/>
              <a:t>a binary representation</a:t>
            </a:r>
          </a:p>
          <a:p>
            <a:pPr lvl="2"/>
            <a:r>
              <a:rPr lang="en-US" altLang="zh-TW" dirty="0"/>
              <a:t>1/2, 1/8, and 1/1024</a:t>
            </a:r>
          </a:p>
          <a:p>
            <a:pPr lvl="2"/>
            <a:r>
              <a:rPr lang="en-US" altLang="zh-TW" dirty="0"/>
              <a:t>Not decimal fractions 1/10</a:t>
            </a:r>
            <a:r>
              <a:rPr lang="en-US" altLang="zh-TW" sz="3600" dirty="0"/>
              <a:t>, </a:t>
            </a:r>
            <a:r>
              <a:rPr lang="en-US" altLang="zh-TW" dirty="0"/>
              <a:t>1/100</a:t>
            </a:r>
          </a:p>
          <a:p>
            <a:pPr lvl="3"/>
            <a:r>
              <a:rPr lang="en-US" altLang="zh-TW" dirty="0"/>
              <a:t>cannot exactly represent numbers as simple as 0.1.</a:t>
            </a:r>
          </a:p>
          <a:p>
            <a:pPr lvl="4"/>
            <a:r>
              <a:rPr lang="en-US" altLang="zh-TW" dirty="0"/>
              <a:t>can </a:t>
            </a:r>
            <a:r>
              <a:rPr lang="en-US" altLang="zh-TW" dirty="0">
                <a:solidFill>
                  <a:srgbClr val="FF0000"/>
                </a:solidFill>
              </a:rPr>
              <a:t>approximate 0.1 </a:t>
            </a:r>
            <a:r>
              <a:rPr lang="en-US" altLang="zh-TW" dirty="0"/>
              <a:t>very closely (not exact)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var x = .3 - .2; </a:t>
            </a:r>
            <a:r>
              <a:rPr lang="en-US" altLang="zh-TW" dirty="0"/>
              <a:t>// thirty cents minus 20 cents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var y = .2 - .1; </a:t>
            </a:r>
            <a:r>
              <a:rPr lang="en-US" altLang="zh-TW" dirty="0"/>
              <a:t>// twenty cents minus 10 cents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x == y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FF000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: the two values are not the same!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x == .1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FF000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: .3-.2 is not equal to .1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y == .1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: .2-.1 is equal to .1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72022" y="6277302"/>
            <a:ext cx="3331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irka"/>
              </a:rPr>
              <a:t>Due to Rounding Error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7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9489"/>
            <a:ext cx="8229600" cy="922114"/>
          </a:xfrm>
        </p:spPr>
        <p:txBody>
          <a:bodyPr/>
          <a:lstStyle/>
          <a:p>
            <a:r>
              <a:rPr lang="en-US" altLang="zh-TW" b="1" dirty="0"/>
              <a:t>Dates and Times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4260" y="720154"/>
            <a:ext cx="9252520" cy="613784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4500" b="1" dirty="0">
                <a:solidFill>
                  <a:srgbClr val="0070C0"/>
                </a:solidFill>
              </a:rPr>
              <a:t>Date() </a:t>
            </a:r>
            <a:r>
              <a:rPr lang="en-US" altLang="zh-TW" sz="4500" b="1" dirty="0"/>
              <a:t>constructor:</a:t>
            </a:r>
          </a:p>
          <a:p>
            <a:pPr lvl="1"/>
            <a:r>
              <a:rPr lang="en-US" altLang="zh-TW" sz="4500" dirty="0"/>
              <a:t>for creating </a:t>
            </a:r>
            <a:r>
              <a:rPr lang="en-US" altLang="zh-TW" sz="4500" dirty="0">
                <a:solidFill>
                  <a:srgbClr val="FF0000"/>
                </a:solidFill>
              </a:rPr>
              <a:t>objects</a:t>
            </a:r>
            <a:r>
              <a:rPr lang="en-US" altLang="zh-TW" sz="4500" dirty="0"/>
              <a:t> that represent </a:t>
            </a:r>
            <a:r>
              <a:rPr lang="en-US" altLang="zh-TW" sz="4500" dirty="0">
                <a:solidFill>
                  <a:srgbClr val="FF0000"/>
                </a:solidFill>
              </a:rPr>
              <a:t>dates and times</a:t>
            </a:r>
            <a:r>
              <a:rPr lang="en-US" altLang="zh-TW" sz="4500" dirty="0"/>
              <a:t>.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var</a:t>
            </a:r>
            <a:r>
              <a:rPr lang="en-US" altLang="zh-TW" sz="3200" dirty="0">
                <a:solidFill>
                  <a:srgbClr val="0070C0"/>
                </a:solidFill>
              </a:rPr>
              <a:t> then = new Date(2010, 0, 1); </a:t>
            </a:r>
            <a:r>
              <a:rPr lang="en-US" altLang="zh-TW" sz="3200" dirty="0"/>
              <a:t>// The 1st day of the 1st month of 2010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var</a:t>
            </a:r>
            <a:r>
              <a:rPr lang="en-US" altLang="zh-TW" sz="3200" dirty="0">
                <a:solidFill>
                  <a:srgbClr val="0070C0"/>
                </a:solidFill>
              </a:rPr>
              <a:t> later = new Date(2010, 0, 1, 17, 10, 30); </a:t>
            </a:r>
            <a:r>
              <a:rPr lang="en-US" altLang="zh-TW" sz="3200" dirty="0"/>
              <a:t>// Same day, at 5:10:30pm, local time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var</a:t>
            </a:r>
            <a:r>
              <a:rPr lang="en-US" altLang="zh-TW" sz="3200" dirty="0">
                <a:solidFill>
                  <a:srgbClr val="0070C0"/>
                </a:solidFill>
              </a:rPr>
              <a:t> now = new Date(); </a:t>
            </a:r>
            <a:r>
              <a:rPr lang="en-US" altLang="zh-TW" sz="3200" dirty="0"/>
              <a:t>// The current date and time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var</a:t>
            </a:r>
            <a:r>
              <a:rPr lang="en-US" altLang="zh-TW" sz="3200" dirty="0">
                <a:solidFill>
                  <a:srgbClr val="0070C0"/>
                </a:solidFill>
              </a:rPr>
              <a:t> elapsed = now - then; </a:t>
            </a:r>
            <a:r>
              <a:rPr lang="en-US" altLang="zh-TW" sz="3200" dirty="0"/>
              <a:t>// Date subtraction: interval in milliseconds</a:t>
            </a:r>
          </a:p>
          <a:p>
            <a:pPr lvl="2"/>
            <a:endParaRPr lang="en-US" altLang="zh-TW" sz="3200" dirty="0">
              <a:solidFill>
                <a:srgbClr val="0070C0"/>
              </a:solidFill>
            </a:endParaRP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later.getFullYear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2010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later.getMonth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0: zero-based months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later.getDate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1: one-based days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later.getDay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5: day of week. 0 is Sunday 5 is Friday</a:t>
            </a:r>
            <a:r>
              <a:rPr lang="en-US" altLang="zh-TW" sz="3200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later.getHours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17: 5pm, local time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later.getUTCHours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hours in UTC time; depends on </a:t>
            </a:r>
            <a:r>
              <a:rPr lang="en-US" altLang="zh-TW" sz="3200" dirty="0" err="1"/>
              <a:t>timezone</a:t>
            </a:r>
            <a:endParaRPr lang="en-US" altLang="zh-TW" sz="3200" dirty="0"/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later.toString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"Fri Jan 01 2010 17:10:30 GMT-0800 (PST)"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later.toUTCString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"Sat, 02 Jan 2010 01:10:30 GMT"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later.toLocaleDateString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"01/01/2010"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later.toLocaleTimeString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"05:10:30 PM"</a:t>
            </a:r>
          </a:p>
          <a:p>
            <a:pPr lvl="2"/>
            <a:r>
              <a:rPr lang="en-US" altLang="zh-TW" sz="3200" dirty="0" err="1">
                <a:solidFill>
                  <a:srgbClr val="0070C0"/>
                </a:solidFill>
              </a:rPr>
              <a:t>later.toISOString</a:t>
            </a:r>
            <a:r>
              <a:rPr lang="en-US" altLang="zh-TW" sz="3200" dirty="0">
                <a:solidFill>
                  <a:srgbClr val="0070C0"/>
                </a:solidFill>
              </a:rPr>
              <a:t>() </a:t>
            </a:r>
            <a:r>
              <a:rPr lang="en-US" altLang="zh-TW" sz="3200" dirty="0"/>
              <a:t>// =&gt; "2010-01-02T01:10:30.000Z"; ES5 only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4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rmAutofit/>
          </a:bodyPr>
          <a:lstStyle/>
          <a:p>
            <a:r>
              <a:rPr lang="en-US" altLang="zh-TW" dirty="0"/>
              <a:t>String:</a:t>
            </a:r>
          </a:p>
          <a:p>
            <a:pPr lvl="1"/>
            <a:r>
              <a:rPr lang="en-US" altLang="zh-TW" dirty="0"/>
              <a:t> is an </a:t>
            </a:r>
            <a:r>
              <a:rPr lang="en-US" altLang="zh-TW" b="1" dirty="0"/>
              <a:t>immutable</a:t>
            </a:r>
            <a:r>
              <a:rPr lang="en-US" altLang="zh-TW" dirty="0"/>
              <a:t> ordered sequence of 16-bit values (Unicode character)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zero-based indexing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the first 16-bit value is at </a:t>
            </a:r>
            <a:r>
              <a:rPr lang="en-US" altLang="zh-TW" dirty="0">
                <a:solidFill>
                  <a:srgbClr val="C00000"/>
                </a:solidFill>
              </a:rPr>
              <a:t>position 0</a:t>
            </a:r>
            <a:r>
              <a:rPr lang="en-US" altLang="zh-TW" dirty="0"/>
              <a:t>,</a:t>
            </a:r>
          </a:p>
          <a:p>
            <a:r>
              <a:rPr lang="en-US" altLang="zh-TW" i="1" dirty="0"/>
              <a:t>length </a:t>
            </a:r>
            <a:r>
              <a:rPr lang="en-US" altLang="zh-TW" dirty="0"/>
              <a:t>of a string:</a:t>
            </a:r>
          </a:p>
          <a:p>
            <a:pPr lvl="1"/>
            <a:r>
              <a:rPr lang="en-US" altLang="zh-TW" dirty="0"/>
              <a:t>is the number of 16-bit values</a:t>
            </a:r>
          </a:p>
          <a:p>
            <a:pPr lvl="1"/>
            <a:r>
              <a:rPr lang="en-US" altLang="zh-TW" dirty="0"/>
              <a:t>empty string is the string of length 0.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p = "π"; </a:t>
            </a:r>
            <a:r>
              <a:rPr lang="en-US" altLang="zh-TW" sz="2000" dirty="0"/>
              <a:t>// π is 1 character with 16-bit </a:t>
            </a:r>
            <a:r>
              <a:rPr lang="en-US" altLang="zh-TW" sz="2000" dirty="0" err="1"/>
              <a:t>codepoint</a:t>
            </a:r>
            <a:r>
              <a:rPr lang="en-US" altLang="zh-TW" sz="2000" dirty="0"/>
              <a:t> 0x03c0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e = "</a:t>
            </a:r>
            <a:r>
              <a:rPr lang="en-US" altLang="zh-TW" sz="2000" i="1" dirty="0">
                <a:solidFill>
                  <a:srgbClr val="0070C0"/>
                </a:solidFill>
              </a:rPr>
              <a:t>e</a:t>
            </a:r>
            <a:r>
              <a:rPr lang="en-US" altLang="zh-TW" sz="2000" dirty="0">
                <a:solidFill>
                  <a:srgbClr val="0070C0"/>
                </a:solidFill>
              </a:rPr>
              <a:t>"; </a:t>
            </a:r>
            <a:r>
              <a:rPr lang="en-US" altLang="zh-TW" sz="2000" dirty="0"/>
              <a:t>// </a:t>
            </a:r>
            <a:r>
              <a:rPr lang="en-US" altLang="zh-TW" sz="2000" i="1" dirty="0"/>
              <a:t>e </a:t>
            </a:r>
            <a:r>
              <a:rPr lang="en-US" altLang="zh-TW" sz="2000" dirty="0"/>
              <a:t>is 1 character with 17-bit </a:t>
            </a:r>
            <a:r>
              <a:rPr lang="en-US" altLang="zh-TW" sz="2000" dirty="0" err="1"/>
              <a:t>codepoint</a:t>
            </a:r>
            <a:r>
              <a:rPr lang="en-US" altLang="zh-TW" sz="2000" dirty="0"/>
              <a:t> 0x1d452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p.length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// =&gt; 1: p consists of 1 16-bit element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e.length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// =&gt; 2: UTF-16 encoding of </a:t>
            </a:r>
            <a:r>
              <a:rPr lang="en-US" altLang="zh-TW" sz="2000" i="1" dirty="0"/>
              <a:t>e </a:t>
            </a:r>
            <a:r>
              <a:rPr lang="en-US" altLang="zh-TW" sz="2000" dirty="0"/>
              <a:t>is 2 16-bit values: "\ud835\udc52"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3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String Literals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5271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string within a matched pair of single or double quotes (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"" </a:t>
            </a:r>
            <a:r>
              <a:rPr lang="en-US" altLang="zh-TW" dirty="0"/>
              <a:t>// The empty string: it has zero characters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'testing'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"3.14"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'name="</a:t>
            </a:r>
            <a:r>
              <a:rPr lang="en-US" altLang="zh-TW" dirty="0" err="1">
                <a:solidFill>
                  <a:srgbClr val="0070C0"/>
                </a:solidFill>
              </a:rPr>
              <a:t>myform</a:t>
            </a:r>
            <a:r>
              <a:rPr lang="en-US" altLang="zh-TW" dirty="0">
                <a:solidFill>
                  <a:srgbClr val="0070C0"/>
                </a:solidFill>
              </a:rPr>
              <a:t>"'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"Wouldn't you prefer O'Reilly's book?"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"This string</a:t>
            </a:r>
            <a:r>
              <a:rPr lang="en-US" altLang="zh-TW" b="1" dirty="0">
                <a:solidFill>
                  <a:srgbClr val="7030A0"/>
                </a:solidFill>
              </a:rPr>
              <a:t>\</a:t>
            </a:r>
            <a:r>
              <a:rPr lang="en-US" altLang="zh-TW" b="1" dirty="0" err="1">
                <a:solidFill>
                  <a:srgbClr val="7030A0"/>
                </a:solidFill>
              </a:rPr>
              <a:t>n</a:t>
            </a:r>
            <a:r>
              <a:rPr lang="en-US" altLang="zh-TW" dirty="0" err="1">
                <a:solidFill>
                  <a:srgbClr val="0070C0"/>
                </a:solidFill>
              </a:rPr>
              <a:t>has</a:t>
            </a:r>
            <a:r>
              <a:rPr lang="en-US" altLang="zh-TW" dirty="0">
                <a:solidFill>
                  <a:srgbClr val="0070C0"/>
                </a:solidFill>
              </a:rPr>
              <a:t> two lines"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"π is the ratio of a circle's circumference to its diameter“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ES5: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"two</a:t>
            </a:r>
            <a:r>
              <a:rPr lang="en-US" altLang="zh-TW" dirty="0">
                <a:solidFill>
                  <a:srgbClr val="7030A0"/>
                </a:solidFill>
              </a:rPr>
              <a:t>\</a:t>
            </a:r>
            <a:r>
              <a:rPr lang="en-US" altLang="zh-TW" dirty="0" err="1">
                <a:solidFill>
                  <a:srgbClr val="7030A0"/>
                </a:solidFill>
              </a:rPr>
              <a:t>n</a:t>
            </a:r>
            <a:r>
              <a:rPr lang="en-US" altLang="zh-TW" dirty="0" err="1">
                <a:solidFill>
                  <a:srgbClr val="0070C0"/>
                </a:solidFill>
              </a:rPr>
              <a:t>lines</a:t>
            </a:r>
            <a:r>
              <a:rPr lang="en-US" altLang="zh-TW" dirty="0">
                <a:solidFill>
                  <a:srgbClr val="0070C0"/>
                </a:solidFill>
              </a:rPr>
              <a:t>" </a:t>
            </a:r>
            <a:r>
              <a:rPr lang="en-US" altLang="zh-TW" dirty="0"/>
              <a:t>// A string representing 2 lines written on one line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"one</a:t>
            </a:r>
            <a:r>
              <a:rPr lang="en-US" altLang="zh-TW" dirty="0">
                <a:solidFill>
                  <a:srgbClr val="7030A0"/>
                </a:solidFill>
              </a:rPr>
              <a:t>\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A one-line string written on 3 lines. ECMAScript 5 only.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long</a:t>
            </a:r>
            <a:r>
              <a:rPr lang="en-US" altLang="zh-TW" dirty="0">
                <a:solidFill>
                  <a:srgbClr val="7030A0"/>
                </a:solidFill>
              </a:rPr>
              <a:t>\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line"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9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String Literals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21275"/>
          </a:xfrm>
        </p:spPr>
        <p:txBody>
          <a:bodyPr/>
          <a:lstStyle/>
          <a:p>
            <a:r>
              <a:rPr lang="en-US" altLang="zh-TW" dirty="0"/>
              <a:t>client-side JavaScript programming:</a:t>
            </a:r>
          </a:p>
          <a:p>
            <a:pPr lvl="1"/>
            <a:r>
              <a:rPr lang="en-US" altLang="zh-TW" dirty="0"/>
              <a:t>JavaScript &amp;  HTML:</a:t>
            </a:r>
          </a:p>
          <a:p>
            <a:pPr lvl="2"/>
            <a:r>
              <a:rPr lang="en-US" altLang="zh-TW" dirty="0"/>
              <a:t>uses either </a:t>
            </a:r>
            <a:r>
              <a:rPr lang="en-US" altLang="zh-TW" dirty="0">
                <a:solidFill>
                  <a:srgbClr val="C00000"/>
                </a:solidFill>
              </a:rPr>
              <a:t>single or double quotes </a:t>
            </a:r>
            <a:r>
              <a:rPr lang="en-US" altLang="zh-TW" dirty="0"/>
              <a:t>to delimit its </a:t>
            </a:r>
            <a:r>
              <a:rPr lang="en-US" altLang="zh-TW" b="1" dirty="0"/>
              <a:t>strings</a:t>
            </a:r>
          </a:p>
          <a:p>
            <a:pPr lvl="1"/>
            <a:r>
              <a:rPr lang="en-US" altLang="zh-TW" dirty="0"/>
              <a:t>A good method to discriminate them:</a:t>
            </a:r>
          </a:p>
          <a:p>
            <a:pPr lvl="2"/>
            <a:r>
              <a:rPr lang="en-US" altLang="zh-TW" dirty="0"/>
              <a:t>JavaScript uses </a:t>
            </a:r>
            <a:r>
              <a:rPr lang="en-US" altLang="zh-TW" dirty="0">
                <a:solidFill>
                  <a:srgbClr val="C00000"/>
                </a:solidFill>
              </a:rPr>
              <a:t>single </a:t>
            </a:r>
            <a:r>
              <a:rPr lang="en-US" altLang="zh-TW" dirty="0"/>
              <a:t>quotes </a:t>
            </a:r>
          </a:p>
          <a:p>
            <a:pPr lvl="2"/>
            <a:r>
              <a:rPr lang="en-US" altLang="zh-TW" dirty="0"/>
              <a:t>HTML uses </a:t>
            </a:r>
            <a:r>
              <a:rPr lang="en-US" altLang="zh-TW" dirty="0">
                <a:solidFill>
                  <a:srgbClr val="C00000"/>
                </a:solidFill>
              </a:rPr>
              <a:t>double </a:t>
            </a:r>
            <a:r>
              <a:rPr lang="en-US" altLang="zh-TW" dirty="0"/>
              <a:t>quotes </a:t>
            </a:r>
          </a:p>
          <a:p>
            <a:pPr lvl="2"/>
            <a:r>
              <a:rPr lang="en-US" altLang="zh-TW" dirty="0"/>
              <a:t>EX:</a:t>
            </a:r>
          </a:p>
          <a:p>
            <a:pPr lvl="3"/>
            <a:r>
              <a:rPr lang="en-US" altLang="zh-TW" sz="2400" dirty="0"/>
              <a:t>&lt;button </a:t>
            </a:r>
            <a:r>
              <a:rPr lang="en-US" altLang="zh-TW" sz="2400" dirty="0" err="1"/>
              <a:t>onclick</a:t>
            </a:r>
            <a:r>
              <a:rPr lang="en-US" altLang="zh-TW" sz="2400" dirty="0"/>
              <a:t>=</a:t>
            </a:r>
            <a:r>
              <a:rPr lang="en-US" altLang="zh-TW" sz="2400" dirty="0">
                <a:solidFill>
                  <a:srgbClr val="FF0000"/>
                </a:solidFill>
              </a:rPr>
              <a:t>"</a:t>
            </a:r>
            <a:r>
              <a:rPr lang="en-US" altLang="zh-TW" sz="2400" dirty="0"/>
              <a:t>alert(</a:t>
            </a:r>
            <a:r>
              <a:rPr lang="en-US" altLang="zh-TW" sz="2400" dirty="0">
                <a:solidFill>
                  <a:srgbClr val="FF0000"/>
                </a:solidFill>
              </a:rPr>
              <a:t>'</a:t>
            </a:r>
            <a:r>
              <a:rPr lang="en-US" altLang="zh-TW" sz="2400" dirty="0"/>
              <a:t>Thank you</a:t>
            </a:r>
            <a:r>
              <a:rPr lang="en-US" altLang="zh-TW" sz="2400" dirty="0">
                <a:solidFill>
                  <a:srgbClr val="FF0000"/>
                </a:solidFill>
              </a:rPr>
              <a:t>'</a:t>
            </a:r>
            <a:r>
              <a:rPr lang="en-US" altLang="zh-TW" sz="2400" dirty="0"/>
              <a:t>)</a:t>
            </a:r>
            <a:r>
              <a:rPr lang="en-US" altLang="zh-TW" sz="2400" dirty="0">
                <a:solidFill>
                  <a:srgbClr val="FF0000"/>
                </a:solidFill>
              </a:rPr>
              <a:t>"</a:t>
            </a:r>
            <a:r>
              <a:rPr lang="en-US" altLang="zh-TW" sz="2400" dirty="0"/>
              <a:t>&gt;Click Me&lt;/button&gt;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9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29393"/>
            <a:ext cx="8229600" cy="1143000"/>
          </a:xfrm>
        </p:spPr>
        <p:txBody>
          <a:bodyPr/>
          <a:lstStyle/>
          <a:p>
            <a:r>
              <a:rPr lang="en-US" altLang="zh-TW" dirty="0"/>
              <a:t>Escape Sequences in String Literals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4525963"/>
          </a:xfrm>
        </p:spPr>
        <p:txBody>
          <a:bodyPr/>
          <a:lstStyle/>
          <a:p>
            <a:r>
              <a:rPr lang="en-US" altLang="zh-TW" dirty="0"/>
              <a:t>backslash character (\):</a:t>
            </a:r>
          </a:p>
          <a:p>
            <a:pPr lvl="1"/>
            <a:r>
              <a:rPr lang="en-US" altLang="zh-TW" dirty="0"/>
              <a:t>has a special purpose in JavaScript strings.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03172"/>
            <a:ext cx="7128792" cy="50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608" y="260648"/>
            <a:ext cx="8229600" cy="778098"/>
          </a:xfrm>
        </p:spPr>
        <p:txBody>
          <a:bodyPr/>
          <a:lstStyle/>
          <a:p>
            <a:r>
              <a:rPr lang="en-US" altLang="zh-TW" dirty="0"/>
              <a:t>Working with 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038746"/>
            <a:ext cx="9144000" cy="564890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i="1" dirty="0"/>
              <a:t>concatenate </a:t>
            </a:r>
            <a:r>
              <a:rPr lang="en-US" altLang="zh-TW" dirty="0"/>
              <a:t>strings (default):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msg</a:t>
            </a:r>
            <a:r>
              <a:rPr lang="en-US" altLang="zh-TW" dirty="0">
                <a:solidFill>
                  <a:srgbClr val="0070C0"/>
                </a:solidFill>
              </a:rPr>
              <a:t> = "Hello, " + "world"; </a:t>
            </a:r>
            <a:r>
              <a:rPr lang="en-US" altLang="zh-TW" dirty="0"/>
              <a:t>// Produces the string "Hello, world"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greeting = "Welcome to my blog," + " " + name;</a:t>
            </a:r>
          </a:p>
          <a:p>
            <a:r>
              <a:rPr lang="en-US" altLang="zh-TW" dirty="0"/>
              <a:t>String operation: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"hello, world" </a:t>
            </a:r>
            <a:r>
              <a:rPr lang="en-US" altLang="zh-TW" dirty="0"/>
              <a:t>// Start with some text.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s.length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12: the length of the string.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s.charAt</a:t>
            </a:r>
            <a:r>
              <a:rPr lang="en-US" altLang="zh-TW" dirty="0">
                <a:solidFill>
                  <a:srgbClr val="0070C0"/>
                </a:solidFill>
              </a:rPr>
              <a:t>(0) </a:t>
            </a:r>
            <a:r>
              <a:rPr lang="en-US" altLang="zh-TW" dirty="0"/>
              <a:t>// =&gt; "h": the first character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s.charAt</a:t>
            </a:r>
            <a:r>
              <a:rPr lang="en-US" altLang="zh-TW" dirty="0">
                <a:solidFill>
                  <a:srgbClr val="0070C0"/>
                </a:solidFill>
              </a:rPr>
              <a:t>(s.length-1) </a:t>
            </a:r>
            <a:r>
              <a:rPr lang="en-US" altLang="zh-TW" dirty="0"/>
              <a:t>// =&gt; "d": the last character.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s.substring</a:t>
            </a:r>
            <a:r>
              <a:rPr lang="en-US" altLang="zh-TW" dirty="0">
                <a:solidFill>
                  <a:srgbClr val="0070C0"/>
                </a:solidFill>
              </a:rPr>
              <a:t>(1,4) </a:t>
            </a:r>
            <a:r>
              <a:rPr lang="en-US" altLang="zh-TW" dirty="0"/>
              <a:t>// =&gt; "ell": the 2nd, 3rd and 4th characters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s.slice</a:t>
            </a:r>
            <a:r>
              <a:rPr lang="en-US" altLang="zh-TW" dirty="0">
                <a:solidFill>
                  <a:srgbClr val="0070C0"/>
                </a:solidFill>
              </a:rPr>
              <a:t>(1,4) </a:t>
            </a:r>
            <a:r>
              <a:rPr lang="en-US" altLang="zh-TW" dirty="0"/>
              <a:t>// =&gt; "ell": same thing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s.slice</a:t>
            </a:r>
            <a:r>
              <a:rPr lang="en-US" altLang="zh-TW" dirty="0">
                <a:solidFill>
                  <a:srgbClr val="0070C0"/>
                </a:solidFill>
              </a:rPr>
              <a:t>(-3) </a:t>
            </a:r>
            <a:r>
              <a:rPr lang="en-US" altLang="zh-TW" dirty="0"/>
              <a:t>// =&gt; "</a:t>
            </a:r>
            <a:r>
              <a:rPr lang="en-US" altLang="zh-TW" dirty="0" err="1"/>
              <a:t>rld</a:t>
            </a:r>
            <a:r>
              <a:rPr lang="en-US" altLang="zh-TW" dirty="0"/>
              <a:t>": last 3 characters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s.indexOf</a:t>
            </a:r>
            <a:r>
              <a:rPr lang="en-US" altLang="zh-TW" dirty="0">
                <a:solidFill>
                  <a:srgbClr val="0070C0"/>
                </a:solidFill>
              </a:rPr>
              <a:t>("l") </a:t>
            </a:r>
            <a:r>
              <a:rPr lang="en-US" altLang="zh-TW" dirty="0"/>
              <a:t>// =&gt; 2: position of first letter l.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s.lastIndexOf</a:t>
            </a:r>
            <a:r>
              <a:rPr lang="en-US" altLang="zh-TW" dirty="0">
                <a:solidFill>
                  <a:srgbClr val="0070C0"/>
                </a:solidFill>
              </a:rPr>
              <a:t>("l") </a:t>
            </a:r>
            <a:r>
              <a:rPr lang="en-US" altLang="zh-TW" dirty="0"/>
              <a:t>// =&gt; 10: position of last letter l.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s.indexOf</a:t>
            </a:r>
            <a:r>
              <a:rPr lang="en-US" altLang="zh-TW" dirty="0">
                <a:solidFill>
                  <a:srgbClr val="0070C0"/>
                </a:solidFill>
              </a:rPr>
              <a:t>("l", 3) </a:t>
            </a:r>
            <a:r>
              <a:rPr lang="en-US" altLang="zh-TW" dirty="0"/>
              <a:t>// =&gt; 3: position of first "l" at or after 3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s.split</a:t>
            </a:r>
            <a:r>
              <a:rPr lang="en-US" altLang="zh-TW" dirty="0">
                <a:solidFill>
                  <a:srgbClr val="0070C0"/>
                </a:solidFill>
              </a:rPr>
              <a:t>(", ") </a:t>
            </a:r>
            <a:r>
              <a:rPr lang="en-US" altLang="zh-TW" dirty="0"/>
              <a:t>// =&gt; ["hello", "world"] split into substrings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s.replace</a:t>
            </a:r>
            <a:r>
              <a:rPr lang="en-US" altLang="zh-TW" dirty="0">
                <a:solidFill>
                  <a:srgbClr val="0070C0"/>
                </a:solidFill>
              </a:rPr>
              <a:t>("h", "H") </a:t>
            </a:r>
            <a:r>
              <a:rPr lang="en-US" altLang="zh-TW" dirty="0"/>
              <a:t>// =&gt; "</a:t>
            </a:r>
            <a:r>
              <a:rPr lang="en-US" altLang="zh-TW" dirty="0">
                <a:solidFill>
                  <a:srgbClr val="C00000"/>
                </a:solidFill>
              </a:rPr>
              <a:t>H</a:t>
            </a:r>
            <a:r>
              <a:rPr lang="en-US" altLang="zh-TW" dirty="0"/>
              <a:t>ello, world": replaces all instances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s.toUpperCase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"HELLO, WORLD"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18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362" y="0"/>
            <a:ext cx="8229600" cy="778098"/>
          </a:xfrm>
        </p:spPr>
        <p:txBody>
          <a:bodyPr/>
          <a:lstStyle/>
          <a:p>
            <a:r>
              <a:rPr lang="en-US" altLang="zh-TW" dirty="0"/>
              <a:t>Working with 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747475"/>
            <a:ext cx="9144000" cy="59401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Birka"/>
              </a:rPr>
              <a:t>strings are immutable in JavaScript, </a:t>
            </a:r>
          </a:p>
          <a:p>
            <a:r>
              <a:rPr lang="en-US" altLang="zh-TW" dirty="0"/>
              <a:t>replace() and </a:t>
            </a:r>
            <a:r>
              <a:rPr lang="en-US" altLang="zh-TW" dirty="0" err="1"/>
              <a:t>toUpperCase</a:t>
            </a:r>
            <a:r>
              <a:rPr lang="en-US" altLang="zh-TW" dirty="0"/>
              <a:t>() return new strings: they do not modify the string</a:t>
            </a:r>
            <a:endParaRPr lang="zh-TW" altLang="en-US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s.replace</a:t>
            </a:r>
            <a:r>
              <a:rPr lang="en-US" altLang="zh-TW" dirty="0">
                <a:solidFill>
                  <a:srgbClr val="0070C0"/>
                </a:solidFill>
              </a:rPr>
              <a:t>("h", "H") </a:t>
            </a:r>
            <a:r>
              <a:rPr lang="en-US" altLang="zh-TW" dirty="0"/>
              <a:t>// =&gt; "Hello, world": replaces all instances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s.toUpperCase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"HELLO, WORLD“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ES5:</a:t>
            </a:r>
          </a:p>
          <a:p>
            <a:pPr lvl="1"/>
            <a:r>
              <a:rPr lang="en-US" altLang="zh-TW" dirty="0"/>
              <a:t>strings can be treated like </a:t>
            </a:r>
            <a:r>
              <a:rPr lang="en-US" altLang="zh-TW" dirty="0">
                <a:solidFill>
                  <a:srgbClr val="C00000"/>
                </a:solidFill>
              </a:rPr>
              <a:t>read-only arrays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 = "hello, world";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s[0] </a:t>
            </a:r>
            <a:r>
              <a:rPr lang="en-US" altLang="zh-TW" dirty="0"/>
              <a:t>// =&gt; "h"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s[s.length-1] </a:t>
            </a:r>
            <a:r>
              <a:rPr lang="en-US" altLang="zh-TW" dirty="0"/>
              <a:t>// =&gt; "d"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1" y="2778819"/>
            <a:ext cx="2376264" cy="1593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5885897" y="3429000"/>
            <a:ext cx="611570" cy="52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7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649" y="-4465"/>
            <a:ext cx="8229600" cy="6971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Pattern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83280"/>
            <a:ext cx="9252520" cy="55747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 err="1"/>
              <a:t>RegExp</a:t>
            </a:r>
            <a:r>
              <a:rPr lang="en-US" altLang="zh-TW" b="1" dirty="0"/>
              <a:t>() </a:t>
            </a:r>
            <a:r>
              <a:rPr lang="en-US" altLang="zh-TW" dirty="0"/>
              <a:t>constructor (</a:t>
            </a:r>
            <a:r>
              <a:rPr lang="en-US" altLang="zh-TW" i="1" dirty="0"/>
              <a:t>regular expressions)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for creating objects that represent textual patterns</a:t>
            </a:r>
          </a:p>
          <a:p>
            <a:pPr lvl="1"/>
            <a:r>
              <a:rPr lang="en-US" altLang="zh-TW" dirty="0"/>
              <a:t>JS adopts </a:t>
            </a:r>
            <a:r>
              <a:rPr lang="en-US" altLang="zh-TW" dirty="0">
                <a:solidFill>
                  <a:srgbClr val="C00000"/>
                </a:solidFill>
                <a:hlinkClick r:id="rId2"/>
              </a:rPr>
              <a:t>Perl’s</a:t>
            </a:r>
            <a:r>
              <a:rPr lang="en-US" altLang="zh-TW" dirty="0">
                <a:hlinkClick r:id="rId2"/>
              </a:rPr>
              <a:t> syntax </a:t>
            </a:r>
            <a:r>
              <a:rPr lang="en-US" altLang="zh-TW" dirty="0"/>
              <a:t>for regular expressions:</a:t>
            </a:r>
          </a:p>
          <a:p>
            <a:pPr lvl="1"/>
            <a:r>
              <a:rPr lang="zh-TW" altLang="en-US" dirty="0"/>
              <a:t>正規表達式</a:t>
            </a:r>
            <a:r>
              <a:rPr lang="en-US" altLang="zh-TW" dirty="0"/>
              <a:t>(RE):</a:t>
            </a:r>
          </a:p>
          <a:p>
            <a:pPr lvl="2"/>
            <a:r>
              <a:rPr lang="zh-TW" altLang="en-US" dirty="0"/>
              <a:t>是被用來匹配字串中字元組合的模式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/^HTML/  </a:t>
            </a:r>
            <a:r>
              <a:rPr lang="en-US" altLang="zh-TW" dirty="0"/>
              <a:t>// Match the letters H T M L at the start of a string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/[^1-9][0-9]</a:t>
            </a:r>
            <a:r>
              <a:rPr lang="en-US" altLang="zh-TW" dirty="0">
                <a:solidFill>
                  <a:srgbClr val="C00000"/>
                </a:solidFill>
              </a:rPr>
              <a:t>*</a:t>
            </a:r>
            <a:r>
              <a:rPr lang="en-US" altLang="zh-TW" dirty="0">
                <a:solidFill>
                  <a:srgbClr val="0070C0"/>
                </a:solidFill>
              </a:rPr>
              <a:t>/  </a:t>
            </a:r>
            <a:r>
              <a:rPr lang="en-US" altLang="zh-TW" dirty="0"/>
              <a:t>// Match a </a:t>
            </a:r>
            <a:r>
              <a:rPr lang="en-US" altLang="zh-TW" dirty="0">
                <a:solidFill>
                  <a:srgbClr val="C00000"/>
                </a:solidFill>
              </a:rPr>
              <a:t>non-zero digit</a:t>
            </a:r>
            <a:r>
              <a:rPr lang="en-US" altLang="zh-TW" dirty="0"/>
              <a:t>, followed by </a:t>
            </a:r>
            <a:r>
              <a:rPr lang="en-US" altLang="zh-TW" dirty="0">
                <a:solidFill>
                  <a:srgbClr val="C00000"/>
                </a:solidFill>
              </a:rPr>
              <a:t>any # of digits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/\</a:t>
            </a:r>
            <a:r>
              <a:rPr lang="en-US" altLang="zh-TW" dirty="0" err="1">
                <a:solidFill>
                  <a:srgbClr val="0070C0"/>
                </a:solidFill>
              </a:rPr>
              <a:t>b</a:t>
            </a:r>
            <a:r>
              <a:rPr lang="en-US" altLang="zh-TW" dirty="0" err="1"/>
              <a:t>javascript</a:t>
            </a:r>
            <a:r>
              <a:rPr lang="en-US" altLang="zh-TW" dirty="0">
                <a:solidFill>
                  <a:srgbClr val="0070C0"/>
                </a:solidFill>
              </a:rPr>
              <a:t>\b/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sz="2300" dirty="0"/>
              <a:t>//\b:</a:t>
            </a:r>
            <a:r>
              <a:rPr lang="zh-TW" altLang="en-US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吻合文字邊界</a:t>
            </a:r>
            <a:r>
              <a:rPr lang="en-US" altLang="zh-TW" sz="23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TW" sz="2300" dirty="0"/>
              <a:t>Match "</a:t>
            </a:r>
            <a:r>
              <a:rPr lang="en-US" altLang="zh-TW" sz="2300" dirty="0" err="1"/>
              <a:t>javascript</a:t>
            </a:r>
            <a:r>
              <a:rPr lang="en-US" altLang="zh-TW" sz="2300" dirty="0"/>
              <a:t>" as a word, case-insensitive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text = "testing: 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>
                <a:solidFill>
                  <a:srgbClr val="0070C0"/>
                </a:solidFill>
              </a:rPr>
              <a:t>, 2, 3"; </a:t>
            </a:r>
            <a:r>
              <a:rPr lang="en-US" altLang="zh-TW" dirty="0"/>
              <a:t>// Sample text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pattern = 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\d</a:t>
            </a:r>
            <a:r>
              <a:rPr lang="en-US" altLang="zh-TW" b="1" dirty="0">
                <a:solidFill>
                  <a:srgbClr val="C00000"/>
                </a:solidFill>
              </a:rPr>
              <a:t>+</a:t>
            </a:r>
            <a:r>
              <a:rPr lang="en-US" altLang="zh-TW" dirty="0">
                <a:solidFill>
                  <a:srgbClr val="7030A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g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Matches all instances of </a:t>
            </a:r>
            <a:r>
              <a:rPr lang="en-US" altLang="zh-TW" dirty="0">
                <a:solidFill>
                  <a:srgbClr val="FF0000"/>
                </a:solidFill>
              </a:rPr>
              <a:t>one or more </a:t>
            </a:r>
            <a:r>
              <a:rPr lang="en-US" altLang="zh-TW" dirty="0"/>
              <a:t>digits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pattern.test</a:t>
            </a:r>
            <a:r>
              <a:rPr lang="en-US" altLang="zh-TW" dirty="0">
                <a:solidFill>
                  <a:srgbClr val="0070C0"/>
                </a:solidFill>
              </a:rPr>
              <a:t>(text) </a:t>
            </a:r>
            <a:r>
              <a:rPr lang="en-US" altLang="zh-TW" dirty="0"/>
              <a:t>// =&gt; true: a match exists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text.search</a:t>
            </a:r>
            <a:r>
              <a:rPr lang="en-US" altLang="zh-TW" dirty="0">
                <a:solidFill>
                  <a:srgbClr val="0070C0"/>
                </a:solidFill>
              </a:rPr>
              <a:t>(pattern) </a:t>
            </a:r>
            <a:r>
              <a:rPr lang="en-US" altLang="zh-TW" dirty="0"/>
              <a:t>// =&gt; 9: position of first match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text.match</a:t>
            </a:r>
            <a:r>
              <a:rPr lang="en-US" altLang="zh-TW" dirty="0">
                <a:solidFill>
                  <a:srgbClr val="0070C0"/>
                </a:solidFill>
              </a:rPr>
              <a:t>(pattern) </a:t>
            </a:r>
            <a:r>
              <a:rPr lang="en-US" altLang="zh-TW" dirty="0"/>
              <a:t>// =&gt; ["1", "2", "3"]: array of all matches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text.replace</a:t>
            </a:r>
            <a:r>
              <a:rPr lang="en-US" altLang="zh-TW" dirty="0">
                <a:solidFill>
                  <a:srgbClr val="0070C0"/>
                </a:solidFill>
              </a:rPr>
              <a:t>(pattern, "#"); </a:t>
            </a:r>
            <a:r>
              <a:rPr lang="en-US" altLang="zh-TW" dirty="0"/>
              <a:t>// =&gt; "testing: #, #, #"</a:t>
            </a:r>
          </a:p>
          <a:p>
            <a:pPr lvl="2"/>
            <a:r>
              <a:rPr lang="fr-FR" altLang="zh-TW" dirty="0">
                <a:solidFill>
                  <a:srgbClr val="0070C0"/>
                </a:solidFill>
              </a:rPr>
              <a:t>text.split(/</a:t>
            </a:r>
            <a:r>
              <a:rPr lang="fr-FR" altLang="zh-TW" b="1" dirty="0">
                <a:solidFill>
                  <a:srgbClr val="0070C0"/>
                </a:solidFill>
              </a:rPr>
              <a:t>\D</a:t>
            </a:r>
            <a:r>
              <a:rPr lang="fr-FR" altLang="zh-TW" dirty="0">
                <a:solidFill>
                  <a:srgbClr val="0070C0"/>
                </a:solidFill>
              </a:rPr>
              <a:t>+/); </a:t>
            </a:r>
            <a:r>
              <a:rPr lang="fr-FR" altLang="zh-TW" dirty="0"/>
              <a:t>// =&gt; ["","1","2","3"]: split on non-digits</a:t>
            </a:r>
          </a:p>
          <a:p>
            <a:pPr lvl="3"/>
            <a:r>
              <a:rPr lang="en-US" altLang="zh-TW" dirty="0"/>
              <a:t>\D </a:t>
            </a:r>
            <a:r>
              <a:rPr lang="zh-TW" altLang="en-US" dirty="0"/>
              <a:t>挑出非數字，寫法等同於 </a:t>
            </a:r>
            <a:r>
              <a:rPr lang="en-US" altLang="zh-TW" dirty="0"/>
              <a:t>[^0-9]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en-US" altLang="zh-TW" dirty="0"/>
              <a:t>\d </a:t>
            </a:r>
            <a:r>
              <a:rPr lang="zh-TW" altLang="en-US" dirty="0"/>
              <a:t>吻合數字，寫法等同於 </a:t>
            </a:r>
            <a:r>
              <a:rPr lang="en-US" altLang="zh-TW" dirty="0"/>
              <a:t>[0-9]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662356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https://developer.mozilla.org/zh-TW/docs/Web/JavaScript/Guide/Regular_Expressions</a:t>
            </a:r>
            <a:endParaRPr lang="en-US" altLang="zh-TW" dirty="0"/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(Detail in Chapter 10 (Bible) or 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Chapter 9 (</a:t>
            </a:r>
            <a:r>
              <a:rPr lang="en-US" altLang="zh-TW" dirty="0" err="1">
                <a:solidFill>
                  <a:srgbClr val="C00000"/>
                </a:solidFill>
              </a:rPr>
              <a:t>Eloquent_JavaScript</a:t>
            </a:r>
            <a:r>
              <a:rPr lang="en-US" altLang="zh-TW" dirty="0">
                <a:solidFill>
                  <a:srgbClr val="C00000"/>
                </a:solidFill>
              </a:rPr>
              <a:t>))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818526"/>
            <a:ext cx="119062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12" y="5864225"/>
            <a:ext cx="2016201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867088" y="5520300"/>
            <a:ext cx="120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immutable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3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features of this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a number of </a:t>
            </a:r>
            <a:r>
              <a:rPr lang="en-US" altLang="zh-TW" dirty="0">
                <a:solidFill>
                  <a:srgbClr val="FF0000"/>
                </a:solidFill>
              </a:rPr>
              <a:t>core JavaScript language </a:t>
            </a:r>
            <a:r>
              <a:rPr lang="en-US" altLang="zh-TW" dirty="0"/>
              <a:t>features</a:t>
            </a:r>
          </a:p>
          <a:p>
            <a:r>
              <a:rPr lang="en-US" altLang="zh-TW" dirty="0"/>
              <a:t>the important </a:t>
            </a:r>
            <a:r>
              <a:rPr lang="en-US" altLang="zh-TW" dirty="0">
                <a:solidFill>
                  <a:srgbClr val="FF0000"/>
                </a:solidFill>
              </a:rPr>
              <a:t>client-side JavaScript techniques</a:t>
            </a:r>
          </a:p>
          <a:p>
            <a:pPr lvl="1"/>
            <a:r>
              <a:rPr lang="en-US" altLang="zh-TW" dirty="0"/>
              <a:t>How to </a:t>
            </a:r>
            <a:r>
              <a:rPr lang="en-US" altLang="zh-TW" dirty="0">
                <a:solidFill>
                  <a:srgbClr val="FF0000"/>
                </a:solidFill>
              </a:rPr>
              <a:t>find elements </a:t>
            </a:r>
            <a:r>
              <a:rPr lang="en-US" altLang="zh-TW" dirty="0"/>
              <a:t>in a document.</a:t>
            </a:r>
          </a:p>
          <a:p>
            <a:pPr lvl="1"/>
            <a:r>
              <a:rPr lang="en-US" altLang="zh-TW" dirty="0"/>
              <a:t>How to get </a:t>
            </a:r>
            <a:r>
              <a:rPr lang="en-US" altLang="zh-TW" dirty="0">
                <a:solidFill>
                  <a:srgbClr val="FF0000"/>
                </a:solidFill>
              </a:rPr>
              <a:t>user input </a:t>
            </a:r>
            <a:r>
              <a:rPr lang="en-US" altLang="zh-TW" dirty="0"/>
              <a:t>from form input elements.</a:t>
            </a:r>
          </a:p>
          <a:p>
            <a:pPr lvl="1"/>
            <a:r>
              <a:rPr lang="en-US" altLang="zh-TW" dirty="0"/>
              <a:t>How to </a:t>
            </a:r>
            <a:r>
              <a:rPr lang="en-US" altLang="zh-TW" dirty="0">
                <a:solidFill>
                  <a:srgbClr val="FF0000"/>
                </a:solidFill>
              </a:rPr>
              <a:t>set the HTML content </a:t>
            </a:r>
            <a:r>
              <a:rPr lang="en-US" altLang="zh-TW" dirty="0"/>
              <a:t>of document elements.</a:t>
            </a:r>
          </a:p>
          <a:p>
            <a:pPr lvl="1"/>
            <a:r>
              <a:rPr lang="en-US" altLang="zh-TW" dirty="0"/>
              <a:t>How to </a:t>
            </a:r>
            <a:r>
              <a:rPr lang="en-US" altLang="zh-TW" dirty="0">
                <a:solidFill>
                  <a:srgbClr val="FF0000"/>
                </a:solidFill>
              </a:rPr>
              <a:t>store data in the browser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How to </a:t>
            </a:r>
            <a:r>
              <a:rPr lang="en-US" altLang="zh-TW" dirty="0">
                <a:solidFill>
                  <a:srgbClr val="FF0000"/>
                </a:solidFill>
              </a:rPr>
              <a:t>make scripted HTTP requests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How to </a:t>
            </a:r>
            <a:r>
              <a:rPr lang="en-US" altLang="zh-TW" dirty="0">
                <a:solidFill>
                  <a:srgbClr val="FF0000"/>
                </a:solidFill>
              </a:rPr>
              <a:t>draw graphics with the &lt;canvas&gt; </a:t>
            </a:r>
            <a:r>
              <a:rPr lang="en-US" altLang="zh-TW" dirty="0"/>
              <a:t>element.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475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10611"/>
            <a:ext cx="8229600" cy="922114"/>
          </a:xfrm>
        </p:spPr>
        <p:txBody>
          <a:bodyPr/>
          <a:lstStyle/>
          <a:p>
            <a:r>
              <a:rPr lang="en-US" altLang="zh-TW" dirty="0"/>
              <a:t>The Global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11504"/>
            <a:ext cx="9036496" cy="58099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global properties:</a:t>
            </a:r>
          </a:p>
          <a:p>
            <a:pPr lvl="1"/>
            <a:r>
              <a:rPr lang="en-US" altLang="zh-TW" dirty="0"/>
              <a:t>undefined, Infinity, and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/>
              <a:t>global functions:</a:t>
            </a:r>
          </a:p>
          <a:p>
            <a:pPr lvl="1"/>
            <a:r>
              <a:rPr lang="en-US" altLang="zh-TW" dirty="0" err="1"/>
              <a:t>isNaN</a:t>
            </a:r>
            <a:r>
              <a:rPr lang="en-US" altLang="zh-TW" dirty="0"/>
              <a:t>(), </a:t>
            </a:r>
            <a:r>
              <a:rPr lang="en-US" altLang="zh-TW" dirty="0" err="1"/>
              <a:t>parseInt</a:t>
            </a:r>
            <a:r>
              <a:rPr lang="en-US" altLang="zh-TW" dirty="0"/>
              <a:t>() , and </a:t>
            </a:r>
            <a:r>
              <a:rPr lang="en-US" altLang="zh-TW" dirty="0" err="1"/>
              <a:t>eval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constructor functions:</a:t>
            </a:r>
          </a:p>
          <a:p>
            <a:pPr lvl="1"/>
            <a:r>
              <a:rPr lang="en-US" altLang="zh-TW" dirty="0"/>
              <a:t>Date(), </a:t>
            </a:r>
            <a:r>
              <a:rPr lang="en-US" altLang="zh-TW" dirty="0" err="1"/>
              <a:t>RegExp</a:t>
            </a:r>
            <a:r>
              <a:rPr lang="en-US" altLang="zh-TW" dirty="0"/>
              <a:t>(), String(), Object(), Array()</a:t>
            </a:r>
          </a:p>
          <a:p>
            <a:r>
              <a:rPr lang="en-US" altLang="zh-TW" dirty="0"/>
              <a:t>global objects:</a:t>
            </a:r>
          </a:p>
          <a:p>
            <a:pPr lvl="1"/>
            <a:r>
              <a:rPr lang="en-US" altLang="zh-TW" dirty="0"/>
              <a:t>Math and JSON</a:t>
            </a:r>
          </a:p>
          <a:p>
            <a:r>
              <a:rPr lang="en-US" altLang="zh-TW" dirty="0"/>
              <a:t>JS keyword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to refer to the global object: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global = this; </a:t>
            </a:r>
            <a:r>
              <a:rPr lang="en-US" altLang="zh-TW" dirty="0"/>
              <a:t>// Define a global variable to refer to the global object</a:t>
            </a:r>
          </a:p>
          <a:p>
            <a:r>
              <a:rPr lang="en-US" altLang="zh-TW" dirty="0"/>
              <a:t>client-side JavaScript:	</a:t>
            </a:r>
          </a:p>
          <a:p>
            <a:pPr lvl="1"/>
            <a:r>
              <a:rPr lang="en-US" altLang="zh-TW" b="1" dirty="0"/>
              <a:t>Window object </a:t>
            </a:r>
            <a:r>
              <a:rPr lang="en-US" altLang="zh-TW" dirty="0"/>
              <a:t>serves as the global object:</a:t>
            </a:r>
          </a:p>
          <a:p>
            <a:pPr lvl="2"/>
            <a:r>
              <a:rPr lang="en-US" altLang="zh-TW" sz="2800" dirty="0"/>
              <a:t>has a self-referential </a:t>
            </a:r>
            <a:r>
              <a:rPr lang="en-US" altLang="zh-TW" sz="2800" dirty="0">
                <a:solidFill>
                  <a:srgbClr val="0070C0"/>
                </a:solidFill>
              </a:rPr>
              <a:t>window</a:t>
            </a:r>
            <a:r>
              <a:rPr lang="en-US" altLang="zh-TW" sz="2800" dirty="0"/>
              <a:t> property that can be used instead of </a:t>
            </a:r>
            <a:r>
              <a:rPr lang="en-US" altLang="zh-TW" sz="2800" dirty="0">
                <a:solidFill>
                  <a:srgbClr val="0070C0"/>
                </a:solidFill>
              </a:rPr>
              <a:t>this</a:t>
            </a:r>
            <a:r>
              <a:rPr lang="en-US" altLang="zh-TW" sz="2800" dirty="0"/>
              <a:t> to refer to the global object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0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451"/>
            <a:ext cx="8229600" cy="50422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Wrapper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80727"/>
            <a:ext cx="9144000" cy="60291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JS objects are </a:t>
            </a:r>
            <a:r>
              <a:rPr lang="en-US" altLang="zh-TW" b="1" dirty="0"/>
              <a:t>composite values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collection of properties or named values.</a:t>
            </a:r>
          </a:p>
          <a:p>
            <a:pPr lvl="1"/>
            <a:r>
              <a:rPr lang="en-US" altLang="zh-TW" i="1" dirty="0"/>
              <a:t>Method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When the value of a property is a function</a:t>
            </a:r>
          </a:p>
          <a:p>
            <a:pPr lvl="2"/>
            <a:r>
              <a:rPr lang="en-US" altLang="zh-TW" b="1" dirty="0" err="1"/>
              <a:t>o.m</a:t>
            </a:r>
            <a:r>
              <a:rPr lang="en-US" altLang="zh-TW" b="1" dirty="0"/>
              <a:t>():</a:t>
            </a:r>
          </a:p>
          <a:p>
            <a:pPr lvl="3"/>
            <a:r>
              <a:rPr lang="en-US" altLang="zh-TW" dirty="0"/>
              <a:t>invoke the method </a:t>
            </a:r>
            <a:r>
              <a:rPr lang="en-US" altLang="zh-TW" b="1" i="1" dirty="0">
                <a:solidFill>
                  <a:srgbClr val="0070C0"/>
                </a:solidFill>
              </a:rPr>
              <a:t>m</a:t>
            </a:r>
            <a:r>
              <a:rPr lang="en-US" altLang="zh-TW" dirty="0"/>
              <a:t> of an object </a:t>
            </a:r>
            <a:r>
              <a:rPr lang="en-US" altLang="zh-TW" b="1" i="1" dirty="0">
                <a:solidFill>
                  <a:srgbClr val="0070C0"/>
                </a:solidFill>
              </a:rPr>
              <a:t>o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"hello world!"; </a:t>
            </a:r>
            <a:r>
              <a:rPr lang="en-US" altLang="zh-TW" dirty="0"/>
              <a:t>// A string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word = </a:t>
            </a:r>
            <a:r>
              <a:rPr lang="en-US" altLang="zh-TW" dirty="0" err="1">
                <a:solidFill>
                  <a:srgbClr val="0070C0"/>
                </a:solidFill>
              </a:rPr>
              <a:t>s.substring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s.indexOf</a:t>
            </a:r>
            <a:r>
              <a:rPr lang="en-US" altLang="zh-TW" dirty="0">
                <a:solidFill>
                  <a:srgbClr val="0070C0"/>
                </a:solidFill>
              </a:rPr>
              <a:t>(" ")+1, </a:t>
            </a:r>
            <a:r>
              <a:rPr lang="en-US" altLang="zh-TW" dirty="0" err="1">
                <a:solidFill>
                  <a:srgbClr val="0070C0"/>
                </a:solidFill>
              </a:rPr>
              <a:t>s.length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Use string properties</a:t>
            </a:r>
          </a:p>
          <a:p>
            <a:r>
              <a:rPr lang="en-US" altLang="zh-TW" dirty="0"/>
              <a:t>Strings are not objects:</a:t>
            </a:r>
          </a:p>
          <a:p>
            <a:pPr lvl="1"/>
            <a:r>
              <a:rPr lang="en-US" altLang="zh-TW" dirty="0"/>
              <a:t>refer to a property of a string </a:t>
            </a:r>
            <a:r>
              <a:rPr lang="en-US" altLang="zh-TW" sz="2400" dirty="0"/>
              <a:t>s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JS </a:t>
            </a:r>
            <a:r>
              <a:rPr lang="en-US" altLang="zh-TW" dirty="0">
                <a:solidFill>
                  <a:srgbClr val="C00000"/>
                </a:solidFill>
              </a:rPr>
              <a:t>converts the string value to an object </a:t>
            </a:r>
            <a:r>
              <a:rPr lang="en-US" altLang="zh-TW" dirty="0"/>
              <a:t>as if by </a:t>
            </a:r>
            <a:r>
              <a:rPr lang="en-US" altLang="zh-TW" sz="3200" dirty="0"/>
              <a:t>calling </a:t>
            </a:r>
            <a:r>
              <a:rPr lang="en-US" altLang="zh-TW" b="1" dirty="0"/>
              <a:t>new String(s)</a:t>
            </a:r>
          </a:p>
          <a:p>
            <a:r>
              <a:rPr lang="en-US" altLang="zh-TW" dirty="0"/>
              <a:t>Numbers and Booleans: </a:t>
            </a:r>
          </a:p>
          <a:p>
            <a:pPr lvl="1"/>
            <a:r>
              <a:rPr lang="en-US" altLang="zh-TW" dirty="0"/>
              <a:t>temporary object is created using the </a:t>
            </a:r>
            <a:r>
              <a:rPr lang="en-US" altLang="zh-TW" b="1" dirty="0"/>
              <a:t>Number() </a:t>
            </a:r>
            <a:r>
              <a:rPr lang="en-US" altLang="zh-TW" dirty="0"/>
              <a:t>or </a:t>
            </a:r>
            <a:r>
              <a:rPr lang="en-US" altLang="zh-TW" b="1" dirty="0"/>
              <a:t>Boolean()</a:t>
            </a: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345C53-A4F8-4A10-99E3-48266CC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529458"/>
            <a:ext cx="373380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7DF0109C-7335-4827-9846-F66FE1BCE93C}"/>
              </a:ext>
            </a:extLst>
          </p:cNvPr>
          <p:cNvSpPr/>
          <p:nvPr/>
        </p:nvSpPr>
        <p:spPr>
          <a:xfrm>
            <a:off x="6486541" y="2204864"/>
            <a:ext cx="108992" cy="3245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167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451"/>
            <a:ext cx="8229600" cy="50422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Wrapper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6711"/>
            <a:ext cx="9144000" cy="6173197"/>
          </a:xfrm>
        </p:spPr>
        <p:txBody>
          <a:bodyPr>
            <a:normAutofit/>
          </a:bodyPr>
          <a:lstStyle/>
          <a:p>
            <a:r>
              <a:rPr lang="en-US" altLang="zh-TW" i="1" dirty="0"/>
              <a:t>wrapper objects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temporary objects created when you access a property of a string, number, or Boolean.</a:t>
            </a:r>
          </a:p>
          <a:p>
            <a:pPr lvl="1"/>
            <a:r>
              <a:rPr lang="en-US" altLang="zh-TW" dirty="0"/>
              <a:t>To create </a:t>
            </a:r>
            <a:r>
              <a:rPr lang="en-US" altLang="zh-TW" b="1" dirty="0"/>
              <a:t>wrapper objects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by invoking the </a:t>
            </a:r>
            <a:r>
              <a:rPr lang="en-US" altLang="zh-TW" sz="2400" b="1" dirty="0"/>
              <a:t>String()</a:t>
            </a:r>
            <a:r>
              <a:rPr lang="en-US" altLang="zh-TW" b="1" dirty="0"/>
              <a:t>, </a:t>
            </a:r>
            <a:r>
              <a:rPr lang="en-US" altLang="zh-TW" sz="2400" b="1" dirty="0"/>
              <a:t>Number()</a:t>
            </a:r>
            <a:r>
              <a:rPr lang="en-US" altLang="zh-TW" b="1" dirty="0"/>
              <a:t>, or </a:t>
            </a:r>
            <a:r>
              <a:rPr lang="en-US" altLang="zh-TW" sz="2400" b="1" dirty="0"/>
              <a:t>Boolean() </a:t>
            </a:r>
            <a:r>
              <a:rPr lang="en-US" altLang="zh-TW" dirty="0"/>
              <a:t>constructors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"test", n = 1, b = true; </a:t>
            </a:r>
            <a:r>
              <a:rPr lang="en-US" altLang="zh-TW" dirty="0"/>
              <a:t>// A string, number, and </a:t>
            </a:r>
            <a:r>
              <a:rPr lang="en-US" altLang="zh-TW" dirty="0" err="1"/>
              <a:t>boolean</a:t>
            </a:r>
            <a:r>
              <a:rPr lang="en-US" altLang="zh-TW" dirty="0"/>
              <a:t> value.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new String(s); </a:t>
            </a:r>
            <a:r>
              <a:rPr lang="en-US" altLang="zh-TW" dirty="0"/>
              <a:t>// A String object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N = new Number(n); </a:t>
            </a:r>
            <a:r>
              <a:rPr lang="en-US" altLang="zh-TW" dirty="0"/>
              <a:t>// A Number object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B = new Boolean(b); </a:t>
            </a:r>
            <a:r>
              <a:rPr lang="en-US" altLang="zh-TW" dirty="0"/>
              <a:t>// A Boolean object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== </a:t>
            </a:r>
            <a:r>
              <a:rPr lang="zh-TW" altLang="en-US" dirty="0">
                <a:solidFill>
                  <a:srgbClr val="0070C0"/>
                </a:solidFill>
              </a:rPr>
              <a:t>比較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===</a:t>
            </a:r>
            <a:r>
              <a:rPr lang="zh-TW" altLang="en-US" dirty="0">
                <a:solidFill>
                  <a:srgbClr val="0070C0"/>
                </a:solidFill>
              </a:rPr>
              <a:t> 嚴謹比較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/>
              <a:t>strict equality operator)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125987"/>
            <a:ext cx="1656184" cy="23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09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Immutable Primitive Values and Mutable Object</a:t>
            </a:r>
            <a:r>
              <a:rPr lang="zh-TW" altLang="en-US" dirty="0"/>
              <a:t> </a:t>
            </a:r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17638"/>
            <a:ext cx="8964488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Primitive:</a:t>
            </a:r>
          </a:p>
          <a:p>
            <a:pPr lvl="1"/>
            <a:r>
              <a:rPr lang="en-US" altLang="zh-TW" dirty="0" err="1"/>
              <a:t>booleans</a:t>
            </a:r>
            <a:r>
              <a:rPr lang="en-US" altLang="zh-TW" dirty="0"/>
              <a:t>, numbers, and strings</a:t>
            </a:r>
          </a:p>
          <a:p>
            <a:r>
              <a:rPr lang="en-US" altLang="zh-TW" dirty="0"/>
              <a:t>Objects are mutable—their values can change:</a:t>
            </a:r>
          </a:p>
          <a:p>
            <a:pPr lvl="1"/>
            <a:r>
              <a:rPr lang="en-US" altLang="zh-TW" dirty="0"/>
              <a:t>including arrays and functions</a:t>
            </a:r>
          </a:p>
          <a:p>
            <a:pPr lvl="1"/>
            <a:r>
              <a:rPr lang="en-US" altLang="zh-TW" dirty="0"/>
              <a:t>EX: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 x:1 }; </a:t>
            </a:r>
            <a:r>
              <a:rPr lang="en-US" altLang="zh-TW" dirty="0"/>
              <a:t>// Start with an object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 = 2; </a:t>
            </a:r>
            <a:r>
              <a:rPr lang="en-US" altLang="zh-TW" dirty="0"/>
              <a:t>// Mutate it by changing the value of a property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o.y</a:t>
            </a:r>
            <a:r>
              <a:rPr lang="en-US" altLang="zh-TW" dirty="0">
                <a:solidFill>
                  <a:srgbClr val="0070C0"/>
                </a:solidFill>
              </a:rPr>
              <a:t> = 3; </a:t>
            </a:r>
            <a:r>
              <a:rPr lang="en-US" altLang="zh-TW" dirty="0"/>
              <a:t>// Mutate it again by adding a new property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[1,2,3] </a:t>
            </a:r>
            <a:r>
              <a:rPr lang="en-US" altLang="zh-TW" dirty="0"/>
              <a:t>// Arrays are also mutable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a[0] = 0; </a:t>
            </a:r>
            <a:r>
              <a:rPr lang="en-US" altLang="zh-TW" dirty="0"/>
              <a:t>// Change the value of an array element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a[3] = 4; </a:t>
            </a:r>
            <a:r>
              <a:rPr lang="en-US" altLang="zh-TW" dirty="0"/>
              <a:t>// Add a new array element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6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051" y="0"/>
            <a:ext cx="8229600" cy="1143000"/>
          </a:xfrm>
        </p:spPr>
        <p:txBody>
          <a:bodyPr/>
          <a:lstStyle/>
          <a:p>
            <a:r>
              <a:rPr lang="en-US" altLang="zh-TW" dirty="0"/>
              <a:t>Objects are not compared by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355" y="903635"/>
            <a:ext cx="8928992" cy="58178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two objects </a:t>
            </a:r>
            <a:r>
              <a:rPr lang="en-US" altLang="zh-TW" b="1" dirty="0"/>
              <a:t>are not equal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even if they have </a:t>
            </a:r>
            <a:r>
              <a:rPr lang="en-US" altLang="zh-TW" dirty="0">
                <a:solidFill>
                  <a:srgbClr val="C00000"/>
                </a:solidFill>
              </a:rPr>
              <a:t>the same properties and values</a:t>
            </a:r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{x:1}, p = {x:1}; </a:t>
            </a:r>
            <a:r>
              <a:rPr lang="en-US" altLang="zh-TW" dirty="0"/>
              <a:t>// Two objects with the same properties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o === p </a:t>
            </a:r>
            <a:r>
              <a:rPr lang="en-US" altLang="zh-TW" dirty="0"/>
              <a:t>// =&gt; false: distinct objects are never equal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[], b = []; </a:t>
            </a:r>
            <a:r>
              <a:rPr lang="en-US" altLang="zh-TW" dirty="0"/>
              <a:t>// Two distinct, empty arrays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 === b </a:t>
            </a:r>
            <a:r>
              <a:rPr lang="en-US" altLang="zh-TW" dirty="0"/>
              <a:t>// =&gt; false: distinct arrays are never equal</a:t>
            </a:r>
          </a:p>
          <a:p>
            <a:r>
              <a:rPr lang="en-US" altLang="zh-TW" dirty="0"/>
              <a:t>objects are compared by </a:t>
            </a:r>
            <a:r>
              <a:rPr lang="en-US" altLang="zh-TW" b="1" dirty="0"/>
              <a:t>reference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two object values are the same </a:t>
            </a:r>
            <a:r>
              <a:rPr lang="en-US" altLang="zh-TW" dirty="0">
                <a:sym typeface="Wingdings" panose="05000000000000000000" pitchFamily="2" charset="2"/>
              </a:rPr>
              <a:t> </a:t>
            </a:r>
            <a:r>
              <a:rPr lang="en-US" altLang="zh-TW" dirty="0"/>
              <a:t>they refer to the same underlying object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[]; </a:t>
            </a:r>
            <a:r>
              <a:rPr lang="en-US" altLang="zh-TW" dirty="0"/>
              <a:t>// The variable a refers to an empty array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b = a; </a:t>
            </a:r>
            <a:r>
              <a:rPr lang="en-US" altLang="zh-TW" dirty="0"/>
              <a:t>// Now b refers to the same array.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b[0] = 1; </a:t>
            </a:r>
            <a:r>
              <a:rPr lang="en-US" altLang="zh-TW" dirty="0"/>
              <a:t>// Mutate the array referred to by variable b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a[0] </a:t>
            </a:r>
            <a:r>
              <a:rPr lang="en-US" altLang="zh-TW" dirty="0"/>
              <a:t>// =&gt; 1: the change is also visible through variable a.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 === b </a:t>
            </a:r>
            <a:r>
              <a:rPr lang="en-US" altLang="zh-TW" dirty="0"/>
              <a:t>// =&gt; true: a and b refer to the same object, so they are equal.</a:t>
            </a:r>
          </a:p>
          <a:p>
            <a:pPr lvl="1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445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484" y="75364"/>
            <a:ext cx="8507288" cy="6893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copy &amp; comparison of an object or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639" y="908720"/>
            <a:ext cx="8784976" cy="59492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Make a new copy of an object or array: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['</a:t>
            </a:r>
            <a:r>
              <a:rPr lang="en-US" altLang="zh-TW" dirty="0" err="1">
                <a:solidFill>
                  <a:srgbClr val="0070C0"/>
                </a:solidFill>
              </a:rPr>
              <a:t>a','b','c</a:t>
            </a:r>
            <a:r>
              <a:rPr lang="en-US" altLang="zh-TW" dirty="0">
                <a:solidFill>
                  <a:srgbClr val="0070C0"/>
                </a:solidFill>
              </a:rPr>
              <a:t>']; </a:t>
            </a:r>
            <a:r>
              <a:rPr lang="en-US" altLang="zh-TW" dirty="0"/>
              <a:t>// An array we want to copy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b = []; </a:t>
            </a:r>
            <a:r>
              <a:rPr lang="en-US" altLang="zh-TW" dirty="0"/>
              <a:t>// A distinct array we'll copy into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for(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 = 0; i &lt; </a:t>
            </a:r>
            <a:r>
              <a:rPr lang="en-US" altLang="zh-TW" dirty="0" err="1">
                <a:solidFill>
                  <a:srgbClr val="0070C0"/>
                </a:solidFill>
              </a:rPr>
              <a:t>a.length</a:t>
            </a:r>
            <a:r>
              <a:rPr lang="en-US" altLang="zh-TW" dirty="0">
                <a:solidFill>
                  <a:srgbClr val="0070C0"/>
                </a:solidFill>
              </a:rPr>
              <a:t>; i++) { </a:t>
            </a:r>
            <a:r>
              <a:rPr lang="en-US" altLang="zh-TW" dirty="0"/>
              <a:t>// For each index of a[]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b[i] = a[i]; </a:t>
            </a:r>
            <a:r>
              <a:rPr lang="en-US" altLang="zh-TW" dirty="0"/>
              <a:t>// Copy an element of a into b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compare two distinct objects or arrays: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0070C0"/>
                </a:solidFill>
              </a:rPr>
              <a:t>equalArrays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a,b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0070C0"/>
                </a:solidFill>
              </a:rPr>
              <a:t>a.length</a:t>
            </a:r>
            <a:r>
              <a:rPr lang="en-US" altLang="zh-TW" dirty="0">
                <a:solidFill>
                  <a:srgbClr val="0070C0"/>
                </a:solidFill>
              </a:rPr>
              <a:t> != </a:t>
            </a:r>
            <a:r>
              <a:rPr lang="en-US" altLang="zh-TW" dirty="0" err="1">
                <a:solidFill>
                  <a:srgbClr val="0070C0"/>
                </a:solidFill>
              </a:rPr>
              <a:t>b.length</a:t>
            </a:r>
            <a:r>
              <a:rPr lang="en-US" altLang="zh-TW" dirty="0">
                <a:solidFill>
                  <a:srgbClr val="0070C0"/>
                </a:solidFill>
              </a:rPr>
              <a:t>) return false; </a:t>
            </a:r>
            <a:r>
              <a:rPr lang="en-US" altLang="zh-TW" dirty="0"/>
              <a:t>// Different-size arrays not equal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for(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 = 0; i &lt; </a:t>
            </a:r>
            <a:r>
              <a:rPr lang="en-US" altLang="zh-TW" dirty="0" err="1">
                <a:solidFill>
                  <a:srgbClr val="0070C0"/>
                </a:solidFill>
              </a:rPr>
              <a:t>a.length</a:t>
            </a:r>
            <a:r>
              <a:rPr lang="en-US" altLang="zh-TW" dirty="0">
                <a:solidFill>
                  <a:srgbClr val="0070C0"/>
                </a:solidFill>
              </a:rPr>
              <a:t>; i++) </a:t>
            </a:r>
            <a:r>
              <a:rPr lang="en-US" altLang="zh-TW" dirty="0"/>
              <a:t>// Loop through all elements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 (a[i] !== b[i]) return false; </a:t>
            </a:r>
            <a:r>
              <a:rPr lang="en-US" altLang="zh-TW" dirty="0"/>
              <a:t>// If any differ, arrays not equal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return true; </a:t>
            </a:r>
            <a:r>
              <a:rPr lang="en-US" altLang="zh-TW" dirty="0"/>
              <a:t>// Otherwise they are equal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" y="2924944"/>
            <a:ext cx="9144000" cy="113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1912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4260" y="1268760"/>
            <a:ext cx="9252520" cy="5589240"/>
          </a:xfrm>
        </p:spPr>
        <p:txBody>
          <a:bodyPr/>
          <a:lstStyle/>
          <a:p>
            <a:r>
              <a:rPr lang="en-US" altLang="zh-TW" dirty="0"/>
              <a:t>JS is </a:t>
            </a:r>
            <a:r>
              <a:rPr lang="en-US" altLang="zh-TW" dirty="0">
                <a:solidFill>
                  <a:srgbClr val="C00000"/>
                </a:solidFill>
              </a:rPr>
              <a:t>very flexible </a:t>
            </a:r>
            <a:r>
              <a:rPr lang="en-US" altLang="zh-TW" dirty="0"/>
              <a:t>about the types of values:</a:t>
            </a:r>
          </a:p>
          <a:p>
            <a:pPr lvl="1"/>
            <a:r>
              <a:rPr lang="en-US" altLang="zh-TW" dirty="0"/>
              <a:t>wants a </a:t>
            </a:r>
            <a:r>
              <a:rPr lang="en-US" altLang="zh-TW" dirty="0" err="1"/>
              <a:t>boolean</a:t>
            </a:r>
            <a:r>
              <a:rPr lang="en-US" altLang="zh-TW" dirty="0"/>
              <a:t>, string, number:</a:t>
            </a:r>
          </a:p>
          <a:p>
            <a:pPr lvl="2"/>
            <a:r>
              <a:rPr lang="en-US" altLang="zh-TW" dirty="0"/>
              <a:t>JS will convert whatever value you give it to that:</a:t>
            </a:r>
          </a:p>
          <a:p>
            <a:pPr lvl="3"/>
            <a:r>
              <a:rPr lang="en-US" altLang="zh-TW" b="1" dirty="0" err="1"/>
              <a:t>NaN</a:t>
            </a:r>
            <a:r>
              <a:rPr lang="en-US" altLang="zh-TW" dirty="0"/>
              <a:t>: if it cannot perform a meaningful </a:t>
            </a:r>
            <a:r>
              <a:rPr lang="en-US" altLang="zh-TW" dirty="0">
                <a:solidFill>
                  <a:srgbClr val="C00000"/>
                </a:solidFill>
              </a:rPr>
              <a:t>number</a:t>
            </a:r>
            <a:r>
              <a:rPr lang="en-US" altLang="zh-TW" dirty="0"/>
              <a:t> conversion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10 + " objects" </a:t>
            </a:r>
            <a:r>
              <a:rPr lang="en-US" altLang="zh-TW" dirty="0"/>
              <a:t>// =&gt; "10 objects". Number 10 converts to a </a:t>
            </a:r>
            <a:r>
              <a:rPr lang="en-US" altLang="zh-TW" dirty="0">
                <a:solidFill>
                  <a:srgbClr val="C00000"/>
                </a:solidFill>
              </a:rPr>
              <a:t>string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"7" * "4" </a:t>
            </a:r>
            <a:r>
              <a:rPr lang="en-US" altLang="zh-TW" dirty="0"/>
              <a:t>// =&gt; 28: both strings convert to </a:t>
            </a:r>
            <a:r>
              <a:rPr lang="en-US" altLang="zh-TW" dirty="0">
                <a:solidFill>
                  <a:srgbClr val="C00000"/>
                </a:solidFill>
              </a:rPr>
              <a:t>numbers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n = 1 - "x"; </a:t>
            </a:r>
            <a:r>
              <a:rPr lang="en-US" altLang="zh-TW" dirty="0"/>
              <a:t>// =&gt; </a:t>
            </a:r>
            <a:r>
              <a:rPr lang="en-US" altLang="zh-TW" dirty="0" err="1"/>
              <a:t>NaN</a:t>
            </a:r>
            <a:r>
              <a:rPr lang="en-US" altLang="zh-TW" dirty="0"/>
              <a:t>: string "x" can't convert to a </a:t>
            </a:r>
            <a:r>
              <a:rPr lang="en-US" altLang="zh-TW" dirty="0">
                <a:solidFill>
                  <a:srgbClr val="C00000"/>
                </a:solidFill>
              </a:rPr>
              <a:t>number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 + " objects" </a:t>
            </a:r>
            <a:r>
              <a:rPr lang="en-US" altLang="zh-TW" dirty="0"/>
              <a:t>// =&gt; "</a:t>
            </a:r>
            <a:r>
              <a:rPr lang="en-US" altLang="zh-TW" dirty="0" err="1"/>
              <a:t>NaN</a:t>
            </a:r>
            <a:r>
              <a:rPr lang="en-US" altLang="zh-TW" dirty="0"/>
              <a:t> objects": </a:t>
            </a:r>
            <a:r>
              <a:rPr lang="en-US" altLang="zh-TW" dirty="0" err="1"/>
              <a:t>NaN</a:t>
            </a:r>
            <a:r>
              <a:rPr lang="en-US" altLang="zh-TW" dirty="0"/>
              <a:t> converts to string </a:t>
            </a:r>
            <a:r>
              <a:rPr lang="en-US" altLang="zh-TW" dirty="0">
                <a:solidFill>
                  <a:srgbClr val="C00000"/>
                </a:solidFill>
              </a:rPr>
              <a:t>"</a:t>
            </a:r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r>
              <a:rPr lang="en-US" altLang="zh-TW" dirty="0">
                <a:solidFill>
                  <a:srgbClr val="C00000"/>
                </a:solidFill>
              </a:rPr>
              <a:t>"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0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10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fr-FR" altLang="zh-TW" i="1" dirty="0"/>
              <a:t>Table 3-2. JavaScript type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2" y="500168"/>
            <a:ext cx="7722836" cy="63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1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02630"/>
            <a:ext cx="8229600" cy="922114"/>
          </a:xfrm>
        </p:spPr>
        <p:txBody>
          <a:bodyPr/>
          <a:lstStyle/>
          <a:p>
            <a:r>
              <a:rPr lang="en-US" altLang="zh-TW" b="1" dirty="0"/>
              <a:t>Conversions and Equality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90" y="1124744"/>
            <a:ext cx="9122309" cy="5733256"/>
          </a:xfrm>
        </p:spPr>
        <p:txBody>
          <a:bodyPr>
            <a:normAutofit/>
          </a:bodyPr>
          <a:lstStyle/>
          <a:p>
            <a:r>
              <a:rPr lang="en-US" altLang="zh-TW" dirty="0"/>
              <a:t>JS can convert values flexibly: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== </a:t>
            </a:r>
            <a:r>
              <a:rPr lang="en-US" altLang="zh-TW" dirty="0"/>
              <a:t>equality operator is also flexible</a:t>
            </a:r>
          </a:p>
          <a:p>
            <a:pPr lvl="1"/>
            <a:r>
              <a:rPr lang="en-US" altLang="zh-TW" dirty="0"/>
              <a:t>following comparisons are true: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null == undefined </a:t>
            </a:r>
            <a:r>
              <a:rPr lang="en-US" altLang="zh-TW" dirty="0"/>
              <a:t>// These two values are treated as equal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"0" == 0 </a:t>
            </a:r>
            <a:r>
              <a:rPr lang="en-US" altLang="zh-TW" dirty="0"/>
              <a:t>// String converts to a number before comparing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0 == false </a:t>
            </a:r>
            <a:r>
              <a:rPr lang="en-US" altLang="zh-TW" dirty="0"/>
              <a:t>// Boolean converts to number before comparing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"0" == false </a:t>
            </a:r>
            <a:r>
              <a:rPr lang="en-US" altLang="zh-TW" dirty="0"/>
              <a:t>// Both operands convert to numbers before comparing.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strict equality operator === :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does not perform conversions</a:t>
            </a:r>
            <a:r>
              <a:rPr lang="en-US" altLang="zh-TW" dirty="0">
                <a:solidFill>
                  <a:srgbClr val="0070C0"/>
                </a:solidFill>
              </a:rPr>
              <a:t> when testing for equality.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4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724" y="25886"/>
            <a:ext cx="8229600" cy="922114"/>
          </a:xfrm>
        </p:spPr>
        <p:txBody>
          <a:bodyPr/>
          <a:lstStyle/>
          <a:p>
            <a:r>
              <a:rPr lang="en-US" altLang="zh-TW" dirty="0"/>
              <a:t>Explicit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567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may sometimes need to perform an explicit conversion</a:t>
            </a:r>
          </a:p>
          <a:p>
            <a:r>
              <a:rPr lang="en-US" altLang="zh-TW" dirty="0"/>
              <a:t>may prefer to make the conversions explicit to keep your code clearer.</a:t>
            </a:r>
          </a:p>
          <a:p>
            <a:r>
              <a:rPr lang="en-US" altLang="zh-TW" dirty="0"/>
              <a:t>explicit type conversion:</a:t>
            </a:r>
          </a:p>
          <a:p>
            <a:pPr lvl="1"/>
            <a:r>
              <a:rPr lang="en-US" altLang="zh-TW" dirty="0"/>
              <a:t>Boolean(), Number(), String(), Object() functions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Number("3") </a:t>
            </a:r>
            <a:r>
              <a:rPr lang="en-US" altLang="zh-TW" dirty="0"/>
              <a:t>// =&gt; 3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String(false) </a:t>
            </a:r>
            <a:r>
              <a:rPr lang="en-US" altLang="zh-TW" dirty="0"/>
              <a:t>// =&gt; "false" Or use </a:t>
            </a:r>
            <a:r>
              <a:rPr lang="en-US" altLang="zh-TW" dirty="0" err="1"/>
              <a:t>false.toString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Boolean([]) </a:t>
            </a:r>
            <a:r>
              <a:rPr lang="en-US" altLang="zh-TW" dirty="0"/>
              <a:t>// =&gt; true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Object(3) </a:t>
            </a:r>
            <a:r>
              <a:rPr lang="en-US" altLang="zh-TW" dirty="0"/>
              <a:t>// =&gt; new Number(3)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operator converts to string or number, 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!</a:t>
            </a:r>
            <a:r>
              <a:rPr lang="en-US" altLang="zh-TW" dirty="0"/>
              <a:t> operator converts its operand to a </a:t>
            </a:r>
            <a:r>
              <a:rPr lang="en-US" altLang="zh-TW" dirty="0" err="1">
                <a:solidFill>
                  <a:srgbClr val="C00000"/>
                </a:solidFill>
              </a:rPr>
              <a:t>boolean</a:t>
            </a:r>
            <a:r>
              <a:rPr lang="en-US" altLang="zh-TW" dirty="0">
                <a:solidFill>
                  <a:srgbClr val="C00000"/>
                </a:solidFill>
              </a:rPr>
              <a:t> and negates </a:t>
            </a:r>
            <a:r>
              <a:rPr lang="en-US" altLang="zh-TW" dirty="0"/>
              <a:t>it.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x + "" </a:t>
            </a:r>
            <a:r>
              <a:rPr lang="en-US" altLang="zh-TW" dirty="0"/>
              <a:t>// Same as String(x)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+x </a:t>
            </a:r>
            <a:r>
              <a:rPr lang="en-US" altLang="zh-TW" dirty="0"/>
              <a:t>// Same as Number(x). You may also see x-0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!!</a:t>
            </a:r>
            <a:r>
              <a:rPr lang="en-US" altLang="zh-TW" dirty="0">
                <a:solidFill>
                  <a:srgbClr val="0070C0"/>
                </a:solidFill>
              </a:rPr>
              <a:t>x </a:t>
            </a:r>
            <a:r>
              <a:rPr lang="en-US" altLang="zh-TW" dirty="0"/>
              <a:t>// Same as Boolean(x). Note double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5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b="1" dirty="0"/>
              <a:t>Lexical Structure of JavaScript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2472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/>
              <a:t>The lexical structure of a programming language:</a:t>
            </a:r>
          </a:p>
          <a:p>
            <a:pPr lvl="1"/>
            <a:r>
              <a:rPr lang="en-US" altLang="zh-TW" dirty="0"/>
              <a:t>is the set of elementary rules that specifies how you write programs in that language.</a:t>
            </a:r>
          </a:p>
          <a:p>
            <a:r>
              <a:rPr lang="en-US" altLang="zh-TW" b="1" dirty="0"/>
              <a:t>Character Set:</a:t>
            </a:r>
          </a:p>
          <a:p>
            <a:pPr lvl="1"/>
            <a:r>
              <a:rPr lang="en-US" altLang="zh-TW" dirty="0"/>
              <a:t>JS are written using the Unicode character set.</a:t>
            </a:r>
          </a:p>
          <a:p>
            <a:pPr lvl="1"/>
            <a:r>
              <a:rPr lang="en-US" altLang="zh-TW" dirty="0"/>
              <a:t>Unicode is a </a:t>
            </a:r>
            <a:r>
              <a:rPr lang="en-US" altLang="zh-TW" b="1" dirty="0"/>
              <a:t>superset of ASCII and Latin-1 </a:t>
            </a:r>
            <a:r>
              <a:rPr lang="en-US" altLang="zh-TW" dirty="0"/>
              <a:t>and supports virtually every written language</a:t>
            </a:r>
          </a:p>
          <a:p>
            <a:r>
              <a:rPr lang="en-US" altLang="zh-TW" b="1" dirty="0"/>
              <a:t>ECMAScript (ES</a:t>
            </a:r>
            <a:r>
              <a:rPr lang="en-US" altLang="zh-TW" dirty="0"/>
              <a:t>): </a:t>
            </a:r>
          </a:p>
          <a:p>
            <a:pPr lvl="1"/>
            <a:r>
              <a:rPr lang="en-US" altLang="zh-TW" dirty="0"/>
              <a:t>scripting-language specification standardized by </a:t>
            </a:r>
            <a:r>
              <a:rPr lang="en-US" altLang="zh-TW" dirty="0" err="1"/>
              <a:t>Ecma</a:t>
            </a:r>
            <a:r>
              <a:rPr lang="en-US" altLang="zh-TW" dirty="0"/>
              <a:t> International in </a:t>
            </a:r>
            <a:r>
              <a:rPr lang="en-US" altLang="zh-TW" dirty="0">
                <a:solidFill>
                  <a:srgbClr val="FF0000"/>
                </a:solidFill>
              </a:rPr>
              <a:t>ECMA-262 </a:t>
            </a:r>
            <a:r>
              <a:rPr lang="en-US" altLang="zh-TW" dirty="0"/>
              <a:t>and ISO/IEC 16262.</a:t>
            </a:r>
          </a:p>
          <a:p>
            <a:pPr lvl="1"/>
            <a:r>
              <a:rPr lang="en-US" altLang="zh-TW" dirty="0"/>
              <a:t>It was created to standardize 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hlinkClick r:id="rId2"/>
              </a:rPr>
              <a:t>ECMA 5 (ES5): 2011</a:t>
            </a:r>
            <a:r>
              <a:rPr lang="en-US" altLang="zh-TW" dirty="0"/>
              <a:t>(VV) </a:t>
            </a:r>
            <a:r>
              <a:rPr lang="en-US" altLang="zh-TW" dirty="0">
                <a:hlinkClick r:id="rId3"/>
              </a:rPr>
              <a:t>Support Browser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ECMA 6 (ES6): 2015</a:t>
            </a:r>
            <a:r>
              <a:rPr lang="en-US" altLang="zh-TW" dirty="0"/>
              <a:t>(V):</a:t>
            </a:r>
            <a:r>
              <a:rPr lang="zh-TW" altLang="en-US" dirty="0"/>
              <a:t> </a:t>
            </a:r>
            <a:r>
              <a:rPr lang="en-US" altLang="zh-TW" dirty="0">
                <a:hlinkClick r:id="rId5"/>
              </a:rPr>
              <a:t>Support Browser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ECMA 7 (ES7): 2016</a:t>
            </a:r>
            <a:endParaRPr lang="en-US" altLang="zh-TW" dirty="0"/>
          </a:p>
          <a:p>
            <a:pPr lvl="1"/>
            <a:r>
              <a:rPr lang="en-US" altLang="zh-TW" dirty="0">
                <a:hlinkClick r:id="rId7"/>
              </a:rPr>
              <a:t>ECMA 8 (ES8): 2017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ECMA 9 (ES9): 2018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708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724" y="25886"/>
            <a:ext cx="8229600" cy="922114"/>
          </a:xfrm>
        </p:spPr>
        <p:txBody>
          <a:bodyPr/>
          <a:lstStyle/>
          <a:p>
            <a:r>
              <a:rPr lang="en-US" altLang="zh-TW" dirty="0"/>
              <a:t>Explicit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596731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toString</a:t>
            </a:r>
            <a:r>
              <a:rPr lang="en-US" altLang="zh-TW" dirty="0"/>
              <a:t>() method:</a:t>
            </a:r>
          </a:p>
          <a:p>
            <a:pPr lvl="1"/>
            <a:r>
              <a:rPr lang="en-US" altLang="zh-TW" dirty="0"/>
              <a:t>defined by the Number class</a:t>
            </a:r>
          </a:p>
          <a:p>
            <a:pPr lvl="1"/>
            <a:r>
              <a:rPr lang="en-US" altLang="zh-TW" dirty="0"/>
              <a:t>accepts an optional argument :</a:t>
            </a:r>
          </a:p>
          <a:p>
            <a:pPr lvl="2"/>
            <a:r>
              <a:rPr lang="en-US" altLang="zh-TW" dirty="0"/>
              <a:t>specifies a radix, or base, for the conversion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n = 17;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binary_string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n.toString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Evaluates to "10001"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octal_string</a:t>
            </a:r>
            <a:r>
              <a:rPr lang="en-US" altLang="zh-TW" dirty="0">
                <a:solidFill>
                  <a:srgbClr val="0070C0"/>
                </a:solidFill>
              </a:rPr>
              <a:t> = "0" + </a:t>
            </a:r>
            <a:r>
              <a:rPr lang="en-US" altLang="zh-TW" dirty="0" err="1">
                <a:solidFill>
                  <a:srgbClr val="0070C0"/>
                </a:solidFill>
              </a:rPr>
              <a:t>n.toString</a:t>
            </a:r>
            <a:r>
              <a:rPr lang="en-US" altLang="zh-TW" dirty="0">
                <a:solidFill>
                  <a:srgbClr val="0070C0"/>
                </a:solidFill>
              </a:rPr>
              <a:t>(8); </a:t>
            </a:r>
            <a:r>
              <a:rPr lang="en-US" altLang="zh-TW" dirty="0"/>
              <a:t>// Evaluates to "021"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hex_string</a:t>
            </a:r>
            <a:r>
              <a:rPr lang="en-US" altLang="zh-TW" dirty="0">
                <a:solidFill>
                  <a:srgbClr val="0070C0"/>
                </a:solidFill>
              </a:rPr>
              <a:t> = "0x" + </a:t>
            </a:r>
            <a:r>
              <a:rPr lang="en-US" altLang="zh-TW" dirty="0" err="1">
                <a:solidFill>
                  <a:srgbClr val="0070C0"/>
                </a:solidFill>
              </a:rPr>
              <a:t>n.toString</a:t>
            </a:r>
            <a:r>
              <a:rPr lang="en-US" altLang="zh-TW" dirty="0">
                <a:solidFill>
                  <a:srgbClr val="0070C0"/>
                </a:solidFill>
              </a:rPr>
              <a:t>(16); </a:t>
            </a:r>
            <a:r>
              <a:rPr lang="en-US" altLang="zh-TW" dirty="0"/>
              <a:t>// Evaluates to "0x11“</a:t>
            </a:r>
          </a:p>
          <a:p>
            <a:endParaRPr lang="en-US" altLang="zh-TW" dirty="0"/>
          </a:p>
          <a:p>
            <a:pPr lvl="1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53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724" y="25886"/>
            <a:ext cx="8229600" cy="922114"/>
          </a:xfrm>
        </p:spPr>
        <p:txBody>
          <a:bodyPr/>
          <a:lstStyle/>
          <a:p>
            <a:r>
              <a:rPr lang="en-US" altLang="zh-TW" dirty="0"/>
              <a:t>Explicit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5677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toFixed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converts a number to a string with a specified number of digits after the decimal point.</a:t>
            </a:r>
          </a:p>
          <a:p>
            <a:r>
              <a:rPr lang="en-US" altLang="zh-TW" dirty="0" err="1"/>
              <a:t>toExponential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converts a number to a string using exponential notation</a:t>
            </a:r>
          </a:p>
          <a:p>
            <a:r>
              <a:rPr lang="en-US" altLang="zh-TW" dirty="0" err="1"/>
              <a:t>toPrecision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converts a number to a string with the number of significant digits you specify.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n = 123456.789;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n.toFixed</a:t>
            </a:r>
            <a:r>
              <a:rPr lang="en-US" altLang="zh-TW" dirty="0">
                <a:solidFill>
                  <a:srgbClr val="0070C0"/>
                </a:solidFill>
              </a:rPr>
              <a:t>(0); </a:t>
            </a:r>
            <a:r>
              <a:rPr lang="en-US" altLang="zh-TW" dirty="0"/>
              <a:t>// "123457"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n.toFixed</a:t>
            </a:r>
            <a:r>
              <a:rPr lang="en-US" altLang="zh-TW" dirty="0">
                <a:solidFill>
                  <a:srgbClr val="0070C0"/>
                </a:solidFill>
              </a:rPr>
              <a:t>(2); </a:t>
            </a:r>
            <a:r>
              <a:rPr lang="en-US" altLang="zh-TW" dirty="0"/>
              <a:t>// "123456.</a:t>
            </a:r>
            <a:r>
              <a:rPr lang="en-US" altLang="zh-TW" u="sng" dirty="0"/>
              <a:t>79</a:t>
            </a:r>
            <a:r>
              <a:rPr lang="en-US" altLang="zh-TW" dirty="0"/>
              <a:t>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n.toFixed</a:t>
            </a:r>
            <a:r>
              <a:rPr lang="en-US" altLang="zh-TW" dirty="0">
                <a:solidFill>
                  <a:srgbClr val="0070C0"/>
                </a:solidFill>
              </a:rPr>
              <a:t>(5); </a:t>
            </a:r>
            <a:r>
              <a:rPr lang="en-US" altLang="zh-TW" dirty="0"/>
              <a:t>// "123456.</a:t>
            </a:r>
            <a:r>
              <a:rPr lang="en-US" altLang="zh-TW" u="sng" dirty="0"/>
              <a:t>78900</a:t>
            </a:r>
            <a:r>
              <a:rPr lang="en-US" altLang="zh-TW" dirty="0"/>
              <a:t>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n.toExponential</a:t>
            </a:r>
            <a:r>
              <a:rPr lang="en-US" altLang="zh-TW" dirty="0">
                <a:solidFill>
                  <a:srgbClr val="0070C0"/>
                </a:solidFill>
              </a:rPr>
              <a:t>(1); </a:t>
            </a:r>
            <a:r>
              <a:rPr lang="en-US" altLang="zh-TW" dirty="0"/>
              <a:t>// "1.</a:t>
            </a:r>
            <a:r>
              <a:rPr lang="en-US" altLang="zh-TW" u="sng" dirty="0"/>
              <a:t>2</a:t>
            </a:r>
            <a:r>
              <a:rPr lang="en-US" altLang="zh-TW" dirty="0"/>
              <a:t>e+5"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n.toExponential</a:t>
            </a:r>
            <a:r>
              <a:rPr lang="en-US" altLang="zh-TW" dirty="0">
                <a:solidFill>
                  <a:srgbClr val="0070C0"/>
                </a:solidFill>
              </a:rPr>
              <a:t>(3); </a:t>
            </a:r>
            <a:r>
              <a:rPr lang="en-US" altLang="zh-TW" dirty="0"/>
              <a:t>// "1.</a:t>
            </a:r>
            <a:r>
              <a:rPr lang="en-US" altLang="zh-TW" u="sng" dirty="0"/>
              <a:t>235</a:t>
            </a:r>
            <a:r>
              <a:rPr lang="en-US" altLang="zh-TW" dirty="0"/>
              <a:t>e+5"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n.toPrecision</a:t>
            </a:r>
            <a:r>
              <a:rPr lang="en-US" altLang="zh-TW" dirty="0">
                <a:solidFill>
                  <a:srgbClr val="0070C0"/>
                </a:solidFill>
              </a:rPr>
              <a:t>(4); </a:t>
            </a:r>
            <a:r>
              <a:rPr lang="en-US" altLang="zh-TW" dirty="0"/>
              <a:t>// "1.235e+5"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n.toPrecision</a:t>
            </a:r>
            <a:r>
              <a:rPr lang="en-US" altLang="zh-TW" dirty="0">
                <a:solidFill>
                  <a:srgbClr val="0070C0"/>
                </a:solidFill>
              </a:rPr>
              <a:t>(7); </a:t>
            </a:r>
            <a:r>
              <a:rPr lang="en-US" altLang="zh-TW" dirty="0"/>
              <a:t>// "123456.8"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n.toPrecision</a:t>
            </a:r>
            <a:r>
              <a:rPr lang="en-US" altLang="zh-TW" dirty="0">
                <a:solidFill>
                  <a:srgbClr val="0070C0"/>
                </a:solidFill>
              </a:rPr>
              <a:t>(10); </a:t>
            </a:r>
            <a:r>
              <a:rPr lang="en-US" altLang="zh-TW" dirty="0"/>
              <a:t>// "123456.7890"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94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248443"/>
            <a:ext cx="8229600" cy="1143000"/>
          </a:xfrm>
        </p:spPr>
        <p:txBody>
          <a:bodyPr/>
          <a:lstStyle/>
          <a:p>
            <a:pPr algn="r"/>
            <a:r>
              <a:rPr lang="en-US" altLang="zh-TW" dirty="0"/>
              <a:t>Explicit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332656"/>
            <a:ext cx="9036496" cy="652534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400" b="1" dirty="0"/>
              <a:t>Number() conversion function:</a:t>
            </a:r>
          </a:p>
          <a:p>
            <a:pPr lvl="1"/>
            <a:r>
              <a:rPr lang="en-US" altLang="zh-TW" sz="3400" dirty="0"/>
              <a:t>it attempts to parse that string as an integer or floating-point literal.</a:t>
            </a:r>
          </a:p>
          <a:p>
            <a:r>
              <a:rPr lang="en-US" altLang="zh-TW" sz="3400" b="1" dirty="0" err="1"/>
              <a:t>parseInt</a:t>
            </a:r>
            <a:r>
              <a:rPr lang="en-US" altLang="zh-TW" sz="3400" b="1" dirty="0"/>
              <a:t>()</a:t>
            </a:r>
            <a:r>
              <a:rPr lang="en-US" altLang="zh-TW" sz="3400" dirty="0"/>
              <a:t> and </a:t>
            </a:r>
            <a:r>
              <a:rPr lang="en-US" altLang="zh-TW" sz="3400" b="1" dirty="0" err="1"/>
              <a:t>parseFloat</a:t>
            </a:r>
            <a:r>
              <a:rPr lang="en-US" altLang="zh-TW" sz="3400" b="1" dirty="0"/>
              <a:t>() </a:t>
            </a:r>
            <a:r>
              <a:rPr lang="en-US" altLang="zh-TW" sz="3400" dirty="0"/>
              <a:t>functions:</a:t>
            </a:r>
          </a:p>
          <a:p>
            <a:pPr lvl="1"/>
            <a:r>
              <a:rPr lang="en-US" altLang="zh-TW" sz="3400" dirty="0"/>
              <a:t>are </a:t>
            </a:r>
            <a:r>
              <a:rPr lang="en-US" altLang="zh-TW" sz="3400" b="1" dirty="0"/>
              <a:t>global functions</a:t>
            </a:r>
            <a:r>
              <a:rPr lang="en-US" altLang="zh-TW" sz="3400" dirty="0"/>
              <a:t>, not methods of any class</a:t>
            </a:r>
          </a:p>
          <a:p>
            <a:pPr lvl="1"/>
            <a:r>
              <a:rPr lang="en-US" altLang="zh-TW" sz="3400" dirty="0" err="1"/>
              <a:t>parseInt</a:t>
            </a:r>
            <a:r>
              <a:rPr lang="en-US" altLang="zh-TW" sz="3400" dirty="0"/>
              <a:t>() parses only </a:t>
            </a:r>
            <a:r>
              <a:rPr lang="en-US" altLang="zh-TW" sz="3400" dirty="0">
                <a:solidFill>
                  <a:srgbClr val="C00000"/>
                </a:solidFill>
              </a:rPr>
              <a:t>integers</a:t>
            </a:r>
            <a:r>
              <a:rPr lang="en-US" altLang="zh-TW" sz="3400" dirty="0"/>
              <a:t>, </a:t>
            </a:r>
          </a:p>
          <a:p>
            <a:pPr lvl="1"/>
            <a:r>
              <a:rPr lang="en-US" altLang="zh-TW" sz="3400" dirty="0" err="1"/>
              <a:t>parseFloat</a:t>
            </a:r>
            <a:r>
              <a:rPr lang="en-US" altLang="zh-TW" sz="3400" dirty="0"/>
              <a:t>() parses both </a:t>
            </a:r>
            <a:r>
              <a:rPr lang="en-US" altLang="zh-TW" sz="3400" dirty="0">
                <a:solidFill>
                  <a:srgbClr val="C00000"/>
                </a:solidFill>
              </a:rPr>
              <a:t>integers and floating-point numbers</a:t>
            </a:r>
            <a:r>
              <a:rPr lang="en-US" altLang="zh-TW" sz="3400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("3 blind mice") </a:t>
            </a:r>
            <a:r>
              <a:rPr lang="en-US" altLang="zh-TW" dirty="0"/>
              <a:t>// =&gt; 3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parseFloat</a:t>
            </a:r>
            <a:r>
              <a:rPr lang="en-US" altLang="zh-TW" dirty="0">
                <a:solidFill>
                  <a:srgbClr val="0070C0"/>
                </a:solidFill>
              </a:rPr>
              <a:t>(" 3.14 meters") </a:t>
            </a:r>
            <a:r>
              <a:rPr lang="en-US" altLang="zh-TW" dirty="0"/>
              <a:t>// =&gt; 3.14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("-12.34") </a:t>
            </a:r>
            <a:r>
              <a:rPr lang="en-US" altLang="zh-TW" dirty="0"/>
              <a:t>// =&gt; -12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("0xFF") </a:t>
            </a:r>
            <a:r>
              <a:rPr lang="en-US" altLang="zh-TW" dirty="0"/>
              <a:t>// =&gt; 255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("0xff") </a:t>
            </a:r>
            <a:r>
              <a:rPr lang="en-US" altLang="zh-TW" dirty="0"/>
              <a:t>// =&gt; 255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("-0XFF") </a:t>
            </a:r>
            <a:r>
              <a:rPr lang="en-US" altLang="zh-TW" dirty="0"/>
              <a:t>// =&gt; -255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parseFloat</a:t>
            </a:r>
            <a:r>
              <a:rPr lang="en-US" altLang="zh-TW" dirty="0">
                <a:solidFill>
                  <a:srgbClr val="0070C0"/>
                </a:solidFill>
              </a:rPr>
              <a:t>(".1") </a:t>
            </a:r>
            <a:r>
              <a:rPr lang="en-US" altLang="zh-TW" dirty="0"/>
              <a:t>// =&gt; 0.1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("0.1") </a:t>
            </a:r>
            <a:r>
              <a:rPr lang="en-US" altLang="zh-TW" dirty="0"/>
              <a:t>// =&gt; 0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(".1") </a:t>
            </a:r>
            <a:r>
              <a:rPr lang="en-US" altLang="zh-TW" dirty="0"/>
              <a:t>// =&gt; </a:t>
            </a:r>
            <a:r>
              <a:rPr lang="en-US" altLang="zh-TW" dirty="0" err="1"/>
              <a:t>NaN</a:t>
            </a:r>
            <a:r>
              <a:rPr lang="en-US" altLang="zh-TW" dirty="0"/>
              <a:t>: integers can't start with "."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parseFloat</a:t>
            </a:r>
            <a:r>
              <a:rPr lang="en-US" altLang="zh-TW" dirty="0">
                <a:solidFill>
                  <a:srgbClr val="0070C0"/>
                </a:solidFill>
              </a:rPr>
              <a:t>("$72.47"); </a:t>
            </a:r>
            <a:r>
              <a:rPr lang="en-US" altLang="zh-TW" dirty="0"/>
              <a:t>// =&gt; </a:t>
            </a:r>
            <a:r>
              <a:rPr lang="en-US" altLang="zh-TW" dirty="0" err="1"/>
              <a:t>NaN</a:t>
            </a:r>
            <a:r>
              <a:rPr lang="en-US" altLang="zh-TW" dirty="0"/>
              <a:t>: numbers can't start with "$“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fr-FR" altLang="zh-TW" dirty="0">
                <a:solidFill>
                  <a:srgbClr val="0070C0"/>
                </a:solidFill>
              </a:rPr>
              <a:t>parseInt("11", 2); </a:t>
            </a:r>
            <a:r>
              <a:rPr lang="fr-FR" altLang="zh-TW" dirty="0"/>
              <a:t>// =&gt; 3 (1*2 + 1)</a:t>
            </a:r>
          </a:p>
          <a:p>
            <a:r>
              <a:rPr lang="fr-FR" altLang="zh-TW" dirty="0">
                <a:solidFill>
                  <a:srgbClr val="0070C0"/>
                </a:solidFill>
              </a:rPr>
              <a:t>parseInt("ff", 16); </a:t>
            </a:r>
            <a:r>
              <a:rPr lang="fr-FR" altLang="zh-TW" dirty="0"/>
              <a:t>// =&gt; 255 (15*16 + 15)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parseInt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zz</a:t>
            </a:r>
            <a:r>
              <a:rPr lang="en-US" altLang="zh-TW" dirty="0">
                <a:solidFill>
                  <a:srgbClr val="0070C0"/>
                </a:solidFill>
              </a:rPr>
              <a:t>", 36); </a:t>
            </a:r>
            <a:r>
              <a:rPr lang="en-US" altLang="zh-TW" dirty="0"/>
              <a:t>// =&gt; 1295 (35*36 + 35)</a:t>
            </a:r>
          </a:p>
          <a:p>
            <a:r>
              <a:rPr lang="fr-FR" altLang="zh-TW" dirty="0">
                <a:solidFill>
                  <a:srgbClr val="0070C0"/>
                </a:solidFill>
              </a:rPr>
              <a:t>parseInt("077", 8); </a:t>
            </a:r>
            <a:r>
              <a:rPr lang="fr-FR" altLang="zh-TW" dirty="0"/>
              <a:t>// =&gt; 63 (7*8 + 7)</a:t>
            </a:r>
          </a:p>
          <a:p>
            <a:r>
              <a:rPr lang="fr-FR" altLang="zh-TW" dirty="0">
                <a:solidFill>
                  <a:srgbClr val="0070C0"/>
                </a:solidFill>
              </a:rPr>
              <a:t>parseInt("077", 10); </a:t>
            </a:r>
            <a:r>
              <a:rPr lang="fr-FR" altLang="zh-TW" dirty="0"/>
              <a:t>// =&gt; 77 (7*10 + 7)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0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9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362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Object to Primitive Conversions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864" y="545881"/>
            <a:ext cx="9153864" cy="63121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Object-to-</a:t>
            </a:r>
            <a:r>
              <a:rPr lang="en-US" altLang="zh-TW" dirty="0" err="1"/>
              <a:t>boolean</a:t>
            </a:r>
            <a:r>
              <a:rPr lang="en-US" altLang="zh-TW" dirty="0"/>
              <a:t> conversions are trivial:</a:t>
            </a:r>
          </a:p>
          <a:p>
            <a:pPr lvl="1"/>
            <a:r>
              <a:rPr lang="en-US" altLang="zh-TW" dirty="0"/>
              <a:t>all objects (including arrays and functions) convert to </a:t>
            </a:r>
            <a:r>
              <a:rPr lang="en-US" altLang="zh-TW" sz="2800" dirty="0"/>
              <a:t>true</a:t>
            </a:r>
          </a:p>
          <a:p>
            <a:pPr lvl="1"/>
            <a:r>
              <a:rPr lang="en-US" altLang="zh-TW" dirty="0"/>
              <a:t>All objects </a:t>
            </a:r>
            <a:r>
              <a:rPr lang="en-US" altLang="zh-TW" b="1" dirty="0"/>
              <a:t>inherit</a:t>
            </a:r>
            <a:r>
              <a:rPr lang="en-US" altLang="zh-TW" dirty="0"/>
              <a:t> two conversion methods:</a:t>
            </a:r>
          </a:p>
          <a:p>
            <a:pPr lvl="2"/>
            <a:r>
              <a:rPr lang="en-US" altLang="zh-TW" dirty="0" err="1"/>
              <a:t>toString</a:t>
            </a:r>
            <a:r>
              <a:rPr lang="en-US" altLang="zh-TW" dirty="0"/>
              <a:t>() &amp; </a:t>
            </a:r>
            <a:r>
              <a:rPr lang="en-US" altLang="zh-TW" dirty="0" err="1"/>
              <a:t>valueOf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toString</a:t>
            </a:r>
            <a:r>
              <a:rPr lang="en-US" altLang="zh-TW" dirty="0"/>
              <a:t>():</a:t>
            </a:r>
          </a:p>
          <a:p>
            <a:pPr lvl="2"/>
            <a:r>
              <a:rPr lang="en-US" altLang="zh-TW" dirty="0"/>
              <a:t>return a string representation of the object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({x:1, y:2}).toString() </a:t>
            </a:r>
            <a:r>
              <a:rPr lang="en-US" altLang="zh-TW" dirty="0"/>
              <a:t>// =&gt; "[object Object]“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[1,2,3].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"1,2,3"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(function(x) { f(x); }).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"function(x) {\n f(x);\n}"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/\d+/</a:t>
            </a:r>
            <a:r>
              <a:rPr lang="en-US" altLang="zh-TW" b="1" dirty="0" err="1">
                <a:solidFill>
                  <a:srgbClr val="0070C0"/>
                </a:solidFill>
              </a:rPr>
              <a:t>g</a:t>
            </a:r>
            <a:r>
              <a:rPr lang="en-US" altLang="zh-TW" dirty="0" err="1">
                <a:solidFill>
                  <a:srgbClr val="0070C0"/>
                </a:solidFill>
              </a:rPr>
              <a:t>.toString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"/\\d+/g"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new Date(2010,0,1).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"Fri Jan 01 2010 00:00:00 GMT-0800 (PST)“</a:t>
            </a:r>
          </a:p>
          <a:p>
            <a:pPr lvl="1"/>
            <a:r>
              <a:rPr lang="en-US" altLang="zh-TW" dirty="0" err="1"/>
              <a:t>valueOf</a:t>
            </a:r>
            <a:r>
              <a:rPr lang="en-US" altLang="zh-TW" dirty="0"/>
              <a:t>():</a:t>
            </a:r>
          </a:p>
          <a:p>
            <a:pPr lvl="2"/>
            <a:r>
              <a:rPr lang="en-US" altLang="zh-TW" dirty="0"/>
              <a:t>convert an </a:t>
            </a:r>
            <a:r>
              <a:rPr lang="en-US" altLang="zh-TW" b="1" dirty="0"/>
              <a:t>object to a primitive value </a:t>
            </a:r>
            <a:r>
              <a:rPr lang="en-US" altLang="zh-TW" dirty="0"/>
              <a:t>that represents the object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d = new Date(2010, 0, 1); </a:t>
            </a:r>
            <a:r>
              <a:rPr lang="en-US" altLang="zh-TW" dirty="0"/>
              <a:t>// January 1st, 2010, (Pacific time)</a:t>
            </a: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d.</a:t>
            </a:r>
            <a:r>
              <a:rPr lang="en-US" altLang="zh-TW" dirty="0" err="1">
                <a:solidFill>
                  <a:srgbClr val="0070C0"/>
                </a:solidFill>
              </a:rPr>
              <a:t>valueOf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1262332800000 (its internal representation)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631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3664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Variable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Before to use a variable, you should </a:t>
            </a:r>
            <a:r>
              <a:rPr lang="en-US" altLang="zh-TW" i="1" dirty="0"/>
              <a:t>declare </a:t>
            </a:r>
            <a:r>
              <a:rPr lang="en-US" altLang="zh-TW" dirty="0"/>
              <a:t>it.</a:t>
            </a:r>
          </a:p>
          <a:p>
            <a:r>
              <a:rPr lang="en-US" altLang="zh-TW" b="1" dirty="0"/>
              <a:t>ES5: 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var</a:t>
            </a:r>
            <a:r>
              <a:rPr lang="en-US" altLang="zh-TW" dirty="0">
                <a:solidFill>
                  <a:srgbClr val="C00000"/>
                </a:solidFill>
              </a:rPr>
              <a:t> &amp; </a:t>
            </a:r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keyword (define as </a:t>
            </a:r>
            <a:r>
              <a:rPr lang="en-US" altLang="zh-TW" dirty="0">
                <a:solidFill>
                  <a:srgbClr val="C00000"/>
                </a:solidFill>
              </a:rPr>
              <a:t>Global</a:t>
            </a:r>
            <a:r>
              <a:rPr lang="en-US" altLang="zh-TW" dirty="0"/>
              <a:t> variable):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i;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without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an initial value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, value is</a:t>
            </a:r>
            <a:r>
              <a:rPr lang="en-US" altLang="zh-TW" dirty="0">
                <a:solidFill>
                  <a:srgbClr val="C00000"/>
                </a:solidFill>
              </a:rPr>
              <a:t> “undefined”)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sum;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message = "hello";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 = 0, j = 0, k = 0;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name = "</a:t>
            </a:r>
            <a:r>
              <a:rPr lang="en-US" altLang="zh-TW" dirty="0" err="1">
                <a:solidFill>
                  <a:srgbClr val="0070C0"/>
                </a:solidFill>
              </a:rPr>
              <a:t>Ayda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greeting = "Hello 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console.log(greeting + name);</a:t>
            </a:r>
          </a:p>
          <a:p>
            <a:pPr lvl="2"/>
            <a:r>
              <a:rPr lang="en-US" altLang="zh-TW" dirty="0"/>
              <a:t>// → Hello </a:t>
            </a:r>
            <a:r>
              <a:rPr lang="en-US" altLang="zh-TW" dirty="0" err="1"/>
              <a:t>Ayda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/>
              <a:t>ES6: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let</a:t>
            </a:r>
            <a:r>
              <a:rPr lang="en-US" altLang="zh-TW" dirty="0"/>
              <a:t> keyword (define as </a:t>
            </a:r>
            <a:r>
              <a:rPr lang="en-US" altLang="zh-TW" dirty="0">
                <a:solidFill>
                  <a:srgbClr val="C00000"/>
                </a:solidFill>
              </a:rPr>
              <a:t>Local </a:t>
            </a:r>
            <a:r>
              <a:rPr lang="en-US" altLang="zh-TW" dirty="0"/>
              <a:t>variable)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one = 1, two = 2;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console.log(one + two);</a:t>
            </a:r>
          </a:p>
          <a:p>
            <a:pPr lvl="2"/>
            <a:r>
              <a:rPr lang="en-US" altLang="zh-TW" dirty="0"/>
              <a:t>// → 3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276872"/>
            <a:ext cx="2160240" cy="3073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406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213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Variable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/>
          <a:lstStyle/>
          <a:p>
            <a:r>
              <a:rPr lang="en-US" altLang="zh-TW" b="1" dirty="0" err="1"/>
              <a:t>var</a:t>
            </a:r>
            <a:r>
              <a:rPr lang="en-US" altLang="zh-TW" dirty="0"/>
              <a:t> can also appear as part of the </a:t>
            </a:r>
            <a:r>
              <a:rPr lang="en-US" altLang="zh-TW" b="1" dirty="0"/>
              <a:t>for</a:t>
            </a:r>
            <a:r>
              <a:rPr lang="en-US" altLang="zh-TW" dirty="0"/>
              <a:t> and </a:t>
            </a:r>
            <a:r>
              <a:rPr lang="en-US" altLang="zh-TW" b="1" dirty="0"/>
              <a:t>for/in </a:t>
            </a:r>
            <a:r>
              <a:rPr lang="en-US" altLang="zh-TW" dirty="0"/>
              <a:t>loops</a:t>
            </a:r>
            <a:endParaRPr lang="nn-NO" altLang="zh-TW" dirty="0"/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for(var i = 0; i &lt; 10; i++) console.log(i);</a:t>
            </a:r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for(var i = 0, j=10; i &lt; 10; i++,j--) console.log(i*j);</a:t>
            </a:r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for(var p in o) console.log(p);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No type associated </a:t>
            </a:r>
            <a:r>
              <a:rPr lang="en-US" altLang="zh-TW" dirty="0"/>
              <a:t>with JS variable declarations:</a:t>
            </a:r>
          </a:p>
          <a:p>
            <a:pPr lvl="1"/>
            <a:r>
              <a:rPr lang="en-US" altLang="zh-TW" dirty="0"/>
              <a:t>Not like the C or Java</a:t>
            </a:r>
          </a:p>
          <a:p>
            <a:pPr lvl="1"/>
            <a:r>
              <a:rPr lang="en-US" altLang="zh-TW" dirty="0"/>
              <a:t>JS variable can hold a value of any type: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 = 10;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 = "ten";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3" y="5085184"/>
            <a:ext cx="1997727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6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5197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Variable 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>
            <a:normAutofit fontScale="77500" lnSpcReduction="20000"/>
          </a:bodyPr>
          <a:lstStyle/>
          <a:p>
            <a:r>
              <a:rPr lang="es-ES" altLang="zh-TW" b="1" dirty="0"/>
              <a:t>EX:</a:t>
            </a:r>
          </a:p>
          <a:p>
            <a:pPr lvl="1"/>
            <a:r>
              <a:rPr lang="es-ES" altLang="zh-TW" dirty="0">
                <a:solidFill>
                  <a:srgbClr val="0070C0"/>
                </a:solidFill>
              </a:rPr>
              <a:t>var scope = "global"; </a:t>
            </a:r>
            <a:r>
              <a:rPr lang="es-ES" altLang="zh-TW" dirty="0"/>
              <a:t>// Declare a global variable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0070C0"/>
                </a:solidFill>
              </a:rPr>
              <a:t>checkscope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scope = "local"; </a:t>
            </a:r>
            <a:r>
              <a:rPr lang="en-US" altLang="zh-TW" dirty="0"/>
              <a:t>// Declare a local variable with the same name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return scope; </a:t>
            </a:r>
            <a:r>
              <a:rPr lang="en-US" altLang="zh-TW" dirty="0"/>
              <a:t>// Return the local value, not the global one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checkscope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</a:t>
            </a:r>
            <a:r>
              <a:rPr lang="en-US" altLang="zh-TW" dirty="0">
                <a:solidFill>
                  <a:srgbClr val="0070C0"/>
                </a:solidFill>
              </a:rPr>
              <a:t> "</a:t>
            </a:r>
            <a:r>
              <a:rPr lang="en-US" altLang="zh-TW" dirty="0">
                <a:solidFill>
                  <a:srgbClr val="C00000"/>
                </a:solidFill>
              </a:rPr>
              <a:t>local</a:t>
            </a:r>
            <a:r>
              <a:rPr lang="en-US" altLang="zh-TW" dirty="0">
                <a:solidFill>
                  <a:srgbClr val="0070C0"/>
                </a:solidFill>
              </a:rPr>
              <a:t>“</a:t>
            </a:r>
          </a:p>
          <a:p>
            <a:r>
              <a:rPr lang="en-US" altLang="zh-TW" b="1" dirty="0"/>
              <a:t>EX: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scope = "global"; </a:t>
            </a:r>
            <a:r>
              <a:rPr lang="en-US" altLang="zh-TW" dirty="0"/>
              <a:t>// Declare a global variable, even without var.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checkscope2()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scope = "local"; </a:t>
            </a:r>
            <a:r>
              <a:rPr lang="en-US" altLang="zh-TW" dirty="0"/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Oops! We just changed the global variable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myscope</a:t>
            </a:r>
            <a:r>
              <a:rPr lang="en-US" altLang="zh-TW" dirty="0">
                <a:solidFill>
                  <a:srgbClr val="0070C0"/>
                </a:solidFill>
              </a:rPr>
              <a:t> = "local"; </a:t>
            </a:r>
            <a:r>
              <a:rPr lang="en-US" altLang="zh-TW" dirty="0"/>
              <a:t>// This implicitly declares a new global variable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return [scope, </a:t>
            </a:r>
            <a:r>
              <a:rPr lang="en-US" altLang="zh-TW" dirty="0" err="1">
                <a:solidFill>
                  <a:srgbClr val="0070C0"/>
                </a:solidFill>
              </a:rPr>
              <a:t>myscope</a:t>
            </a:r>
            <a:r>
              <a:rPr lang="en-US" altLang="zh-TW" dirty="0">
                <a:solidFill>
                  <a:srgbClr val="0070C0"/>
                </a:solidFill>
              </a:rPr>
              <a:t>]; </a:t>
            </a:r>
            <a:r>
              <a:rPr lang="en-US" altLang="zh-TW" dirty="0"/>
              <a:t>// Return two values.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checkscope2()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["local", "local"]: has side effects</a:t>
            </a:r>
            <a:r>
              <a:rPr lang="en-US" altLang="zh-TW" dirty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scope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>
                <a:solidFill>
                  <a:srgbClr val="C00000"/>
                </a:solidFill>
              </a:rPr>
              <a:t>local</a:t>
            </a:r>
            <a:r>
              <a:rPr lang="en-US" altLang="zh-TW" dirty="0">
                <a:solidFill>
                  <a:srgbClr val="0070C0"/>
                </a:solidFill>
              </a:rPr>
              <a:t>": </a:t>
            </a:r>
            <a:r>
              <a:rPr lang="en-US" altLang="zh-TW" dirty="0"/>
              <a:t>global variable has changed.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myscope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>
                <a:solidFill>
                  <a:srgbClr val="C00000"/>
                </a:solidFill>
              </a:rPr>
              <a:t>local</a:t>
            </a:r>
            <a:r>
              <a:rPr lang="en-US" altLang="zh-TW" dirty="0">
                <a:solidFill>
                  <a:srgbClr val="0070C0"/>
                </a:solidFill>
              </a:rPr>
              <a:t>": </a:t>
            </a:r>
            <a:r>
              <a:rPr lang="en-US" altLang="zh-TW" dirty="0"/>
              <a:t>global namespace cluttered up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37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Variable Scope (Function)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84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Function definitions can be nested. </a:t>
            </a:r>
          </a:p>
          <a:p>
            <a:r>
              <a:rPr lang="en-US" altLang="zh-TW" dirty="0"/>
              <a:t>Each function has its own local scope</a:t>
            </a:r>
          </a:p>
          <a:p>
            <a:r>
              <a:rPr lang="en-US" altLang="zh-TW" dirty="0"/>
              <a:t>EX:</a:t>
            </a:r>
          </a:p>
          <a:p>
            <a:pPr lvl="1"/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scope</a:t>
            </a:r>
            <a:r>
              <a:rPr lang="en-US" altLang="zh-TW" dirty="0">
                <a:solidFill>
                  <a:srgbClr val="0070C0"/>
                </a:solidFill>
              </a:rPr>
              <a:t> = "global scope"; </a:t>
            </a:r>
            <a:r>
              <a:rPr lang="en-US" altLang="zh-TW" dirty="0"/>
              <a:t>// A global variable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0070C0"/>
                </a:solidFill>
              </a:rPr>
              <a:t>checkscope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scope</a:t>
            </a:r>
            <a:r>
              <a:rPr lang="en-US" altLang="zh-TW" dirty="0">
                <a:solidFill>
                  <a:srgbClr val="0070C0"/>
                </a:solidFill>
              </a:rPr>
              <a:t> = "local scope"; </a:t>
            </a:r>
            <a:r>
              <a:rPr lang="en-US" altLang="zh-TW" dirty="0"/>
              <a:t>// A local variable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function </a:t>
            </a:r>
            <a:r>
              <a:rPr lang="en-US" altLang="zh-TW" b="1" dirty="0">
                <a:solidFill>
                  <a:srgbClr val="0070C0"/>
                </a:solidFill>
              </a:rPr>
              <a:t>nested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scope</a:t>
            </a:r>
            <a:r>
              <a:rPr lang="en-US" altLang="zh-TW" dirty="0">
                <a:solidFill>
                  <a:srgbClr val="0070C0"/>
                </a:solidFill>
              </a:rPr>
              <a:t> = "nested scope"; </a:t>
            </a:r>
            <a:r>
              <a:rPr lang="en-US" altLang="zh-TW" dirty="0"/>
              <a:t>// A nested scope of local variables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return scope; </a:t>
            </a:r>
            <a:r>
              <a:rPr lang="en-US" altLang="zh-TW" dirty="0"/>
              <a:t>// Return the value in scope here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return nested();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checkscope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=&gt; "nested scope"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79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Function Scope and Hoisting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Hoisting(</a:t>
            </a:r>
            <a:r>
              <a:rPr lang="zh-TW" altLang="en-US" dirty="0"/>
              <a:t>提升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variables are visible </a:t>
            </a:r>
            <a:r>
              <a:rPr lang="en-US" altLang="zh-TW" b="1" dirty="0"/>
              <a:t>before</a:t>
            </a:r>
            <a:r>
              <a:rPr lang="en-US" altLang="zh-TW" dirty="0"/>
              <a:t> they are declared</a:t>
            </a:r>
          </a:p>
          <a:p>
            <a:pPr lvl="1"/>
            <a:r>
              <a:rPr lang="zh-TW" altLang="en-US" dirty="0"/>
              <a:t>變數定義可在變數出現之後。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catName</a:t>
            </a:r>
            <a:r>
              <a:rPr lang="en-US" altLang="zh-TW" dirty="0">
                <a:solidFill>
                  <a:srgbClr val="0070C0"/>
                </a:solidFill>
              </a:rPr>
              <a:t>(name)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console.log("My cat's name is " + name);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catName</a:t>
            </a:r>
            <a:r>
              <a:rPr lang="en-US" altLang="zh-TW" dirty="0">
                <a:solidFill>
                  <a:srgbClr val="0070C0"/>
                </a:solidFill>
              </a:rPr>
              <a:t>(“Tigger”);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//=&gt; "My cat's name is Tigger“</a:t>
            </a:r>
          </a:p>
          <a:p>
            <a:pPr lvl="1"/>
            <a:r>
              <a:rPr lang="zh-TW" altLang="en-US" dirty="0"/>
              <a:t>相同結果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catName</a:t>
            </a:r>
            <a:r>
              <a:rPr lang="en-US" altLang="zh-TW" dirty="0">
                <a:solidFill>
                  <a:srgbClr val="C00000"/>
                </a:solidFill>
              </a:rPr>
              <a:t>(“Tigger”);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//Hoisting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catName</a:t>
            </a:r>
            <a:r>
              <a:rPr lang="en-US" altLang="zh-TW" dirty="0">
                <a:solidFill>
                  <a:srgbClr val="0070C0"/>
                </a:solidFill>
              </a:rPr>
              <a:t>(name)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console.log("My cat's name is " + name);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/>
              <a:t>//=&gt; "My cat's name is Tigger"</a:t>
            </a:r>
            <a:endParaRPr lang="zh-TW" altLang="en-US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Sensitivity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JavaScript </a:t>
            </a:r>
            <a:r>
              <a:rPr lang="en-US" altLang="zh-TW" dirty="0">
                <a:solidFill>
                  <a:srgbClr val="FF0000"/>
                </a:solidFill>
              </a:rPr>
              <a:t>is a case-sensitive language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language keywords, variables, function names, and other </a:t>
            </a:r>
            <a:r>
              <a:rPr lang="en-US" altLang="zh-TW" i="1" dirty="0"/>
              <a:t>identifiers </a:t>
            </a:r>
            <a:r>
              <a:rPr lang="en-US" altLang="zh-TW" dirty="0"/>
              <a:t>must always be typed with a consistent capitalization of letters: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en-US" altLang="zh-TW" dirty="0"/>
              <a:t>: not “While” or “WHILE.”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not case-sensitive </a:t>
            </a:r>
            <a:r>
              <a:rPr lang="en-US" altLang="zh-TW" dirty="0"/>
              <a:t>(although XHTML is)</a:t>
            </a:r>
          </a:p>
          <a:p>
            <a:pPr lvl="1"/>
            <a:r>
              <a:rPr lang="en-US" altLang="zh-TW" dirty="0"/>
              <a:t>HTML </a:t>
            </a:r>
            <a:r>
              <a:rPr lang="en-US" altLang="zh-TW" dirty="0" err="1">
                <a:solidFill>
                  <a:srgbClr val="FF0000"/>
                </a:solidFill>
              </a:rPr>
              <a:t>onclick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handler attribute is sometimes specified as </a:t>
            </a:r>
            <a:r>
              <a:rPr lang="en-US" altLang="zh-TW" dirty="0" err="1">
                <a:solidFill>
                  <a:srgbClr val="FF0000"/>
                </a:solidFill>
              </a:rPr>
              <a:t>onClick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 HTML, </a:t>
            </a:r>
          </a:p>
          <a:p>
            <a:pPr lvl="1"/>
            <a:r>
              <a:rPr lang="en-US" altLang="zh-TW" dirty="0"/>
              <a:t>But it must be specified as </a:t>
            </a:r>
            <a:r>
              <a:rPr lang="en-US" altLang="zh-TW" dirty="0" err="1">
                <a:solidFill>
                  <a:srgbClr val="FF0000"/>
                </a:solidFill>
              </a:rPr>
              <a:t>onclick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JavaScript code (or in XHTML documents)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66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Variables As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var</a:t>
            </a:r>
            <a:r>
              <a:rPr lang="en-US" altLang="zh-TW" dirty="0">
                <a:solidFill>
                  <a:srgbClr val="C00000"/>
                </a:solidFill>
              </a:rPr>
              <a:t> &amp; let </a:t>
            </a:r>
            <a:r>
              <a:rPr lang="en-US" altLang="zh-TW" dirty="0"/>
              <a:t>to declare the variable:</a:t>
            </a:r>
          </a:p>
          <a:p>
            <a:pPr lvl="1"/>
            <a:r>
              <a:rPr lang="en-US" altLang="zh-TW" dirty="0"/>
              <a:t>the property that is created is </a:t>
            </a:r>
            <a:r>
              <a:rPr lang="en-US" altLang="zh-TW" dirty="0" err="1"/>
              <a:t>nonconfigurable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it cannot be deleted with the </a:t>
            </a:r>
            <a:r>
              <a:rPr lang="en-US" altLang="zh-TW" sz="2800" dirty="0"/>
              <a:t>delete </a:t>
            </a:r>
            <a:r>
              <a:rPr lang="en-US" altLang="zh-TW" dirty="0"/>
              <a:t>operator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truevar</a:t>
            </a:r>
            <a:r>
              <a:rPr lang="en-US" altLang="zh-TW" dirty="0">
                <a:solidFill>
                  <a:srgbClr val="0070C0"/>
                </a:solidFill>
              </a:rPr>
              <a:t> = 1; </a:t>
            </a:r>
            <a:r>
              <a:rPr lang="en-US" altLang="zh-TW" dirty="0"/>
              <a:t>// A properly declared global variable, </a:t>
            </a:r>
            <a:r>
              <a:rPr lang="en-US" altLang="zh-TW" dirty="0" err="1"/>
              <a:t>nondeletable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truelet</a:t>
            </a:r>
            <a:r>
              <a:rPr lang="en-US" altLang="zh-TW" dirty="0">
                <a:solidFill>
                  <a:srgbClr val="0070C0"/>
                </a:solidFill>
              </a:rPr>
              <a:t>=1; </a:t>
            </a:r>
            <a:r>
              <a:rPr lang="en-US" altLang="zh-TW" dirty="0"/>
              <a:t>// </a:t>
            </a:r>
            <a:r>
              <a:rPr lang="en-US" altLang="zh-TW" dirty="0" err="1"/>
              <a:t>nondeletable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fakevar</a:t>
            </a:r>
            <a:r>
              <a:rPr lang="en-US" altLang="zh-TW" dirty="0">
                <a:solidFill>
                  <a:srgbClr val="0070C0"/>
                </a:solidFill>
              </a:rPr>
              <a:t> = 2; </a:t>
            </a:r>
            <a:r>
              <a:rPr lang="en-US" altLang="zh-TW" dirty="0"/>
              <a:t>// a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deletable</a:t>
            </a:r>
            <a:r>
              <a:rPr lang="en-US" altLang="zh-TW" dirty="0">
                <a:solidFill>
                  <a:srgbClr val="C00000"/>
                </a:solidFill>
              </a:rPr>
              <a:t> property </a:t>
            </a:r>
            <a:r>
              <a:rPr lang="en-US" altLang="zh-TW" dirty="0"/>
              <a:t>of the global object.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this</a:t>
            </a:r>
            <a:r>
              <a:rPr lang="en-US" altLang="zh-TW" dirty="0">
                <a:solidFill>
                  <a:srgbClr val="0070C0"/>
                </a:solidFill>
              </a:rPr>
              <a:t>.fakevar2 = 3; </a:t>
            </a:r>
            <a:r>
              <a:rPr lang="en-US" altLang="zh-TW" dirty="0"/>
              <a:t>// This does the same thing.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delete </a:t>
            </a:r>
            <a:r>
              <a:rPr lang="en-US" altLang="zh-TW" dirty="0" err="1">
                <a:solidFill>
                  <a:srgbClr val="0070C0"/>
                </a:solidFill>
              </a:rPr>
              <a:t>truevar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false: variable not deleted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delete </a:t>
            </a:r>
            <a:r>
              <a:rPr lang="en-US" altLang="zh-TW" dirty="0" err="1">
                <a:solidFill>
                  <a:srgbClr val="0070C0"/>
                </a:solidFill>
              </a:rPr>
              <a:t>truelet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false: variable not deleted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delete </a:t>
            </a:r>
            <a:r>
              <a:rPr lang="en-US" altLang="zh-TW" dirty="0" err="1">
                <a:solidFill>
                  <a:srgbClr val="0070C0"/>
                </a:solidFill>
              </a:rPr>
              <a:t>fakevar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true: variable deleted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delete this.fakevar2 </a:t>
            </a:r>
            <a:r>
              <a:rPr lang="en-US" altLang="zh-TW" dirty="0"/>
              <a:t>// =&gt; true: variable deleted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548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two styles of comments:</a:t>
            </a:r>
          </a:p>
          <a:p>
            <a:pPr lvl="1"/>
            <a:r>
              <a:rPr lang="en-US" altLang="zh-TW" dirty="0"/>
              <a:t>//</a:t>
            </a:r>
          </a:p>
          <a:p>
            <a:pPr lvl="1"/>
            <a:r>
              <a:rPr lang="en-US" altLang="zh-TW" dirty="0"/>
              <a:t>/* and */</a:t>
            </a:r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// This is a single-line comment.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/* This is also a comment */ // and here is another comment.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/*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* This is yet another comment.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* It has multiple lines.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*/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data value that appears directly in a program: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12 </a:t>
            </a:r>
            <a:r>
              <a:rPr lang="en-US" altLang="zh-TW" dirty="0">
                <a:solidFill>
                  <a:srgbClr val="002060"/>
                </a:solidFill>
              </a:rPr>
              <a:t>// The number twelve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1.2 </a:t>
            </a:r>
            <a:r>
              <a:rPr lang="en-US" altLang="zh-TW" dirty="0">
                <a:solidFill>
                  <a:srgbClr val="002060"/>
                </a:solidFill>
              </a:rPr>
              <a:t>// The number one point two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"hello world" </a:t>
            </a:r>
            <a:r>
              <a:rPr lang="en-US" altLang="zh-TW" dirty="0">
                <a:solidFill>
                  <a:srgbClr val="002060"/>
                </a:solidFill>
              </a:rPr>
              <a:t>// A string of text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'Hi' </a:t>
            </a:r>
            <a:r>
              <a:rPr lang="en-US" altLang="zh-TW" dirty="0">
                <a:solidFill>
                  <a:srgbClr val="002060"/>
                </a:solidFill>
              </a:rPr>
              <a:t>// Another string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true </a:t>
            </a:r>
            <a:r>
              <a:rPr lang="en-US" altLang="zh-TW" dirty="0">
                <a:solidFill>
                  <a:srgbClr val="002060"/>
                </a:solidFill>
              </a:rPr>
              <a:t>// A Boolean value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false </a:t>
            </a:r>
            <a:r>
              <a:rPr lang="en-US" altLang="zh-TW" dirty="0">
                <a:solidFill>
                  <a:srgbClr val="002060"/>
                </a:solidFill>
              </a:rPr>
              <a:t>// The other Boolean value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javascript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gi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// A "regular expression" literal (for pattern matching)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null </a:t>
            </a:r>
            <a:r>
              <a:rPr lang="en-US" altLang="zh-TW" dirty="0">
                <a:solidFill>
                  <a:srgbClr val="002060"/>
                </a:solidFill>
              </a:rPr>
              <a:t>// Absence of an object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{ x:1, y:2 } </a:t>
            </a:r>
            <a:r>
              <a:rPr lang="en-US" altLang="zh-TW" dirty="0">
                <a:solidFill>
                  <a:srgbClr val="002060"/>
                </a:solidFill>
              </a:rPr>
              <a:t>// An object initializer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[1,2,3,4,5] </a:t>
            </a:r>
            <a:r>
              <a:rPr lang="en-US" altLang="zh-TW" dirty="0">
                <a:solidFill>
                  <a:srgbClr val="002060"/>
                </a:solidFill>
              </a:rPr>
              <a:t>// An array initializer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2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Identifiers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609329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Identifiers:</a:t>
            </a:r>
          </a:p>
          <a:p>
            <a:pPr lvl="1"/>
            <a:r>
              <a:rPr lang="en-US" altLang="zh-TW" dirty="0"/>
              <a:t>is simply a name</a:t>
            </a:r>
          </a:p>
          <a:p>
            <a:pPr lvl="1"/>
            <a:r>
              <a:rPr lang="en-US" altLang="zh-TW" dirty="0"/>
              <a:t>used to name variables and functions and to provide labels for certain loops in JavaScript code.</a:t>
            </a:r>
          </a:p>
          <a:p>
            <a:pPr lvl="1"/>
            <a:r>
              <a:rPr lang="en-US" altLang="zh-TW" dirty="0"/>
              <a:t>Rules:</a:t>
            </a:r>
          </a:p>
          <a:p>
            <a:pPr lvl="2"/>
            <a:r>
              <a:rPr lang="en-US" altLang="zh-TW" dirty="0"/>
              <a:t>must </a:t>
            </a:r>
            <a:r>
              <a:rPr lang="en-US" altLang="zh-TW" dirty="0">
                <a:solidFill>
                  <a:srgbClr val="C00000"/>
                </a:solidFill>
              </a:rPr>
              <a:t>begin</a:t>
            </a:r>
            <a:r>
              <a:rPr lang="en-US" altLang="zh-TW" dirty="0"/>
              <a:t> with:</a:t>
            </a:r>
          </a:p>
          <a:p>
            <a:pPr lvl="3"/>
            <a:r>
              <a:rPr lang="en-US" altLang="zh-TW" dirty="0"/>
              <a:t>a letter, an underscore (_), or a dollar sign ($).</a:t>
            </a:r>
          </a:p>
          <a:p>
            <a:pPr lvl="2"/>
            <a:r>
              <a:rPr lang="en-US" altLang="zh-TW" dirty="0"/>
              <a:t>Subsequent characters can be:</a:t>
            </a:r>
          </a:p>
          <a:p>
            <a:pPr lvl="3"/>
            <a:r>
              <a:rPr lang="en-US" altLang="zh-TW" dirty="0"/>
              <a:t>letters, digits, underscores(_), or dollar signs($)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Digits</a:t>
            </a:r>
            <a:r>
              <a:rPr lang="en-US" altLang="zh-TW" dirty="0"/>
              <a:t> are not allowed as the </a:t>
            </a:r>
            <a:r>
              <a:rPr lang="en-US" altLang="zh-TW" dirty="0">
                <a:solidFill>
                  <a:srgbClr val="C00000"/>
                </a:solidFill>
              </a:rPr>
              <a:t>first character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EX: </a:t>
            </a:r>
          </a:p>
          <a:p>
            <a:pPr lvl="4"/>
            <a:r>
              <a:rPr lang="en-US" altLang="zh-TW" dirty="0"/>
              <a:t>i</a:t>
            </a:r>
          </a:p>
          <a:p>
            <a:pPr lvl="4"/>
            <a:r>
              <a:rPr lang="en-US" altLang="zh-TW" dirty="0" err="1"/>
              <a:t>my_variable_name</a:t>
            </a:r>
            <a:endParaRPr lang="en-US" altLang="zh-TW" dirty="0"/>
          </a:p>
          <a:p>
            <a:pPr lvl="4"/>
            <a:r>
              <a:rPr lang="en-US" altLang="zh-TW" dirty="0"/>
              <a:t>V13</a:t>
            </a:r>
          </a:p>
          <a:p>
            <a:pPr lvl="4"/>
            <a:r>
              <a:rPr lang="en-US" altLang="zh-TW" dirty="0"/>
              <a:t>_dummy</a:t>
            </a:r>
          </a:p>
          <a:p>
            <a:pPr lvl="4"/>
            <a:r>
              <a:rPr lang="en-US" altLang="zh-TW" dirty="0"/>
              <a:t>$</a:t>
            </a:r>
            <a:r>
              <a:rPr lang="en-US" altLang="zh-TW" dirty="0" err="1"/>
              <a:t>str</a:t>
            </a:r>
            <a:endParaRPr lang="en-US" altLang="zh-TW" dirty="0"/>
          </a:p>
          <a:p>
            <a:pPr lvl="2"/>
            <a:r>
              <a:rPr lang="en-US" altLang="zh-TW" dirty="0"/>
              <a:t>variable names from </a:t>
            </a:r>
            <a:r>
              <a:rPr lang="en-US" altLang="zh-TW" dirty="0">
                <a:solidFill>
                  <a:srgbClr val="C00000"/>
                </a:solidFill>
              </a:rPr>
              <a:t>non-English language</a:t>
            </a:r>
            <a:r>
              <a:rPr lang="en-US" altLang="zh-TW" dirty="0"/>
              <a:t>s and also to use </a:t>
            </a:r>
            <a:r>
              <a:rPr lang="en-US" altLang="zh-TW" dirty="0">
                <a:solidFill>
                  <a:srgbClr val="C00000"/>
                </a:solidFill>
              </a:rPr>
              <a:t>mathematical symbols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EX:</a:t>
            </a:r>
          </a:p>
          <a:p>
            <a:pPr lvl="4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si</a:t>
            </a:r>
            <a:r>
              <a:rPr lang="en-US" altLang="zh-TW" dirty="0"/>
              <a:t> = true;</a:t>
            </a:r>
          </a:p>
          <a:p>
            <a:pPr lvl="4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l-GR" altLang="zh-TW" dirty="0"/>
              <a:t>π = 3.14;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06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387" y="3598"/>
            <a:ext cx="8229600" cy="811931"/>
          </a:xfrm>
        </p:spPr>
        <p:txBody>
          <a:bodyPr/>
          <a:lstStyle/>
          <a:p>
            <a:r>
              <a:rPr lang="en-US" altLang="zh-TW" dirty="0"/>
              <a:t>Reserved Words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37" y="692696"/>
            <a:ext cx="9073008" cy="4525963"/>
          </a:xfrm>
        </p:spPr>
        <p:txBody>
          <a:bodyPr/>
          <a:lstStyle/>
          <a:p>
            <a:r>
              <a:rPr lang="en-US" altLang="zh-TW" dirty="0"/>
              <a:t>reserves a number of identifiers as the keywords</a:t>
            </a:r>
          </a:p>
          <a:p>
            <a:r>
              <a:rPr lang="en-US" altLang="zh-TW" dirty="0"/>
              <a:t>cannot use these words as identifiers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0" y="1990068"/>
            <a:ext cx="8181975" cy="1809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5" y="4042056"/>
            <a:ext cx="8001000" cy="495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757765"/>
            <a:ext cx="7734300" cy="676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69" y="5771216"/>
            <a:ext cx="2533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9497</TotalTime>
  <Words>5465</Words>
  <Application>Microsoft Office PowerPoint</Application>
  <PresentationFormat>如螢幕大小 (4:3)</PresentationFormat>
  <Paragraphs>687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Birka</vt:lpstr>
      <vt:lpstr>TheSansMonoCd-W5Regular</vt:lpstr>
      <vt:lpstr>標楷體</vt:lpstr>
      <vt:lpstr>Arial</vt:lpstr>
      <vt:lpstr>Calibri</vt:lpstr>
      <vt:lpstr>Times New Roman</vt:lpstr>
      <vt:lpstr>Office 佈景主題</vt:lpstr>
      <vt:lpstr>運算思維與程式設計 (Computational Thinking &amp; Programming)</vt:lpstr>
      <vt:lpstr>Example: A JavaScript Loan Calculator</vt:lpstr>
      <vt:lpstr>The features of this Example</vt:lpstr>
      <vt:lpstr>Lexical Structure of JavaScript</vt:lpstr>
      <vt:lpstr>Case Sensitivity</vt:lpstr>
      <vt:lpstr>Comments</vt:lpstr>
      <vt:lpstr>Literals</vt:lpstr>
      <vt:lpstr>Identifiers</vt:lpstr>
      <vt:lpstr>Reserved Words</vt:lpstr>
      <vt:lpstr>Reserved Words</vt:lpstr>
      <vt:lpstr>Optional Semicolons</vt:lpstr>
      <vt:lpstr>Optional Semicolons</vt:lpstr>
      <vt:lpstr>Types, Values, and Variables</vt:lpstr>
      <vt:lpstr>Integer Literals</vt:lpstr>
      <vt:lpstr>Floating-Point Literals</vt:lpstr>
      <vt:lpstr>Arithmetic in JavaScript</vt:lpstr>
      <vt:lpstr>Arithmetic in JavaScript</vt:lpstr>
      <vt:lpstr>global variables Infinity and NaN</vt:lpstr>
      <vt:lpstr>not-a-number value (NaN) has one unusual feature in JavaScript</vt:lpstr>
      <vt:lpstr>Binary Floating-Point and Rounding Errors</vt:lpstr>
      <vt:lpstr>Dates and Times</vt:lpstr>
      <vt:lpstr>Text</vt:lpstr>
      <vt:lpstr>String Literals</vt:lpstr>
      <vt:lpstr>String Literals</vt:lpstr>
      <vt:lpstr>Escape Sequences in String Literals</vt:lpstr>
      <vt:lpstr>Working with Strings</vt:lpstr>
      <vt:lpstr>Working with Strings</vt:lpstr>
      <vt:lpstr>Pattern Matching</vt:lpstr>
      <vt:lpstr>練習時間</vt:lpstr>
      <vt:lpstr>The Global Object</vt:lpstr>
      <vt:lpstr>Wrapper Objects</vt:lpstr>
      <vt:lpstr>Wrapper Objects</vt:lpstr>
      <vt:lpstr>Immutable Primitive Values and Mutable Object References</vt:lpstr>
      <vt:lpstr>Objects are not compared by value</vt:lpstr>
      <vt:lpstr>copy &amp; comparison of an object or array</vt:lpstr>
      <vt:lpstr>Type Conversions</vt:lpstr>
      <vt:lpstr>Table 3-2. JavaScript type conversions</vt:lpstr>
      <vt:lpstr>Conversions and Equality</vt:lpstr>
      <vt:lpstr>Explicit Conversions</vt:lpstr>
      <vt:lpstr>Explicit Conversions</vt:lpstr>
      <vt:lpstr>Explicit Conversions</vt:lpstr>
      <vt:lpstr>Explicit Conversions</vt:lpstr>
      <vt:lpstr>練習時間</vt:lpstr>
      <vt:lpstr>Object to Primitive Conversions</vt:lpstr>
      <vt:lpstr>Variable Declaration</vt:lpstr>
      <vt:lpstr>Variable Declaration</vt:lpstr>
      <vt:lpstr>Variable Scope</vt:lpstr>
      <vt:lpstr>Variable Scope (Function)</vt:lpstr>
      <vt:lpstr>Function Scope and Hoisting</vt:lpstr>
      <vt:lpstr>Variables As Properties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293</cp:revision>
  <dcterms:created xsi:type="dcterms:W3CDTF">2011-02-22T09:06:58Z</dcterms:created>
  <dcterms:modified xsi:type="dcterms:W3CDTF">2020-09-25T11:21:45Z</dcterms:modified>
</cp:coreProperties>
</file>