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73" r:id="rId2"/>
    <p:sldId id="415" r:id="rId3"/>
    <p:sldId id="416" r:id="rId4"/>
    <p:sldId id="434" r:id="rId5"/>
    <p:sldId id="418" r:id="rId6"/>
    <p:sldId id="417" r:id="rId7"/>
    <p:sldId id="419" r:id="rId8"/>
    <p:sldId id="420" r:id="rId9"/>
    <p:sldId id="455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363" r:id="rId42"/>
    <p:sldId id="311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Status/30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JavaScript/Guide/Regular_Express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jsref/jsref_exec_regexp.asp" TargetMode="External"/><Relationship Id="rId2" Type="http://schemas.openxmlformats.org/officeDocument/2006/relationships/hyperlink" Target="https://developer.mozilla.org/zh-TW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" TargetMode="External"/><Relationship Id="rId2" Type="http://schemas.openxmlformats.org/officeDocument/2006/relationships/hyperlink" Target="https://developer.mozilla.org/en-US/docs/Web/HTTP/Status/30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loquentjavascript.net/code/skillsharing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pmjs.com/package/ecstat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(JavaScript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Long polling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To be able to immediately notify a client that something changed:</a:t>
            </a:r>
          </a:p>
          <a:p>
            <a:pPr lvl="1"/>
            <a:r>
              <a:rPr lang="en-US" altLang="zh-TW" dirty="0"/>
              <a:t>we need a connection to that client.</a:t>
            </a:r>
          </a:p>
          <a:p>
            <a:r>
              <a:rPr lang="en-US" altLang="zh-TW" dirty="0"/>
              <a:t>a technology called </a:t>
            </a:r>
            <a:r>
              <a:rPr lang="en-US" altLang="zh-TW" b="1" i="1" dirty="0" err="1"/>
              <a:t>WebSockets</a:t>
            </a:r>
            <a:r>
              <a:rPr lang="en-US" altLang="zh-TW" i="1" dirty="0"/>
              <a:t>:</a:t>
            </a:r>
          </a:p>
          <a:p>
            <a:pPr lvl="1"/>
            <a:r>
              <a:rPr lang="en-US" altLang="zh-TW" dirty="0"/>
              <a:t>makes it possible to open connections for arbitrary data exchange</a:t>
            </a:r>
          </a:p>
          <a:p>
            <a:r>
              <a:rPr lang="en-US" altLang="zh-TW" dirty="0"/>
              <a:t>we use a simpler technique—</a:t>
            </a:r>
            <a:r>
              <a:rPr lang="en-US" altLang="zh-TW" dirty="0">
                <a:solidFill>
                  <a:srgbClr val="C00000"/>
                </a:solidFill>
              </a:rPr>
              <a:t>long polling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clients </a:t>
            </a:r>
            <a:r>
              <a:rPr lang="en-US" altLang="zh-TW" dirty="0">
                <a:solidFill>
                  <a:srgbClr val="C00000"/>
                </a:solidFill>
              </a:rPr>
              <a:t>continuously</a:t>
            </a:r>
            <a:r>
              <a:rPr lang="en-US" altLang="zh-TW" dirty="0"/>
              <a:t> ask the server for new information using regular HTTP requests,</a:t>
            </a:r>
          </a:p>
          <a:p>
            <a:pPr lvl="1"/>
            <a:r>
              <a:rPr lang="en-US" altLang="zh-TW" dirty="0"/>
              <a:t>server </a:t>
            </a:r>
            <a:r>
              <a:rPr lang="en-US" altLang="zh-TW" dirty="0">
                <a:solidFill>
                  <a:srgbClr val="C00000"/>
                </a:solidFill>
              </a:rPr>
              <a:t>stalls its answer when it has nothing new </a:t>
            </a:r>
            <a:r>
              <a:rPr lang="en-US" altLang="zh-TW" dirty="0"/>
              <a:t>to report.</a:t>
            </a:r>
          </a:p>
          <a:p>
            <a:r>
              <a:rPr lang="en-US" altLang="zh-TW" dirty="0"/>
              <a:t>To prevent connections from </a:t>
            </a:r>
            <a:r>
              <a:rPr lang="en-US" altLang="zh-TW" dirty="0">
                <a:solidFill>
                  <a:srgbClr val="C00000"/>
                </a:solidFill>
              </a:rPr>
              <a:t>timing out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long polling set a </a:t>
            </a:r>
            <a:r>
              <a:rPr lang="en-US" altLang="zh-TW" dirty="0">
                <a:solidFill>
                  <a:srgbClr val="C00000"/>
                </a:solidFill>
              </a:rPr>
              <a:t>maximum time </a:t>
            </a:r>
            <a:r>
              <a:rPr lang="en-US" altLang="zh-TW" dirty="0"/>
              <a:t>for each request:</a:t>
            </a:r>
          </a:p>
          <a:p>
            <a:pPr lvl="2"/>
            <a:r>
              <a:rPr lang="en-US" altLang="zh-TW" dirty="0"/>
              <a:t>after which the server </a:t>
            </a:r>
            <a:r>
              <a:rPr lang="en-US" altLang="zh-TW" dirty="0">
                <a:solidFill>
                  <a:srgbClr val="C00000"/>
                </a:solidFill>
              </a:rPr>
              <a:t>will respond anyway</a:t>
            </a:r>
            <a:r>
              <a:rPr lang="en-US" altLang="zh-TW" dirty="0"/>
              <a:t>, even though it has nothing to report, </a:t>
            </a:r>
          </a:p>
          <a:p>
            <a:pPr lvl="3"/>
            <a:r>
              <a:rPr lang="en-US" altLang="zh-TW" dirty="0"/>
              <a:t>after which </a:t>
            </a:r>
            <a:r>
              <a:rPr lang="en-US" altLang="zh-TW" dirty="0">
                <a:solidFill>
                  <a:srgbClr val="C00000"/>
                </a:solidFill>
              </a:rPr>
              <a:t>the client will start a new request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88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HTTP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 the HTTP interface over which they communicate</a:t>
            </a:r>
          </a:p>
          <a:p>
            <a:r>
              <a:rPr lang="en-US" altLang="zh-TW" dirty="0"/>
              <a:t>use JSON as the format of our request and response body</a:t>
            </a:r>
          </a:p>
          <a:p>
            <a:pPr lvl="1"/>
            <a:r>
              <a:rPr lang="en-US" altLang="zh-TW" dirty="0"/>
              <a:t>to make good use of HTTP methods and headers</a:t>
            </a:r>
          </a:p>
          <a:p>
            <a:pPr lvl="1"/>
            <a:r>
              <a:rPr lang="en-US" altLang="zh-TW" dirty="0"/>
              <a:t>The interface is centered around the </a:t>
            </a:r>
            <a:r>
              <a:rPr lang="en-US" altLang="zh-TW" dirty="0">
                <a:solidFill>
                  <a:srgbClr val="C00000"/>
                </a:solidFill>
              </a:rPr>
              <a:t>/talks </a:t>
            </a:r>
            <a:r>
              <a:rPr lang="en-US" altLang="zh-TW" dirty="0"/>
              <a:t>path. </a:t>
            </a:r>
          </a:p>
          <a:p>
            <a:pPr lvl="2"/>
            <a:r>
              <a:rPr lang="en-US" altLang="zh-TW" sz="2200" dirty="0"/>
              <a:t>Paths that do not start with </a:t>
            </a:r>
            <a:r>
              <a:rPr lang="en-US" altLang="zh-TW" sz="2200" b="1" dirty="0"/>
              <a:t>/talks </a:t>
            </a:r>
            <a:r>
              <a:rPr lang="en-US" altLang="zh-TW" sz="2200" dirty="0"/>
              <a:t>will be used for serving static files:</a:t>
            </a:r>
          </a:p>
          <a:p>
            <a:pPr lvl="3"/>
            <a:r>
              <a:rPr lang="en-US" altLang="zh-TW" dirty="0"/>
              <a:t>HTML and JavaScript code for the client-side system.</a:t>
            </a:r>
          </a:p>
          <a:p>
            <a:pPr lvl="2"/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 request to </a:t>
            </a:r>
            <a:r>
              <a:rPr lang="en-US" altLang="zh-TW" dirty="0">
                <a:solidFill>
                  <a:srgbClr val="C00000"/>
                </a:solidFill>
              </a:rPr>
              <a:t>/talks </a:t>
            </a:r>
            <a:r>
              <a:rPr lang="en-US" altLang="zh-TW" dirty="0"/>
              <a:t>returns a </a:t>
            </a:r>
            <a:r>
              <a:rPr lang="en-US" altLang="zh-TW" dirty="0">
                <a:solidFill>
                  <a:srgbClr val="C00000"/>
                </a:solidFill>
              </a:rPr>
              <a:t>JSON</a:t>
            </a:r>
            <a:r>
              <a:rPr lang="en-US" altLang="zh-TW" dirty="0"/>
              <a:t> document like this: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[</a:t>
            </a:r>
            <a:r>
              <a:rPr lang="en-US" altLang="zh-TW" b="1" dirty="0">
                <a:solidFill>
                  <a:srgbClr val="0070C0"/>
                </a:solidFill>
              </a:rPr>
              <a:t>{</a:t>
            </a:r>
            <a:r>
              <a:rPr lang="en-US" altLang="zh-TW" dirty="0">
                <a:solidFill>
                  <a:srgbClr val="0070C0"/>
                </a:solidFill>
              </a:rPr>
              <a:t>"title": "</a:t>
            </a:r>
            <a:r>
              <a:rPr lang="en-US" altLang="zh-TW" dirty="0" err="1">
                <a:solidFill>
                  <a:srgbClr val="0070C0"/>
                </a:solidFill>
              </a:rPr>
              <a:t>Unituning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"presenter": "Jamal",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"summary": "Modifying your cycle for extra style",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"comments": []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C00000"/>
                </a:solidFill>
              </a:rPr>
              <a:t>]</a:t>
            </a:r>
          </a:p>
          <a:p>
            <a:pPr lvl="2"/>
            <a:r>
              <a:rPr lang="en-US" altLang="zh-TW" dirty="0"/>
              <a:t>Creating a new talk is done by making a PUT request to a URL like </a:t>
            </a:r>
            <a:r>
              <a:rPr lang="en-US" altLang="zh-TW" dirty="0">
                <a:solidFill>
                  <a:srgbClr val="C00000"/>
                </a:solidFill>
              </a:rPr>
              <a:t>/talks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en-US" altLang="zh-TW" b="1" dirty="0" err="1">
                <a:solidFill>
                  <a:srgbClr val="C00000"/>
                </a:solidFill>
              </a:rPr>
              <a:t>Unituning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3"/>
            <a:r>
              <a:rPr lang="en-US" altLang="zh-TW" dirty="0"/>
              <a:t>the part after the second slash is </a:t>
            </a:r>
            <a:r>
              <a:rPr lang="en-US" altLang="zh-TW" dirty="0">
                <a:solidFill>
                  <a:srgbClr val="C00000"/>
                </a:solidFill>
              </a:rPr>
              <a:t>the title of the talk</a:t>
            </a:r>
            <a:r>
              <a:rPr lang="en-US" altLang="zh-TW" dirty="0"/>
              <a:t>. </a:t>
            </a:r>
          </a:p>
          <a:p>
            <a:pPr lvl="3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C00000"/>
                </a:solidFill>
              </a:rPr>
              <a:t>PUT</a:t>
            </a:r>
            <a:r>
              <a:rPr lang="en-US" altLang="zh-TW" dirty="0"/>
              <a:t> request’s body should contain a </a:t>
            </a:r>
            <a:r>
              <a:rPr lang="en-US" altLang="zh-TW" b="1" dirty="0"/>
              <a:t>JSON</a:t>
            </a:r>
            <a:r>
              <a:rPr lang="en-US" altLang="zh-TW" dirty="0"/>
              <a:t> object:</a:t>
            </a:r>
          </a:p>
          <a:p>
            <a:pPr lvl="4"/>
            <a:r>
              <a:rPr lang="en-US" altLang="zh-TW" dirty="0"/>
              <a:t>that has </a:t>
            </a:r>
            <a:r>
              <a:rPr lang="en-US" altLang="zh-TW" dirty="0">
                <a:solidFill>
                  <a:srgbClr val="C00000"/>
                </a:solidFill>
              </a:rPr>
              <a:t>presenter and summary </a:t>
            </a:r>
            <a:r>
              <a:rPr lang="en-US" altLang="zh-TW" dirty="0"/>
              <a:t>properties.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2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Since </a:t>
            </a:r>
            <a:r>
              <a:rPr lang="en-US" altLang="zh-TW" dirty="0">
                <a:solidFill>
                  <a:srgbClr val="C00000"/>
                </a:solidFill>
              </a:rPr>
              <a:t>talk titles </a:t>
            </a:r>
            <a:r>
              <a:rPr lang="en-US" altLang="zh-TW" dirty="0"/>
              <a:t>may contain </a:t>
            </a:r>
            <a:r>
              <a:rPr lang="en-US" altLang="zh-TW" dirty="0">
                <a:solidFill>
                  <a:srgbClr val="C00000"/>
                </a:solidFill>
              </a:rPr>
              <a:t>spaces and other characters :</a:t>
            </a:r>
          </a:p>
          <a:p>
            <a:pPr lvl="1"/>
            <a:r>
              <a:rPr lang="en-US" altLang="zh-TW" dirty="0"/>
              <a:t>may not appear normally in a URL, </a:t>
            </a:r>
          </a:p>
          <a:p>
            <a:pPr lvl="2"/>
            <a:r>
              <a:rPr lang="en-US" altLang="zh-TW" dirty="0"/>
              <a:t>title strings must be encoded with the </a:t>
            </a:r>
            <a:r>
              <a:rPr lang="en-US" altLang="zh-TW" dirty="0" err="1">
                <a:solidFill>
                  <a:srgbClr val="C00000"/>
                </a:solidFill>
              </a:rPr>
              <a:t>encodeURIComponent</a:t>
            </a:r>
            <a:r>
              <a:rPr lang="en-US" altLang="zh-TW" dirty="0"/>
              <a:t> function when building up such a URL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console.log("</a:t>
            </a:r>
            <a:r>
              <a:rPr lang="en-US" altLang="zh-TW" dirty="0">
                <a:solidFill>
                  <a:srgbClr val="C00000"/>
                </a:solidFill>
              </a:rPr>
              <a:t>/talks/</a:t>
            </a:r>
            <a:r>
              <a:rPr lang="en-US" altLang="zh-TW" dirty="0">
                <a:solidFill>
                  <a:srgbClr val="0070C0"/>
                </a:solidFill>
              </a:rPr>
              <a:t>" + </a:t>
            </a:r>
            <a:r>
              <a:rPr lang="en-US" altLang="zh-TW" dirty="0" err="1">
                <a:solidFill>
                  <a:srgbClr val="0070C0"/>
                </a:solidFill>
              </a:rPr>
              <a:t>encodeURIComponent</a:t>
            </a:r>
            <a:r>
              <a:rPr lang="en-US" altLang="zh-TW" dirty="0">
                <a:solidFill>
                  <a:srgbClr val="0070C0"/>
                </a:solidFill>
              </a:rPr>
              <a:t>("How to Idle"));</a:t>
            </a:r>
          </a:p>
          <a:p>
            <a:pPr lvl="2"/>
            <a:r>
              <a:rPr lang="en-US" altLang="zh-TW" dirty="0"/>
              <a:t>// → /talks/How</a:t>
            </a:r>
            <a:r>
              <a:rPr lang="en-US" altLang="zh-TW" dirty="0">
                <a:solidFill>
                  <a:srgbClr val="C00000"/>
                </a:solidFill>
              </a:rPr>
              <a:t>%20</a:t>
            </a:r>
            <a:r>
              <a:rPr lang="en-US" altLang="zh-TW" dirty="0"/>
              <a:t>to</a:t>
            </a:r>
            <a:r>
              <a:rPr lang="en-US" altLang="zh-TW" dirty="0">
                <a:solidFill>
                  <a:srgbClr val="C00000"/>
                </a:solidFill>
              </a:rPr>
              <a:t>%20</a:t>
            </a:r>
            <a:r>
              <a:rPr lang="en-US" altLang="zh-TW" dirty="0"/>
              <a:t>Idle</a:t>
            </a:r>
          </a:p>
          <a:p>
            <a:pPr lvl="1"/>
            <a:r>
              <a:rPr lang="en-US" altLang="zh-TW" dirty="0"/>
              <a:t>A request to create a </a:t>
            </a:r>
            <a:r>
              <a:rPr lang="en-US" altLang="zh-TW" dirty="0">
                <a:solidFill>
                  <a:srgbClr val="C00000"/>
                </a:solidFill>
              </a:rPr>
              <a:t>talk about idling </a:t>
            </a:r>
            <a:r>
              <a:rPr lang="en-US" altLang="zh-TW" dirty="0"/>
              <a:t>might look something like this:</a:t>
            </a:r>
          </a:p>
          <a:p>
            <a:pPr lvl="2"/>
            <a:r>
              <a:rPr lang="en-US" altLang="zh-TW" b="1" dirty="0">
                <a:solidFill>
                  <a:srgbClr val="C00000"/>
                </a:solidFill>
              </a:rPr>
              <a:t>PUT</a:t>
            </a:r>
            <a:r>
              <a:rPr lang="en-US" altLang="zh-TW" dirty="0">
                <a:solidFill>
                  <a:srgbClr val="0070C0"/>
                </a:solidFill>
              </a:rPr>
              <a:t> /talks/How%20to%20Idle HTTP/1.1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Content-Type: application/json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Content-Length: 92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{"presenter": "Maureen",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"summary": "Standing still on a unicycle"}</a:t>
            </a:r>
          </a:p>
          <a:p>
            <a:pPr lvl="1"/>
            <a:r>
              <a:rPr lang="en-US" altLang="zh-TW" dirty="0"/>
              <a:t>Such URLs also support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 requests to retrieve </a:t>
            </a:r>
            <a:r>
              <a:rPr lang="en-US" altLang="zh-TW" dirty="0">
                <a:solidFill>
                  <a:srgbClr val="C00000"/>
                </a:solidFill>
              </a:rPr>
              <a:t>JSON</a:t>
            </a:r>
            <a:r>
              <a:rPr lang="en-US" altLang="zh-TW" dirty="0"/>
              <a:t> representation of a talk and </a:t>
            </a:r>
            <a:r>
              <a:rPr lang="en-US" altLang="zh-TW" dirty="0">
                <a:solidFill>
                  <a:srgbClr val="C00000"/>
                </a:solidFill>
              </a:rPr>
              <a:t>DELETE </a:t>
            </a:r>
            <a:r>
              <a:rPr lang="en-US" altLang="zh-TW" dirty="0"/>
              <a:t>requests to delete a talk.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30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Adding a comment to a talk is done:</a:t>
            </a:r>
          </a:p>
          <a:p>
            <a:pPr lvl="1"/>
            <a:r>
              <a:rPr lang="en-US" altLang="zh-TW" dirty="0"/>
              <a:t>with a POST request to a URL like:</a:t>
            </a:r>
          </a:p>
          <a:p>
            <a:pPr lvl="2"/>
            <a:r>
              <a:rPr lang="en-US" altLang="zh-TW" dirty="0"/>
              <a:t>/talks/</a:t>
            </a:r>
            <a:r>
              <a:rPr lang="en-US" altLang="zh-TW" dirty="0" err="1"/>
              <a:t>Unituning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C00000"/>
                </a:solidFill>
              </a:rPr>
              <a:t>comments</a:t>
            </a:r>
            <a:endParaRPr lang="en-US" altLang="zh-TW" dirty="0"/>
          </a:p>
          <a:p>
            <a:pPr lvl="3"/>
            <a:r>
              <a:rPr lang="en-US" altLang="zh-TW" dirty="0"/>
              <a:t>with a JSON body that has </a:t>
            </a:r>
            <a:r>
              <a:rPr lang="en-US" altLang="zh-TW" dirty="0">
                <a:solidFill>
                  <a:srgbClr val="C00000"/>
                </a:solidFill>
              </a:rPr>
              <a:t>author and message </a:t>
            </a:r>
            <a:r>
              <a:rPr lang="en-US" altLang="zh-TW" dirty="0"/>
              <a:t>properties.</a:t>
            </a:r>
          </a:p>
          <a:p>
            <a:pPr lvl="3"/>
            <a:r>
              <a:rPr lang="en-US" altLang="zh-TW" b="1" dirty="0">
                <a:solidFill>
                  <a:srgbClr val="C00000"/>
                </a:solidFill>
              </a:rPr>
              <a:t>POST</a:t>
            </a:r>
            <a:r>
              <a:rPr lang="en-US" altLang="zh-TW" dirty="0">
                <a:solidFill>
                  <a:srgbClr val="0070C0"/>
                </a:solidFill>
              </a:rPr>
              <a:t> /talks/</a:t>
            </a:r>
            <a:r>
              <a:rPr lang="en-US" altLang="zh-TW" dirty="0" err="1">
                <a:solidFill>
                  <a:srgbClr val="0070C0"/>
                </a:solidFill>
              </a:rPr>
              <a:t>Unituning</a:t>
            </a:r>
            <a:r>
              <a:rPr lang="en-US" altLang="zh-TW" dirty="0">
                <a:solidFill>
                  <a:srgbClr val="0070C0"/>
                </a:solidFill>
              </a:rPr>
              <a:t>/comments HTTP/1.1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Content-Type: application/json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Content-Length: 72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{"author": "Iman",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"message": "Will you talk about raising a cycle?"}</a:t>
            </a:r>
          </a:p>
          <a:p>
            <a:pPr lvl="1"/>
            <a:r>
              <a:rPr lang="en-US" altLang="zh-TW" b="1" dirty="0"/>
              <a:t>To support long polling:</a:t>
            </a:r>
          </a:p>
          <a:p>
            <a:pPr lvl="2"/>
            <a:r>
              <a:rPr lang="en-US" altLang="zh-TW" dirty="0"/>
              <a:t>GET requests to </a:t>
            </a:r>
            <a:r>
              <a:rPr lang="en-US" altLang="zh-TW" b="1" dirty="0"/>
              <a:t>/talks </a:t>
            </a:r>
            <a:r>
              <a:rPr lang="en-US" altLang="zh-TW" dirty="0"/>
              <a:t>may </a:t>
            </a:r>
            <a:r>
              <a:rPr lang="en-US" altLang="zh-TW" dirty="0">
                <a:solidFill>
                  <a:srgbClr val="C00000"/>
                </a:solidFill>
              </a:rPr>
              <a:t>include extra headers :</a:t>
            </a:r>
          </a:p>
          <a:p>
            <a:pPr lvl="3"/>
            <a:r>
              <a:rPr lang="en-US" altLang="zh-TW" dirty="0"/>
              <a:t>inform the server to </a:t>
            </a:r>
            <a:r>
              <a:rPr lang="en-US" altLang="zh-TW" b="1" dirty="0">
                <a:solidFill>
                  <a:srgbClr val="C00000"/>
                </a:solidFill>
              </a:rPr>
              <a:t>delay</a:t>
            </a:r>
            <a:r>
              <a:rPr lang="en-US" altLang="zh-TW" dirty="0">
                <a:solidFill>
                  <a:srgbClr val="C00000"/>
                </a:solidFill>
              </a:rPr>
              <a:t> the response if </a:t>
            </a:r>
            <a:r>
              <a:rPr lang="en-US" altLang="zh-TW" b="1" dirty="0">
                <a:solidFill>
                  <a:srgbClr val="C00000"/>
                </a:solidFill>
              </a:rPr>
              <a:t>no new information </a:t>
            </a:r>
            <a:r>
              <a:rPr lang="en-US" altLang="zh-TW" dirty="0"/>
              <a:t>is available. </a:t>
            </a:r>
          </a:p>
          <a:p>
            <a:pPr lvl="2"/>
            <a:r>
              <a:rPr lang="en-US" altLang="zh-TW" dirty="0"/>
              <a:t>use a pair of headers normally intended to manage caching: </a:t>
            </a:r>
            <a:r>
              <a:rPr lang="en-US" altLang="zh-TW" b="1" dirty="0" err="1">
                <a:solidFill>
                  <a:srgbClr val="C00000"/>
                </a:solidFill>
              </a:rPr>
              <a:t>ETag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C00000"/>
                </a:solidFill>
              </a:rPr>
              <a:t>If-None-Match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48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Servers</a:t>
            </a:r>
            <a:r>
              <a:rPr lang="en-US" altLang="zh-TW" dirty="0"/>
              <a:t> may include an </a:t>
            </a:r>
            <a:r>
              <a:rPr lang="en-US" altLang="zh-TW" dirty="0" err="1">
                <a:solidFill>
                  <a:srgbClr val="C00000"/>
                </a:solidFill>
              </a:rPr>
              <a:t>ETag</a:t>
            </a:r>
            <a:r>
              <a:rPr lang="en-US" altLang="zh-TW" dirty="0"/>
              <a:t> (“</a:t>
            </a:r>
            <a:r>
              <a:rPr lang="en-US" altLang="zh-TW" dirty="0">
                <a:solidFill>
                  <a:srgbClr val="C00000"/>
                </a:solidFill>
              </a:rPr>
              <a:t>entity tag</a:t>
            </a:r>
            <a:r>
              <a:rPr lang="en-US" altLang="zh-TW" dirty="0"/>
              <a:t>”) header in a response:</a:t>
            </a:r>
          </a:p>
          <a:p>
            <a:pPr lvl="1"/>
            <a:r>
              <a:rPr lang="en-US" altLang="zh-TW" dirty="0"/>
              <a:t>Its value is a string:</a:t>
            </a:r>
          </a:p>
          <a:p>
            <a:pPr lvl="2"/>
            <a:r>
              <a:rPr lang="en-US" altLang="zh-TW" dirty="0"/>
              <a:t>that </a:t>
            </a:r>
            <a:r>
              <a:rPr lang="en-US" altLang="zh-TW" dirty="0">
                <a:solidFill>
                  <a:srgbClr val="C00000"/>
                </a:solidFill>
              </a:rPr>
              <a:t>identifies the current version </a:t>
            </a:r>
            <a:r>
              <a:rPr lang="en-US" altLang="zh-TW" dirty="0"/>
              <a:t>of the resource.</a:t>
            </a:r>
          </a:p>
          <a:p>
            <a:r>
              <a:rPr lang="en-US" altLang="zh-TW" b="1" dirty="0"/>
              <a:t>Clients</a:t>
            </a:r>
            <a:r>
              <a:rPr lang="en-US" altLang="zh-TW" dirty="0"/>
              <a:t>, when they later request that resource again,:</a:t>
            </a:r>
          </a:p>
          <a:p>
            <a:pPr lvl="1"/>
            <a:r>
              <a:rPr lang="en-US" altLang="zh-TW" dirty="0"/>
              <a:t>may make a </a:t>
            </a:r>
            <a:r>
              <a:rPr lang="en-US" altLang="zh-TW" dirty="0">
                <a:solidFill>
                  <a:srgbClr val="C00000"/>
                </a:solidFill>
              </a:rPr>
              <a:t>conditional request </a:t>
            </a:r>
            <a:r>
              <a:rPr lang="en-US" altLang="zh-TW" dirty="0"/>
              <a:t>by including an </a:t>
            </a:r>
            <a:r>
              <a:rPr lang="en-US" altLang="zh-TW" dirty="0">
                <a:solidFill>
                  <a:srgbClr val="C00000"/>
                </a:solidFill>
              </a:rPr>
              <a:t>If-None-Match </a:t>
            </a:r>
            <a:r>
              <a:rPr lang="en-US" altLang="zh-TW" dirty="0"/>
              <a:t>header:</a:t>
            </a:r>
          </a:p>
          <a:p>
            <a:pPr lvl="2"/>
            <a:r>
              <a:rPr lang="en-US" altLang="zh-TW" dirty="0"/>
              <a:t>whose value holds that </a:t>
            </a:r>
            <a:r>
              <a:rPr lang="en-US" altLang="zh-TW" dirty="0">
                <a:solidFill>
                  <a:srgbClr val="C00000"/>
                </a:solidFill>
              </a:rPr>
              <a:t>same string</a:t>
            </a:r>
            <a:r>
              <a:rPr lang="en-US" altLang="zh-TW" dirty="0"/>
              <a:t>. </a:t>
            </a:r>
          </a:p>
          <a:p>
            <a:pPr lvl="3"/>
            <a:r>
              <a:rPr lang="en-US" altLang="zh-TW" dirty="0"/>
              <a:t>If the resource </a:t>
            </a:r>
            <a:r>
              <a:rPr lang="en-US" altLang="zh-TW" dirty="0">
                <a:solidFill>
                  <a:srgbClr val="C00000"/>
                </a:solidFill>
              </a:rPr>
              <a:t>hasn’t</a:t>
            </a:r>
            <a:r>
              <a:rPr lang="en-US" altLang="zh-TW" dirty="0"/>
              <a:t> changed, </a:t>
            </a:r>
          </a:p>
          <a:p>
            <a:pPr lvl="4"/>
            <a:r>
              <a:rPr lang="en-US" altLang="zh-TW" dirty="0"/>
              <a:t>the server will respond with </a:t>
            </a:r>
            <a:r>
              <a:rPr lang="en-US" altLang="zh-TW" dirty="0">
                <a:hlinkClick r:id="rId2"/>
              </a:rPr>
              <a:t>status code </a:t>
            </a:r>
            <a:r>
              <a:rPr lang="en-US" altLang="zh-TW" b="1" dirty="0">
                <a:solidFill>
                  <a:srgbClr val="C00000"/>
                </a:solidFill>
                <a:hlinkClick r:id="rId2"/>
              </a:rPr>
              <a:t>304</a:t>
            </a:r>
            <a:r>
              <a:rPr lang="en-US" altLang="zh-TW" dirty="0"/>
              <a:t>, </a:t>
            </a:r>
          </a:p>
          <a:p>
            <a:pPr lvl="5"/>
            <a:r>
              <a:rPr lang="en-US" altLang="zh-TW" dirty="0"/>
              <a:t>which means “</a:t>
            </a:r>
            <a:r>
              <a:rPr lang="en-US" altLang="zh-TW" b="1" dirty="0">
                <a:solidFill>
                  <a:srgbClr val="C00000"/>
                </a:solidFill>
              </a:rPr>
              <a:t>not modified</a:t>
            </a:r>
            <a:r>
              <a:rPr lang="en-US" altLang="zh-TW" dirty="0"/>
              <a:t>”, </a:t>
            </a:r>
          </a:p>
          <a:p>
            <a:pPr lvl="6"/>
            <a:r>
              <a:rPr lang="en-US" altLang="zh-TW" dirty="0"/>
              <a:t>telling the client that </a:t>
            </a:r>
            <a:r>
              <a:rPr lang="en-US" altLang="zh-TW" dirty="0">
                <a:solidFill>
                  <a:srgbClr val="C00000"/>
                </a:solidFill>
              </a:rPr>
              <a:t>its cached version is </a:t>
            </a:r>
            <a:r>
              <a:rPr lang="en-US" altLang="zh-TW" b="1" dirty="0">
                <a:solidFill>
                  <a:srgbClr val="C00000"/>
                </a:solidFill>
              </a:rPr>
              <a:t>still current</a:t>
            </a:r>
            <a:r>
              <a:rPr lang="en-US" altLang="zh-TW" dirty="0"/>
              <a:t>. </a:t>
            </a:r>
          </a:p>
          <a:p>
            <a:pPr lvl="4"/>
            <a:r>
              <a:rPr lang="en-US" altLang="zh-TW" dirty="0"/>
              <a:t>When the </a:t>
            </a:r>
            <a:r>
              <a:rPr lang="en-US" altLang="zh-TW" dirty="0">
                <a:solidFill>
                  <a:srgbClr val="C00000"/>
                </a:solidFill>
              </a:rPr>
              <a:t>tag </a:t>
            </a:r>
            <a:r>
              <a:rPr lang="en-US" altLang="zh-TW" b="1" dirty="0">
                <a:solidFill>
                  <a:srgbClr val="C00000"/>
                </a:solidFill>
              </a:rPr>
              <a:t>does not match</a:t>
            </a:r>
            <a:r>
              <a:rPr lang="en-US" altLang="zh-TW" b="1" dirty="0"/>
              <a:t>, </a:t>
            </a:r>
            <a:r>
              <a:rPr lang="en-US" altLang="zh-TW" dirty="0"/>
              <a:t>the server responds as </a:t>
            </a:r>
            <a:r>
              <a:rPr lang="en-US" altLang="zh-TW" dirty="0">
                <a:solidFill>
                  <a:srgbClr val="C00000"/>
                </a:solidFill>
              </a:rPr>
              <a:t>normal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Server: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should </a:t>
            </a:r>
            <a:r>
              <a:rPr lang="en-US" altLang="zh-TW" b="1" dirty="0">
                <a:solidFill>
                  <a:srgbClr val="C00000"/>
                </a:solidFill>
              </a:rPr>
              <a:t>stall</a:t>
            </a:r>
            <a:r>
              <a:rPr lang="en-US" altLang="zh-TW" dirty="0"/>
              <a:t> the response and </a:t>
            </a:r>
          </a:p>
          <a:p>
            <a:pPr lvl="1"/>
            <a:r>
              <a:rPr lang="en-US" altLang="zh-TW" b="1" dirty="0"/>
              <a:t>return only </a:t>
            </a:r>
            <a:r>
              <a:rPr lang="en-US" altLang="zh-TW" dirty="0"/>
              <a:t>when something new is available </a:t>
            </a:r>
          </a:p>
          <a:p>
            <a:pPr lvl="1"/>
            <a:r>
              <a:rPr lang="en-US" altLang="zh-TW" dirty="0"/>
              <a:t>or a given amount of </a:t>
            </a:r>
            <a:r>
              <a:rPr lang="en-US" altLang="zh-TW" b="1" dirty="0"/>
              <a:t>time has elapsed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23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8538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400" dirty="0"/>
              <a:t>To distinguish long polling requests from normal conditional requests:</a:t>
            </a:r>
          </a:p>
          <a:p>
            <a:pPr lvl="2"/>
            <a:r>
              <a:rPr lang="en-US" altLang="zh-TW" sz="3400" dirty="0"/>
              <a:t>give them another header: </a:t>
            </a:r>
            <a:r>
              <a:rPr lang="en-US" altLang="zh-TW" sz="3400" dirty="0">
                <a:solidFill>
                  <a:srgbClr val="C00000"/>
                </a:solidFill>
              </a:rPr>
              <a:t>wait=90</a:t>
            </a:r>
          </a:p>
          <a:p>
            <a:pPr lvl="3"/>
            <a:r>
              <a:rPr lang="en-US" altLang="zh-TW" sz="3400" dirty="0"/>
              <a:t>tells server that client wait up to </a:t>
            </a:r>
            <a:r>
              <a:rPr lang="en-US" altLang="zh-TW" sz="3400" dirty="0">
                <a:solidFill>
                  <a:srgbClr val="C00000"/>
                </a:solidFill>
              </a:rPr>
              <a:t>90 seconds </a:t>
            </a:r>
            <a:r>
              <a:rPr lang="en-US" altLang="zh-TW" sz="3400" dirty="0"/>
              <a:t>for the response.</a:t>
            </a:r>
          </a:p>
          <a:p>
            <a:r>
              <a:rPr lang="en-US" altLang="zh-TW" sz="3400" dirty="0"/>
              <a:t>server keep a version number:</a:t>
            </a:r>
          </a:p>
          <a:p>
            <a:pPr lvl="1"/>
            <a:r>
              <a:rPr lang="en-US" altLang="zh-TW" sz="3400" dirty="0"/>
              <a:t>that it updates every time the talks change</a:t>
            </a:r>
          </a:p>
          <a:p>
            <a:pPr lvl="2"/>
            <a:r>
              <a:rPr lang="en-US" altLang="zh-TW" sz="3400" dirty="0"/>
              <a:t>will use that as the </a:t>
            </a:r>
            <a:r>
              <a:rPr lang="en-US" altLang="zh-TW" sz="3400" dirty="0" err="1">
                <a:solidFill>
                  <a:srgbClr val="C00000"/>
                </a:solidFill>
              </a:rPr>
              <a:t>ETag</a:t>
            </a:r>
            <a:r>
              <a:rPr lang="en-US" altLang="zh-TW" sz="3400" dirty="0">
                <a:solidFill>
                  <a:srgbClr val="C00000"/>
                </a:solidFill>
              </a:rPr>
              <a:t> value</a:t>
            </a:r>
            <a:r>
              <a:rPr lang="en-US" altLang="zh-TW" sz="3400" dirty="0"/>
              <a:t>. </a:t>
            </a:r>
          </a:p>
          <a:p>
            <a:r>
              <a:rPr lang="en-US" altLang="zh-TW" dirty="0"/>
              <a:t>Clients can make requests like this to be notified </a:t>
            </a:r>
            <a:r>
              <a:rPr lang="en-US" altLang="zh-TW" dirty="0">
                <a:solidFill>
                  <a:srgbClr val="C00000"/>
                </a:solidFill>
              </a:rPr>
              <a:t>when the talks change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 /talks HTTP/1.1</a:t>
            </a:r>
          </a:p>
          <a:p>
            <a:pPr lvl="1"/>
            <a:r>
              <a:rPr lang="en-US" altLang="zh-TW" b="1" dirty="0">
                <a:solidFill>
                  <a:srgbClr val="7030A0"/>
                </a:solidFill>
              </a:rPr>
              <a:t>If-None-Match</a:t>
            </a:r>
            <a:r>
              <a:rPr lang="en-US" altLang="zh-TW" dirty="0">
                <a:solidFill>
                  <a:srgbClr val="0070C0"/>
                </a:solidFill>
              </a:rPr>
              <a:t>: "</a:t>
            </a:r>
            <a:r>
              <a:rPr lang="en-US" altLang="zh-TW" dirty="0"/>
              <a:t>4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altLang="zh-TW" b="1" dirty="0">
                <a:solidFill>
                  <a:srgbClr val="7030A0"/>
                </a:solidFill>
              </a:rPr>
              <a:t>Prefer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>
                <a:solidFill>
                  <a:srgbClr val="C00000"/>
                </a:solidFill>
              </a:rPr>
              <a:t>wait=90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(time passes)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HTTP/1.1 200 OK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Content-Type:</a:t>
            </a:r>
            <a:r>
              <a:rPr lang="en-US" altLang="zh-TW" dirty="0">
                <a:solidFill>
                  <a:srgbClr val="C00000"/>
                </a:solidFill>
              </a:rPr>
              <a:t> application/json</a:t>
            </a:r>
          </a:p>
          <a:p>
            <a:pPr lvl="1"/>
            <a:r>
              <a:rPr lang="en-US" altLang="zh-TW" b="1" dirty="0" err="1">
                <a:solidFill>
                  <a:srgbClr val="7030A0"/>
                </a:solidFill>
              </a:rPr>
              <a:t>ETag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>
                <a:solidFill>
                  <a:srgbClr val="C00000"/>
                </a:solidFill>
              </a:rPr>
              <a:t>"5"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Content-Length: 295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[....]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42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en-US" altLang="zh-TW" b="1" dirty="0"/>
              <a:t>Routing</a:t>
            </a:r>
          </a:p>
          <a:p>
            <a:pPr lvl="1"/>
            <a:r>
              <a:rPr lang="en-US" altLang="zh-TW" dirty="0"/>
              <a:t>server will use </a:t>
            </a:r>
            <a:r>
              <a:rPr lang="en-US" altLang="zh-TW" dirty="0" err="1">
                <a:solidFill>
                  <a:srgbClr val="C00000"/>
                </a:solidFill>
              </a:rPr>
              <a:t>createServer</a:t>
            </a:r>
            <a:r>
              <a:rPr lang="en-US" altLang="zh-TW" dirty="0"/>
              <a:t> to start an HTTP server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router</a:t>
            </a:r>
            <a:r>
              <a:rPr lang="en-US" altLang="zh-TW" dirty="0"/>
              <a:t> is a component:</a:t>
            </a:r>
          </a:p>
          <a:p>
            <a:pPr lvl="2"/>
            <a:r>
              <a:rPr lang="en-US" altLang="zh-TW" dirty="0"/>
              <a:t>helps dispatch a request to the function that can handle it. </a:t>
            </a:r>
          </a:p>
          <a:p>
            <a:pPr lvl="3"/>
            <a:r>
              <a:rPr lang="en-US" altLang="zh-TW" dirty="0"/>
              <a:t>tell the router, for example, </a:t>
            </a:r>
          </a:p>
          <a:p>
            <a:pPr lvl="4"/>
            <a:r>
              <a:rPr lang="en-US" altLang="zh-TW" dirty="0"/>
              <a:t>that PUT requests with a path that matches the </a:t>
            </a:r>
            <a:r>
              <a:rPr lang="en-US" altLang="zh-TW" dirty="0">
                <a:solidFill>
                  <a:srgbClr val="C00000"/>
                </a:solidFill>
                <a:hlinkClick r:id="rId2"/>
              </a:rPr>
              <a:t>regular expression</a:t>
            </a:r>
            <a:r>
              <a:rPr lang="en-US" altLang="zh-TW" dirty="0"/>
              <a:t>:</a:t>
            </a:r>
          </a:p>
          <a:p>
            <a:pPr lvl="5"/>
            <a:r>
              <a:rPr lang="en-US" altLang="zh-TW" dirty="0"/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C00000"/>
                </a:solidFill>
              </a:rPr>
              <a:t>^\</a:t>
            </a:r>
            <a:r>
              <a:rPr lang="en-US" altLang="zh-TW" dirty="0">
                <a:solidFill>
                  <a:schemeClr val="tx2"/>
                </a:solidFill>
              </a:rPr>
              <a:t>/talks</a:t>
            </a:r>
            <a:r>
              <a:rPr lang="en-US" altLang="zh-TW" dirty="0">
                <a:solidFill>
                  <a:srgbClr val="C00000"/>
                </a:solidFill>
              </a:rPr>
              <a:t>\</a:t>
            </a:r>
            <a:r>
              <a:rPr lang="en-US" altLang="zh-TW" dirty="0">
                <a:solidFill>
                  <a:schemeClr val="tx2"/>
                </a:solidFill>
              </a:rPr>
              <a:t>/</a:t>
            </a:r>
            <a:r>
              <a:rPr lang="en-US" altLang="zh-TW" dirty="0">
                <a:solidFill>
                  <a:srgbClr val="C00000"/>
                </a:solidFill>
              </a:rPr>
              <a:t>([^\/]+)$</a:t>
            </a:r>
            <a:r>
              <a:rPr lang="en-US" altLang="zh-TW" b="1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</a:p>
          <a:p>
            <a:pPr lvl="6"/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/talks/</a:t>
            </a:r>
            <a:r>
              <a:rPr lang="en-US" altLang="zh-TW" dirty="0">
                <a:solidFill>
                  <a:srgbClr val="0070C0"/>
                </a:solidFill>
              </a:rPr>
              <a:t> followed by a </a:t>
            </a:r>
            <a:r>
              <a:rPr lang="en-US" altLang="zh-TW" b="1" dirty="0">
                <a:solidFill>
                  <a:srgbClr val="0070C0"/>
                </a:solidFill>
              </a:rPr>
              <a:t>talk title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can be handled by a given function.</a:t>
            </a:r>
          </a:p>
          <a:p>
            <a:pPr lvl="2"/>
            <a:r>
              <a:rPr lang="en-US" altLang="zh-TW" dirty="0"/>
              <a:t>help extract the meaningful parts of the path (in this case the </a:t>
            </a:r>
            <a:r>
              <a:rPr lang="en-US" altLang="zh-TW" dirty="0">
                <a:solidFill>
                  <a:srgbClr val="C00000"/>
                </a:solidFill>
              </a:rPr>
              <a:t>talk title</a:t>
            </a:r>
            <a:r>
              <a:rPr lang="en-US" altLang="zh-TW" dirty="0"/>
              <a:t>), </a:t>
            </a:r>
          </a:p>
          <a:p>
            <a:pPr lvl="2"/>
            <a:r>
              <a:rPr lang="en-US" altLang="zh-TW" dirty="0"/>
              <a:t>wrapped in parentheses in the regular expression, </a:t>
            </a:r>
          </a:p>
          <a:p>
            <a:pPr lvl="2"/>
            <a:r>
              <a:rPr lang="en-US" altLang="zh-TW" dirty="0"/>
              <a:t>pass them to the handler function.</a:t>
            </a:r>
          </a:p>
          <a:p>
            <a:r>
              <a:rPr lang="en-US" altLang="zh-TW" dirty="0"/>
              <a:t>There are a number of good router packages on NPM:</a:t>
            </a:r>
          </a:p>
          <a:p>
            <a:pPr lvl="1"/>
            <a:r>
              <a:rPr lang="en-US" altLang="zh-TW" dirty="0"/>
              <a:t>but we’ll </a:t>
            </a:r>
            <a:r>
              <a:rPr lang="en-US" altLang="zh-TW" dirty="0">
                <a:solidFill>
                  <a:srgbClr val="C00000"/>
                </a:solidFill>
              </a:rPr>
              <a:t>write one ourselves to illustrate the principle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57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router.js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09320"/>
          </a:xfrm>
        </p:spPr>
        <p:txBody>
          <a:bodyPr>
            <a:noAutofit/>
          </a:bodyPr>
          <a:lstStyle/>
          <a:p>
            <a:r>
              <a:rPr lang="en-US" altLang="zh-TW" sz="1800" dirty="0">
                <a:solidFill>
                  <a:srgbClr val="C00000"/>
                </a:solidFill>
              </a:rPr>
              <a:t>//we will later require from our server module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const {</a:t>
            </a:r>
            <a:r>
              <a:rPr lang="en-US" altLang="zh-TW" sz="1700" dirty="0">
                <a:solidFill>
                  <a:srgbClr val="7030A0"/>
                </a:solidFill>
              </a:rPr>
              <a:t>parse</a:t>
            </a:r>
            <a:r>
              <a:rPr lang="en-US" altLang="zh-TW" sz="1700" dirty="0">
                <a:solidFill>
                  <a:srgbClr val="0070C0"/>
                </a:solidFill>
              </a:rPr>
              <a:t>} = require("</a:t>
            </a:r>
            <a:r>
              <a:rPr lang="en-US" altLang="zh-TW" sz="1700" dirty="0" err="1">
                <a:solidFill>
                  <a:srgbClr val="7030A0"/>
                </a:solidFill>
              </a:rPr>
              <a:t>url</a:t>
            </a:r>
            <a:r>
              <a:rPr lang="en-US" altLang="zh-TW" sz="17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1700" dirty="0"/>
              <a:t>// module exports the Router class.</a:t>
            </a:r>
          </a:p>
          <a:p>
            <a:r>
              <a:rPr lang="en-US" altLang="zh-TW" sz="1700" b="1" dirty="0" err="1">
                <a:solidFill>
                  <a:srgbClr val="C00000"/>
                </a:solidFill>
              </a:rPr>
              <a:t>module.exports</a:t>
            </a:r>
            <a:r>
              <a:rPr lang="en-US" altLang="zh-TW" sz="1700" b="1" dirty="0">
                <a:solidFill>
                  <a:srgbClr val="C00000"/>
                </a:solidFill>
              </a:rPr>
              <a:t> </a:t>
            </a:r>
            <a:r>
              <a:rPr lang="en-US" altLang="zh-TW" sz="1700" dirty="0">
                <a:solidFill>
                  <a:srgbClr val="C00000"/>
                </a:solidFill>
              </a:rPr>
              <a:t>= class Router </a:t>
            </a:r>
            <a:r>
              <a:rPr lang="en-US" altLang="zh-TW" sz="1700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constructor() {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</a:t>
            </a:r>
            <a:r>
              <a:rPr lang="en-US" altLang="zh-TW" sz="1700" dirty="0" err="1">
                <a:solidFill>
                  <a:srgbClr val="0070C0"/>
                </a:solidFill>
              </a:rPr>
              <a:t>this.</a:t>
            </a:r>
            <a:r>
              <a:rPr lang="en-US" altLang="zh-TW" sz="1700" dirty="0" err="1">
                <a:solidFill>
                  <a:srgbClr val="7030A0"/>
                </a:solidFill>
              </a:rPr>
              <a:t>routes</a:t>
            </a:r>
            <a:r>
              <a:rPr lang="en-US" altLang="zh-TW" sz="1700" dirty="0">
                <a:solidFill>
                  <a:srgbClr val="0070C0"/>
                </a:solidFill>
              </a:rPr>
              <a:t> = [];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</a:t>
            </a:r>
            <a:r>
              <a:rPr lang="en-US" altLang="zh-TW" sz="1700" b="1" dirty="0">
                <a:solidFill>
                  <a:srgbClr val="C00000"/>
                </a:solidFill>
              </a:rPr>
              <a:t>add</a:t>
            </a:r>
            <a:r>
              <a:rPr lang="en-US" altLang="zh-TW" sz="1700" dirty="0">
                <a:solidFill>
                  <a:srgbClr val="0070C0"/>
                </a:solidFill>
              </a:rPr>
              <a:t>(method, </a:t>
            </a:r>
            <a:r>
              <a:rPr lang="en-US" altLang="zh-TW" sz="1700" dirty="0" err="1">
                <a:solidFill>
                  <a:srgbClr val="0070C0"/>
                </a:solidFill>
              </a:rPr>
              <a:t>url</a:t>
            </a:r>
            <a:r>
              <a:rPr lang="en-US" altLang="zh-TW" sz="1700" dirty="0">
                <a:solidFill>
                  <a:srgbClr val="0070C0"/>
                </a:solidFill>
              </a:rPr>
              <a:t>, handler) {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</a:t>
            </a:r>
            <a:r>
              <a:rPr lang="en-US" altLang="zh-TW" sz="1700" dirty="0" err="1">
                <a:solidFill>
                  <a:srgbClr val="0070C0"/>
                </a:solidFill>
              </a:rPr>
              <a:t>this.</a:t>
            </a:r>
            <a:r>
              <a:rPr lang="en-US" altLang="zh-TW" sz="1700" dirty="0" err="1">
                <a:solidFill>
                  <a:srgbClr val="7030A0"/>
                </a:solidFill>
              </a:rPr>
              <a:t>routes</a:t>
            </a:r>
            <a:r>
              <a:rPr lang="en-US" altLang="zh-TW" sz="1700" dirty="0" err="1">
                <a:solidFill>
                  <a:srgbClr val="0070C0"/>
                </a:solidFill>
              </a:rPr>
              <a:t>.push</a:t>
            </a:r>
            <a:r>
              <a:rPr lang="en-US" altLang="zh-TW" sz="1700" dirty="0">
                <a:solidFill>
                  <a:srgbClr val="0070C0"/>
                </a:solidFill>
              </a:rPr>
              <a:t>({method, </a:t>
            </a:r>
            <a:r>
              <a:rPr lang="en-US" altLang="zh-TW" sz="1700" dirty="0" err="1">
                <a:solidFill>
                  <a:srgbClr val="0070C0"/>
                </a:solidFill>
              </a:rPr>
              <a:t>url</a:t>
            </a:r>
            <a:r>
              <a:rPr lang="en-US" altLang="zh-TW" sz="1700" dirty="0">
                <a:solidFill>
                  <a:srgbClr val="0070C0"/>
                </a:solidFill>
              </a:rPr>
              <a:t>, handler});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</a:t>
            </a:r>
            <a:r>
              <a:rPr lang="en-US" altLang="zh-TW" sz="1700" b="1" dirty="0">
                <a:solidFill>
                  <a:srgbClr val="C00000"/>
                </a:solidFill>
              </a:rPr>
              <a:t>resolve</a:t>
            </a:r>
            <a:r>
              <a:rPr lang="en-US" altLang="zh-TW" sz="1700" dirty="0">
                <a:solidFill>
                  <a:srgbClr val="0070C0"/>
                </a:solidFill>
              </a:rPr>
              <a:t>(context, request) {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let path = </a:t>
            </a:r>
            <a:r>
              <a:rPr lang="en-US" altLang="zh-TW" sz="1700" dirty="0">
                <a:solidFill>
                  <a:srgbClr val="7030A0"/>
                </a:solidFill>
              </a:rPr>
              <a:t>parse</a:t>
            </a:r>
            <a:r>
              <a:rPr lang="en-US" altLang="zh-TW" sz="1700" dirty="0">
                <a:solidFill>
                  <a:srgbClr val="0070C0"/>
                </a:solidFill>
              </a:rPr>
              <a:t>(request.url).pathname;</a:t>
            </a:r>
          </a:p>
          <a:p>
            <a:endParaRPr lang="en-US" altLang="zh-TW" sz="1700" dirty="0">
              <a:solidFill>
                <a:srgbClr val="0070C0"/>
              </a:solidFill>
            </a:endParaRPr>
          </a:p>
          <a:p>
            <a:r>
              <a:rPr lang="en-US" altLang="zh-TW" sz="1700" dirty="0">
                <a:solidFill>
                  <a:srgbClr val="0070C0"/>
                </a:solidFill>
              </a:rPr>
              <a:t>    for (let {method, </a:t>
            </a:r>
            <a:r>
              <a:rPr lang="en-US" altLang="zh-TW" sz="1700" dirty="0" err="1">
                <a:solidFill>
                  <a:srgbClr val="0070C0"/>
                </a:solidFill>
              </a:rPr>
              <a:t>url</a:t>
            </a:r>
            <a:r>
              <a:rPr lang="en-US" altLang="zh-TW" sz="1700" dirty="0">
                <a:solidFill>
                  <a:srgbClr val="0070C0"/>
                </a:solidFill>
              </a:rPr>
              <a:t>, handler} of </a:t>
            </a:r>
            <a:r>
              <a:rPr lang="en-US" altLang="zh-TW" sz="1700" dirty="0" err="1">
                <a:solidFill>
                  <a:srgbClr val="0070C0"/>
                </a:solidFill>
              </a:rPr>
              <a:t>this.</a:t>
            </a:r>
            <a:r>
              <a:rPr lang="en-US" altLang="zh-TW" sz="1700" dirty="0" err="1">
                <a:solidFill>
                  <a:srgbClr val="7030A0"/>
                </a:solidFill>
              </a:rPr>
              <a:t>routes</a:t>
            </a:r>
            <a:r>
              <a:rPr lang="en-US" altLang="zh-TW" sz="1700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  let </a:t>
            </a:r>
            <a:r>
              <a:rPr lang="en-US" altLang="zh-TW" sz="1700" dirty="0">
                <a:solidFill>
                  <a:srgbClr val="7030A0"/>
                </a:solidFill>
              </a:rPr>
              <a:t>match</a:t>
            </a:r>
            <a:r>
              <a:rPr lang="en-US" altLang="zh-TW" sz="1700" dirty="0">
                <a:solidFill>
                  <a:srgbClr val="0070C0"/>
                </a:solidFill>
              </a:rPr>
              <a:t> = </a:t>
            </a:r>
            <a:r>
              <a:rPr lang="en-US" altLang="zh-TW" sz="1700" dirty="0" err="1">
                <a:solidFill>
                  <a:srgbClr val="0070C0"/>
                </a:solidFill>
              </a:rPr>
              <a:t>url.exec</a:t>
            </a:r>
            <a:r>
              <a:rPr lang="en-US" altLang="zh-TW" sz="1700" dirty="0">
                <a:solidFill>
                  <a:srgbClr val="0070C0"/>
                </a:solidFill>
              </a:rPr>
              <a:t>(path);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  if (!match || </a:t>
            </a:r>
            <a:r>
              <a:rPr lang="en-US" altLang="zh-TW" sz="1700" dirty="0" err="1">
                <a:solidFill>
                  <a:srgbClr val="0070C0"/>
                </a:solidFill>
              </a:rPr>
              <a:t>request.method</a:t>
            </a:r>
            <a:r>
              <a:rPr lang="en-US" altLang="zh-TW" sz="1700" dirty="0">
                <a:solidFill>
                  <a:srgbClr val="0070C0"/>
                </a:solidFill>
              </a:rPr>
              <a:t> != method) continue;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  let </a:t>
            </a:r>
            <a:r>
              <a:rPr lang="en-US" altLang="zh-TW" sz="1700" dirty="0" err="1">
                <a:solidFill>
                  <a:srgbClr val="0070C0"/>
                </a:solidFill>
              </a:rPr>
              <a:t>urlParts</a:t>
            </a:r>
            <a:r>
              <a:rPr lang="en-US" altLang="zh-TW" sz="1700" dirty="0">
                <a:solidFill>
                  <a:srgbClr val="0070C0"/>
                </a:solidFill>
              </a:rPr>
              <a:t> = </a:t>
            </a:r>
            <a:r>
              <a:rPr lang="en-US" altLang="zh-TW" sz="1700" dirty="0" err="1">
                <a:solidFill>
                  <a:srgbClr val="0070C0"/>
                </a:solidFill>
              </a:rPr>
              <a:t>match.slice</a:t>
            </a:r>
            <a:r>
              <a:rPr lang="en-US" altLang="zh-TW" sz="1700" dirty="0">
                <a:solidFill>
                  <a:srgbClr val="0070C0"/>
                </a:solidFill>
              </a:rPr>
              <a:t>(1).map(</a:t>
            </a:r>
            <a:r>
              <a:rPr lang="en-US" altLang="zh-TW" sz="1700" dirty="0" err="1">
                <a:solidFill>
                  <a:srgbClr val="C00000"/>
                </a:solidFill>
              </a:rPr>
              <a:t>decodeURIComponent</a:t>
            </a:r>
            <a:r>
              <a:rPr lang="en-US" altLang="zh-TW" sz="17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  return handler(context, ...</a:t>
            </a:r>
            <a:r>
              <a:rPr lang="en-US" altLang="zh-TW" sz="1700" dirty="0" err="1">
                <a:solidFill>
                  <a:srgbClr val="0070C0"/>
                </a:solidFill>
              </a:rPr>
              <a:t>urlParts</a:t>
            </a:r>
            <a:r>
              <a:rPr lang="en-US" altLang="zh-TW" sz="1700" dirty="0">
                <a:solidFill>
                  <a:srgbClr val="0070C0"/>
                </a:solidFill>
              </a:rPr>
              <a:t>, request);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  return null;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sz="17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EBDC7-2E27-46A0-B33A-7E38038DF26E}"/>
              </a:ext>
            </a:extLst>
          </p:cNvPr>
          <p:cNvSpPr/>
          <p:nvPr/>
        </p:nvSpPr>
        <p:spPr>
          <a:xfrm>
            <a:off x="4427984" y="620688"/>
            <a:ext cx="4572000" cy="101566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2000" dirty="0"/>
              <a:t>A router object allows </a:t>
            </a:r>
            <a:r>
              <a:rPr lang="zh-TW" altLang="en-US" sz="2000" dirty="0">
                <a:solidFill>
                  <a:srgbClr val="C00000"/>
                </a:solidFill>
              </a:rPr>
              <a:t>new handlers to be registered </a:t>
            </a:r>
            <a:r>
              <a:rPr lang="zh-TW" altLang="en-US" sz="2000" dirty="0"/>
              <a:t>with the </a:t>
            </a:r>
            <a:r>
              <a:rPr lang="zh-TW" altLang="en-US" sz="2000" dirty="0">
                <a:solidFill>
                  <a:srgbClr val="C00000"/>
                </a:solidFill>
              </a:rPr>
              <a:t>add</a:t>
            </a:r>
            <a:r>
              <a:rPr lang="zh-TW" altLang="en-US" sz="2000" dirty="0"/>
              <a:t> method and can </a:t>
            </a:r>
            <a:r>
              <a:rPr lang="zh-TW" altLang="en-US" sz="2000" dirty="0">
                <a:solidFill>
                  <a:srgbClr val="C00000"/>
                </a:solidFill>
              </a:rPr>
              <a:t>resolve</a:t>
            </a:r>
            <a:r>
              <a:rPr lang="zh-TW" altLang="en-US" sz="2000" dirty="0"/>
              <a:t> requests with its </a:t>
            </a:r>
            <a:r>
              <a:rPr lang="zh-TW" altLang="en-US" sz="2000" dirty="0">
                <a:solidFill>
                  <a:srgbClr val="C00000"/>
                </a:solidFill>
              </a:rPr>
              <a:t>resolve method</a:t>
            </a:r>
            <a:r>
              <a:rPr lang="zh-TW" altLang="en-US" sz="2000" dirty="0"/>
              <a:t>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941B6D-A2B1-4CD1-B377-FEEE7B352611}"/>
              </a:ext>
            </a:extLst>
          </p:cNvPr>
          <p:cNvSpPr/>
          <p:nvPr/>
        </p:nvSpPr>
        <p:spPr>
          <a:xfrm>
            <a:off x="4427984" y="1862772"/>
            <a:ext cx="4572000" cy="64633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dirty="0"/>
              <a:t>The latter will return a response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when a </a:t>
            </a:r>
            <a:r>
              <a:rPr lang="zh-TW" altLang="en-US" dirty="0">
                <a:solidFill>
                  <a:srgbClr val="C00000"/>
                </a:solidFill>
              </a:rPr>
              <a:t>handler was found, </a:t>
            </a:r>
            <a:r>
              <a:rPr lang="zh-TW" altLang="en-US" dirty="0"/>
              <a:t>and </a:t>
            </a:r>
            <a:r>
              <a:rPr lang="zh-TW" altLang="en-US" dirty="0">
                <a:solidFill>
                  <a:srgbClr val="C00000"/>
                </a:solidFill>
              </a:rPr>
              <a:t>null</a:t>
            </a:r>
            <a:r>
              <a:rPr lang="zh-TW" altLang="en-US" dirty="0"/>
              <a:t> otherwise.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E28F75-660B-4CD9-988C-7807A7075AB2}"/>
              </a:ext>
            </a:extLst>
          </p:cNvPr>
          <p:cNvSpPr/>
          <p:nvPr/>
        </p:nvSpPr>
        <p:spPr>
          <a:xfrm>
            <a:off x="4427984" y="2613129"/>
            <a:ext cx="4572000" cy="64633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dirty="0"/>
              <a:t>It tries the routes one at a time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until a </a:t>
            </a:r>
            <a:r>
              <a:rPr lang="zh-TW" altLang="en-US" dirty="0">
                <a:solidFill>
                  <a:srgbClr val="C00000"/>
                </a:solidFill>
              </a:rPr>
              <a:t>matching one is found</a:t>
            </a:r>
            <a:r>
              <a:rPr lang="zh-TW" altLang="en-US" dirty="0"/>
              <a:t>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45A69E-067B-481F-93B3-CF37F9DEBE8B}"/>
              </a:ext>
            </a:extLst>
          </p:cNvPr>
          <p:cNvSpPr/>
          <p:nvPr/>
        </p:nvSpPr>
        <p:spPr>
          <a:xfrm>
            <a:off x="5796136" y="3319174"/>
            <a:ext cx="3203848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handler</a:t>
            </a:r>
            <a:r>
              <a:rPr lang="zh-TW" altLang="en-US" dirty="0"/>
              <a:t> functions are called with the </a:t>
            </a:r>
            <a:r>
              <a:rPr lang="zh-TW" altLang="en-US" dirty="0">
                <a:solidFill>
                  <a:srgbClr val="C00000"/>
                </a:solidFill>
              </a:rPr>
              <a:t>context</a:t>
            </a:r>
            <a:r>
              <a:rPr lang="zh-TW" altLang="en-US" dirty="0"/>
              <a:t> value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(will be </a:t>
            </a:r>
            <a:r>
              <a:rPr lang="zh-TW" altLang="en-US" dirty="0">
                <a:solidFill>
                  <a:srgbClr val="C00000"/>
                </a:solidFill>
              </a:rPr>
              <a:t>server instance </a:t>
            </a:r>
            <a:r>
              <a:rPr lang="zh-TW" altLang="en-US" dirty="0"/>
              <a:t>in our case), </a:t>
            </a:r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match strings </a:t>
            </a:r>
            <a:r>
              <a:rPr lang="zh-TW" altLang="en-US" dirty="0"/>
              <a:t>for any groups they defined in their </a:t>
            </a:r>
            <a:r>
              <a:rPr lang="en-US" altLang="zh-TW" b="1" i="1" dirty="0"/>
              <a:t>RE</a:t>
            </a:r>
            <a:r>
              <a:rPr lang="zh-TW" altLang="en-US" dirty="0"/>
              <a:t>, and the 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379345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Serving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When a </a:t>
            </a:r>
            <a:r>
              <a:rPr lang="en-US" altLang="zh-TW" dirty="0">
                <a:solidFill>
                  <a:srgbClr val="C00000"/>
                </a:solidFill>
              </a:rPr>
              <a:t>request matches </a:t>
            </a:r>
            <a:r>
              <a:rPr lang="en-US" altLang="zh-TW" b="1" dirty="0">
                <a:solidFill>
                  <a:srgbClr val="C00000"/>
                </a:solidFill>
              </a:rPr>
              <a:t>none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of the request types defined in our router:</a:t>
            </a:r>
          </a:p>
          <a:p>
            <a:pPr lvl="1"/>
            <a:r>
              <a:rPr lang="en-US" altLang="zh-TW" dirty="0"/>
              <a:t>server must interpret it as a request: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for a file </a:t>
            </a:r>
            <a:r>
              <a:rPr lang="en-US" altLang="zh-TW" dirty="0"/>
              <a:t>in the </a:t>
            </a:r>
            <a:r>
              <a:rPr lang="en-US" altLang="zh-TW" dirty="0">
                <a:solidFill>
                  <a:srgbClr val="C00000"/>
                </a:solidFill>
              </a:rPr>
              <a:t>public</a:t>
            </a:r>
            <a:r>
              <a:rPr lang="en-US" altLang="zh-TW" dirty="0"/>
              <a:t> directory</a:t>
            </a:r>
          </a:p>
          <a:p>
            <a:pPr lvl="3"/>
            <a:r>
              <a:rPr lang="en-US" altLang="zh-TW" dirty="0"/>
              <a:t>we would like to have advanced features such as </a:t>
            </a:r>
            <a:r>
              <a:rPr lang="en-US" altLang="zh-TW" dirty="0">
                <a:solidFill>
                  <a:srgbClr val="C00000"/>
                </a:solidFill>
              </a:rPr>
              <a:t>support for caching</a:t>
            </a:r>
            <a:r>
              <a:rPr lang="en-US" altLang="zh-TW" dirty="0"/>
              <a:t>.</a:t>
            </a:r>
          </a:p>
          <a:p>
            <a:pPr lvl="4"/>
            <a:r>
              <a:rPr lang="en-US" altLang="zh-TW" dirty="0"/>
              <a:t>use a </a:t>
            </a:r>
            <a:r>
              <a:rPr lang="en-US" altLang="zh-TW" dirty="0">
                <a:solidFill>
                  <a:srgbClr val="C00000"/>
                </a:solidFill>
              </a:rPr>
              <a:t>solid, well-tested static file server from NPM </a:t>
            </a:r>
            <a:r>
              <a:rPr lang="en-US" altLang="zh-TW" dirty="0"/>
              <a:t>instead</a:t>
            </a:r>
          </a:p>
          <a:p>
            <a:pPr lvl="4"/>
            <a:r>
              <a:rPr lang="en-US" altLang="zh-TW" b="1" dirty="0">
                <a:solidFill>
                  <a:srgbClr val="C00000"/>
                </a:solidFill>
              </a:rPr>
              <a:t>ecstatic</a:t>
            </a:r>
            <a:r>
              <a:rPr lang="en-US" altLang="zh-TW" dirty="0"/>
              <a:t> package:</a:t>
            </a:r>
          </a:p>
          <a:p>
            <a:pPr lvl="5"/>
            <a:r>
              <a:rPr lang="en-US" altLang="zh-TW" dirty="0"/>
              <a:t>exports a function that can be called with a </a:t>
            </a:r>
            <a:r>
              <a:rPr lang="en-US" altLang="zh-TW" dirty="0">
                <a:solidFill>
                  <a:srgbClr val="C00000"/>
                </a:solidFill>
              </a:rPr>
              <a:t>configuration object</a:t>
            </a:r>
            <a:r>
              <a:rPr lang="en-US" altLang="zh-TW" dirty="0"/>
              <a:t> to produce a </a:t>
            </a:r>
            <a:r>
              <a:rPr lang="en-US" altLang="zh-TW" dirty="0">
                <a:solidFill>
                  <a:srgbClr val="C00000"/>
                </a:solidFill>
              </a:rPr>
              <a:t>request handler function</a:t>
            </a:r>
            <a:r>
              <a:rPr lang="en-US" altLang="zh-TW" dirty="0"/>
              <a:t>. </a:t>
            </a:r>
          </a:p>
          <a:p>
            <a:pPr lvl="5"/>
            <a:r>
              <a:rPr lang="en-US" altLang="zh-TW" dirty="0"/>
              <a:t>use the </a:t>
            </a:r>
            <a:r>
              <a:rPr lang="en-US" altLang="zh-TW" dirty="0">
                <a:solidFill>
                  <a:srgbClr val="C00000"/>
                </a:solidFill>
              </a:rPr>
              <a:t>root option </a:t>
            </a:r>
            <a:r>
              <a:rPr lang="en-US" altLang="zh-TW" dirty="0"/>
              <a:t>to tell the server:</a:t>
            </a:r>
          </a:p>
          <a:p>
            <a:pPr lvl="6"/>
            <a:r>
              <a:rPr lang="en-US" altLang="zh-TW" dirty="0">
                <a:solidFill>
                  <a:srgbClr val="C00000"/>
                </a:solidFill>
              </a:rPr>
              <a:t> where it should look for files</a:t>
            </a:r>
            <a:r>
              <a:rPr lang="en-US" altLang="zh-TW" dirty="0"/>
              <a:t>.</a:t>
            </a:r>
          </a:p>
          <a:p>
            <a:pPr lvl="5"/>
            <a:r>
              <a:rPr lang="en-US" altLang="zh-TW" dirty="0"/>
              <a:t>handler function accepts </a:t>
            </a:r>
            <a:r>
              <a:rPr lang="en-US" altLang="zh-TW" dirty="0">
                <a:solidFill>
                  <a:srgbClr val="C00000"/>
                </a:solidFill>
              </a:rPr>
              <a:t>request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response</a:t>
            </a:r>
            <a:r>
              <a:rPr lang="en-US" altLang="zh-TW" dirty="0"/>
              <a:t> parameters:</a:t>
            </a:r>
          </a:p>
          <a:p>
            <a:pPr lvl="6"/>
            <a:r>
              <a:rPr lang="en-US" altLang="zh-TW" dirty="0"/>
              <a:t>can be passed directly to </a:t>
            </a:r>
            <a:r>
              <a:rPr lang="en-US" altLang="zh-TW" b="1" dirty="0" err="1">
                <a:solidFill>
                  <a:srgbClr val="C00000"/>
                </a:solidFill>
              </a:rPr>
              <a:t>createServer</a:t>
            </a:r>
            <a:r>
              <a:rPr lang="en-US" altLang="zh-TW" dirty="0"/>
              <a:t> :</a:t>
            </a:r>
          </a:p>
          <a:p>
            <a:pPr lvl="7"/>
            <a:r>
              <a:rPr lang="en-US" altLang="zh-TW" dirty="0"/>
              <a:t>to create a server that </a:t>
            </a:r>
            <a:r>
              <a:rPr lang="en-US" altLang="zh-TW" dirty="0">
                <a:solidFill>
                  <a:srgbClr val="C00000"/>
                </a:solidFill>
              </a:rPr>
              <a:t>serves only files</a:t>
            </a:r>
          </a:p>
          <a:p>
            <a:pPr lvl="5"/>
            <a:r>
              <a:rPr lang="en-US" altLang="zh-TW" dirty="0"/>
              <a:t>first check for requests that we should handle specially, though, so we </a:t>
            </a:r>
            <a:r>
              <a:rPr lang="en-US" altLang="zh-TW" dirty="0">
                <a:solidFill>
                  <a:srgbClr val="C00000"/>
                </a:solidFill>
              </a:rPr>
              <a:t>wrap it in another function</a:t>
            </a:r>
            <a:r>
              <a:rPr lang="en-US" altLang="zh-TW" dirty="0"/>
              <a:t>.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64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908720"/>
            <a:ext cx="4860032" cy="1988840"/>
          </a:xfrm>
        </p:spPr>
        <p:txBody>
          <a:bodyPr>
            <a:no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const {</a:t>
            </a:r>
            <a:r>
              <a:rPr lang="en-US" altLang="zh-TW" sz="1600" dirty="0" err="1">
                <a:solidFill>
                  <a:srgbClr val="7030A0"/>
                </a:solidFill>
              </a:rPr>
              <a:t>createServer</a:t>
            </a:r>
            <a:r>
              <a:rPr lang="en-US" altLang="zh-TW" sz="1600" dirty="0">
                <a:solidFill>
                  <a:srgbClr val="0070C0"/>
                </a:solidFill>
              </a:rPr>
              <a:t>} = require("</a:t>
            </a:r>
            <a:r>
              <a:rPr lang="en-US" altLang="zh-TW" sz="1600" dirty="0">
                <a:solidFill>
                  <a:srgbClr val="7030A0"/>
                </a:solidFill>
              </a:rPr>
              <a:t>http</a:t>
            </a:r>
            <a:r>
              <a:rPr lang="en-US" altLang="zh-TW" sz="1600" dirty="0">
                <a:solidFill>
                  <a:srgbClr val="0070C0"/>
                </a:solidFill>
              </a:rPr>
              <a:t>");</a:t>
            </a:r>
          </a:p>
          <a:p>
            <a:endParaRPr lang="en-US" altLang="zh-TW" sz="1600" dirty="0"/>
          </a:p>
          <a:p>
            <a:r>
              <a:rPr lang="en-US" altLang="zh-TW" sz="1600" dirty="0"/>
              <a:t>// </a:t>
            </a:r>
            <a:r>
              <a:rPr lang="en-US" altLang="zh-TW" sz="1600" dirty="0" err="1">
                <a:solidFill>
                  <a:srgbClr val="C00000"/>
                </a:solidFill>
              </a:rPr>
              <a:t>module.exports</a:t>
            </a:r>
            <a:r>
              <a:rPr lang="en-US" altLang="zh-TW" sz="1600" dirty="0">
                <a:solidFill>
                  <a:srgbClr val="C00000"/>
                </a:solidFill>
              </a:rPr>
              <a:t> = class Router </a:t>
            </a:r>
            <a:r>
              <a:rPr lang="en-US" altLang="zh-TW" sz="1600" dirty="0"/>
              <a:t>defined in router.js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const </a:t>
            </a:r>
            <a:r>
              <a:rPr lang="en-US" altLang="zh-TW" sz="1600" b="1" dirty="0">
                <a:solidFill>
                  <a:srgbClr val="7030A0"/>
                </a:solidFill>
              </a:rPr>
              <a:t>Router</a:t>
            </a:r>
            <a:r>
              <a:rPr lang="en-US" altLang="zh-TW" sz="1600" b="1" dirty="0">
                <a:solidFill>
                  <a:srgbClr val="0070C0"/>
                </a:solidFill>
              </a:rPr>
              <a:t> = require("</a:t>
            </a:r>
            <a:r>
              <a:rPr lang="en-US" altLang="zh-TW" sz="1600" b="1" dirty="0">
                <a:solidFill>
                  <a:srgbClr val="7030A0"/>
                </a:solidFill>
              </a:rPr>
              <a:t>./router</a:t>
            </a:r>
            <a:r>
              <a:rPr lang="en-US" altLang="zh-TW" sz="1600" b="1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const </a:t>
            </a:r>
            <a:r>
              <a:rPr lang="en-US" altLang="zh-TW" sz="1600" b="1" dirty="0">
                <a:solidFill>
                  <a:srgbClr val="7030A0"/>
                </a:solidFill>
              </a:rPr>
              <a:t>ecstatic</a:t>
            </a:r>
            <a:r>
              <a:rPr lang="en-US" altLang="zh-TW" sz="1600" dirty="0">
                <a:solidFill>
                  <a:srgbClr val="0070C0"/>
                </a:solidFill>
              </a:rPr>
              <a:t> = require(" </a:t>
            </a:r>
            <a:r>
              <a:rPr lang="en-US" altLang="zh-TW" sz="1600" dirty="0">
                <a:solidFill>
                  <a:srgbClr val="C00000"/>
                </a:solidFill>
              </a:rPr>
              <a:t>("../</a:t>
            </a:r>
            <a:r>
              <a:rPr lang="en-US" altLang="zh-TW" sz="1600" dirty="0" err="1">
                <a:solidFill>
                  <a:srgbClr val="C00000"/>
                </a:solidFill>
              </a:rPr>
              <a:t>node_modules</a:t>
            </a:r>
            <a:r>
              <a:rPr lang="en-US" altLang="zh-TW" sz="1600" dirty="0">
                <a:solidFill>
                  <a:srgbClr val="C00000"/>
                </a:solidFill>
              </a:rPr>
              <a:t>/ </a:t>
            </a:r>
            <a:r>
              <a:rPr lang="en-US" altLang="zh-TW" sz="1600" b="1" dirty="0">
                <a:solidFill>
                  <a:srgbClr val="C00000"/>
                </a:solidFill>
              </a:rPr>
              <a:t>ecstatic</a:t>
            </a:r>
            <a:r>
              <a:rPr lang="en-US" altLang="zh-TW" sz="16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const router = new Router();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const </a:t>
            </a:r>
            <a:r>
              <a:rPr lang="en-US" altLang="zh-TW" sz="1600" dirty="0" err="1">
                <a:solidFill>
                  <a:srgbClr val="0070C0"/>
                </a:solidFill>
              </a:rPr>
              <a:t>defaultHeaders</a:t>
            </a:r>
            <a:r>
              <a:rPr lang="en-US" altLang="zh-TW" sz="1600" dirty="0">
                <a:solidFill>
                  <a:srgbClr val="0070C0"/>
                </a:solidFill>
              </a:rPr>
              <a:t> = {"Content-Type": "text/plain"};</a:t>
            </a:r>
          </a:p>
          <a:p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75FE6D3-C6E9-4D4A-AA3E-F37C54BC2106}"/>
              </a:ext>
            </a:extLst>
          </p:cNvPr>
          <p:cNvSpPr txBox="1">
            <a:spLocks/>
          </p:cNvSpPr>
          <p:nvPr/>
        </p:nvSpPr>
        <p:spPr>
          <a:xfrm>
            <a:off x="4672856" y="23747"/>
            <a:ext cx="4435648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solidFill>
                  <a:srgbClr val="0070C0"/>
                </a:solidFill>
              </a:rPr>
              <a:t>class </a:t>
            </a:r>
            <a:r>
              <a:rPr lang="en-US" altLang="zh-TW" sz="1400" b="1" dirty="0" err="1">
                <a:solidFill>
                  <a:srgbClr val="0070C0"/>
                </a:solidFill>
              </a:rPr>
              <a:t>SkillShareServer</a:t>
            </a:r>
            <a:r>
              <a:rPr lang="en-US" altLang="zh-TW" sz="1400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constructor(</a:t>
            </a:r>
            <a:r>
              <a:rPr lang="en-US" altLang="zh-TW" sz="1400" dirty="0">
                <a:solidFill>
                  <a:srgbClr val="7030A0"/>
                </a:solidFill>
              </a:rPr>
              <a:t>talks</a:t>
            </a:r>
            <a:r>
              <a:rPr lang="en-US" altLang="zh-TW" sz="1400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this.talks</a:t>
            </a:r>
            <a:r>
              <a:rPr lang="en-US" altLang="zh-TW" sz="1400" dirty="0">
                <a:solidFill>
                  <a:srgbClr val="0070C0"/>
                </a:solidFill>
              </a:rPr>
              <a:t> = talks;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this.version</a:t>
            </a:r>
            <a:r>
              <a:rPr lang="en-US" altLang="zh-TW" sz="1400" dirty="0">
                <a:solidFill>
                  <a:srgbClr val="0070C0"/>
                </a:solidFill>
              </a:rPr>
              <a:t> = 0;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this.waiting</a:t>
            </a:r>
            <a:r>
              <a:rPr lang="en-US" altLang="zh-TW" sz="1400" dirty="0">
                <a:solidFill>
                  <a:srgbClr val="0070C0"/>
                </a:solidFill>
              </a:rPr>
              <a:t> = [];</a:t>
            </a:r>
          </a:p>
          <a:p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0070C0"/>
                </a:solidFill>
              </a:rPr>
              <a:t>    let </a:t>
            </a:r>
            <a:r>
              <a:rPr lang="en-US" altLang="zh-TW" sz="1400" dirty="0" err="1">
                <a:solidFill>
                  <a:srgbClr val="C00000"/>
                </a:solidFill>
              </a:rPr>
              <a:t>fileServer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b="1" dirty="0">
                <a:solidFill>
                  <a:srgbClr val="C00000"/>
                </a:solidFill>
              </a:rPr>
              <a:t>ecstatic</a:t>
            </a:r>
            <a:r>
              <a:rPr lang="en-US" altLang="zh-TW" sz="1400" dirty="0">
                <a:solidFill>
                  <a:srgbClr val="0070C0"/>
                </a:solidFill>
              </a:rPr>
              <a:t>({root: </a:t>
            </a:r>
            <a:r>
              <a:rPr lang="en-US" altLang="zh-TW" sz="1400" dirty="0">
                <a:solidFill>
                  <a:srgbClr val="C00000"/>
                </a:solidFill>
              </a:rPr>
              <a:t>"./public</a:t>
            </a:r>
            <a:r>
              <a:rPr lang="en-US" altLang="zh-TW" sz="1400" dirty="0">
                <a:solidFill>
                  <a:srgbClr val="0070C0"/>
                </a:solidFill>
              </a:rPr>
              <a:t>"});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this.server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dirty="0" err="1">
                <a:solidFill>
                  <a:srgbClr val="7030A0"/>
                </a:solidFill>
              </a:rPr>
              <a:t>createServer</a:t>
            </a:r>
            <a:r>
              <a:rPr lang="en-US" altLang="zh-TW" sz="1400" dirty="0">
                <a:solidFill>
                  <a:srgbClr val="0070C0"/>
                </a:solidFill>
              </a:rPr>
              <a:t>((request, response) =&gt;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let resolved = </a:t>
            </a:r>
            <a:r>
              <a:rPr lang="en-US" altLang="zh-TW" sz="1400" dirty="0" err="1">
                <a:solidFill>
                  <a:srgbClr val="7030A0"/>
                </a:solidFill>
              </a:rPr>
              <a:t>router</a:t>
            </a:r>
            <a:r>
              <a:rPr lang="en-US" altLang="zh-TW" sz="1400" dirty="0" err="1">
                <a:solidFill>
                  <a:srgbClr val="0070C0"/>
                </a:solidFill>
              </a:rPr>
              <a:t>.resolve</a:t>
            </a:r>
            <a:r>
              <a:rPr lang="en-US" altLang="zh-TW" sz="1400" dirty="0">
                <a:solidFill>
                  <a:srgbClr val="0070C0"/>
                </a:solidFill>
              </a:rPr>
              <a:t>(this, request);</a:t>
            </a:r>
          </a:p>
          <a:p>
            <a:r>
              <a:rPr lang="en-US" altLang="zh-TW" sz="1400" b="1" dirty="0">
                <a:solidFill>
                  <a:srgbClr val="0070C0"/>
                </a:solidFill>
              </a:rPr>
              <a:t>      if (resolved)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</a:t>
            </a:r>
            <a:r>
              <a:rPr lang="en-US" altLang="zh-TW" sz="1400" dirty="0" err="1">
                <a:solidFill>
                  <a:srgbClr val="0070C0"/>
                </a:solidFill>
              </a:rPr>
              <a:t>resolved.</a:t>
            </a:r>
            <a:r>
              <a:rPr lang="en-US" altLang="zh-TW" sz="1400" dirty="0" err="1">
                <a:solidFill>
                  <a:srgbClr val="7030A0"/>
                </a:solidFill>
              </a:rPr>
              <a:t>catch</a:t>
            </a:r>
            <a:r>
              <a:rPr lang="en-US" altLang="zh-TW" sz="1400" dirty="0">
                <a:solidFill>
                  <a:srgbClr val="0070C0"/>
                </a:solidFill>
              </a:rPr>
              <a:t>(error =&gt;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if (</a:t>
            </a:r>
            <a:r>
              <a:rPr lang="en-US" altLang="zh-TW" sz="1400" dirty="0" err="1">
                <a:solidFill>
                  <a:srgbClr val="0070C0"/>
                </a:solidFill>
              </a:rPr>
              <a:t>error.status</a:t>
            </a:r>
            <a:r>
              <a:rPr lang="en-US" altLang="zh-TW" sz="1400" dirty="0">
                <a:solidFill>
                  <a:srgbClr val="0070C0"/>
                </a:solidFill>
              </a:rPr>
              <a:t> != null) return error;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return {body: String(error), status: 500};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}).</a:t>
            </a:r>
            <a:r>
              <a:rPr lang="en-US" altLang="zh-TW" sz="1400" dirty="0">
                <a:solidFill>
                  <a:srgbClr val="7030A0"/>
                </a:solidFill>
              </a:rPr>
              <a:t>then</a:t>
            </a:r>
            <a:r>
              <a:rPr lang="en-US" altLang="zh-TW" sz="1400" dirty="0">
                <a:solidFill>
                  <a:srgbClr val="0070C0"/>
                </a:solidFill>
              </a:rPr>
              <a:t>(({body,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      status = </a:t>
            </a:r>
            <a:r>
              <a:rPr lang="en-US" altLang="zh-TW" sz="1400" dirty="0">
                <a:solidFill>
                  <a:srgbClr val="C00000"/>
                </a:solidFill>
              </a:rPr>
              <a:t>200</a:t>
            </a:r>
            <a:r>
              <a:rPr lang="en-US" altLang="zh-TW" sz="14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      headers = </a:t>
            </a:r>
            <a:r>
              <a:rPr lang="en-US" altLang="zh-TW" sz="1400" dirty="0" err="1">
                <a:solidFill>
                  <a:srgbClr val="0070C0"/>
                </a:solidFill>
              </a:rPr>
              <a:t>defaultHeaders</a:t>
            </a:r>
            <a:r>
              <a:rPr lang="en-US" altLang="zh-TW" sz="1400" dirty="0">
                <a:solidFill>
                  <a:srgbClr val="0070C0"/>
                </a:solidFill>
              </a:rPr>
              <a:t>}) =&gt;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</a:t>
            </a:r>
            <a:r>
              <a:rPr lang="en-US" altLang="zh-TW" sz="1400" dirty="0" err="1">
                <a:solidFill>
                  <a:srgbClr val="0070C0"/>
                </a:solidFill>
              </a:rPr>
              <a:t>response.</a:t>
            </a:r>
            <a:r>
              <a:rPr lang="en-US" altLang="zh-TW" sz="1400" b="1" dirty="0" err="1">
                <a:solidFill>
                  <a:srgbClr val="7030A0"/>
                </a:solidFill>
              </a:rPr>
              <a:t>writeHea</a:t>
            </a:r>
            <a:r>
              <a:rPr lang="en-US" altLang="zh-TW" sz="1400" dirty="0" err="1">
                <a:solidFill>
                  <a:srgbClr val="7030A0"/>
                </a:solidFill>
              </a:rPr>
              <a:t>d</a:t>
            </a:r>
            <a:r>
              <a:rPr lang="en-US" altLang="zh-TW" sz="1400" dirty="0">
                <a:solidFill>
                  <a:srgbClr val="0070C0"/>
                </a:solidFill>
              </a:rPr>
              <a:t>(status, headers);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</a:t>
            </a:r>
            <a:r>
              <a:rPr lang="en-US" altLang="zh-TW" sz="1400" dirty="0" err="1">
                <a:solidFill>
                  <a:srgbClr val="0070C0"/>
                </a:solidFill>
              </a:rPr>
              <a:t>response.end</a:t>
            </a:r>
            <a:r>
              <a:rPr lang="en-US" altLang="zh-TW" sz="1400" dirty="0">
                <a:solidFill>
                  <a:srgbClr val="0070C0"/>
                </a:solidFill>
              </a:rPr>
              <a:t>(body);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});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} </a:t>
            </a:r>
            <a:r>
              <a:rPr lang="en-US" altLang="zh-TW" sz="1400" b="1" dirty="0">
                <a:solidFill>
                  <a:srgbClr val="0070C0"/>
                </a:solidFill>
              </a:rPr>
              <a:t>else</a:t>
            </a:r>
            <a:r>
              <a:rPr lang="en-US" altLang="zh-TW" sz="1400" dirty="0">
                <a:solidFill>
                  <a:srgbClr val="0070C0"/>
                </a:solidFill>
              </a:rPr>
              <a:t> { </a:t>
            </a:r>
            <a:r>
              <a:rPr lang="en-US" altLang="zh-TW" sz="1400" b="1" dirty="0" err="1">
                <a:solidFill>
                  <a:srgbClr val="C00000"/>
                </a:solidFill>
              </a:rPr>
              <a:t>fileServer</a:t>
            </a:r>
            <a:r>
              <a:rPr lang="en-US" altLang="zh-TW" sz="1400" dirty="0">
                <a:solidFill>
                  <a:srgbClr val="0070C0"/>
                </a:solidFill>
              </a:rPr>
              <a:t>(request, response); }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});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</a:t>
            </a:r>
            <a:r>
              <a:rPr lang="en-US" altLang="zh-TW" sz="1400" b="1" dirty="0">
                <a:solidFill>
                  <a:srgbClr val="0070C0"/>
                </a:solidFill>
              </a:rPr>
              <a:t>start</a:t>
            </a:r>
            <a:r>
              <a:rPr lang="en-US" altLang="zh-TW" sz="1400" dirty="0">
                <a:solidFill>
                  <a:srgbClr val="0070C0"/>
                </a:solidFill>
              </a:rPr>
              <a:t>(port) {</a:t>
            </a:r>
            <a:r>
              <a:rPr lang="en-US" altLang="zh-TW" sz="1400" b="1" dirty="0" err="1">
                <a:solidFill>
                  <a:srgbClr val="C00000"/>
                </a:solidFill>
              </a:rPr>
              <a:t>this.server.listen</a:t>
            </a:r>
            <a:r>
              <a:rPr lang="en-US" altLang="zh-TW" sz="1400" b="1" dirty="0">
                <a:solidFill>
                  <a:srgbClr val="C00000"/>
                </a:solidFill>
              </a:rPr>
              <a:t>(port); </a:t>
            </a:r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</a:t>
            </a:r>
            <a:r>
              <a:rPr lang="en-US" altLang="zh-TW" sz="1400" b="1" dirty="0">
                <a:solidFill>
                  <a:srgbClr val="0070C0"/>
                </a:solidFill>
              </a:rPr>
              <a:t>stop</a:t>
            </a:r>
            <a:r>
              <a:rPr lang="en-US" altLang="zh-TW" sz="1400" dirty="0">
                <a:solidFill>
                  <a:srgbClr val="0070C0"/>
                </a:solidFill>
              </a:rPr>
              <a:t>() {</a:t>
            </a:r>
            <a:r>
              <a:rPr lang="en-US" altLang="zh-TW" sz="1400" b="1" dirty="0" err="1">
                <a:solidFill>
                  <a:srgbClr val="0070C0"/>
                </a:solidFill>
              </a:rPr>
              <a:t>this.server.close</a:t>
            </a:r>
            <a:r>
              <a:rPr lang="en-US" altLang="zh-TW" sz="1400" b="1" dirty="0">
                <a:solidFill>
                  <a:srgbClr val="0070C0"/>
                </a:solidFill>
              </a:rPr>
              <a:t>();}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4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 21 (Eloquent)</a:t>
            </a:r>
            <a:br>
              <a:rPr lang="en-US" altLang="zh-TW" dirty="0"/>
            </a:br>
            <a:r>
              <a:rPr lang="en-US" altLang="zh-TW" b="1" dirty="0"/>
              <a:t>Project: Skill-Sharing Website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8712968" cy="17526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 </a:t>
            </a:r>
            <a:r>
              <a:rPr lang="en-US" altLang="zh-TW" sz="2800" i="1" dirty="0"/>
              <a:t>skill-sharing</a:t>
            </a:r>
            <a:r>
              <a:rPr lang="en-US" altLang="zh-TW" sz="2800" dirty="0"/>
              <a:t> meeting is an event </a:t>
            </a:r>
          </a:p>
          <a:p>
            <a:r>
              <a:rPr lang="en-US" altLang="zh-TW" sz="2800" dirty="0"/>
              <a:t>where people with a shared interest come together and give small, informal presentations about things they know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Talks as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Talks:</a:t>
            </a:r>
          </a:p>
          <a:p>
            <a:pPr lvl="1"/>
            <a:r>
              <a:rPr lang="en-US" altLang="zh-TW" sz="2400" dirty="0"/>
              <a:t>have been proposed are stored in the </a:t>
            </a:r>
            <a:r>
              <a:rPr lang="en-US" altLang="zh-TW" sz="2400" b="1" dirty="0">
                <a:solidFill>
                  <a:srgbClr val="7030A0"/>
                </a:solidFill>
              </a:rPr>
              <a:t>talks property </a:t>
            </a:r>
            <a:r>
              <a:rPr lang="en-US" altLang="zh-TW" sz="2400" dirty="0"/>
              <a:t>of the server</a:t>
            </a:r>
          </a:p>
          <a:p>
            <a:pPr lvl="1"/>
            <a:r>
              <a:rPr lang="en-US" altLang="zh-TW" sz="2400" dirty="0"/>
              <a:t>an object whose property names are the </a:t>
            </a:r>
            <a:r>
              <a:rPr lang="en-US" altLang="zh-TW" sz="2400" b="1" dirty="0">
                <a:solidFill>
                  <a:srgbClr val="7030A0"/>
                </a:solidFill>
              </a:rPr>
              <a:t>talk titles</a:t>
            </a:r>
            <a:r>
              <a:rPr lang="en-US" altLang="zh-TW" sz="2400" dirty="0"/>
              <a:t>.</a:t>
            </a:r>
          </a:p>
          <a:p>
            <a:pPr lvl="2"/>
            <a:r>
              <a:rPr lang="en-US" altLang="zh-TW" sz="2000" dirty="0"/>
              <a:t>These will be exposed as </a:t>
            </a:r>
            <a:r>
              <a:rPr lang="en-US" altLang="zh-TW" sz="2000" dirty="0">
                <a:solidFill>
                  <a:srgbClr val="C00000"/>
                </a:solidFill>
              </a:rPr>
              <a:t>HTTP resources under </a:t>
            </a:r>
            <a:r>
              <a:rPr lang="en-US" altLang="zh-TW" sz="2000" b="1" dirty="0">
                <a:solidFill>
                  <a:srgbClr val="C00000"/>
                </a:solidFill>
              </a:rPr>
              <a:t>/talks/[title]</a:t>
            </a:r>
          </a:p>
          <a:p>
            <a:pPr lvl="3"/>
            <a:r>
              <a:rPr lang="en-US" altLang="zh-TW" sz="1600" dirty="0"/>
              <a:t>need to add handlers to our router:</a:t>
            </a:r>
          </a:p>
          <a:p>
            <a:pPr lvl="4"/>
            <a:r>
              <a:rPr lang="en-US" altLang="zh-TW" sz="1600" dirty="0"/>
              <a:t>implement the various methods that clients can use to work with them.</a:t>
            </a:r>
          </a:p>
          <a:p>
            <a:pPr lvl="1"/>
            <a:r>
              <a:rPr lang="en-US" altLang="zh-TW" sz="2400" dirty="0"/>
              <a:t>handler for requests that </a:t>
            </a:r>
            <a:r>
              <a:rPr lang="en-US" altLang="zh-TW" sz="2400" dirty="0">
                <a:solidFill>
                  <a:srgbClr val="C00000"/>
                </a:solidFill>
              </a:rPr>
              <a:t>GET</a:t>
            </a:r>
            <a:r>
              <a:rPr lang="en-US" altLang="zh-TW" sz="2400" dirty="0"/>
              <a:t> a single talk must look up the </a:t>
            </a:r>
            <a:r>
              <a:rPr lang="en-US" altLang="zh-TW" sz="2400" b="1" dirty="0"/>
              <a:t>talk and respond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sz="2000" dirty="0"/>
              <a:t>either with the </a:t>
            </a:r>
            <a:r>
              <a:rPr lang="en-US" altLang="zh-TW" sz="2000" dirty="0">
                <a:solidFill>
                  <a:srgbClr val="C00000"/>
                </a:solidFill>
              </a:rPr>
              <a:t>talk’s JSON data </a:t>
            </a:r>
            <a:r>
              <a:rPr lang="en-US" altLang="zh-TW" sz="2000" dirty="0"/>
              <a:t>or with a </a:t>
            </a:r>
            <a:r>
              <a:rPr lang="en-US" altLang="zh-TW" sz="2000" dirty="0">
                <a:solidFill>
                  <a:srgbClr val="C00000"/>
                </a:solidFill>
              </a:rPr>
              <a:t>404 error </a:t>
            </a:r>
            <a:r>
              <a:rPr lang="en-US" altLang="zh-TW" sz="2000" dirty="0"/>
              <a:t>response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const </a:t>
            </a:r>
            <a:r>
              <a:rPr lang="en-US" altLang="zh-TW" sz="2000" b="1" dirty="0" err="1">
                <a:solidFill>
                  <a:srgbClr val="0070C0"/>
                </a:solidFill>
              </a:rPr>
              <a:t>talkPath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b="1" dirty="0">
                <a:solidFill>
                  <a:srgbClr val="7030A0"/>
                </a:solidFill>
              </a:rPr>
              <a:t>/</a:t>
            </a:r>
            <a:r>
              <a:rPr lang="en-US" altLang="zh-TW" sz="2000" dirty="0">
                <a:solidFill>
                  <a:srgbClr val="C00000"/>
                </a:solidFill>
              </a:rPr>
              <a:t>^\</a:t>
            </a:r>
            <a:r>
              <a:rPr lang="en-US" altLang="zh-TW" sz="2000" dirty="0">
                <a:solidFill>
                  <a:schemeClr val="tx2"/>
                </a:solidFill>
              </a:rPr>
              <a:t>/talks</a:t>
            </a:r>
            <a:r>
              <a:rPr lang="en-US" altLang="zh-TW" sz="2000" dirty="0">
                <a:solidFill>
                  <a:srgbClr val="C00000"/>
                </a:solidFill>
              </a:rPr>
              <a:t>\</a:t>
            </a:r>
            <a:r>
              <a:rPr lang="en-US" altLang="zh-TW" sz="2000" dirty="0">
                <a:solidFill>
                  <a:schemeClr val="tx2"/>
                </a:solidFill>
              </a:rPr>
              <a:t>/</a:t>
            </a:r>
            <a:r>
              <a:rPr lang="en-US" altLang="zh-TW" sz="2000" dirty="0">
                <a:solidFill>
                  <a:srgbClr val="C00000"/>
                </a:solidFill>
              </a:rPr>
              <a:t>([^\/]+)$</a:t>
            </a:r>
            <a:r>
              <a:rPr lang="en-US" altLang="zh-TW" sz="2000" b="1" dirty="0">
                <a:solidFill>
                  <a:srgbClr val="7030A0"/>
                </a:solidFill>
              </a:rPr>
              <a:t>/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lvl="2"/>
            <a:endParaRPr lang="en-US" altLang="zh-TW" sz="2000" dirty="0">
              <a:solidFill>
                <a:srgbClr val="0070C0"/>
              </a:solidFill>
            </a:endParaRP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router.</a:t>
            </a:r>
            <a:r>
              <a:rPr lang="en-US" altLang="zh-TW" sz="2000" dirty="0" err="1">
                <a:solidFill>
                  <a:srgbClr val="C00000"/>
                </a:solidFill>
              </a:rPr>
              <a:t>add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b="1" dirty="0">
                <a:solidFill>
                  <a:srgbClr val="C00000"/>
                </a:solidFill>
              </a:rPr>
              <a:t>GET</a:t>
            </a:r>
            <a:r>
              <a:rPr lang="en-US" altLang="zh-TW" sz="2000" dirty="0">
                <a:solidFill>
                  <a:srgbClr val="0070C0"/>
                </a:solidFill>
              </a:rPr>
              <a:t>", </a:t>
            </a:r>
            <a:r>
              <a:rPr lang="en-US" altLang="zh-TW" sz="2000" dirty="0" err="1">
                <a:solidFill>
                  <a:srgbClr val="0070C0"/>
                </a:solidFill>
              </a:rPr>
              <a:t>talkPath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>
                <a:solidFill>
                  <a:srgbClr val="C00000"/>
                </a:solidFill>
              </a:rPr>
              <a:t>async</a:t>
            </a:r>
            <a:r>
              <a:rPr lang="en-US" altLang="zh-TW" sz="2000" dirty="0">
                <a:solidFill>
                  <a:srgbClr val="0070C0"/>
                </a:solidFill>
              </a:rPr>
              <a:t> (server, title) =&gt; {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if (</a:t>
            </a:r>
            <a:r>
              <a:rPr lang="en-US" altLang="zh-TW" sz="2000" b="1" dirty="0">
                <a:solidFill>
                  <a:srgbClr val="C00000"/>
                </a:solidFill>
              </a:rPr>
              <a:t>title</a:t>
            </a:r>
            <a:r>
              <a:rPr lang="en-US" altLang="zh-TW" sz="2000" dirty="0">
                <a:solidFill>
                  <a:srgbClr val="0070C0"/>
                </a:solidFill>
              </a:rPr>
              <a:t> in </a:t>
            </a:r>
            <a:r>
              <a:rPr lang="en-US" altLang="zh-TW" sz="2000" dirty="0" err="1">
                <a:solidFill>
                  <a:srgbClr val="C00000"/>
                </a:solidFill>
              </a:rPr>
              <a:t>server.</a:t>
            </a:r>
            <a:r>
              <a:rPr lang="en-US" altLang="zh-TW" sz="2000" b="1" dirty="0" err="1">
                <a:solidFill>
                  <a:srgbClr val="C00000"/>
                </a:solidFill>
              </a:rPr>
              <a:t>talks</a:t>
            </a:r>
            <a:r>
              <a:rPr lang="en-US" altLang="zh-TW" sz="2000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  return {body: </a:t>
            </a:r>
            <a:r>
              <a:rPr lang="en-US" altLang="zh-TW" sz="2000" dirty="0" err="1">
                <a:solidFill>
                  <a:srgbClr val="C00000"/>
                </a:solidFill>
              </a:rPr>
              <a:t>JSON.</a:t>
            </a:r>
            <a:r>
              <a:rPr lang="en-US" altLang="zh-TW" sz="2000" b="1" dirty="0" err="1">
                <a:solidFill>
                  <a:srgbClr val="C00000"/>
                </a:solidFill>
              </a:rPr>
              <a:t>stringify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server.</a:t>
            </a:r>
            <a:r>
              <a:rPr lang="en-US" altLang="zh-TW" sz="2000" dirty="0" err="1">
                <a:solidFill>
                  <a:srgbClr val="C00000"/>
                </a:solidFill>
              </a:rPr>
              <a:t>talks</a:t>
            </a:r>
            <a:r>
              <a:rPr lang="en-US" altLang="zh-TW" sz="2000" dirty="0">
                <a:solidFill>
                  <a:srgbClr val="C00000"/>
                </a:solidFill>
              </a:rPr>
              <a:t>[title]</a:t>
            </a:r>
            <a:r>
              <a:rPr lang="en-US" altLang="zh-TW" sz="2000" dirty="0">
                <a:solidFill>
                  <a:srgbClr val="0070C0"/>
                </a:solidFill>
              </a:rPr>
              <a:t>),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          headers: {"Content-Type": "application/json"}};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} else {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  return {status: </a:t>
            </a:r>
            <a:r>
              <a:rPr lang="en-US" altLang="zh-TW" sz="2000" dirty="0">
                <a:solidFill>
                  <a:srgbClr val="C00000"/>
                </a:solidFill>
              </a:rPr>
              <a:t>404</a:t>
            </a:r>
            <a:r>
              <a:rPr lang="en-US" altLang="zh-TW" sz="2000" dirty="0">
                <a:solidFill>
                  <a:srgbClr val="0070C0"/>
                </a:solidFill>
              </a:rPr>
              <a:t>, body: </a:t>
            </a:r>
            <a:r>
              <a:rPr lang="en-US" altLang="zh-TW" sz="2000" b="1" dirty="0">
                <a:solidFill>
                  <a:srgbClr val="0070C0"/>
                </a:solidFill>
              </a:rPr>
              <a:t>`</a:t>
            </a:r>
            <a:r>
              <a:rPr lang="en-US" altLang="zh-TW" sz="2000" b="1" dirty="0">
                <a:solidFill>
                  <a:srgbClr val="7030A0"/>
                </a:solidFill>
              </a:rPr>
              <a:t>No talk '${title}' found</a:t>
            </a:r>
            <a:r>
              <a:rPr lang="en-US" altLang="zh-TW" sz="2000" b="1" dirty="0">
                <a:solidFill>
                  <a:srgbClr val="0070C0"/>
                </a:solidFill>
              </a:rPr>
              <a:t>`</a:t>
            </a:r>
            <a:r>
              <a:rPr lang="en-US" altLang="zh-TW" sz="2000" dirty="0">
                <a:solidFill>
                  <a:srgbClr val="0070C0"/>
                </a:solidFill>
              </a:rPr>
              <a:t>};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});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95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Deleting</a:t>
            </a:r>
            <a:r>
              <a:rPr lang="en-US" altLang="zh-TW" dirty="0"/>
              <a:t> a talk is done:</a:t>
            </a:r>
          </a:p>
          <a:p>
            <a:pPr lvl="1"/>
            <a:r>
              <a:rPr lang="en-US" altLang="zh-TW" dirty="0"/>
              <a:t>by removing it from the talks object.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router.</a:t>
            </a:r>
            <a:r>
              <a:rPr lang="en-US" altLang="zh-TW" sz="2600" dirty="0" err="1">
                <a:solidFill>
                  <a:srgbClr val="C00000"/>
                </a:solidFill>
              </a:rPr>
              <a:t>add</a:t>
            </a:r>
            <a:r>
              <a:rPr lang="en-US" altLang="zh-TW" sz="2600" dirty="0">
                <a:solidFill>
                  <a:srgbClr val="0070C0"/>
                </a:solidFill>
              </a:rPr>
              <a:t>("</a:t>
            </a:r>
            <a:r>
              <a:rPr lang="en-US" altLang="zh-TW" sz="2600" b="1" dirty="0">
                <a:solidFill>
                  <a:srgbClr val="C00000"/>
                </a:solidFill>
              </a:rPr>
              <a:t>DELETE</a:t>
            </a:r>
            <a:r>
              <a:rPr lang="en-US" altLang="zh-TW" sz="2600" dirty="0">
                <a:solidFill>
                  <a:srgbClr val="0070C0"/>
                </a:solidFill>
              </a:rPr>
              <a:t>", </a:t>
            </a:r>
            <a:r>
              <a:rPr lang="en-US" altLang="zh-TW" sz="2600" dirty="0" err="1">
                <a:solidFill>
                  <a:srgbClr val="0070C0"/>
                </a:solidFill>
              </a:rPr>
              <a:t>talkPath</a:t>
            </a:r>
            <a:r>
              <a:rPr lang="en-US" altLang="zh-TW" sz="2600" dirty="0">
                <a:solidFill>
                  <a:srgbClr val="0070C0"/>
                </a:solidFill>
              </a:rPr>
              <a:t>, </a:t>
            </a:r>
            <a:r>
              <a:rPr lang="en-US" altLang="zh-TW" sz="2600" b="1" dirty="0">
                <a:solidFill>
                  <a:srgbClr val="0070C0"/>
                </a:solidFill>
              </a:rPr>
              <a:t>async</a:t>
            </a:r>
            <a:r>
              <a:rPr lang="en-US" altLang="zh-TW" sz="2600" dirty="0">
                <a:solidFill>
                  <a:srgbClr val="0070C0"/>
                </a:solidFill>
              </a:rPr>
              <a:t> (server, title) =&gt; {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  if (</a:t>
            </a:r>
            <a:r>
              <a:rPr lang="en-US" altLang="zh-TW" sz="2600" b="1" dirty="0">
                <a:solidFill>
                  <a:srgbClr val="0070C0"/>
                </a:solidFill>
              </a:rPr>
              <a:t>title</a:t>
            </a:r>
            <a:r>
              <a:rPr lang="en-US" altLang="zh-TW" sz="2600" dirty="0">
                <a:solidFill>
                  <a:srgbClr val="0070C0"/>
                </a:solidFill>
              </a:rPr>
              <a:t> in </a:t>
            </a:r>
            <a:r>
              <a:rPr lang="en-US" altLang="zh-TW" sz="2600" dirty="0" err="1">
                <a:solidFill>
                  <a:srgbClr val="0070C0"/>
                </a:solidFill>
              </a:rPr>
              <a:t>server.</a:t>
            </a:r>
            <a:r>
              <a:rPr lang="en-US" altLang="zh-TW" sz="2600" b="1" dirty="0" err="1">
                <a:solidFill>
                  <a:srgbClr val="0070C0"/>
                </a:solidFill>
              </a:rPr>
              <a:t>talks</a:t>
            </a:r>
            <a:r>
              <a:rPr lang="en-US" altLang="zh-TW" sz="2600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    </a:t>
            </a:r>
            <a:r>
              <a:rPr lang="en-US" altLang="zh-TW" sz="2600" b="1" dirty="0">
                <a:solidFill>
                  <a:srgbClr val="0070C0"/>
                </a:solidFill>
              </a:rPr>
              <a:t>delete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 err="1">
                <a:solidFill>
                  <a:srgbClr val="0070C0"/>
                </a:solidFill>
              </a:rPr>
              <a:t>server.talks</a:t>
            </a:r>
            <a:r>
              <a:rPr lang="en-US" altLang="zh-TW" sz="2600" dirty="0">
                <a:solidFill>
                  <a:srgbClr val="0070C0"/>
                </a:solidFill>
              </a:rPr>
              <a:t>[title];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    </a:t>
            </a:r>
            <a:r>
              <a:rPr lang="en-US" altLang="zh-TW" sz="2600" dirty="0" err="1">
                <a:solidFill>
                  <a:srgbClr val="0070C0"/>
                </a:solidFill>
              </a:rPr>
              <a:t>server.updated</a:t>
            </a:r>
            <a:r>
              <a:rPr lang="en-US" altLang="zh-TW" sz="2600" dirty="0">
                <a:solidFill>
                  <a:srgbClr val="0070C0"/>
                </a:solidFill>
              </a:rPr>
              <a:t>();  }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  return {status: </a:t>
            </a:r>
            <a:r>
              <a:rPr lang="en-US" altLang="zh-TW" sz="2600" dirty="0">
                <a:solidFill>
                  <a:srgbClr val="7030A0"/>
                </a:solidFill>
              </a:rPr>
              <a:t>204</a:t>
            </a:r>
            <a:r>
              <a:rPr lang="en-US" altLang="zh-TW" sz="2600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});</a:t>
            </a:r>
          </a:p>
          <a:p>
            <a:pPr lvl="2"/>
            <a:r>
              <a:rPr lang="en-US" altLang="zh-TW" sz="2800" dirty="0">
                <a:solidFill>
                  <a:srgbClr val="C00000"/>
                </a:solidFill>
              </a:rPr>
              <a:t>updated</a:t>
            </a:r>
            <a:r>
              <a:rPr lang="en-US" altLang="zh-TW" sz="2800" dirty="0"/>
              <a:t> method: (</a:t>
            </a:r>
            <a:r>
              <a:rPr lang="en-US" altLang="zh-TW" sz="2800" dirty="0">
                <a:solidFill>
                  <a:srgbClr val="7030A0"/>
                </a:solidFill>
              </a:rPr>
              <a:t>will define later</a:t>
            </a:r>
            <a:r>
              <a:rPr lang="en-US" altLang="zh-TW" sz="2800" dirty="0"/>
              <a:t>)</a:t>
            </a:r>
          </a:p>
          <a:p>
            <a:pPr lvl="3"/>
            <a:r>
              <a:rPr lang="en-US" altLang="zh-TW" sz="2800" dirty="0"/>
              <a:t>notifies waiting </a:t>
            </a:r>
            <a:r>
              <a:rPr lang="en-US" altLang="zh-TW" sz="2800" dirty="0">
                <a:solidFill>
                  <a:srgbClr val="C00000"/>
                </a:solidFill>
              </a:rPr>
              <a:t>long polling requests </a:t>
            </a:r>
            <a:r>
              <a:rPr lang="en-US" altLang="zh-TW" sz="2800" dirty="0"/>
              <a:t>about the </a:t>
            </a:r>
            <a:r>
              <a:rPr lang="en-US" altLang="zh-TW" sz="2800" dirty="0">
                <a:solidFill>
                  <a:srgbClr val="C00000"/>
                </a:solidFill>
              </a:rPr>
              <a:t>change</a:t>
            </a:r>
            <a:r>
              <a:rPr lang="en-US" altLang="zh-TW" sz="2800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847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To retrieve the content of a request body:</a:t>
            </a:r>
          </a:p>
          <a:p>
            <a:pPr lvl="1"/>
            <a:r>
              <a:rPr lang="en-US" altLang="zh-TW" dirty="0"/>
              <a:t>define a function called </a:t>
            </a:r>
            <a:r>
              <a:rPr lang="en-US" altLang="zh-TW" dirty="0" err="1">
                <a:solidFill>
                  <a:srgbClr val="C00000"/>
                </a:solidFill>
              </a:rPr>
              <a:t>readStream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reads all content from a readable stream</a:t>
            </a:r>
          </a:p>
          <a:p>
            <a:pPr lvl="2"/>
            <a:r>
              <a:rPr lang="en-US" altLang="zh-TW" dirty="0"/>
              <a:t>returns a </a:t>
            </a:r>
            <a:r>
              <a:rPr lang="en-US" altLang="zh-TW" b="1" dirty="0">
                <a:solidFill>
                  <a:srgbClr val="C00000"/>
                </a:solidFill>
              </a:rPr>
              <a:t>promise</a:t>
            </a:r>
            <a:r>
              <a:rPr lang="en-US" altLang="zh-TW" dirty="0"/>
              <a:t> that resolves to a string.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function </a:t>
            </a:r>
            <a:r>
              <a:rPr lang="en-US" altLang="zh-TW" sz="2400" b="1" dirty="0" err="1">
                <a:solidFill>
                  <a:srgbClr val="C00000"/>
                </a:solidFill>
              </a:rPr>
              <a:t>readStream</a:t>
            </a:r>
            <a:r>
              <a:rPr lang="en-US" altLang="zh-TW" sz="2400" dirty="0">
                <a:solidFill>
                  <a:srgbClr val="0070C0"/>
                </a:solidFill>
              </a:rPr>
              <a:t>(stream) {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return new </a:t>
            </a:r>
            <a:r>
              <a:rPr lang="en-US" altLang="zh-TW" sz="2400" dirty="0">
                <a:solidFill>
                  <a:srgbClr val="C00000"/>
                </a:solidFill>
              </a:rPr>
              <a:t>Promise</a:t>
            </a:r>
            <a:r>
              <a:rPr lang="en-US" altLang="zh-TW" sz="2400" dirty="0">
                <a:solidFill>
                  <a:srgbClr val="0070C0"/>
                </a:solidFill>
              </a:rPr>
              <a:t>((</a:t>
            </a:r>
            <a:r>
              <a:rPr lang="en-US" altLang="zh-TW" sz="2400" dirty="0">
                <a:solidFill>
                  <a:srgbClr val="C00000"/>
                </a:solidFill>
              </a:rPr>
              <a:t>resolve, reject</a:t>
            </a:r>
            <a:r>
              <a:rPr lang="en-US" altLang="zh-TW" sz="2400" dirty="0">
                <a:solidFill>
                  <a:srgbClr val="0070C0"/>
                </a:solidFill>
              </a:rPr>
              <a:t>) =&gt; {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  let data = "";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stream.</a:t>
            </a:r>
            <a:r>
              <a:rPr lang="en-US" altLang="zh-TW" sz="2400" dirty="0" err="1">
                <a:solidFill>
                  <a:srgbClr val="C00000"/>
                </a:solidFill>
              </a:rPr>
              <a:t>on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error</a:t>
            </a:r>
            <a:r>
              <a:rPr lang="en-US" altLang="zh-TW" sz="2400" dirty="0">
                <a:solidFill>
                  <a:srgbClr val="0070C0"/>
                </a:solidFill>
              </a:rPr>
              <a:t>", reject);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stream.</a:t>
            </a:r>
            <a:r>
              <a:rPr lang="en-US" altLang="zh-TW" sz="2400" dirty="0" err="1">
                <a:solidFill>
                  <a:srgbClr val="C00000"/>
                </a:solidFill>
              </a:rPr>
              <a:t>on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data</a:t>
            </a:r>
            <a:r>
              <a:rPr lang="en-US" altLang="zh-TW" sz="2400" dirty="0">
                <a:solidFill>
                  <a:srgbClr val="0070C0"/>
                </a:solidFill>
              </a:rPr>
              <a:t>", chunk =&gt; data += </a:t>
            </a:r>
            <a:r>
              <a:rPr lang="en-US" altLang="zh-TW" sz="2400" dirty="0" err="1">
                <a:solidFill>
                  <a:srgbClr val="0070C0"/>
                </a:solidFill>
              </a:rPr>
              <a:t>chunk.toString</a:t>
            </a:r>
            <a:r>
              <a:rPr lang="en-US" altLang="zh-TW" sz="2400" dirty="0">
                <a:solidFill>
                  <a:srgbClr val="0070C0"/>
                </a:solidFill>
              </a:rPr>
              <a:t>());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stream.</a:t>
            </a:r>
            <a:r>
              <a:rPr lang="en-US" altLang="zh-TW" sz="2400" dirty="0" err="1">
                <a:solidFill>
                  <a:srgbClr val="C00000"/>
                </a:solidFill>
              </a:rPr>
              <a:t>on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end</a:t>
            </a:r>
            <a:r>
              <a:rPr lang="en-US" altLang="zh-TW" sz="2400" dirty="0">
                <a:solidFill>
                  <a:srgbClr val="0070C0"/>
                </a:solidFill>
              </a:rPr>
              <a:t>", () =&gt; resolve(data));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});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42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400" b="1" dirty="0"/>
              <a:t>One handler that needs to read request bodies is the </a:t>
            </a:r>
            <a:r>
              <a:rPr lang="en-US" altLang="zh-TW" sz="2400" b="1" dirty="0">
                <a:solidFill>
                  <a:srgbClr val="C00000"/>
                </a:solidFill>
              </a:rPr>
              <a:t>PUT</a:t>
            </a:r>
            <a:r>
              <a:rPr lang="en-US" altLang="zh-TW" sz="2400" b="1" dirty="0"/>
              <a:t> handler:</a:t>
            </a:r>
          </a:p>
          <a:p>
            <a:pPr lvl="1"/>
            <a:r>
              <a:rPr lang="en-US" altLang="zh-TW" dirty="0"/>
              <a:t>is used to create new talks. </a:t>
            </a:r>
          </a:p>
          <a:p>
            <a:pPr lvl="1"/>
            <a:r>
              <a:rPr lang="en-US" altLang="zh-TW" dirty="0"/>
              <a:t>It has to check whether the data it was given:</a:t>
            </a:r>
          </a:p>
          <a:p>
            <a:pPr lvl="2"/>
            <a:r>
              <a:rPr lang="en-US" altLang="zh-TW" dirty="0"/>
              <a:t>has </a:t>
            </a:r>
            <a:r>
              <a:rPr lang="en-US" altLang="zh-TW" dirty="0">
                <a:solidFill>
                  <a:srgbClr val="C00000"/>
                </a:solidFill>
              </a:rPr>
              <a:t>presenter and summary </a:t>
            </a:r>
            <a:r>
              <a:rPr lang="en-US" altLang="zh-TW" dirty="0"/>
              <a:t>properties, which are strings.</a:t>
            </a:r>
          </a:p>
          <a:p>
            <a:pPr lvl="1"/>
            <a:r>
              <a:rPr lang="en-US" altLang="zh-TW" dirty="0"/>
              <a:t>If data looks </a:t>
            </a:r>
            <a:r>
              <a:rPr lang="en-US" altLang="zh-TW" dirty="0">
                <a:solidFill>
                  <a:srgbClr val="7030A0"/>
                </a:solidFill>
              </a:rPr>
              <a:t>valid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handler </a:t>
            </a:r>
            <a:r>
              <a:rPr lang="en-US" altLang="zh-TW" dirty="0">
                <a:solidFill>
                  <a:srgbClr val="7030A0"/>
                </a:solidFill>
              </a:rPr>
              <a:t>stores</a:t>
            </a:r>
            <a:r>
              <a:rPr lang="en-US" altLang="zh-TW" dirty="0"/>
              <a:t> an object that represents the new talk in the talks object,</a:t>
            </a:r>
          </a:p>
          <a:p>
            <a:pPr lvl="3"/>
            <a:r>
              <a:rPr lang="en-US" altLang="zh-TW" dirty="0"/>
              <a:t>overwriting an existing talk with this title, and again calls updated.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router.add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b="1" dirty="0">
                <a:solidFill>
                  <a:srgbClr val="7030A0"/>
                </a:solidFill>
              </a:rPr>
              <a:t>PUT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dirty="0" err="1">
                <a:solidFill>
                  <a:srgbClr val="0070C0"/>
                </a:solidFill>
              </a:rPr>
              <a:t>talkPath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async (server, title, request) =&gt;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requestBody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</a:rPr>
              <a:t>readStream</a:t>
            </a:r>
            <a:r>
              <a:rPr lang="en-US" altLang="zh-TW" dirty="0">
                <a:solidFill>
                  <a:srgbClr val="0070C0"/>
                </a:solidFill>
              </a:rPr>
              <a:t>(request);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>
                <a:solidFill>
                  <a:srgbClr val="7030A0"/>
                </a:solidFill>
              </a:rPr>
              <a:t>talk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try { talk = </a:t>
            </a:r>
            <a:r>
              <a:rPr lang="en-US" altLang="zh-TW" b="1" dirty="0" err="1">
                <a:solidFill>
                  <a:srgbClr val="0070C0"/>
                </a:solidFill>
              </a:rPr>
              <a:t>JSON.parse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requestBody</a:t>
            </a:r>
            <a:r>
              <a:rPr lang="en-US" altLang="zh-TW" b="1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catch (</a:t>
            </a:r>
            <a:r>
              <a:rPr lang="en-US" altLang="zh-TW" b="1" dirty="0">
                <a:solidFill>
                  <a:srgbClr val="0070C0"/>
                </a:solidFill>
              </a:rPr>
              <a:t>_</a:t>
            </a:r>
            <a:r>
              <a:rPr lang="en-US" altLang="zh-TW" dirty="0">
                <a:solidFill>
                  <a:srgbClr val="0070C0"/>
                </a:solidFill>
              </a:rPr>
              <a:t>) { return {status: 400, body: "</a:t>
            </a:r>
            <a:r>
              <a:rPr lang="en-US" altLang="zh-TW" dirty="0">
                <a:solidFill>
                  <a:srgbClr val="7030A0"/>
                </a:solidFill>
              </a:rPr>
              <a:t>Invalid JSON</a:t>
            </a:r>
            <a:r>
              <a:rPr lang="en-US" altLang="zh-TW" dirty="0">
                <a:solidFill>
                  <a:srgbClr val="0070C0"/>
                </a:solidFill>
              </a:rPr>
              <a:t>"}; }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b="1" dirty="0">
                <a:solidFill>
                  <a:srgbClr val="C00000"/>
                </a:solidFill>
              </a:rPr>
              <a:t>!talk </a:t>
            </a:r>
            <a:r>
              <a:rPr lang="en-US" altLang="zh-TW" dirty="0">
                <a:solidFill>
                  <a:srgbClr val="0070C0"/>
                </a:solidFill>
              </a:rPr>
              <a:t>||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talk.</a:t>
            </a:r>
            <a:r>
              <a:rPr lang="en-US" altLang="zh-TW" dirty="0" err="1">
                <a:solidFill>
                  <a:srgbClr val="C00000"/>
                </a:solidFill>
              </a:rPr>
              <a:t>presenter</a:t>
            </a:r>
            <a:r>
              <a:rPr lang="en-US" altLang="zh-TW" dirty="0">
                <a:solidFill>
                  <a:srgbClr val="0070C0"/>
                </a:solidFill>
              </a:rPr>
              <a:t> != "string" ||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talk.</a:t>
            </a:r>
            <a:r>
              <a:rPr lang="en-US" altLang="zh-TW" dirty="0" err="1">
                <a:solidFill>
                  <a:srgbClr val="C00000"/>
                </a:solidFill>
              </a:rPr>
              <a:t>summary</a:t>
            </a:r>
            <a:r>
              <a:rPr lang="en-US" altLang="zh-TW" dirty="0">
                <a:solidFill>
                  <a:srgbClr val="0070C0"/>
                </a:solidFill>
              </a:rPr>
              <a:t> != "string") { return {status: 400, body: "</a:t>
            </a:r>
            <a:r>
              <a:rPr lang="en-US" altLang="zh-TW" dirty="0">
                <a:solidFill>
                  <a:srgbClr val="7030A0"/>
                </a:solidFill>
              </a:rPr>
              <a:t>Bad talk data</a:t>
            </a:r>
            <a:r>
              <a:rPr lang="en-US" altLang="zh-TW" dirty="0">
                <a:solidFill>
                  <a:srgbClr val="0070C0"/>
                </a:solidFill>
              </a:rPr>
              <a:t>"}; 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server.</a:t>
            </a:r>
            <a:r>
              <a:rPr lang="en-US" altLang="zh-TW" dirty="0" err="1">
                <a:solidFill>
                  <a:srgbClr val="7030A0"/>
                </a:solidFill>
              </a:rPr>
              <a:t>talks</a:t>
            </a:r>
            <a:r>
              <a:rPr lang="en-US" altLang="zh-TW" dirty="0">
                <a:solidFill>
                  <a:srgbClr val="0070C0"/>
                </a:solidFill>
              </a:rPr>
              <a:t>[title] = {title,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  </a:t>
            </a:r>
            <a:r>
              <a:rPr lang="en-US" altLang="zh-TW" b="1" dirty="0">
                <a:solidFill>
                  <a:srgbClr val="7030A0"/>
                </a:solidFill>
              </a:rPr>
              <a:t>presenter</a:t>
            </a:r>
            <a:r>
              <a:rPr lang="en-US" altLang="zh-TW" b="1" dirty="0">
                <a:solidFill>
                  <a:srgbClr val="0070C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talk.presenter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  </a:t>
            </a:r>
            <a:r>
              <a:rPr lang="en-US" altLang="zh-TW" b="1" dirty="0">
                <a:solidFill>
                  <a:srgbClr val="7030A0"/>
                </a:solidFill>
              </a:rPr>
              <a:t>summary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talk.summary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  comments: []};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server.</a:t>
            </a:r>
            <a:r>
              <a:rPr lang="en-US" altLang="zh-TW" dirty="0" err="1">
                <a:solidFill>
                  <a:srgbClr val="7030A0"/>
                </a:solidFill>
              </a:rPr>
              <a:t>updated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{status: 204};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5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Adding a comment to a talk works similarly. 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C00000"/>
                </a:solidFill>
              </a:rPr>
              <a:t>readStream</a:t>
            </a:r>
            <a:r>
              <a:rPr lang="en-US" altLang="zh-TW" dirty="0"/>
              <a:t> to:</a:t>
            </a:r>
          </a:p>
          <a:p>
            <a:pPr lvl="2"/>
            <a:r>
              <a:rPr lang="en-US" altLang="zh-TW" dirty="0"/>
              <a:t>get the content of the request, </a:t>
            </a:r>
          </a:p>
          <a:p>
            <a:pPr lvl="2"/>
            <a:r>
              <a:rPr lang="en-US" altLang="zh-TW" dirty="0"/>
              <a:t>validate the resulting data, </a:t>
            </a:r>
          </a:p>
          <a:p>
            <a:pPr lvl="2"/>
            <a:r>
              <a:rPr lang="en-US" altLang="zh-TW" dirty="0"/>
              <a:t>store it as a comment when it looks valid.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router.</a:t>
            </a:r>
            <a:r>
              <a:rPr lang="en-US" altLang="zh-TW" b="1" dirty="0" err="1">
                <a:solidFill>
                  <a:srgbClr val="7030A0"/>
                </a:solidFill>
              </a:rPr>
              <a:t>add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b="1" dirty="0">
                <a:solidFill>
                  <a:srgbClr val="C00000"/>
                </a:solidFill>
              </a:rPr>
              <a:t>POST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b="1" dirty="0">
                <a:solidFill>
                  <a:srgbClr val="7030A0"/>
                </a:solidFill>
              </a:rPr>
              <a:t>/</a:t>
            </a:r>
            <a:r>
              <a:rPr lang="en-US" altLang="zh-TW" b="1" dirty="0">
                <a:solidFill>
                  <a:srgbClr val="0070C0"/>
                </a:solidFill>
              </a:rPr>
              <a:t>^\/talks\/([^\/]+)\</a:t>
            </a:r>
            <a:r>
              <a:rPr lang="en-US" altLang="zh-TW" b="1" dirty="0">
                <a:solidFill>
                  <a:srgbClr val="C00000"/>
                </a:solidFill>
              </a:rPr>
              <a:t>/comments</a:t>
            </a:r>
            <a:r>
              <a:rPr lang="en-US" altLang="zh-TW" b="1" dirty="0">
                <a:solidFill>
                  <a:srgbClr val="0070C0"/>
                </a:solidFill>
              </a:rPr>
              <a:t>$</a:t>
            </a:r>
            <a:r>
              <a:rPr lang="en-US" altLang="zh-TW" b="1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</a:t>
            </a:r>
            <a:r>
              <a:rPr lang="en-US" altLang="zh-TW" dirty="0">
                <a:solidFill>
                  <a:srgbClr val="7030A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(server, title, request)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requestBody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7030A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readStream</a:t>
            </a:r>
            <a:r>
              <a:rPr lang="en-US" altLang="zh-TW" dirty="0">
                <a:solidFill>
                  <a:srgbClr val="0070C0"/>
                </a:solidFill>
              </a:rPr>
              <a:t>(request);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comment;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try { comment = </a:t>
            </a:r>
            <a:r>
              <a:rPr lang="en-US" altLang="zh-TW" b="1" dirty="0" err="1">
                <a:solidFill>
                  <a:srgbClr val="0070C0"/>
                </a:solidFill>
              </a:rPr>
              <a:t>JSON.parse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requestBody</a:t>
            </a:r>
            <a:r>
              <a:rPr lang="en-US" altLang="zh-TW" b="1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catch (</a:t>
            </a:r>
            <a:r>
              <a:rPr lang="en-US" altLang="zh-TW" b="1" dirty="0">
                <a:solidFill>
                  <a:srgbClr val="0070C0"/>
                </a:solidFill>
              </a:rPr>
              <a:t>_</a:t>
            </a:r>
            <a:r>
              <a:rPr lang="en-US" altLang="zh-TW" dirty="0">
                <a:solidFill>
                  <a:srgbClr val="0070C0"/>
                </a:solidFill>
              </a:rPr>
              <a:t>) { return {status: 400, body: "Invalid JSON"};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7030A0"/>
                </a:solidFill>
              </a:rPr>
              <a:t>if</a:t>
            </a:r>
            <a:r>
              <a:rPr lang="en-US" altLang="zh-TW" dirty="0">
                <a:solidFill>
                  <a:srgbClr val="0070C0"/>
                </a:solidFill>
              </a:rPr>
              <a:t> (</a:t>
            </a:r>
            <a:r>
              <a:rPr lang="en-US" altLang="zh-TW" dirty="0">
                <a:solidFill>
                  <a:srgbClr val="C00000"/>
                </a:solidFill>
              </a:rPr>
              <a:t>!comment</a:t>
            </a:r>
            <a:r>
              <a:rPr lang="en-US" altLang="zh-TW" dirty="0">
                <a:solidFill>
                  <a:srgbClr val="0070C0"/>
                </a:solidFill>
              </a:rPr>
              <a:t> ||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comment.</a:t>
            </a:r>
            <a:r>
              <a:rPr lang="en-US" altLang="zh-TW" dirty="0" err="1">
                <a:solidFill>
                  <a:srgbClr val="C00000"/>
                </a:solidFill>
              </a:rPr>
              <a:t>author</a:t>
            </a:r>
            <a:r>
              <a:rPr lang="en-US" altLang="zh-TW" dirty="0">
                <a:solidFill>
                  <a:srgbClr val="0070C0"/>
                </a:solidFill>
              </a:rPr>
              <a:t> != "string" ||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comment.</a:t>
            </a:r>
            <a:r>
              <a:rPr lang="en-US" altLang="zh-TW" dirty="0" err="1">
                <a:solidFill>
                  <a:srgbClr val="C00000"/>
                </a:solidFill>
              </a:rPr>
              <a:t>message</a:t>
            </a:r>
            <a:r>
              <a:rPr lang="en-US" altLang="zh-TW" dirty="0">
                <a:solidFill>
                  <a:srgbClr val="0070C0"/>
                </a:solidFill>
              </a:rPr>
              <a:t> != "string")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{status: 400, body: "</a:t>
            </a:r>
            <a:r>
              <a:rPr lang="en-US" altLang="zh-TW" dirty="0">
                <a:solidFill>
                  <a:srgbClr val="7030A0"/>
                </a:solidFill>
              </a:rPr>
              <a:t>Bad comment data</a:t>
            </a:r>
            <a:r>
              <a:rPr lang="en-US" altLang="zh-TW" dirty="0">
                <a:solidFill>
                  <a:srgbClr val="0070C0"/>
                </a:solidFill>
              </a:rPr>
              <a:t>"};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else if (title in </a:t>
            </a:r>
            <a:r>
              <a:rPr lang="en-US" altLang="zh-TW" dirty="0" err="1">
                <a:solidFill>
                  <a:srgbClr val="0070C0"/>
                </a:solidFill>
              </a:rPr>
              <a:t>server.talks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server.talks</a:t>
            </a:r>
            <a:r>
              <a:rPr lang="en-US" altLang="zh-TW" dirty="0">
                <a:solidFill>
                  <a:srgbClr val="0070C0"/>
                </a:solidFill>
              </a:rPr>
              <a:t>[title].</a:t>
            </a:r>
            <a:r>
              <a:rPr lang="en-US" altLang="zh-TW" dirty="0" err="1">
                <a:solidFill>
                  <a:srgbClr val="0070C0"/>
                </a:solidFill>
              </a:rPr>
              <a:t>comments.push</a:t>
            </a:r>
            <a:r>
              <a:rPr lang="en-US" altLang="zh-TW" dirty="0">
                <a:solidFill>
                  <a:srgbClr val="0070C0"/>
                </a:solidFill>
              </a:rPr>
              <a:t>(comment);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server.updated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{status: 204};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</a:t>
            </a:r>
            <a:r>
              <a:rPr lang="en-US" altLang="zh-TW" b="1" dirty="0">
                <a:solidFill>
                  <a:srgbClr val="7030A0"/>
                </a:solidFill>
              </a:rPr>
              <a:t>else</a:t>
            </a:r>
            <a:r>
              <a:rPr lang="en-US" altLang="zh-TW" dirty="0">
                <a:solidFill>
                  <a:srgbClr val="0070C0"/>
                </a:solidFill>
              </a:rPr>
              <a:t> {  return {status: 404, body: `</a:t>
            </a:r>
            <a:r>
              <a:rPr lang="en-US" altLang="zh-TW" dirty="0">
                <a:solidFill>
                  <a:srgbClr val="7030A0"/>
                </a:solidFill>
              </a:rPr>
              <a:t>No talk '${title}' found</a:t>
            </a:r>
            <a:r>
              <a:rPr lang="en-US" altLang="zh-TW" dirty="0">
                <a:solidFill>
                  <a:srgbClr val="0070C0"/>
                </a:solidFill>
              </a:rPr>
              <a:t>`};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8C6DB0-2DD1-43DB-973A-1AF12F5E5E61}"/>
              </a:ext>
            </a:extLst>
          </p:cNvPr>
          <p:cNvSpPr/>
          <p:nvPr/>
        </p:nvSpPr>
        <p:spPr>
          <a:xfrm>
            <a:off x="6695728" y="4869160"/>
            <a:ext cx="2448272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Trying to add a comment to a </a:t>
            </a:r>
            <a:r>
              <a:rPr lang="en-US" altLang="zh-TW" dirty="0">
                <a:solidFill>
                  <a:srgbClr val="C00000"/>
                </a:solidFill>
                <a:latin typeface="Georgia" panose="02040502050405020303" pitchFamily="18" charset="0"/>
              </a:rPr>
              <a:t>nonexistent</a:t>
            </a:r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 talk returns a </a:t>
            </a:r>
            <a:r>
              <a:rPr lang="en-US" altLang="zh-TW" dirty="0">
                <a:solidFill>
                  <a:srgbClr val="C00000"/>
                </a:solidFill>
                <a:latin typeface="Georgia" panose="02040502050405020303" pitchFamily="18" charset="0"/>
              </a:rPr>
              <a:t>404</a:t>
            </a:r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 error.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245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Long polling support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When a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 request comes in for </a:t>
            </a:r>
            <a:r>
              <a:rPr lang="en-US" altLang="zh-TW" dirty="0">
                <a:solidFill>
                  <a:srgbClr val="C00000"/>
                </a:solidFill>
              </a:rPr>
              <a:t>/talks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either a </a:t>
            </a:r>
            <a:r>
              <a:rPr lang="en-US" altLang="zh-TW" dirty="0">
                <a:solidFill>
                  <a:srgbClr val="C00000"/>
                </a:solidFill>
              </a:rPr>
              <a:t>regular request </a:t>
            </a:r>
            <a:r>
              <a:rPr lang="en-US" altLang="zh-TW" dirty="0"/>
              <a:t>or a </a:t>
            </a:r>
            <a:r>
              <a:rPr lang="en-US" altLang="zh-TW" dirty="0">
                <a:solidFill>
                  <a:srgbClr val="C00000"/>
                </a:solidFill>
              </a:rPr>
              <a:t>long polling </a:t>
            </a:r>
            <a:r>
              <a:rPr lang="en-US" altLang="zh-TW" dirty="0"/>
              <a:t>request.</a:t>
            </a:r>
          </a:p>
          <a:p>
            <a:pPr lvl="1"/>
            <a:r>
              <a:rPr lang="en-US" altLang="zh-TW" dirty="0"/>
              <a:t>multiple places where to send an array of talks to the client:</a:t>
            </a:r>
          </a:p>
          <a:p>
            <a:pPr lvl="2"/>
            <a:r>
              <a:rPr lang="en-US" altLang="zh-TW" dirty="0"/>
              <a:t>first define a </a:t>
            </a:r>
            <a:r>
              <a:rPr lang="en-US" altLang="zh-TW" dirty="0">
                <a:solidFill>
                  <a:srgbClr val="C00000"/>
                </a:solidFill>
              </a:rPr>
              <a:t>helper</a:t>
            </a:r>
            <a:r>
              <a:rPr lang="en-US" altLang="zh-TW" dirty="0"/>
              <a:t> method:</a:t>
            </a:r>
          </a:p>
          <a:p>
            <a:pPr lvl="3"/>
            <a:r>
              <a:rPr lang="en-US" altLang="zh-TW" dirty="0"/>
              <a:t>builds up such an array and includes an </a:t>
            </a:r>
            <a:r>
              <a:rPr lang="en-US" altLang="zh-TW" dirty="0" err="1">
                <a:solidFill>
                  <a:srgbClr val="C00000"/>
                </a:solidFill>
              </a:rPr>
              <a:t>ETag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header in the response.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SkillShareServer.prototype.</a:t>
            </a:r>
            <a:r>
              <a:rPr lang="en-US" altLang="zh-TW" b="1" dirty="0" err="1">
                <a:solidFill>
                  <a:srgbClr val="0070C0"/>
                </a:solidFill>
              </a:rPr>
              <a:t>talkResponse</a:t>
            </a:r>
            <a:r>
              <a:rPr lang="en-US" altLang="zh-TW" dirty="0">
                <a:solidFill>
                  <a:srgbClr val="0070C0"/>
                </a:solidFill>
              </a:rPr>
              <a:t> = function()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>
                <a:solidFill>
                  <a:srgbClr val="7030A0"/>
                </a:solidFill>
              </a:rPr>
              <a:t>talks</a:t>
            </a:r>
            <a:r>
              <a:rPr lang="en-US" altLang="zh-TW" dirty="0">
                <a:solidFill>
                  <a:srgbClr val="0070C0"/>
                </a:solidFill>
              </a:rPr>
              <a:t> = [];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for (let </a:t>
            </a:r>
            <a:r>
              <a:rPr lang="en-US" altLang="zh-TW" b="1" dirty="0">
                <a:solidFill>
                  <a:srgbClr val="0070C0"/>
                </a:solidFill>
              </a:rPr>
              <a:t>title</a:t>
            </a:r>
            <a:r>
              <a:rPr lang="en-US" altLang="zh-TW" dirty="0">
                <a:solidFill>
                  <a:srgbClr val="0070C0"/>
                </a:solidFill>
              </a:rPr>
              <a:t> of </a:t>
            </a:r>
            <a:r>
              <a:rPr lang="en-US" altLang="zh-TW" b="1" dirty="0" err="1">
                <a:solidFill>
                  <a:srgbClr val="0070C0"/>
                </a:solidFill>
              </a:rPr>
              <a:t>Object.keys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this.talks</a:t>
            </a:r>
            <a:r>
              <a:rPr lang="en-US" altLang="zh-TW" b="1" dirty="0">
                <a:solidFill>
                  <a:srgbClr val="0070C0"/>
                </a:solidFill>
              </a:rPr>
              <a:t>))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7030A0"/>
                </a:solidFill>
              </a:rPr>
              <a:t>talks</a:t>
            </a:r>
            <a:r>
              <a:rPr lang="en-US" altLang="zh-TW" dirty="0" err="1">
                <a:solidFill>
                  <a:srgbClr val="0070C0"/>
                </a:solidFill>
              </a:rPr>
              <a:t>.push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talks</a:t>
            </a:r>
            <a:r>
              <a:rPr lang="en-US" altLang="zh-TW" b="1" dirty="0">
                <a:solidFill>
                  <a:srgbClr val="0070C0"/>
                </a:solidFill>
              </a:rPr>
              <a:t>[title]</a:t>
            </a:r>
            <a:r>
              <a:rPr lang="en-US" altLang="zh-TW" dirty="0">
                <a:solidFill>
                  <a:srgbClr val="0070C0"/>
                </a:solidFill>
              </a:rPr>
              <a:t>); 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0070C0"/>
                </a:solidFill>
              </a:rPr>
              <a:t>body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JSON.stringify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talks</a:t>
            </a:r>
            <a:r>
              <a:rPr lang="en-US" altLang="zh-TW" dirty="0">
                <a:solidFill>
                  <a:srgbClr val="0070C0"/>
                </a:solidFill>
              </a:rPr>
              <a:t>),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0070C0"/>
                </a:solidFill>
              </a:rPr>
              <a:t>headers</a:t>
            </a:r>
            <a:r>
              <a:rPr lang="en-US" altLang="zh-TW" dirty="0">
                <a:solidFill>
                  <a:srgbClr val="0070C0"/>
                </a:solidFill>
              </a:rPr>
              <a:t>: {"Content-Type": "</a:t>
            </a:r>
            <a:r>
              <a:rPr lang="en-US" altLang="zh-TW" dirty="0">
                <a:solidFill>
                  <a:srgbClr val="C00000"/>
                </a:solidFill>
              </a:rPr>
              <a:t>application/json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"</a:t>
            </a:r>
            <a:r>
              <a:rPr lang="en-US" altLang="zh-TW" b="1" dirty="0" err="1">
                <a:solidFill>
                  <a:srgbClr val="C00000"/>
                </a:solidFill>
              </a:rPr>
              <a:t>ETag</a:t>
            </a:r>
            <a:r>
              <a:rPr lang="en-US" altLang="zh-TW" dirty="0">
                <a:solidFill>
                  <a:srgbClr val="0070C0"/>
                </a:solidFill>
              </a:rPr>
              <a:t>": `"</a:t>
            </a:r>
            <a:r>
              <a:rPr lang="en-US" altLang="zh-TW" dirty="0">
                <a:solidFill>
                  <a:srgbClr val="C00000"/>
                </a:solidFill>
              </a:rPr>
              <a:t>${</a:t>
            </a:r>
            <a:r>
              <a:rPr lang="en-US" altLang="zh-TW" dirty="0" err="1">
                <a:solidFill>
                  <a:srgbClr val="C00000"/>
                </a:solidFill>
              </a:rPr>
              <a:t>this.version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"`}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};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08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handler</a:t>
            </a:r>
            <a:r>
              <a:rPr lang="en-US" altLang="zh-TW" dirty="0"/>
              <a:t> needs to look at the request headers to see:</a:t>
            </a:r>
          </a:p>
          <a:p>
            <a:pPr lvl="1"/>
            <a:r>
              <a:rPr lang="en-US" altLang="zh-TW" dirty="0"/>
              <a:t>whether </a:t>
            </a:r>
            <a:r>
              <a:rPr lang="en-US" altLang="zh-TW" dirty="0">
                <a:solidFill>
                  <a:srgbClr val="C00000"/>
                </a:solidFill>
              </a:rPr>
              <a:t>If-None-Match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Prefer</a:t>
            </a:r>
            <a:r>
              <a:rPr lang="en-US" altLang="zh-TW" dirty="0"/>
              <a:t> headers are present.</a:t>
            </a:r>
          </a:p>
          <a:p>
            <a:pPr lvl="2"/>
            <a:r>
              <a:rPr lang="en-US" altLang="zh-TW" dirty="0"/>
              <a:t>Node stores headers, </a:t>
            </a:r>
          </a:p>
          <a:p>
            <a:pPr lvl="3"/>
            <a:r>
              <a:rPr lang="en-US" altLang="zh-TW" dirty="0"/>
              <a:t>whose names are specified to be </a:t>
            </a:r>
            <a:r>
              <a:rPr lang="en-US" altLang="zh-TW" dirty="0">
                <a:solidFill>
                  <a:srgbClr val="C00000"/>
                </a:solidFill>
              </a:rPr>
              <a:t>case insensitive, under their lowercase names</a:t>
            </a:r>
            <a:r>
              <a:rPr lang="en-US" altLang="zh-TW" dirty="0"/>
              <a:t>.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router.</a:t>
            </a:r>
            <a:r>
              <a:rPr lang="en-US" altLang="zh-TW" b="1" dirty="0" err="1">
                <a:solidFill>
                  <a:srgbClr val="7030A0"/>
                </a:solidFill>
              </a:rPr>
              <a:t>add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^\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/talks</a:t>
            </a:r>
            <a:r>
              <a:rPr lang="en-US" altLang="zh-TW" dirty="0">
                <a:solidFill>
                  <a:srgbClr val="0070C0"/>
                </a:solidFill>
              </a:rPr>
              <a:t>$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, async (server, request) =&gt;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>
                <a:solidFill>
                  <a:srgbClr val="C00000"/>
                </a:solidFill>
              </a:rPr>
              <a:t>tag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C00000"/>
                </a:solidFill>
              </a:rPr>
              <a:t>"(.*)"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r>
              <a:rPr lang="en-US" altLang="zh-TW" b="1" dirty="0">
                <a:solidFill>
                  <a:srgbClr val="7030A0"/>
                </a:solidFill>
              </a:rPr>
              <a:t>exec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request.</a:t>
            </a:r>
            <a:r>
              <a:rPr lang="en-US" altLang="zh-TW" dirty="0" err="1">
                <a:solidFill>
                  <a:srgbClr val="7030A0"/>
                </a:solidFill>
              </a:rPr>
              <a:t>headers</a:t>
            </a:r>
            <a:r>
              <a:rPr lang="en-US" altLang="zh-TW" dirty="0">
                <a:solidFill>
                  <a:srgbClr val="0070C0"/>
                </a:solidFill>
              </a:rPr>
              <a:t>["</a:t>
            </a:r>
            <a:r>
              <a:rPr lang="en-US" altLang="zh-TW" dirty="0">
                <a:solidFill>
                  <a:srgbClr val="C00000"/>
                </a:solidFill>
              </a:rPr>
              <a:t>if-none-match</a:t>
            </a:r>
            <a:r>
              <a:rPr lang="en-US" altLang="zh-TW" dirty="0">
                <a:solidFill>
                  <a:srgbClr val="0070C0"/>
                </a:solidFill>
              </a:rPr>
              <a:t>"]);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wait = 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C00000"/>
                </a:solidFill>
              </a:rPr>
              <a:t>\</a:t>
            </a:r>
            <a:r>
              <a:rPr lang="en-US" altLang="zh-TW" dirty="0" err="1">
                <a:solidFill>
                  <a:srgbClr val="C00000"/>
                </a:solidFill>
              </a:rPr>
              <a:t>b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wait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C00000"/>
                </a:solidFill>
              </a:rPr>
              <a:t>(\d+)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r>
              <a:rPr lang="en-US" altLang="zh-TW" b="1" dirty="0">
                <a:solidFill>
                  <a:srgbClr val="7030A0"/>
                </a:solidFill>
              </a:rPr>
              <a:t>exec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request.headers</a:t>
            </a:r>
            <a:r>
              <a:rPr lang="en-US" altLang="zh-TW" dirty="0">
                <a:solidFill>
                  <a:srgbClr val="0070C0"/>
                </a:solidFill>
              </a:rPr>
              <a:t>["</a:t>
            </a:r>
            <a:r>
              <a:rPr lang="en-US" altLang="zh-TW" dirty="0">
                <a:solidFill>
                  <a:srgbClr val="C00000"/>
                </a:solidFill>
              </a:rPr>
              <a:t>prefer</a:t>
            </a:r>
            <a:r>
              <a:rPr lang="en-US" altLang="zh-TW" dirty="0">
                <a:solidFill>
                  <a:srgbClr val="0070C0"/>
                </a:solidFill>
              </a:rPr>
              <a:t>"]);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if (!tag || tag[1] != </a:t>
            </a:r>
            <a:r>
              <a:rPr lang="en-US" altLang="zh-TW" dirty="0" err="1">
                <a:solidFill>
                  <a:srgbClr val="0070C0"/>
                </a:solidFill>
              </a:rPr>
              <a:t>server.</a:t>
            </a:r>
            <a:r>
              <a:rPr lang="en-US" altLang="zh-TW" dirty="0" err="1">
                <a:solidFill>
                  <a:srgbClr val="C00000"/>
                </a:solidFill>
              </a:rPr>
              <a:t>version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return </a:t>
            </a:r>
            <a:r>
              <a:rPr lang="en-US" altLang="zh-TW" dirty="0" err="1">
                <a:solidFill>
                  <a:srgbClr val="0070C0"/>
                </a:solidFill>
              </a:rPr>
              <a:t>server.</a:t>
            </a:r>
            <a:r>
              <a:rPr lang="en-US" altLang="zh-TW" dirty="0" err="1">
                <a:solidFill>
                  <a:srgbClr val="C00000"/>
                </a:solidFill>
              </a:rPr>
              <a:t>talkResponse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} else if (!wait)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return {status: 304};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} else { return </a:t>
            </a:r>
            <a:r>
              <a:rPr lang="en-US" altLang="zh-TW" dirty="0" err="1">
                <a:solidFill>
                  <a:srgbClr val="0070C0"/>
                </a:solidFill>
              </a:rPr>
              <a:t>server.</a:t>
            </a:r>
            <a:r>
              <a:rPr lang="en-US" altLang="zh-TW" b="1" dirty="0" err="1">
                <a:solidFill>
                  <a:srgbClr val="FF0000"/>
                </a:solidFill>
              </a:rPr>
              <a:t>waitForChanges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  <a:hlinkClick r:id="rId2"/>
              </a:rPr>
              <a:t>Number</a:t>
            </a:r>
            <a:r>
              <a:rPr lang="en-US" altLang="zh-TW" dirty="0">
                <a:solidFill>
                  <a:srgbClr val="0070C0"/>
                </a:solidFill>
              </a:rPr>
              <a:t>(wait[1]));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5A0408-2C05-4603-9EC3-FE161F3D1A05}"/>
              </a:ext>
            </a:extLst>
          </p:cNvPr>
          <p:cNvSpPr/>
          <p:nvPr/>
        </p:nvSpPr>
        <p:spPr>
          <a:xfrm>
            <a:off x="0" y="5894685"/>
            <a:ext cx="4572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If no tag was given or a tag was given that </a:t>
            </a:r>
            <a:r>
              <a:rPr lang="en-US" altLang="zh-TW" dirty="0">
                <a:solidFill>
                  <a:srgbClr val="C00000"/>
                </a:solidFill>
                <a:latin typeface="Georgia" panose="02040502050405020303" pitchFamily="18" charset="0"/>
              </a:rPr>
              <a:t>doesn’t match the server’s current version</a:t>
            </a:r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, the handler responds with </a:t>
            </a:r>
            <a:r>
              <a:rPr lang="en-US" altLang="zh-TW" dirty="0">
                <a:solidFill>
                  <a:srgbClr val="C00000"/>
                </a:solidFill>
                <a:latin typeface="Georgia" panose="02040502050405020303" pitchFamily="18" charset="0"/>
              </a:rPr>
              <a:t>the list of talks</a:t>
            </a:r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. 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D4A8F-E875-49B5-B762-1D202FBFA002}"/>
              </a:ext>
            </a:extLst>
          </p:cNvPr>
          <p:cNvSpPr/>
          <p:nvPr/>
        </p:nvSpPr>
        <p:spPr>
          <a:xfrm>
            <a:off x="5004048" y="5631667"/>
            <a:ext cx="4092352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If request is </a:t>
            </a:r>
            <a:r>
              <a:rPr lang="zh-TW" altLang="en-US" dirty="0">
                <a:solidFill>
                  <a:srgbClr val="C00000"/>
                </a:solidFill>
              </a:rPr>
              <a:t>conditional</a:t>
            </a:r>
            <a:r>
              <a:rPr lang="zh-TW" altLang="en-US" dirty="0"/>
              <a:t> and talks </a:t>
            </a:r>
            <a:r>
              <a:rPr lang="zh-TW" altLang="en-US" dirty="0">
                <a:solidFill>
                  <a:srgbClr val="C00000"/>
                </a:solidFill>
              </a:rPr>
              <a:t>did not change</a:t>
            </a:r>
            <a:r>
              <a:rPr lang="zh-TW" altLang="en-US" dirty="0"/>
              <a:t>, consult the </a:t>
            </a:r>
            <a:r>
              <a:rPr lang="zh-TW" altLang="en-US" dirty="0">
                <a:solidFill>
                  <a:srgbClr val="C00000"/>
                </a:solidFill>
              </a:rPr>
              <a:t>Prefer</a:t>
            </a:r>
            <a:r>
              <a:rPr lang="zh-TW" altLang="en-US" dirty="0"/>
              <a:t> header to see whether we should </a:t>
            </a:r>
            <a:r>
              <a:rPr lang="zh-TW" altLang="en-US" dirty="0">
                <a:solidFill>
                  <a:srgbClr val="7030A0"/>
                </a:solidFill>
              </a:rPr>
              <a:t>delay</a:t>
            </a:r>
            <a:r>
              <a:rPr lang="zh-TW" altLang="en-US" dirty="0">
                <a:solidFill>
                  <a:srgbClr val="C00000"/>
                </a:solidFill>
              </a:rPr>
              <a:t> the response or respond right away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FDC3DF-4257-4344-B217-9C6653FECA64}"/>
              </a:ext>
            </a:extLst>
          </p:cNvPr>
          <p:cNvSpPr/>
          <p:nvPr/>
        </p:nvSpPr>
        <p:spPr>
          <a:xfrm>
            <a:off x="1475656" y="2204218"/>
            <a:ext cx="748883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PingFangSC-Regular"/>
                <a:hlinkClick r:id="rId3"/>
              </a:rPr>
              <a:t>exec()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方法用於檢索字串中的規則運算式的匹配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RegExpObject.</a:t>
            </a:r>
            <a:r>
              <a:rPr lang="en-US" altLang="zh-CN" dirty="0" err="1">
                <a:solidFill>
                  <a:srgbClr val="C00000"/>
                </a:solidFill>
                <a:latin typeface="PingFangSC-Regular"/>
              </a:rPr>
              <a:t>exec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(string)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847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Callback functions for delayed requests are stored in the server’s </a:t>
            </a:r>
            <a:r>
              <a:rPr lang="en-US" altLang="zh-TW" dirty="0">
                <a:solidFill>
                  <a:srgbClr val="C00000"/>
                </a:solidFill>
              </a:rPr>
              <a:t>waiting array :</a:t>
            </a:r>
          </a:p>
          <a:p>
            <a:pPr lvl="1"/>
            <a:r>
              <a:rPr lang="en-US" altLang="zh-TW" dirty="0"/>
              <a:t>they can be notified when something happens. </a:t>
            </a:r>
          </a:p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C00000"/>
                </a:solidFill>
              </a:rPr>
              <a:t>waitForChanges</a:t>
            </a:r>
            <a:r>
              <a:rPr lang="en-US" altLang="zh-TW" dirty="0"/>
              <a:t> method:</a:t>
            </a:r>
          </a:p>
          <a:p>
            <a:pPr algn="l"/>
            <a:r>
              <a:rPr lang="en-US" altLang="zh-TW" dirty="0"/>
              <a:t>sets a timer to respond with a </a:t>
            </a:r>
            <a:r>
              <a:rPr lang="en-US" altLang="zh-TW" dirty="0">
                <a:solidFill>
                  <a:srgbClr val="C00000"/>
                </a:solidFill>
                <a:hlinkClick r:id="rId2"/>
              </a:rPr>
              <a:t>304 status (</a:t>
            </a:r>
            <a:r>
              <a:rPr lang="en-US" altLang="zh-TW" b="1" i="0" u="none" strike="noStrike" dirty="0">
                <a:solidFill>
                  <a:srgbClr val="C00000"/>
                </a:solidFill>
                <a:effectLst/>
                <a:latin typeface="x-locale-heading-primary"/>
                <a:hlinkClick r:id="rId2"/>
              </a:rPr>
              <a:t>Not Modified)</a:t>
            </a:r>
            <a:br>
              <a:rPr lang="en-US" altLang="zh-TW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altLang="zh-TW" dirty="0">
              <a:solidFill>
                <a:srgbClr val="C00000"/>
              </a:solidFill>
            </a:endParaRPr>
          </a:p>
          <a:p>
            <a:pPr lvl="2"/>
            <a:r>
              <a:rPr lang="en-US" altLang="zh-TW" dirty="0"/>
              <a:t>when the request has </a:t>
            </a:r>
            <a:r>
              <a:rPr lang="en-US" altLang="zh-TW" dirty="0">
                <a:solidFill>
                  <a:srgbClr val="C00000"/>
                </a:solidFill>
              </a:rPr>
              <a:t>waited long enough</a:t>
            </a:r>
            <a:r>
              <a:rPr lang="en-US" altLang="zh-TW" dirty="0"/>
              <a:t>.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SkillShareServer</a:t>
            </a:r>
            <a:r>
              <a:rPr lang="en-US" altLang="zh-TW" dirty="0" err="1">
                <a:solidFill>
                  <a:srgbClr val="0070C0"/>
                </a:solidFill>
              </a:rPr>
              <a:t>.prototype.</a:t>
            </a:r>
            <a:r>
              <a:rPr lang="en-US" altLang="zh-TW" dirty="0" err="1">
                <a:solidFill>
                  <a:srgbClr val="C00000"/>
                </a:solidFill>
              </a:rPr>
              <a:t>waitForChanges</a:t>
            </a:r>
            <a:r>
              <a:rPr lang="en-US" altLang="zh-TW" dirty="0">
                <a:solidFill>
                  <a:srgbClr val="0070C0"/>
                </a:solidFill>
              </a:rPr>
              <a:t> = function(time)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new </a:t>
            </a:r>
            <a:r>
              <a:rPr lang="en-US" altLang="zh-TW" dirty="0">
                <a:solidFill>
                  <a:srgbClr val="C0000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(resolve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this.waiting.push</a:t>
            </a:r>
            <a:r>
              <a:rPr lang="en-US" altLang="zh-TW" dirty="0">
                <a:solidFill>
                  <a:srgbClr val="0070C0"/>
                </a:solidFill>
              </a:rPr>
              <a:t>(resolve);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(()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if (!</a:t>
            </a:r>
            <a:r>
              <a:rPr lang="en-US" altLang="zh-TW" dirty="0" err="1">
                <a:solidFill>
                  <a:srgbClr val="0070C0"/>
                </a:solidFill>
              </a:rPr>
              <a:t>this.waiting.includes</a:t>
            </a:r>
            <a:r>
              <a:rPr lang="en-US" altLang="zh-TW" dirty="0">
                <a:solidFill>
                  <a:srgbClr val="0070C0"/>
                </a:solidFill>
              </a:rPr>
              <a:t>(resolve)) return;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this.waiting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this.waiting.filter</a:t>
            </a:r>
            <a:r>
              <a:rPr lang="en-US" altLang="zh-TW" dirty="0">
                <a:solidFill>
                  <a:srgbClr val="0070C0"/>
                </a:solidFill>
              </a:rPr>
              <a:t>(r =&gt; r != resolve);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resolve({status: </a:t>
            </a:r>
            <a:r>
              <a:rPr lang="en-US" altLang="zh-TW" b="1" dirty="0">
                <a:solidFill>
                  <a:srgbClr val="C00000"/>
                </a:solidFill>
              </a:rPr>
              <a:t>304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}, time * 1000);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946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Registering a change </a:t>
            </a:r>
            <a:r>
              <a:rPr lang="en-US" altLang="zh-TW" dirty="0"/>
              <a:t>with updated:</a:t>
            </a:r>
          </a:p>
          <a:p>
            <a:pPr lvl="1"/>
            <a:r>
              <a:rPr lang="en-US" altLang="zh-TW" dirty="0"/>
              <a:t>increases the version property and wakes up all waiting requests.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SkillShareServer.prototype.</a:t>
            </a:r>
            <a:r>
              <a:rPr lang="en-US" altLang="zh-TW" dirty="0" err="1">
                <a:solidFill>
                  <a:srgbClr val="C00000"/>
                </a:solidFill>
              </a:rPr>
              <a:t>updated</a:t>
            </a:r>
            <a:r>
              <a:rPr lang="en-US" altLang="zh-TW" dirty="0">
                <a:solidFill>
                  <a:srgbClr val="0070C0"/>
                </a:solidFill>
              </a:rPr>
              <a:t> = function()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this.version</a:t>
            </a:r>
            <a:r>
              <a:rPr lang="en-US" altLang="zh-TW" dirty="0">
                <a:solidFill>
                  <a:srgbClr val="0070C0"/>
                </a:solidFill>
              </a:rPr>
              <a:t>++;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response = </a:t>
            </a:r>
            <a:r>
              <a:rPr lang="en-US" altLang="zh-TW" dirty="0" err="1">
                <a:solidFill>
                  <a:srgbClr val="0070C0"/>
                </a:solidFill>
              </a:rPr>
              <a:t>this.talkResponse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this.waiting.forEach</a:t>
            </a:r>
            <a:r>
              <a:rPr lang="en-US" altLang="zh-TW" dirty="0">
                <a:solidFill>
                  <a:srgbClr val="0070C0"/>
                </a:solidFill>
              </a:rPr>
              <a:t>(resolve =&gt; resolve(response));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this.waiting</a:t>
            </a:r>
            <a:r>
              <a:rPr lang="en-US" altLang="zh-TW" dirty="0">
                <a:solidFill>
                  <a:srgbClr val="0070C0"/>
                </a:solidFill>
              </a:rPr>
              <a:t> = [];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altLang="zh-TW" sz="2400" dirty="0"/>
              <a:t>That concludes the server code. </a:t>
            </a:r>
          </a:p>
          <a:p>
            <a:pPr lvl="1"/>
            <a:r>
              <a:rPr lang="en-US" altLang="zh-TW" sz="2200" dirty="0"/>
              <a:t>If we create an </a:t>
            </a:r>
            <a:r>
              <a:rPr lang="en-US" altLang="zh-TW" sz="2200" dirty="0">
                <a:solidFill>
                  <a:srgbClr val="C00000"/>
                </a:solidFill>
              </a:rPr>
              <a:t>instance of </a:t>
            </a:r>
            <a:r>
              <a:rPr lang="en-US" altLang="zh-TW" sz="2200" b="1" dirty="0" err="1">
                <a:solidFill>
                  <a:srgbClr val="C00000"/>
                </a:solidFill>
              </a:rPr>
              <a:t>SkillShareServer</a:t>
            </a:r>
            <a:r>
              <a:rPr lang="en-US" altLang="zh-TW" sz="2200" dirty="0">
                <a:solidFill>
                  <a:srgbClr val="C00000"/>
                </a:solidFill>
              </a:rPr>
              <a:t> and start it on port </a:t>
            </a:r>
            <a:r>
              <a:rPr lang="en-US" altLang="zh-TW" sz="2200" b="1" dirty="0">
                <a:solidFill>
                  <a:srgbClr val="C00000"/>
                </a:solidFill>
              </a:rPr>
              <a:t>8000</a:t>
            </a:r>
            <a:r>
              <a:rPr lang="en-US" altLang="zh-TW" sz="2200" dirty="0"/>
              <a:t>, </a:t>
            </a:r>
          </a:p>
          <a:p>
            <a:pPr lvl="2"/>
            <a:r>
              <a:rPr lang="en-US" altLang="zh-TW" dirty="0"/>
              <a:t>the resulting HTTP server serves files from the </a:t>
            </a:r>
            <a:r>
              <a:rPr lang="en-US" altLang="zh-TW" dirty="0">
                <a:solidFill>
                  <a:srgbClr val="C00000"/>
                </a:solidFill>
              </a:rPr>
              <a:t>public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subdirectory:</a:t>
            </a:r>
          </a:p>
          <a:p>
            <a:pPr lvl="3"/>
            <a:r>
              <a:rPr lang="en-US" altLang="zh-TW" dirty="0"/>
              <a:t>alongside a </a:t>
            </a:r>
            <a:r>
              <a:rPr lang="en-US" altLang="zh-TW" dirty="0">
                <a:solidFill>
                  <a:srgbClr val="C00000"/>
                </a:solidFill>
              </a:rPr>
              <a:t>talk-managing interface </a:t>
            </a:r>
            <a:r>
              <a:rPr lang="en-US" altLang="zh-TW" dirty="0"/>
              <a:t>under the </a:t>
            </a:r>
            <a:r>
              <a:rPr lang="en-US" altLang="zh-TW" dirty="0">
                <a:solidFill>
                  <a:srgbClr val="C00000"/>
                </a:solidFill>
              </a:rPr>
              <a:t>/talks </a:t>
            </a:r>
            <a:r>
              <a:rPr lang="en-US" altLang="zh-TW" dirty="0"/>
              <a:t>URL.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new </a:t>
            </a:r>
            <a:r>
              <a:rPr lang="en-US" altLang="zh-TW" b="1" dirty="0" err="1">
                <a:solidFill>
                  <a:srgbClr val="C00000"/>
                </a:solidFill>
              </a:rPr>
              <a:t>SkillShareServer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(null)).</a:t>
            </a:r>
            <a:r>
              <a:rPr lang="en-US" altLang="zh-TW" b="1" dirty="0">
                <a:solidFill>
                  <a:srgbClr val="C00000"/>
                </a:solidFill>
              </a:rPr>
              <a:t>start</a:t>
            </a:r>
            <a:r>
              <a:rPr lang="en-US" altLang="zh-TW" dirty="0">
                <a:solidFill>
                  <a:srgbClr val="0070C0"/>
                </a:solidFill>
              </a:rPr>
              <a:t>(8000);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74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client-side part </a:t>
            </a:r>
            <a:r>
              <a:rPr lang="en-US" altLang="zh-TW" sz="2400" dirty="0"/>
              <a:t>of the skill-sharing website consists of three files: </a:t>
            </a:r>
          </a:p>
          <a:p>
            <a:pPr lvl="1"/>
            <a:r>
              <a:rPr lang="en-US" altLang="zh-TW" sz="2000" dirty="0"/>
              <a:t>a tiny HTML page, a style sheet, and a JavaScript file.</a:t>
            </a:r>
          </a:p>
          <a:p>
            <a:r>
              <a:rPr lang="en-US" altLang="zh-TW" sz="2400" dirty="0"/>
              <a:t>HTML:</a:t>
            </a:r>
          </a:p>
          <a:p>
            <a:pPr lvl="1"/>
            <a:r>
              <a:rPr lang="en-US" altLang="zh-TW" sz="2000" dirty="0"/>
              <a:t>It is a convention for web servers to try to serve a file named </a:t>
            </a:r>
            <a:r>
              <a:rPr lang="en-US" altLang="zh-TW" sz="2000" dirty="0">
                <a:solidFill>
                  <a:srgbClr val="C00000"/>
                </a:solidFill>
              </a:rPr>
              <a:t>index.html </a:t>
            </a:r>
          </a:p>
          <a:p>
            <a:pPr lvl="2"/>
            <a:r>
              <a:rPr lang="en-US" altLang="zh-TW" sz="2000" dirty="0"/>
              <a:t>when a request is made directly to a path that corresponds to a directory. </a:t>
            </a:r>
          </a:p>
          <a:p>
            <a:pPr lvl="2"/>
            <a:r>
              <a:rPr lang="en-US" altLang="zh-TW" sz="2000" dirty="0"/>
              <a:t>The </a:t>
            </a:r>
            <a:r>
              <a:rPr lang="en-US" altLang="zh-TW" sz="2000" b="1" dirty="0"/>
              <a:t>file server module </a:t>
            </a:r>
            <a:r>
              <a:rPr lang="en-US" altLang="zh-TW" sz="2000" dirty="0"/>
              <a:t>we use, </a:t>
            </a:r>
            <a:r>
              <a:rPr lang="en-US" altLang="zh-TW" sz="2000" b="1" dirty="0">
                <a:solidFill>
                  <a:srgbClr val="C00000"/>
                </a:solidFill>
              </a:rPr>
              <a:t>ecstatic</a:t>
            </a:r>
            <a:r>
              <a:rPr lang="en-US" altLang="zh-TW" sz="2000" dirty="0"/>
              <a:t>, supports this </a:t>
            </a:r>
            <a:r>
              <a:rPr lang="en-US" altLang="zh-TW" sz="2000" dirty="0">
                <a:solidFill>
                  <a:srgbClr val="C00000"/>
                </a:solidFill>
              </a:rPr>
              <a:t>convention</a:t>
            </a:r>
            <a:r>
              <a:rPr lang="en-US" altLang="zh-TW" sz="2000" dirty="0"/>
              <a:t>.</a:t>
            </a:r>
          </a:p>
          <a:p>
            <a:pPr lvl="3"/>
            <a:r>
              <a:rPr lang="en-US" altLang="zh-TW" b="1" dirty="0"/>
              <a:t>When a request is made to the </a:t>
            </a:r>
            <a:r>
              <a:rPr lang="en-US" altLang="zh-TW" dirty="0">
                <a:solidFill>
                  <a:srgbClr val="C00000"/>
                </a:solidFill>
              </a:rPr>
              <a:t>path /</a:t>
            </a:r>
            <a:r>
              <a:rPr lang="en-US" altLang="zh-TW" dirty="0"/>
              <a:t>, </a:t>
            </a:r>
          </a:p>
          <a:p>
            <a:pPr lvl="4"/>
            <a:r>
              <a:rPr lang="en-US" altLang="zh-TW" dirty="0"/>
              <a:t>server looks for the file </a:t>
            </a:r>
            <a:r>
              <a:rPr lang="en-US" altLang="zh-TW" dirty="0">
                <a:solidFill>
                  <a:srgbClr val="C00000"/>
                </a:solidFill>
              </a:rPr>
              <a:t>./public/index.html</a:t>
            </a:r>
            <a:r>
              <a:rPr lang="en-US" altLang="zh-TW" dirty="0"/>
              <a:t> </a:t>
            </a:r>
          </a:p>
          <a:p>
            <a:pPr lvl="5"/>
            <a:r>
              <a:rPr lang="en-US" altLang="zh-TW" sz="1800" dirty="0"/>
              <a:t>(</a:t>
            </a:r>
            <a:r>
              <a:rPr lang="en-US" altLang="zh-TW" sz="1800" dirty="0">
                <a:solidFill>
                  <a:srgbClr val="C00000"/>
                </a:solidFill>
              </a:rPr>
              <a:t>./public</a:t>
            </a:r>
            <a:r>
              <a:rPr lang="en-US" altLang="zh-TW" sz="1800" dirty="0"/>
              <a:t> being the root we gave it) and returns that file if found.</a:t>
            </a:r>
          </a:p>
          <a:p>
            <a:pPr lvl="5"/>
            <a:r>
              <a:rPr lang="en-US" altLang="zh-TW" sz="1800" dirty="0"/>
              <a:t>// index.html</a:t>
            </a:r>
          </a:p>
          <a:p>
            <a:pPr lvl="5"/>
            <a:r>
              <a:rPr lang="en-US" altLang="zh-TW" sz="1800" dirty="0">
                <a:solidFill>
                  <a:srgbClr val="0070C0"/>
                </a:solidFill>
              </a:rPr>
              <a:t>&lt;!doctype html&gt;</a:t>
            </a:r>
          </a:p>
          <a:p>
            <a:pPr lvl="5"/>
            <a:r>
              <a:rPr lang="en-US" altLang="zh-TW" sz="1800" dirty="0">
                <a:solidFill>
                  <a:srgbClr val="0070C0"/>
                </a:solidFill>
              </a:rPr>
              <a:t>&lt;meta charset="utf-8"&gt;</a:t>
            </a:r>
          </a:p>
          <a:p>
            <a:pPr lvl="5"/>
            <a:r>
              <a:rPr lang="en-US" altLang="zh-TW" sz="1800" dirty="0">
                <a:solidFill>
                  <a:srgbClr val="0070C0"/>
                </a:solidFill>
              </a:rPr>
              <a:t>&lt;title&gt;Skill Sharing&lt;/title&gt;</a:t>
            </a:r>
          </a:p>
          <a:p>
            <a:pPr lvl="5"/>
            <a:r>
              <a:rPr lang="en-US" altLang="zh-TW" sz="1800" dirty="0">
                <a:solidFill>
                  <a:srgbClr val="0070C0"/>
                </a:solidFill>
              </a:rPr>
              <a:t>&lt;link </a:t>
            </a:r>
            <a:r>
              <a:rPr lang="en-US" altLang="zh-TW" sz="1800" dirty="0" err="1">
                <a:solidFill>
                  <a:srgbClr val="0070C0"/>
                </a:solidFill>
              </a:rPr>
              <a:t>rel</a:t>
            </a:r>
            <a:r>
              <a:rPr lang="en-US" altLang="zh-TW" sz="1800" dirty="0">
                <a:solidFill>
                  <a:srgbClr val="0070C0"/>
                </a:solidFill>
              </a:rPr>
              <a:t>="</a:t>
            </a:r>
            <a:r>
              <a:rPr lang="en-US" altLang="zh-TW" sz="1800" dirty="0">
                <a:solidFill>
                  <a:srgbClr val="C00000"/>
                </a:solidFill>
              </a:rPr>
              <a:t>stylesheet</a:t>
            </a:r>
            <a:r>
              <a:rPr lang="en-US" altLang="zh-TW" sz="1800" dirty="0">
                <a:solidFill>
                  <a:srgbClr val="0070C0"/>
                </a:solidFill>
              </a:rPr>
              <a:t>" </a:t>
            </a:r>
            <a:r>
              <a:rPr lang="en-US" altLang="zh-TW" sz="1800" dirty="0" err="1">
                <a:solidFill>
                  <a:srgbClr val="0070C0"/>
                </a:solidFill>
              </a:rPr>
              <a:t>href</a:t>
            </a:r>
            <a:r>
              <a:rPr lang="en-US" altLang="zh-TW" sz="1800" dirty="0">
                <a:solidFill>
                  <a:srgbClr val="0070C0"/>
                </a:solidFill>
              </a:rPr>
              <a:t>="</a:t>
            </a:r>
            <a:r>
              <a:rPr lang="en-US" altLang="zh-TW" sz="1800" dirty="0">
                <a:solidFill>
                  <a:srgbClr val="C00000"/>
                </a:solidFill>
              </a:rPr>
              <a:t>skillsharing.css</a:t>
            </a:r>
            <a:r>
              <a:rPr lang="en-US" altLang="zh-TW" sz="1800" dirty="0">
                <a:solidFill>
                  <a:srgbClr val="0070C0"/>
                </a:solidFill>
              </a:rPr>
              <a:t>"&gt;</a:t>
            </a:r>
          </a:p>
          <a:p>
            <a:pPr lvl="5"/>
            <a:r>
              <a:rPr lang="en-US" altLang="zh-TW" sz="1800" dirty="0">
                <a:solidFill>
                  <a:srgbClr val="0070C0"/>
                </a:solidFill>
              </a:rPr>
              <a:t>&lt;h1&gt;Skill Sharing&lt;/h1&gt;</a:t>
            </a:r>
          </a:p>
          <a:p>
            <a:pPr lvl="5"/>
            <a:r>
              <a:rPr lang="en-US" altLang="zh-TW" sz="1800" dirty="0">
                <a:solidFill>
                  <a:srgbClr val="0070C0"/>
                </a:solidFill>
              </a:rPr>
              <a:t>&lt;script </a:t>
            </a:r>
            <a:r>
              <a:rPr lang="en-US" altLang="zh-TW" sz="1800" dirty="0" err="1">
                <a:solidFill>
                  <a:srgbClr val="0070C0"/>
                </a:solidFill>
              </a:rPr>
              <a:t>src</a:t>
            </a:r>
            <a:r>
              <a:rPr lang="en-US" altLang="zh-TW" sz="1800" dirty="0">
                <a:solidFill>
                  <a:srgbClr val="0070C0"/>
                </a:solidFill>
              </a:rPr>
              <a:t>="</a:t>
            </a:r>
            <a:r>
              <a:rPr lang="en-US" altLang="zh-TW" sz="1800" dirty="0">
                <a:solidFill>
                  <a:srgbClr val="C00000"/>
                </a:solidFill>
              </a:rPr>
              <a:t>skillsharing_client.js</a:t>
            </a:r>
            <a:r>
              <a:rPr lang="en-US" altLang="zh-TW" sz="1800" dirty="0">
                <a:solidFill>
                  <a:srgbClr val="0070C0"/>
                </a:solidFill>
              </a:rPr>
              <a:t>"&gt;&lt;/script&gt;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3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 </a:t>
            </a:r>
            <a:r>
              <a:rPr lang="en-US" altLang="zh-TW" i="1" dirty="0"/>
              <a:t>server</a:t>
            </a:r>
            <a:r>
              <a:rPr lang="en-US" altLang="zh-TW" dirty="0"/>
              <a:t> part to this project:</a:t>
            </a:r>
          </a:p>
          <a:p>
            <a:pPr lvl="1"/>
            <a:r>
              <a:rPr lang="en-US" altLang="zh-TW" dirty="0"/>
              <a:t>written for </a:t>
            </a:r>
            <a:r>
              <a:rPr lang="en-US" altLang="zh-TW" dirty="0">
                <a:solidFill>
                  <a:srgbClr val="C00000"/>
                </a:solidFill>
              </a:rPr>
              <a:t>Node.js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a </a:t>
            </a:r>
            <a:r>
              <a:rPr lang="en-US" altLang="zh-TW" i="1" dirty="0"/>
              <a:t>client</a:t>
            </a:r>
            <a:r>
              <a:rPr lang="en-US" altLang="zh-TW" dirty="0"/>
              <a:t> part:</a:t>
            </a:r>
          </a:p>
          <a:p>
            <a:pPr lvl="1"/>
            <a:r>
              <a:rPr lang="en-US" altLang="zh-TW" dirty="0"/>
              <a:t>written for the </a:t>
            </a:r>
            <a:r>
              <a:rPr lang="en-US" altLang="zh-TW" dirty="0">
                <a:solidFill>
                  <a:srgbClr val="C00000"/>
                </a:solidFill>
              </a:rPr>
              <a:t>browser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The server:</a:t>
            </a:r>
          </a:p>
          <a:p>
            <a:pPr lvl="1"/>
            <a:r>
              <a:rPr lang="en-US" altLang="zh-TW" dirty="0"/>
              <a:t>stores the system’s data and provides it to the client.</a:t>
            </a:r>
          </a:p>
          <a:p>
            <a:pPr lvl="1"/>
            <a:r>
              <a:rPr lang="en-US" altLang="zh-TW" dirty="0"/>
              <a:t>serves the files that implement the client-side system.</a:t>
            </a:r>
          </a:p>
          <a:p>
            <a:pPr lvl="1"/>
            <a:r>
              <a:rPr lang="en-US" altLang="zh-TW" dirty="0"/>
              <a:t>keeps the list of talks proposed for the next meeting</a:t>
            </a:r>
          </a:p>
          <a:p>
            <a:r>
              <a:rPr lang="en-US" altLang="zh-TW" dirty="0"/>
              <a:t>the client:</a:t>
            </a:r>
          </a:p>
          <a:p>
            <a:pPr lvl="1"/>
            <a:r>
              <a:rPr lang="en-US" altLang="zh-TW" dirty="0"/>
              <a:t>shows this list. </a:t>
            </a:r>
          </a:p>
          <a:p>
            <a:pPr lvl="2"/>
            <a:r>
              <a:rPr lang="en-US" altLang="zh-TW" dirty="0"/>
              <a:t>Each talk has a </a:t>
            </a:r>
            <a:r>
              <a:rPr lang="en-US" altLang="zh-TW" dirty="0">
                <a:solidFill>
                  <a:srgbClr val="C00000"/>
                </a:solidFill>
              </a:rPr>
              <a:t>presenter name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a title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a summary</a:t>
            </a:r>
            <a:r>
              <a:rPr lang="en-US" altLang="zh-TW" dirty="0"/>
              <a:t>, and an </a:t>
            </a:r>
            <a:r>
              <a:rPr lang="en-US" altLang="zh-TW" dirty="0">
                <a:solidFill>
                  <a:srgbClr val="C00000"/>
                </a:solidFill>
              </a:rPr>
              <a:t>array of comments</a:t>
            </a:r>
            <a:r>
              <a:rPr lang="en-US" altLang="zh-TW" dirty="0"/>
              <a:t> associated with it</a:t>
            </a:r>
          </a:p>
          <a:p>
            <a:pPr lvl="2"/>
            <a:r>
              <a:rPr lang="en-US" altLang="zh-TW" dirty="0"/>
              <a:t>allows users to propose </a:t>
            </a:r>
            <a:r>
              <a:rPr lang="en-US" altLang="zh-TW" dirty="0">
                <a:solidFill>
                  <a:srgbClr val="C00000"/>
                </a:solidFill>
              </a:rPr>
              <a:t>new</a:t>
            </a:r>
            <a:r>
              <a:rPr lang="en-US" altLang="zh-TW" dirty="0"/>
              <a:t> talks (adding them to the list), </a:t>
            </a:r>
            <a:r>
              <a:rPr lang="en-US" altLang="zh-TW" dirty="0">
                <a:solidFill>
                  <a:srgbClr val="C00000"/>
                </a:solidFill>
              </a:rPr>
              <a:t>delete</a:t>
            </a:r>
            <a:r>
              <a:rPr lang="en-US" altLang="zh-TW" dirty="0"/>
              <a:t> talks, and </a:t>
            </a:r>
            <a:r>
              <a:rPr lang="en-US" altLang="zh-TW" dirty="0">
                <a:solidFill>
                  <a:srgbClr val="C00000"/>
                </a:solidFill>
              </a:rPr>
              <a:t>comment</a:t>
            </a:r>
            <a:r>
              <a:rPr lang="en-US" altLang="zh-TW" dirty="0"/>
              <a:t> on existing talks. </a:t>
            </a:r>
          </a:p>
          <a:p>
            <a:pPr lvl="2"/>
            <a:r>
              <a:rPr lang="en-US" altLang="zh-TW" dirty="0"/>
              <a:t>makes an HTTP request to tell the server:</a:t>
            </a:r>
          </a:p>
          <a:p>
            <a:pPr lvl="3"/>
            <a:r>
              <a:rPr lang="en-US" altLang="zh-TW" dirty="0"/>
              <a:t>whenever the user makes such a change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05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en-US" altLang="zh-TW" dirty="0"/>
              <a:t>application state consists of: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list of talks </a:t>
            </a:r>
            <a:r>
              <a:rPr lang="en-US" altLang="zh-TW" dirty="0"/>
              <a:t>&amp; the </a:t>
            </a:r>
            <a:r>
              <a:rPr lang="en-US" altLang="zh-TW" b="1" dirty="0"/>
              <a:t>name of the user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store it in a </a:t>
            </a:r>
            <a:r>
              <a:rPr lang="en-US" altLang="zh-TW" dirty="0">
                <a:solidFill>
                  <a:srgbClr val="C00000"/>
                </a:solidFill>
              </a:rPr>
              <a:t>{talks, user} </a:t>
            </a:r>
            <a:r>
              <a:rPr lang="en-US" altLang="zh-TW" dirty="0"/>
              <a:t>object. </a:t>
            </a:r>
          </a:p>
          <a:p>
            <a:r>
              <a:rPr lang="en-US" altLang="zh-TW" sz="2400" dirty="0"/>
              <a:t>We </a:t>
            </a:r>
            <a:r>
              <a:rPr lang="en-US" altLang="zh-TW" sz="2400" dirty="0">
                <a:solidFill>
                  <a:srgbClr val="C00000"/>
                </a:solidFill>
              </a:rPr>
              <a:t>don’t </a:t>
            </a:r>
            <a:r>
              <a:rPr lang="en-US" altLang="zh-TW" sz="2400" dirty="0"/>
              <a:t>allow the user interface to directly manipulate the state or send off HTTP requests:</a:t>
            </a:r>
          </a:p>
          <a:p>
            <a:pPr lvl="1"/>
            <a:r>
              <a:rPr lang="en-US" altLang="zh-TW" sz="2400" dirty="0"/>
              <a:t>it may emit </a:t>
            </a:r>
            <a:r>
              <a:rPr lang="en-US" altLang="zh-TW" sz="2400" dirty="0">
                <a:solidFill>
                  <a:srgbClr val="C00000"/>
                </a:solidFill>
              </a:rPr>
              <a:t>actions</a:t>
            </a:r>
            <a:r>
              <a:rPr lang="en-US" altLang="zh-TW" sz="2400" dirty="0"/>
              <a:t> that describe what the user is trying to do.</a:t>
            </a:r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 err="1">
                <a:solidFill>
                  <a:srgbClr val="C00000"/>
                </a:solidFill>
              </a:rPr>
              <a:t>handleAction</a:t>
            </a:r>
            <a:r>
              <a:rPr lang="en-US" altLang="zh-TW" sz="2400" dirty="0"/>
              <a:t> function takes such an action and makes it happen.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8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handleAction</a:t>
            </a:r>
            <a:r>
              <a:rPr lang="en-US" altLang="zh-TW" dirty="0">
                <a:solidFill>
                  <a:srgbClr val="0070C0"/>
                </a:solidFill>
              </a:rPr>
              <a:t>(state, action)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C00000"/>
                </a:solidFill>
              </a:rPr>
              <a:t>action.type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"</a:t>
            </a:r>
            <a:r>
              <a:rPr lang="en-US" altLang="zh-TW" dirty="0" err="1">
                <a:solidFill>
                  <a:srgbClr val="C00000"/>
                </a:solidFill>
              </a:rPr>
              <a:t>setUser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localStorage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C00000"/>
                </a:solidFill>
              </a:rPr>
              <a:t>setItem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7030A0"/>
                </a:solidFill>
              </a:rPr>
              <a:t>userName</a:t>
            </a:r>
            <a:r>
              <a:rPr lang="en-US" altLang="zh-TW" dirty="0">
                <a:solidFill>
                  <a:srgbClr val="0070C0"/>
                </a:solidFill>
              </a:rPr>
              <a:t>", </a:t>
            </a:r>
            <a:r>
              <a:rPr lang="en-US" altLang="zh-TW" dirty="0" err="1">
                <a:solidFill>
                  <a:srgbClr val="0070C0"/>
                </a:solidFill>
              </a:rPr>
              <a:t>action.user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return </a:t>
            </a:r>
            <a:r>
              <a:rPr lang="en-US" altLang="zh-TW" dirty="0" err="1">
                <a:solidFill>
                  <a:srgbClr val="0070C0"/>
                </a:solidFill>
              </a:rPr>
              <a:t>Object.</a:t>
            </a:r>
            <a:r>
              <a:rPr lang="en-US" altLang="zh-TW" b="1" dirty="0" err="1">
                <a:solidFill>
                  <a:srgbClr val="0070C0"/>
                </a:solidFill>
              </a:rPr>
              <a:t>assign</a:t>
            </a:r>
            <a:r>
              <a:rPr lang="en-US" altLang="zh-TW" dirty="0">
                <a:solidFill>
                  <a:srgbClr val="0070C0"/>
                </a:solidFill>
              </a:rPr>
              <a:t>({}, state, {user: </a:t>
            </a:r>
            <a:r>
              <a:rPr lang="en-US" altLang="zh-TW" dirty="0" err="1">
                <a:solidFill>
                  <a:srgbClr val="0070C0"/>
                </a:solidFill>
              </a:rPr>
              <a:t>action.user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 else if (</a:t>
            </a:r>
            <a:r>
              <a:rPr lang="en-US" altLang="zh-TW" dirty="0" err="1">
                <a:solidFill>
                  <a:srgbClr val="0070C0"/>
                </a:solidFill>
              </a:rPr>
              <a:t>action.type</a:t>
            </a:r>
            <a:r>
              <a:rPr lang="en-US" altLang="zh-TW" dirty="0">
                <a:solidFill>
                  <a:srgbClr val="0070C0"/>
                </a:solidFill>
              </a:rPr>
              <a:t> == "</a:t>
            </a:r>
            <a:r>
              <a:rPr lang="en-US" altLang="zh-TW" dirty="0" err="1">
                <a:solidFill>
                  <a:srgbClr val="7030A0"/>
                </a:solidFill>
              </a:rPr>
              <a:t>setTalks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return </a:t>
            </a:r>
            <a:r>
              <a:rPr lang="en-US" altLang="zh-TW" dirty="0" err="1">
                <a:solidFill>
                  <a:srgbClr val="0070C0"/>
                </a:solidFill>
              </a:rPr>
              <a:t>Object.assign</a:t>
            </a:r>
            <a:r>
              <a:rPr lang="en-US" altLang="zh-TW" dirty="0">
                <a:solidFill>
                  <a:srgbClr val="0070C0"/>
                </a:solidFill>
              </a:rPr>
              <a:t>({}, state, {talks: </a:t>
            </a:r>
            <a:r>
              <a:rPr lang="en-US" altLang="zh-TW" dirty="0" err="1">
                <a:solidFill>
                  <a:srgbClr val="0070C0"/>
                </a:solidFill>
              </a:rPr>
              <a:t>action.talks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 else if (</a:t>
            </a:r>
            <a:r>
              <a:rPr lang="en-US" altLang="zh-TW" dirty="0" err="1">
                <a:solidFill>
                  <a:srgbClr val="C00000"/>
                </a:solidFill>
              </a:rPr>
              <a:t>action.type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"</a:t>
            </a:r>
            <a:r>
              <a:rPr lang="en-US" altLang="zh-TW" dirty="0" err="1">
                <a:solidFill>
                  <a:srgbClr val="C00000"/>
                </a:solidFill>
              </a:rPr>
              <a:t>newTalk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fetchOK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talkURL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action.title</a:t>
            </a:r>
            <a:r>
              <a:rPr lang="en-US" altLang="zh-TW" dirty="0">
                <a:solidFill>
                  <a:srgbClr val="0070C0"/>
                </a:solidFill>
              </a:rPr>
              <a:t>),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method: "</a:t>
            </a:r>
            <a:r>
              <a:rPr lang="en-US" altLang="zh-TW" b="1" dirty="0">
                <a:solidFill>
                  <a:srgbClr val="C00000"/>
                </a:solidFill>
              </a:rPr>
              <a:t>PUT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headers: {"Content-Type": "application/json"},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body: </a:t>
            </a:r>
            <a:r>
              <a:rPr lang="en-US" altLang="zh-TW" dirty="0" err="1">
                <a:solidFill>
                  <a:srgbClr val="C00000"/>
                </a:solidFill>
              </a:rPr>
              <a:t>JSON.stringify</a:t>
            </a:r>
            <a:r>
              <a:rPr lang="en-US" altLang="zh-TW" dirty="0">
                <a:solidFill>
                  <a:srgbClr val="0070C0"/>
                </a:solidFill>
              </a:rPr>
              <a:t>({</a:t>
            </a:r>
            <a:r>
              <a:rPr lang="en-US" altLang="zh-TW" dirty="0">
                <a:solidFill>
                  <a:srgbClr val="C00000"/>
                </a:solidFill>
              </a:rPr>
              <a:t>presenter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state.user</a:t>
            </a:r>
            <a:r>
              <a:rPr lang="en-US" altLang="zh-TW" dirty="0">
                <a:solidFill>
                  <a:srgbClr val="0070C0"/>
                </a:solidFill>
              </a:rPr>
              <a:t>,  </a:t>
            </a:r>
            <a:r>
              <a:rPr lang="en-US" altLang="zh-TW" dirty="0">
                <a:solidFill>
                  <a:srgbClr val="C00000"/>
                </a:solidFill>
              </a:rPr>
              <a:t>summary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action.summary</a:t>
            </a:r>
            <a:r>
              <a:rPr lang="en-US" altLang="zh-TW" dirty="0">
                <a:solidFill>
                  <a:srgbClr val="0070C0"/>
                </a:solidFill>
              </a:rPr>
              <a:t> })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}).catch(</a:t>
            </a:r>
            <a:r>
              <a:rPr lang="en-US" altLang="zh-TW" dirty="0" err="1">
                <a:solidFill>
                  <a:srgbClr val="0070C0"/>
                </a:solidFill>
              </a:rPr>
              <a:t>reportError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 else if (</a:t>
            </a:r>
            <a:r>
              <a:rPr lang="en-US" altLang="zh-TW" dirty="0" err="1">
                <a:solidFill>
                  <a:srgbClr val="C00000"/>
                </a:solidFill>
              </a:rPr>
              <a:t>action.type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"</a:t>
            </a:r>
            <a:r>
              <a:rPr lang="en-US" altLang="zh-TW" dirty="0" err="1">
                <a:solidFill>
                  <a:srgbClr val="C00000"/>
                </a:solidFill>
              </a:rPr>
              <a:t>deleteTalk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fetchOK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talkURL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action.talk</a:t>
            </a:r>
            <a:r>
              <a:rPr lang="en-US" altLang="zh-TW" dirty="0">
                <a:solidFill>
                  <a:srgbClr val="0070C0"/>
                </a:solidFill>
              </a:rPr>
              <a:t>), {method: "DELETE"})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.catch(</a:t>
            </a:r>
            <a:r>
              <a:rPr lang="en-US" altLang="zh-TW" dirty="0" err="1">
                <a:solidFill>
                  <a:srgbClr val="0070C0"/>
                </a:solidFill>
              </a:rPr>
              <a:t>reportError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 else if (</a:t>
            </a:r>
            <a:r>
              <a:rPr lang="en-US" altLang="zh-TW" dirty="0" err="1">
                <a:solidFill>
                  <a:srgbClr val="C00000"/>
                </a:solidFill>
              </a:rPr>
              <a:t>action.type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 "</a:t>
            </a:r>
            <a:r>
              <a:rPr lang="en-US" altLang="zh-TW" dirty="0" err="1">
                <a:solidFill>
                  <a:srgbClr val="C00000"/>
                </a:solidFill>
              </a:rPr>
              <a:t>newComment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fetchOK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talkURL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action.talk</a:t>
            </a:r>
            <a:r>
              <a:rPr lang="en-US" altLang="zh-TW" dirty="0">
                <a:solidFill>
                  <a:srgbClr val="0070C0"/>
                </a:solidFill>
              </a:rPr>
              <a:t>) + "/comments",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method: "</a:t>
            </a:r>
            <a:r>
              <a:rPr lang="en-US" altLang="zh-TW" b="1" dirty="0">
                <a:solidFill>
                  <a:srgbClr val="C00000"/>
                </a:solidFill>
              </a:rPr>
              <a:t>POST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headers: {"Content-Type": "application/json"},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body: </a:t>
            </a:r>
            <a:r>
              <a:rPr lang="en-US" altLang="zh-TW" dirty="0" err="1">
                <a:solidFill>
                  <a:srgbClr val="C00000"/>
                </a:solidFill>
              </a:rPr>
              <a:t>JSON.stringify</a:t>
            </a:r>
            <a:r>
              <a:rPr lang="en-US" altLang="zh-TW" dirty="0">
                <a:solidFill>
                  <a:srgbClr val="0070C0"/>
                </a:solidFill>
              </a:rPr>
              <a:t>({ </a:t>
            </a:r>
            <a:r>
              <a:rPr lang="en-US" altLang="zh-TW" dirty="0">
                <a:solidFill>
                  <a:srgbClr val="C00000"/>
                </a:solidFill>
              </a:rPr>
              <a:t>author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state.user</a:t>
            </a:r>
            <a:r>
              <a:rPr lang="en-US" altLang="zh-TW" dirty="0">
                <a:solidFill>
                  <a:srgbClr val="0070C0"/>
                </a:solidFill>
              </a:rPr>
              <a:t>,  </a:t>
            </a:r>
            <a:r>
              <a:rPr lang="en-US" altLang="zh-TW" dirty="0">
                <a:solidFill>
                  <a:srgbClr val="C00000"/>
                </a:solidFill>
              </a:rPr>
              <a:t>message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action.message</a:t>
            </a:r>
            <a:r>
              <a:rPr lang="en-US" altLang="zh-TW" dirty="0">
                <a:solidFill>
                  <a:srgbClr val="0070C0"/>
                </a:solidFill>
              </a:rPr>
              <a:t>})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}).catch(</a:t>
            </a:r>
            <a:r>
              <a:rPr lang="en-US" altLang="zh-TW" dirty="0" err="1">
                <a:solidFill>
                  <a:srgbClr val="0070C0"/>
                </a:solidFill>
              </a:rPr>
              <a:t>reportError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return state;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6A0C02-80FD-433B-9881-DFDCBC8CE492}"/>
              </a:ext>
            </a:extLst>
          </p:cNvPr>
          <p:cNvSpPr/>
          <p:nvPr/>
        </p:nvSpPr>
        <p:spPr>
          <a:xfrm>
            <a:off x="5220072" y="188640"/>
            <a:ext cx="368275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store the user</a:t>
            </a:r>
            <a:r>
              <a:rPr lang="en-US" altLang="zh-TW" dirty="0"/>
              <a:t>’s</a:t>
            </a:r>
            <a:r>
              <a:rPr lang="zh-TW" altLang="en-US" dirty="0"/>
              <a:t> name in </a:t>
            </a:r>
            <a:r>
              <a:rPr lang="zh-TW" altLang="en-US" b="1" dirty="0"/>
              <a:t>localStorage</a:t>
            </a:r>
          </a:p>
        </p:txBody>
      </p:sp>
    </p:spTree>
    <p:extLst>
      <p:ext uri="{BB962C8B-B14F-4D97-AF65-F5344CB8AC3E}">
        <p14:creationId xmlns:p14="http://schemas.microsoft.com/office/powerpoint/2010/main" val="4034553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actions that need to involve the server make network requests: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C00000"/>
                </a:solidFill>
              </a:rPr>
              <a:t>fetch</a:t>
            </a:r>
            <a:r>
              <a:rPr lang="en-US" altLang="zh-TW" dirty="0"/>
              <a:t>, to the HTTP interface</a:t>
            </a:r>
          </a:p>
          <a:p>
            <a:pPr lvl="1"/>
            <a:r>
              <a:rPr lang="en-US" altLang="zh-TW" dirty="0"/>
              <a:t>use a </a:t>
            </a:r>
            <a:r>
              <a:rPr lang="en-US" altLang="zh-TW" dirty="0">
                <a:solidFill>
                  <a:srgbClr val="C00000"/>
                </a:solidFill>
              </a:rPr>
              <a:t>wrapper</a:t>
            </a:r>
            <a:r>
              <a:rPr lang="en-US" altLang="zh-TW" dirty="0"/>
              <a:t> function, </a:t>
            </a:r>
            <a:r>
              <a:rPr lang="en-US" altLang="zh-TW" dirty="0" err="1">
                <a:solidFill>
                  <a:srgbClr val="C00000"/>
                </a:solidFill>
              </a:rPr>
              <a:t>fetchOK</a:t>
            </a:r>
            <a:r>
              <a:rPr lang="en-US" altLang="zh-TW" dirty="0"/>
              <a:t>,</a:t>
            </a:r>
          </a:p>
          <a:p>
            <a:pPr lvl="2"/>
            <a:r>
              <a:rPr lang="en-US" altLang="zh-TW" dirty="0"/>
              <a:t>makes sure the returned </a:t>
            </a:r>
            <a:r>
              <a:rPr lang="en-US" altLang="zh-TW" dirty="0">
                <a:solidFill>
                  <a:srgbClr val="C00000"/>
                </a:solidFill>
              </a:rPr>
              <a:t>promise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C00000"/>
                </a:solidFill>
              </a:rPr>
              <a:t>rejected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when the server returns an </a:t>
            </a:r>
            <a:r>
              <a:rPr lang="en-US" altLang="zh-TW" dirty="0">
                <a:solidFill>
                  <a:srgbClr val="C00000"/>
                </a:solidFill>
              </a:rPr>
              <a:t>error</a:t>
            </a:r>
            <a:r>
              <a:rPr lang="en-US" altLang="zh-TW" dirty="0"/>
              <a:t> code.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fetchOK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>
                <a:solidFill>
                  <a:srgbClr val="0070C0"/>
                </a:solidFill>
              </a:rPr>
              <a:t>, options)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>
                <a:solidFill>
                  <a:srgbClr val="C00000"/>
                </a:solidFill>
              </a:rPr>
              <a:t>fetch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>
                <a:solidFill>
                  <a:srgbClr val="0070C0"/>
                </a:solidFill>
              </a:rPr>
              <a:t>, options).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(response =&gt;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C00000"/>
                </a:solidFill>
              </a:rPr>
              <a:t>response.status</a:t>
            </a:r>
            <a:r>
              <a:rPr lang="en-US" altLang="zh-TW" dirty="0">
                <a:solidFill>
                  <a:srgbClr val="C00000"/>
                </a:solidFill>
              </a:rPr>
              <a:t> &lt; 400</a:t>
            </a:r>
            <a:r>
              <a:rPr lang="en-US" altLang="zh-TW" dirty="0">
                <a:solidFill>
                  <a:srgbClr val="0070C0"/>
                </a:solidFill>
              </a:rPr>
              <a:t>) return response;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else </a:t>
            </a:r>
            <a:r>
              <a:rPr lang="en-US" altLang="zh-TW" dirty="0">
                <a:solidFill>
                  <a:srgbClr val="C00000"/>
                </a:solidFill>
              </a:rPr>
              <a:t>throw new Error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response.statusText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});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100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/>
          </a:bodyPr>
          <a:lstStyle/>
          <a:p>
            <a:r>
              <a:rPr lang="en-US" altLang="zh-TW" dirty="0"/>
              <a:t>helper function is used to:</a:t>
            </a:r>
          </a:p>
          <a:p>
            <a:pPr lvl="1"/>
            <a:r>
              <a:rPr lang="en-US" altLang="zh-TW" dirty="0"/>
              <a:t>build up a </a:t>
            </a:r>
            <a:r>
              <a:rPr lang="en-US" altLang="zh-TW" dirty="0">
                <a:solidFill>
                  <a:srgbClr val="C00000"/>
                </a:solidFill>
              </a:rPr>
              <a:t>URL for a talk with a given title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7030A0"/>
                </a:solidFill>
              </a:rPr>
              <a:t>talkURL</a:t>
            </a:r>
            <a:r>
              <a:rPr lang="en-US" altLang="zh-TW" dirty="0">
                <a:solidFill>
                  <a:srgbClr val="0070C0"/>
                </a:solidFill>
              </a:rPr>
              <a:t>(title)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return "talks/" + </a:t>
            </a:r>
            <a:r>
              <a:rPr lang="en-US" altLang="zh-TW" dirty="0" err="1">
                <a:solidFill>
                  <a:srgbClr val="0070C0"/>
                </a:solidFill>
              </a:rPr>
              <a:t>encodeURIComponent</a:t>
            </a:r>
            <a:r>
              <a:rPr lang="en-US" altLang="zh-TW" dirty="0">
                <a:solidFill>
                  <a:srgbClr val="0070C0"/>
                </a:solidFill>
              </a:rPr>
              <a:t>(title);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/>
              <a:t>When the request fails:</a:t>
            </a:r>
          </a:p>
          <a:p>
            <a:pPr lvl="1"/>
            <a:r>
              <a:rPr lang="en-US" altLang="zh-TW" dirty="0"/>
              <a:t>define a function called </a:t>
            </a:r>
            <a:r>
              <a:rPr lang="en-US" altLang="zh-TW" dirty="0" err="1">
                <a:solidFill>
                  <a:srgbClr val="C00000"/>
                </a:solidFill>
              </a:rPr>
              <a:t>reportError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shows the user a dialog that </a:t>
            </a:r>
            <a:r>
              <a:rPr lang="en-US" altLang="zh-TW" dirty="0">
                <a:solidFill>
                  <a:srgbClr val="C00000"/>
                </a:solidFill>
              </a:rPr>
              <a:t>tells them something went wrong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7030A0"/>
                </a:solidFill>
              </a:rPr>
              <a:t>reportError</a:t>
            </a:r>
            <a:r>
              <a:rPr lang="en-US" altLang="zh-TW" dirty="0">
                <a:solidFill>
                  <a:srgbClr val="0070C0"/>
                </a:solidFill>
              </a:rPr>
              <a:t>(error)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alert(String(error));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208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Rendering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splitting the application into components. </a:t>
            </a:r>
          </a:p>
          <a:p>
            <a:pPr lvl="1"/>
            <a:r>
              <a:rPr lang="en-US" altLang="zh-TW" dirty="0"/>
              <a:t>either </a:t>
            </a:r>
            <a:r>
              <a:rPr lang="en-US" altLang="zh-TW" dirty="0">
                <a:solidFill>
                  <a:srgbClr val="0070C0"/>
                </a:solidFill>
              </a:rPr>
              <a:t>never need to update </a:t>
            </a:r>
            <a:r>
              <a:rPr lang="en-US" altLang="zh-TW" dirty="0"/>
              <a:t>or are always </a:t>
            </a:r>
            <a:r>
              <a:rPr lang="en-US" altLang="zh-TW" dirty="0">
                <a:solidFill>
                  <a:srgbClr val="0070C0"/>
                </a:solidFill>
              </a:rPr>
              <a:t>fully redrawn when updated:</a:t>
            </a:r>
          </a:p>
          <a:p>
            <a:pPr lvl="2"/>
            <a:r>
              <a:rPr lang="en-US" altLang="zh-TW" dirty="0"/>
              <a:t>as functions that directly return a DOM node:</a:t>
            </a:r>
          </a:p>
          <a:p>
            <a:pPr lvl="3"/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/>
              <a:t>shows the field where the user can enter their name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7030A0"/>
                </a:solidFill>
              </a:rPr>
              <a:t>renderUserField</a:t>
            </a:r>
            <a:r>
              <a:rPr lang="en-US" altLang="zh-TW" dirty="0">
                <a:solidFill>
                  <a:srgbClr val="0070C0"/>
                </a:solidFill>
              </a:rPr>
              <a:t>(name, dispatch)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("label", {}, "Your name: ",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("input",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type: "text",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value: name,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onchange</a:t>
            </a:r>
            <a:r>
              <a:rPr lang="en-US" altLang="zh-TW" dirty="0">
                <a:solidFill>
                  <a:srgbClr val="0070C0"/>
                </a:solidFill>
              </a:rPr>
              <a:t>(event)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dispatch({type: "</a:t>
            </a:r>
            <a:r>
              <a:rPr lang="en-US" altLang="zh-TW" dirty="0" err="1">
                <a:solidFill>
                  <a:srgbClr val="0070C0"/>
                </a:solidFill>
              </a:rPr>
              <a:t>setUser</a:t>
            </a:r>
            <a:r>
              <a:rPr lang="en-US" altLang="zh-TW" dirty="0">
                <a:solidFill>
                  <a:srgbClr val="0070C0"/>
                </a:solidFill>
              </a:rPr>
              <a:t>", user: </a:t>
            </a:r>
            <a:r>
              <a:rPr lang="en-US" altLang="zh-TW" dirty="0" err="1">
                <a:solidFill>
                  <a:srgbClr val="0070C0"/>
                </a:solidFill>
              </a:rPr>
              <a:t>event.target.value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}));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F695F-0995-4674-BC4F-7A70DDEDFA42}"/>
              </a:ext>
            </a:extLst>
          </p:cNvPr>
          <p:cNvSpPr/>
          <p:nvPr/>
        </p:nvSpPr>
        <p:spPr>
          <a:xfrm>
            <a:off x="3779912" y="3703340"/>
            <a:ext cx="5255734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elt</a:t>
            </a:r>
            <a:r>
              <a:rPr lang="zh-TW" altLang="en-US" dirty="0"/>
              <a:t> function used to construct DOM elements </a:t>
            </a:r>
            <a:r>
              <a:rPr lang="en-US" altLang="zh-TW" dirty="0"/>
              <a:t>in CH19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1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DOM building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One of the main things that interface components do is creating DOM structure.</a:t>
            </a:r>
          </a:p>
          <a:p>
            <a:pPr lvl="1"/>
            <a:r>
              <a:rPr lang="en-US" altLang="zh-TW" sz="2400" dirty="0"/>
              <a:t>don’t want to directly use the verbose DOM methods for that</a:t>
            </a:r>
          </a:p>
          <a:p>
            <a:pPr lvl="2"/>
            <a:r>
              <a:rPr lang="en-US" altLang="zh-TW" dirty="0"/>
              <a:t>so here’s a slightly expanded version of the </a:t>
            </a:r>
            <a:r>
              <a:rPr lang="en-US" altLang="zh-TW" dirty="0" err="1"/>
              <a:t>elt</a:t>
            </a:r>
            <a:r>
              <a:rPr lang="en-US" altLang="zh-TW" dirty="0"/>
              <a:t> function: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(type, props, ...children)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dom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createElement</a:t>
            </a:r>
            <a:r>
              <a:rPr lang="en-US" altLang="zh-TW" dirty="0">
                <a:solidFill>
                  <a:srgbClr val="0070C0"/>
                </a:solidFill>
              </a:rPr>
              <a:t>(type);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if (props) </a:t>
            </a:r>
            <a:r>
              <a:rPr lang="en-US" altLang="zh-TW" dirty="0" err="1">
                <a:solidFill>
                  <a:srgbClr val="C00000"/>
                </a:solidFill>
              </a:rPr>
              <a:t>Object.assign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dom</a:t>
            </a:r>
            <a:r>
              <a:rPr lang="en-US" altLang="zh-TW" dirty="0">
                <a:solidFill>
                  <a:srgbClr val="0070C0"/>
                </a:solidFill>
              </a:rPr>
              <a:t>, props);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for (</a:t>
            </a:r>
            <a:r>
              <a:rPr lang="en-US" altLang="zh-TW" dirty="0">
                <a:solidFill>
                  <a:srgbClr val="C00000"/>
                </a:solidFill>
              </a:rPr>
              <a:t>let</a:t>
            </a:r>
            <a:r>
              <a:rPr lang="en-US" altLang="zh-TW" dirty="0">
                <a:solidFill>
                  <a:srgbClr val="0070C0"/>
                </a:solidFill>
              </a:rPr>
              <a:t> child </a:t>
            </a:r>
            <a:r>
              <a:rPr lang="en-US" altLang="zh-TW" dirty="0">
                <a:solidFill>
                  <a:srgbClr val="C00000"/>
                </a:solidFill>
              </a:rPr>
              <a:t>of</a:t>
            </a:r>
            <a:r>
              <a:rPr lang="en-US" altLang="zh-TW" dirty="0">
                <a:solidFill>
                  <a:srgbClr val="0070C0"/>
                </a:solidFill>
              </a:rPr>
              <a:t> children)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child != "string") </a:t>
            </a:r>
            <a:r>
              <a:rPr lang="en-US" altLang="zh-TW" dirty="0" err="1">
                <a:solidFill>
                  <a:srgbClr val="0070C0"/>
                </a:solidFill>
              </a:rPr>
              <a:t>dom.</a:t>
            </a:r>
            <a:r>
              <a:rPr lang="en-US" altLang="zh-TW" dirty="0" err="1">
                <a:solidFill>
                  <a:srgbClr val="C0000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(child);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else </a:t>
            </a:r>
            <a:r>
              <a:rPr lang="en-US" altLang="zh-TW" dirty="0" err="1">
                <a:solidFill>
                  <a:srgbClr val="0070C0"/>
                </a:solidFill>
              </a:rPr>
              <a:t>dom.</a:t>
            </a:r>
            <a:r>
              <a:rPr lang="en-US" altLang="zh-TW" dirty="0" err="1">
                <a:solidFill>
                  <a:srgbClr val="C0000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document.createTextNode</a:t>
            </a:r>
            <a:r>
              <a:rPr lang="en-US" altLang="zh-TW" dirty="0">
                <a:solidFill>
                  <a:srgbClr val="0070C0"/>
                </a:solidFill>
              </a:rPr>
              <a:t>(child));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 err="1">
                <a:solidFill>
                  <a:srgbClr val="0070C0"/>
                </a:solidFill>
              </a:rPr>
              <a:t>dom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3"/>
            <a:r>
              <a:rPr lang="en-US" altLang="zh-TW" dirty="0"/>
              <a:t>This allows the following style of registering event handlers: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&lt;body&gt;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  &lt;script&gt;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document.body.appendChild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("button", {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      onclick: () =&gt; console.log("click")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    }, "The button"));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  &lt;/script&gt;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&lt;/body&gt;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668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to render talks</a:t>
            </a:r>
          </a:p>
          <a:p>
            <a:pPr lvl="1"/>
            <a:r>
              <a:rPr lang="en-US" altLang="zh-TW" sz="2400" dirty="0"/>
              <a:t>include a list of comments and a form for adding a new comment.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function </a:t>
            </a:r>
            <a:r>
              <a:rPr lang="en-US" altLang="zh-TW" sz="2400" dirty="0" err="1">
                <a:solidFill>
                  <a:srgbClr val="0070C0"/>
                </a:solidFill>
              </a:rPr>
              <a:t>renderTalk</a:t>
            </a:r>
            <a:r>
              <a:rPr lang="en-US" altLang="zh-TW" sz="2400" dirty="0">
                <a:solidFill>
                  <a:srgbClr val="0070C0"/>
                </a:solidFill>
              </a:rPr>
              <a:t>(talk, dispatch)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return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"section", {</a:t>
            </a:r>
            <a:r>
              <a:rPr lang="en-US" altLang="zh-TW" sz="2400" dirty="0" err="1">
                <a:solidFill>
                  <a:srgbClr val="0070C0"/>
                </a:solidFill>
              </a:rPr>
              <a:t>className</a:t>
            </a:r>
            <a:r>
              <a:rPr lang="en-US" altLang="zh-TW" sz="2400" dirty="0">
                <a:solidFill>
                  <a:srgbClr val="0070C0"/>
                </a:solidFill>
              </a:rPr>
              <a:t>: "talk"},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("h2", null, </a:t>
            </a:r>
            <a:r>
              <a:rPr lang="en-US" altLang="zh-TW" sz="2400" dirty="0" err="1">
                <a:solidFill>
                  <a:srgbClr val="0070C0"/>
                </a:solidFill>
              </a:rPr>
              <a:t>talk.title</a:t>
            </a:r>
            <a:r>
              <a:rPr lang="en-US" altLang="zh-TW" sz="2400" dirty="0">
                <a:solidFill>
                  <a:srgbClr val="0070C0"/>
                </a:solidFill>
              </a:rPr>
              <a:t>, " ", </a:t>
            </a:r>
            <a:r>
              <a:rPr lang="en-US" altLang="zh-TW" sz="2400" dirty="0" err="1">
                <a:solidFill>
                  <a:srgbClr val="0070C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("button",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type: "button",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onclick() { dispatch({type: "</a:t>
            </a:r>
            <a:r>
              <a:rPr lang="en-US" altLang="zh-TW" sz="2400" dirty="0" err="1">
                <a:solidFill>
                  <a:srgbClr val="0070C0"/>
                </a:solidFill>
              </a:rPr>
              <a:t>deleteTalk</a:t>
            </a:r>
            <a:r>
              <a:rPr lang="en-US" altLang="zh-TW" sz="2400" dirty="0">
                <a:solidFill>
                  <a:srgbClr val="0070C0"/>
                </a:solidFill>
              </a:rPr>
              <a:t>", talk: </a:t>
            </a:r>
            <a:r>
              <a:rPr lang="en-US" altLang="zh-TW" sz="2400" dirty="0" err="1">
                <a:solidFill>
                  <a:srgbClr val="0070C0"/>
                </a:solidFill>
              </a:rPr>
              <a:t>talk.title</a:t>
            </a:r>
            <a:r>
              <a:rPr lang="en-US" altLang="zh-TW" sz="2400" dirty="0">
                <a:solidFill>
                  <a:srgbClr val="0070C0"/>
                </a:solidFill>
              </a:rPr>
              <a:t>}); }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}, "Delete")),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("div", null, "by ",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("strong", null, </a:t>
            </a:r>
            <a:r>
              <a:rPr lang="en-US" altLang="zh-TW" sz="2400" dirty="0" err="1">
                <a:solidFill>
                  <a:srgbClr val="0070C0"/>
                </a:solidFill>
              </a:rPr>
              <a:t>talk.presenter</a:t>
            </a:r>
            <a:r>
              <a:rPr lang="en-US" altLang="zh-TW" sz="2400" dirty="0">
                <a:solidFill>
                  <a:srgbClr val="0070C0"/>
                </a:solidFill>
              </a:rPr>
              <a:t>)),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("p", null, </a:t>
            </a:r>
            <a:r>
              <a:rPr lang="en-US" altLang="zh-TW" sz="2400" dirty="0" err="1">
                <a:solidFill>
                  <a:srgbClr val="0070C0"/>
                </a:solidFill>
              </a:rPr>
              <a:t>talk.summary</a:t>
            </a:r>
            <a:r>
              <a:rPr lang="en-US" altLang="zh-TW" sz="2400" dirty="0">
                <a:solidFill>
                  <a:srgbClr val="0070C0"/>
                </a:solidFill>
              </a:rPr>
              <a:t>),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...</a:t>
            </a:r>
            <a:r>
              <a:rPr lang="en-US" altLang="zh-TW" sz="2400" dirty="0" err="1">
                <a:solidFill>
                  <a:srgbClr val="0070C0"/>
                </a:solidFill>
              </a:rPr>
              <a:t>talk.comments.map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renderComment</a:t>
            </a:r>
            <a:r>
              <a:rPr lang="en-US" altLang="zh-TW" sz="2400" dirty="0">
                <a:solidFill>
                  <a:srgbClr val="0070C0"/>
                </a:solidFill>
              </a:rPr>
              <a:t>),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("form",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</a:t>
            </a:r>
            <a:r>
              <a:rPr lang="en-US" altLang="zh-TW" sz="2400" dirty="0" err="1">
                <a:solidFill>
                  <a:srgbClr val="C00000"/>
                </a:solidFill>
              </a:rPr>
              <a:t>onsubmit</a:t>
            </a:r>
            <a:r>
              <a:rPr lang="en-US" altLang="zh-TW" sz="2400" dirty="0">
                <a:solidFill>
                  <a:srgbClr val="0070C0"/>
                </a:solidFill>
              </a:rPr>
              <a:t>(event)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</a:t>
            </a:r>
            <a:r>
              <a:rPr lang="en-US" altLang="zh-TW" sz="2400" dirty="0" err="1">
                <a:solidFill>
                  <a:srgbClr val="0070C0"/>
                </a:solidFill>
              </a:rPr>
              <a:t>event.preventDefault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let form = </a:t>
            </a:r>
            <a:r>
              <a:rPr lang="en-US" altLang="zh-TW" sz="2400" dirty="0" err="1">
                <a:solidFill>
                  <a:srgbClr val="0070C0"/>
                </a:solidFill>
              </a:rPr>
              <a:t>event.target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dispatch({type: "</a:t>
            </a:r>
            <a:r>
              <a:rPr lang="en-US" altLang="zh-TW" sz="2400" dirty="0" err="1">
                <a:solidFill>
                  <a:srgbClr val="0070C0"/>
                </a:solidFill>
              </a:rPr>
              <a:t>newComment</a:t>
            </a:r>
            <a:r>
              <a:rPr lang="en-US" altLang="zh-TW" sz="2400" dirty="0">
                <a:solidFill>
                  <a:srgbClr val="0070C0"/>
                </a:solidFill>
              </a:rPr>
              <a:t>",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          talk: </a:t>
            </a:r>
            <a:r>
              <a:rPr lang="en-US" altLang="zh-TW" sz="2400" dirty="0" err="1">
                <a:solidFill>
                  <a:srgbClr val="0070C0"/>
                </a:solidFill>
              </a:rPr>
              <a:t>talk.title</a:t>
            </a:r>
            <a:r>
              <a:rPr lang="en-US" altLang="zh-TW" sz="2400" dirty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          message: </a:t>
            </a:r>
            <a:r>
              <a:rPr lang="en-US" altLang="zh-TW" sz="2400" dirty="0" err="1">
                <a:solidFill>
                  <a:srgbClr val="0070C0"/>
                </a:solidFill>
              </a:rPr>
              <a:t>form.elements.comment.value</a:t>
            </a:r>
            <a:r>
              <a:rPr lang="en-US" altLang="zh-TW" sz="2400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</a:t>
            </a:r>
            <a:r>
              <a:rPr lang="en-US" altLang="zh-TW" sz="2400" dirty="0" err="1">
                <a:solidFill>
                  <a:srgbClr val="0070C0"/>
                </a:solidFill>
              </a:rPr>
              <a:t>form.</a:t>
            </a:r>
            <a:r>
              <a:rPr lang="en-US" altLang="zh-TW" sz="2400" dirty="0" err="1">
                <a:solidFill>
                  <a:srgbClr val="C00000"/>
                </a:solidFill>
              </a:rPr>
              <a:t>reset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}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},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("input", {type: "text", name: "comment"}), " ",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</a:t>
            </a:r>
            <a:r>
              <a:rPr lang="en-US" altLang="zh-TW" sz="2400" b="1" dirty="0" err="1">
                <a:solidFill>
                  <a:srgbClr val="C00000"/>
                </a:solidFill>
              </a:rPr>
              <a:t>elt</a:t>
            </a:r>
            <a:r>
              <a:rPr lang="en-US" altLang="zh-TW" sz="2400" dirty="0">
                <a:solidFill>
                  <a:srgbClr val="0070C0"/>
                </a:solidFill>
              </a:rPr>
              <a:t>("button", {type: "submit"}, "Add comment")));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406322-2988-4494-A6AB-1D5327FF68EB}"/>
              </a:ext>
            </a:extLst>
          </p:cNvPr>
          <p:cNvSpPr/>
          <p:nvPr/>
        </p:nvSpPr>
        <p:spPr>
          <a:xfrm>
            <a:off x="4499992" y="3861048"/>
            <a:ext cx="4572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dirty="0"/>
              <a:t>The "submit" event handler calls </a:t>
            </a:r>
            <a:r>
              <a:rPr lang="zh-TW" altLang="en-US" dirty="0">
                <a:solidFill>
                  <a:srgbClr val="C00000"/>
                </a:solidFill>
              </a:rPr>
              <a:t>form.reset </a:t>
            </a:r>
            <a:r>
              <a:rPr lang="zh-TW" altLang="en-US" dirty="0"/>
              <a:t>to clear the form</a:t>
            </a:r>
            <a:r>
              <a:rPr lang="en-US" altLang="zh-TW" dirty="0"/>
              <a:t>’</a:t>
            </a:r>
            <a:r>
              <a:rPr lang="zh-TW" altLang="en-US" dirty="0"/>
              <a:t>s content after creating a </a:t>
            </a:r>
            <a:r>
              <a:rPr lang="zh-TW" altLang="en-US" dirty="0">
                <a:solidFill>
                  <a:srgbClr val="C00000"/>
                </a:solidFill>
              </a:rPr>
              <a:t>"newComment</a:t>
            </a:r>
            <a:r>
              <a:rPr lang="zh-TW" altLang="en-US" dirty="0"/>
              <a:t>" action.</a:t>
            </a:r>
          </a:p>
        </p:txBody>
      </p:sp>
    </p:spTree>
    <p:extLst>
      <p:ext uri="{BB962C8B-B14F-4D97-AF65-F5344CB8AC3E}">
        <p14:creationId xmlns:p14="http://schemas.microsoft.com/office/powerpoint/2010/main" val="987832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Comments are simpler to render.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renderComment</a:t>
            </a:r>
            <a:r>
              <a:rPr lang="en-US" altLang="zh-TW" dirty="0">
                <a:solidFill>
                  <a:srgbClr val="0070C0"/>
                </a:solidFill>
              </a:rPr>
              <a:t>(comment)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("p", {</a:t>
            </a:r>
            <a:r>
              <a:rPr lang="en-US" altLang="zh-TW" dirty="0" err="1">
                <a:solidFill>
                  <a:srgbClr val="0070C0"/>
                </a:solidFill>
              </a:rPr>
              <a:t>className</a:t>
            </a:r>
            <a:r>
              <a:rPr lang="en-US" altLang="zh-TW" dirty="0">
                <a:solidFill>
                  <a:srgbClr val="0070C0"/>
                </a:solidFill>
              </a:rPr>
              <a:t>: "comment"},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("strong", null, </a:t>
            </a:r>
            <a:r>
              <a:rPr lang="en-US" altLang="zh-TW" dirty="0" err="1">
                <a:solidFill>
                  <a:srgbClr val="0070C0"/>
                </a:solidFill>
              </a:rPr>
              <a:t>comment.author</a:t>
            </a:r>
            <a:r>
              <a:rPr lang="en-US" altLang="zh-TW" dirty="0">
                <a:solidFill>
                  <a:srgbClr val="0070C0"/>
                </a:solidFill>
              </a:rPr>
              <a:t>),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": ", </a:t>
            </a:r>
            <a:r>
              <a:rPr lang="en-US" altLang="zh-TW" dirty="0" err="1">
                <a:solidFill>
                  <a:srgbClr val="0070C0"/>
                </a:solidFill>
              </a:rPr>
              <a:t>comment.message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/>
              <a:t>Finally, the form that the user can use to create a new talk is rendered like this: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renderTalkForm</a:t>
            </a:r>
            <a:r>
              <a:rPr lang="en-US" altLang="zh-TW" dirty="0">
                <a:solidFill>
                  <a:srgbClr val="0070C0"/>
                </a:solidFill>
              </a:rPr>
              <a:t>(dispatch)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let title =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("input", {type: "text"});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let summary = </a:t>
            </a:r>
            <a:r>
              <a:rPr lang="en-US" altLang="zh-TW" dirty="0" err="1">
                <a:solidFill>
                  <a:srgbClr val="0070C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("input", {type: "text"});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("form",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onsubmit</a:t>
            </a:r>
            <a:r>
              <a:rPr lang="en-US" altLang="zh-TW" dirty="0">
                <a:solidFill>
                  <a:srgbClr val="0070C0"/>
                </a:solidFill>
              </a:rPr>
              <a:t>(event)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event.preventDefault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dispatch({type: "</a:t>
            </a:r>
            <a:r>
              <a:rPr lang="en-US" altLang="zh-TW" dirty="0" err="1">
                <a:solidFill>
                  <a:srgbClr val="0070C0"/>
                </a:solidFill>
              </a:rPr>
              <a:t>newTalk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title: </a:t>
            </a:r>
            <a:r>
              <a:rPr lang="en-US" altLang="zh-TW" dirty="0" err="1">
                <a:solidFill>
                  <a:srgbClr val="0070C0"/>
                </a:solidFill>
              </a:rPr>
              <a:t>title.value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summary: </a:t>
            </a:r>
            <a:r>
              <a:rPr lang="en-US" altLang="zh-TW" dirty="0" err="1">
                <a:solidFill>
                  <a:srgbClr val="0070C0"/>
                </a:solidFill>
              </a:rPr>
              <a:t>summary.value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event.target.reset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},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("h3", null, "Submit a Talk"),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("label", null, "Title: ", title),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("label", null, "Summary: ", summary),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("button", {type: "submit"}, "Submit"));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  <a:br>
              <a:rPr lang="en-US" altLang="zh-TW" dirty="0">
                <a:solidFill>
                  <a:srgbClr val="0070C0"/>
                </a:solidFill>
              </a:rPr>
            </a:br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454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/>
              <a:t>Polling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To start the app we need the </a:t>
            </a:r>
            <a:r>
              <a:rPr lang="en-US" altLang="zh-TW" dirty="0">
                <a:solidFill>
                  <a:srgbClr val="C00000"/>
                </a:solidFill>
              </a:rPr>
              <a:t>current list of talks</a:t>
            </a:r>
            <a:r>
              <a:rPr lang="en-US" altLang="zh-TW" dirty="0"/>
              <a:t>.:</a:t>
            </a:r>
          </a:p>
          <a:p>
            <a:pPr lvl="1"/>
            <a:r>
              <a:rPr lang="en-US" altLang="zh-TW" b="1" dirty="0" err="1">
                <a:solidFill>
                  <a:srgbClr val="C00000"/>
                </a:solidFill>
              </a:rPr>
              <a:t>ETag</a:t>
            </a:r>
            <a:r>
              <a:rPr lang="en-US" altLang="zh-TW" dirty="0"/>
              <a:t> from the load must be used when polling</a:t>
            </a:r>
          </a:p>
          <a:p>
            <a:pPr lvl="2"/>
            <a:r>
              <a:rPr lang="en-US" altLang="zh-TW" sz="2900" dirty="0"/>
              <a:t>a function</a:t>
            </a:r>
          </a:p>
          <a:p>
            <a:pPr lvl="3"/>
            <a:r>
              <a:rPr lang="en-US" altLang="zh-TW" sz="2900" dirty="0">
                <a:solidFill>
                  <a:srgbClr val="C00000"/>
                </a:solidFill>
              </a:rPr>
              <a:t>keeps polling </a:t>
            </a:r>
            <a:r>
              <a:rPr lang="en-US" altLang="zh-TW" sz="2900" dirty="0"/>
              <a:t>the server for </a:t>
            </a:r>
            <a:r>
              <a:rPr lang="en-US" altLang="zh-TW" sz="2900" b="1" dirty="0"/>
              <a:t>/talks</a:t>
            </a:r>
          </a:p>
          <a:p>
            <a:pPr lvl="3"/>
            <a:r>
              <a:rPr lang="en-US" altLang="zh-TW" sz="2900" dirty="0">
                <a:solidFill>
                  <a:srgbClr val="C00000"/>
                </a:solidFill>
              </a:rPr>
              <a:t>calls a callback </a:t>
            </a:r>
            <a:r>
              <a:rPr lang="en-US" altLang="zh-TW" sz="2900" dirty="0"/>
              <a:t>function when </a:t>
            </a:r>
            <a:r>
              <a:rPr lang="en-US" altLang="zh-TW" sz="2900" dirty="0">
                <a:solidFill>
                  <a:srgbClr val="C00000"/>
                </a:solidFill>
              </a:rPr>
              <a:t>a new set of talks is available</a:t>
            </a:r>
            <a:r>
              <a:rPr lang="en-US" altLang="zh-TW" sz="2900" dirty="0"/>
              <a:t>.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function </a:t>
            </a:r>
            <a:r>
              <a:rPr lang="en-US" altLang="zh-TW" b="1" dirty="0" err="1">
                <a:solidFill>
                  <a:srgbClr val="C00000"/>
                </a:solidFill>
              </a:rPr>
              <a:t>pollTalks</a:t>
            </a:r>
            <a:r>
              <a:rPr lang="en-US" altLang="zh-TW" dirty="0">
                <a:solidFill>
                  <a:srgbClr val="0070C0"/>
                </a:solidFill>
              </a:rPr>
              <a:t>(update)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b="1" dirty="0">
                <a:solidFill>
                  <a:srgbClr val="0070C0"/>
                </a:solidFill>
              </a:rPr>
              <a:t>tag</a:t>
            </a:r>
            <a:r>
              <a:rPr lang="en-US" altLang="zh-TW" dirty="0">
                <a:solidFill>
                  <a:srgbClr val="0070C0"/>
                </a:solidFill>
              </a:rPr>
              <a:t> = undefined;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for (;;)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let response;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try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response = </a:t>
            </a:r>
            <a:r>
              <a:rPr lang="en-US" altLang="zh-TW" b="1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fetchOK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7030A0"/>
                </a:solidFill>
              </a:rPr>
              <a:t>/talks</a:t>
            </a:r>
            <a:r>
              <a:rPr lang="en-US" altLang="zh-TW" dirty="0">
                <a:solidFill>
                  <a:srgbClr val="0070C0"/>
                </a:solidFill>
              </a:rPr>
              <a:t>",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headers: tag &amp;&amp; {"</a:t>
            </a:r>
            <a:r>
              <a:rPr lang="en-US" altLang="zh-TW" b="1" dirty="0">
                <a:solidFill>
                  <a:srgbClr val="0070C0"/>
                </a:solidFill>
              </a:rPr>
              <a:t>If-None-Match</a:t>
            </a:r>
            <a:r>
              <a:rPr lang="en-US" altLang="zh-TW" dirty="0">
                <a:solidFill>
                  <a:srgbClr val="0070C0"/>
                </a:solidFill>
              </a:rPr>
              <a:t>": tag, "</a:t>
            </a:r>
            <a:r>
              <a:rPr lang="en-US" altLang="zh-TW" b="1" dirty="0">
                <a:solidFill>
                  <a:srgbClr val="0070C0"/>
                </a:solidFill>
              </a:rPr>
              <a:t>Prefer</a:t>
            </a:r>
            <a:r>
              <a:rPr lang="en-US" altLang="zh-TW" dirty="0">
                <a:solidFill>
                  <a:srgbClr val="0070C0"/>
                </a:solidFill>
              </a:rPr>
              <a:t>": "wait=</a:t>
            </a:r>
            <a:r>
              <a:rPr lang="en-US" altLang="zh-TW" dirty="0">
                <a:solidFill>
                  <a:srgbClr val="7030A0"/>
                </a:solidFill>
              </a:rPr>
              <a:t>90</a:t>
            </a:r>
            <a:r>
              <a:rPr lang="en-US" altLang="zh-TW" dirty="0">
                <a:solidFill>
                  <a:srgbClr val="0070C0"/>
                </a:solidFill>
              </a:rPr>
              <a:t>"}  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 catch (</a:t>
            </a:r>
            <a:r>
              <a:rPr lang="en-US" altLang="zh-TW" dirty="0">
                <a:solidFill>
                  <a:srgbClr val="C00000"/>
                </a:solidFill>
              </a:rPr>
              <a:t>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console.log("Request failed: " + e);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new </a:t>
            </a:r>
            <a:r>
              <a:rPr lang="en-US" altLang="zh-TW" b="1" dirty="0">
                <a:solidFill>
                  <a:srgbClr val="7030A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(resolve =&gt; </a:t>
            </a:r>
            <a:r>
              <a:rPr lang="en-US" altLang="zh-TW" dirty="0" err="1">
                <a:solidFill>
                  <a:srgbClr val="0070C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(resolve, </a:t>
            </a:r>
            <a:r>
              <a:rPr lang="en-US" altLang="zh-TW" b="1" dirty="0">
                <a:solidFill>
                  <a:srgbClr val="0070C0"/>
                </a:solidFill>
              </a:rPr>
              <a:t>500</a:t>
            </a:r>
            <a:r>
              <a:rPr lang="en-US" altLang="zh-TW" dirty="0">
                <a:solidFill>
                  <a:srgbClr val="0070C0"/>
                </a:solidFill>
              </a:rPr>
              <a:t>));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continue;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response.status</a:t>
            </a:r>
            <a:r>
              <a:rPr lang="en-US" altLang="zh-TW" dirty="0">
                <a:solidFill>
                  <a:srgbClr val="0070C0"/>
                </a:solidFill>
              </a:rPr>
              <a:t> == </a:t>
            </a:r>
            <a:r>
              <a:rPr lang="en-US" altLang="zh-TW" b="1" dirty="0">
                <a:solidFill>
                  <a:srgbClr val="7030A0"/>
                </a:solidFill>
              </a:rPr>
              <a:t>304</a:t>
            </a:r>
            <a:r>
              <a:rPr lang="en-US" altLang="zh-TW" dirty="0">
                <a:solidFill>
                  <a:srgbClr val="0070C0"/>
                </a:solidFill>
              </a:rPr>
              <a:t>) continue;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tag = </a:t>
            </a:r>
            <a:r>
              <a:rPr lang="en-US" altLang="zh-TW" dirty="0" err="1">
                <a:solidFill>
                  <a:srgbClr val="0070C0"/>
                </a:solidFill>
              </a:rPr>
              <a:t>response.headers.get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b="1" dirty="0" err="1">
                <a:solidFill>
                  <a:srgbClr val="7030A0"/>
                </a:solidFill>
              </a:rPr>
              <a:t>ETag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update(</a:t>
            </a:r>
            <a:r>
              <a:rPr lang="en-US" altLang="zh-TW" b="1" dirty="0">
                <a:solidFill>
                  <a:srgbClr val="7030A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response.json</a:t>
            </a:r>
            <a:r>
              <a:rPr lang="en-US" altLang="zh-TW" dirty="0">
                <a:solidFill>
                  <a:srgbClr val="0070C0"/>
                </a:solidFill>
              </a:rPr>
              <a:t>());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79E3BF-A0B2-4A44-9765-611387CE24DC}"/>
              </a:ext>
            </a:extLst>
          </p:cNvPr>
          <p:cNvSpPr/>
          <p:nvPr/>
        </p:nvSpPr>
        <p:spPr>
          <a:xfrm>
            <a:off x="4355976" y="1484784"/>
            <a:ext cx="4788024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600" b="1" dirty="0"/>
              <a:t>an async function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</a:t>
            </a:r>
            <a:r>
              <a:rPr lang="zh-TW" altLang="en-US" sz="1600" dirty="0"/>
              <a:t>loop</a:t>
            </a:r>
            <a:r>
              <a:rPr lang="en-US" altLang="zh-TW" sz="1600" dirty="0" err="1"/>
              <a:t>ing</a:t>
            </a:r>
            <a:r>
              <a:rPr lang="zh-TW" altLang="en-US" sz="1600" dirty="0"/>
              <a:t> </a:t>
            </a:r>
            <a:r>
              <a:rPr lang="en-US" altLang="zh-TW" sz="1600" dirty="0"/>
              <a:t>&amp;</a:t>
            </a:r>
            <a:r>
              <a:rPr lang="zh-TW" altLang="en-US" sz="1600" dirty="0"/>
              <a:t> wait</a:t>
            </a:r>
            <a:r>
              <a:rPr lang="en-US" altLang="zh-TW" sz="1600" dirty="0" err="1"/>
              <a:t>ing</a:t>
            </a:r>
            <a:r>
              <a:rPr lang="en-US" altLang="zh-TW" sz="1600" dirty="0"/>
              <a:t> </a:t>
            </a:r>
            <a:r>
              <a:rPr lang="zh-TW" altLang="en-US" sz="1600" dirty="0"/>
              <a:t>for request is easier. </a:t>
            </a:r>
            <a:endParaRPr lang="en-US" altLang="zh-TW" sz="1600" dirty="0"/>
          </a:p>
          <a:p>
            <a:r>
              <a:rPr lang="zh-TW" altLang="en-US" sz="1600" dirty="0"/>
              <a:t>It runs an infinite loop that, on each iteration, retrieves the list of talks—</a:t>
            </a:r>
            <a:endParaRPr lang="en-US" altLang="zh-TW" sz="1600" dirty="0"/>
          </a:p>
          <a:p>
            <a:r>
              <a:rPr lang="zh-TW" altLang="en-US" sz="1600" dirty="0"/>
              <a:t>either normally or, if this isn</a:t>
            </a:r>
            <a:r>
              <a:rPr lang="en-US" altLang="zh-TW" sz="1600" dirty="0"/>
              <a:t>’</a:t>
            </a:r>
            <a:r>
              <a:rPr lang="zh-TW" altLang="en-US" sz="1600" dirty="0"/>
              <a:t>t the first request, with the headers included that make it a </a:t>
            </a:r>
            <a:r>
              <a:rPr lang="zh-TW" altLang="en-US" sz="1600" dirty="0">
                <a:solidFill>
                  <a:srgbClr val="C00000"/>
                </a:solidFill>
              </a:rPr>
              <a:t>long polling request</a:t>
            </a:r>
            <a:r>
              <a:rPr lang="zh-TW" altLang="en-US" sz="1600" dirty="0"/>
              <a:t>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CA1380-95E7-49D0-8867-DB6ECA6555E5}"/>
              </a:ext>
            </a:extLst>
          </p:cNvPr>
          <p:cNvSpPr/>
          <p:nvPr/>
        </p:nvSpPr>
        <p:spPr>
          <a:xfrm>
            <a:off x="4499992" y="3710609"/>
            <a:ext cx="4717032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Georgia" panose="02040502050405020303" pitchFamily="18" charset="0"/>
              </a:rPr>
              <a:t>When a request fails,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Georgia" panose="02040502050405020303" pitchFamily="18" charset="0"/>
              </a:rPr>
              <a:t>function waits a moment and then tries again.</a:t>
            </a:r>
            <a:endParaRPr lang="zh-TW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D61F57-7D96-4303-B8F5-BA5C3BDD0006}"/>
              </a:ext>
            </a:extLst>
          </p:cNvPr>
          <p:cNvSpPr/>
          <p:nvPr/>
        </p:nvSpPr>
        <p:spPr>
          <a:xfrm>
            <a:off x="4572000" y="4633056"/>
            <a:ext cx="45720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promise</a:t>
            </a:r>
            <a:r>
              <a:rPr lang="zh-TW" altLang="en-US" dirty="0"/>
              <a:t> resolved via </a:t>
            </a:r>
            <a:r>
              <a:rPr lang="zh-TW" altLang="en-US" dirty="0">
                <a:solidFill>
                  <a:srgbClr val="C00000"/>
                </a:solidFill>
              </a:rPr>
              <a:t>setTimeout</a:t>
            </a:r>
            <a:r>
              <a:rPr lang="zh-TW" altLang="en-US" dirty="0"/>
              <a:t> is a way to force the </a:t>
            </a:r>
            <a:r>
              <a:rPr lang="zh-TW" altLang="en-US" dirty="0">
                <a:solidFill>
                  <a:srgbClr val="C00000"/>
                </a:solidFill>
              </a:rPr>
              <a:t>async function </a:t>
            </a:r>
            <a:r>
              <a:rPr lang="zh-TW" altLang="en-US" dirty="0"/>
              <a:t>to wait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940F61-7797-422D-BC04-01ABCA4C10A4}"/>
              </a:ext>
            </a:extLst>
          </p:cNvPr>
          <p:cNvSpPr/>
          <p:nvPr/>
        </p:nvSpPr>
        <p:spPr>
          <a:xfrm>
            <a:off x="4561821" y="5314999"/>
            <a:ext cx="4572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dirty="0"/>
              <a:t>server gives back a 304 response, means a long polling </a:t>
            </a:r>
            <a:r>
              <a:rPr lang="zh-TW" altLang="en-US" dirty="0">
                <a:solidFill>
                  <a:srgbClr val="C00000"/>
                </a:solidFill>
              </a:rPr>
              <a:t>request timed out, </a:t>
            </a:r>
            <a:r>
              <a:rPr lang="zh-TW" altLang="en-US" dirty="0"/>
              <a:t>so function should immediately</a:t>
            </a:r>
            <a:r>
              <a:rPr lang="zh-TW" altLang="en-US" dirty="0">
                <a:solidFill>
                  <a:srgbClr val="C00000"/>
                </a:solidFill>
              </a:rPr>
              <a:t> start the next request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BDB15-E4AA-4A3A-B8E1-B14864685EC7}"/>
              </a:ext>
            </a:extLst>
          </p:cNvPr>
          <p:cNvSpPr/>
          <p:nvPr/>
        </p:nvSpPr>
        <p:spPr>
          <a:xfrm>
            <a:off x="1735253" y="6253333"/>
            <a:ext cx="7398568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response is a normal 200 response, its body is read as JSON and passed to the callback, and its ETag header value is stored for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632996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following component ties the whole </a:t>
            </a:r>
            <a:r>
              <a:rPr lang="en-US" altLang="zh-TW" dirty="0">
                <a:solidFill>
                  <a:srgbClr val="C00000"/>
                </a:solidFill>
              </a:rPr>
              <a:t>user interface together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 err="1">
                <a:solidFill>
                  <a:srgbClr val="C00000"/>
                </a:solidFill>
              </a:rPr>
              <a:t>SkillShareApp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0070C0"/>
                </a:solidFill>
              </a:rPr>
              <a:t>constructor</a:t>
            </a:r>
            <a:r>
              <a:rPr lang="en-US" altLang="zh-TW" dirty="0">
                <a:solidFill>
                  <a:srgbClr val="0070C0"/>
                </a:solidFill>
              </a:rPr>
              <a:t>(state, dispatch)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this.dispatch</a:t>
            </a:r>
            <a:r>
              <a:rPr lang="en-US" altLang="zh-TW" dirty="0">
                <a:solidFill>
                  <a:srgbClr val="0070C0"/>
                </a:solidFill>
              </a:rPr>
              <a:t> = dispatch;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talkDOM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("div", {</a:t>
            </a:r>
            <a:r>
              <a:rPr lang="en-US" altLang="zh-TW" dirty="0" err="1">
                <a:solidFill>
                  <a:srgbClr val="0070C0"/>
                </a:solidFill>
              </a:rPr>
              <a:t>className</a:t>
            </a:r>
            <a:r>
              <a:rPr lang="en-US" altLang="zh-TW" dirty="0">
                <a:solidFill>
                  <a:srgbClr val="0070C0"/>
                </a:solidFill>
              </a:rPr>
              <a:t>: "talks"});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dom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C0000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("div", null,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</a:t>
            </a:r>
            <a:r>
              <a:rPr lang="en-US" altLang="zh-TW" b="1" dirty="0" err="1">
                <a:solidFill>
                  <a:srgbClr val="0070C0"/>
                </a:solidFill>
              </a:rPr>
              <a:t>renderUserField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state.user</a:t>
            </a:r>
            <a:r>
              <a:rPr lang="en-US" altLang="zh-TW" dirty="0">
                <a:solidFill>
                  <a:srgbClr val="0070C0"/>
                </a:solidFill>
              </a:rPr>
              <a:t>, dispatch),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</a:t>
            </a:r>
            <a:r>
              <a:rPr lang="en-US" altLang="zh-TW" dirty="0" err="1">
                <a:solidFill>
                  <a:srgbClr val="0070C0"/>
                </a:solidFill>
              </a:rPr>
              <a:t>this.talkDOM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</a:t>
            </a:r>
            <a:r>
              <a:rPr lang="en-US" altLang="zh-TW" b="1" dirty="0" err="1">
                <a:solidFill>
                  <a:srgbClr val="0070C0"/>
                </a:solidFill>
              </a:rPr>
              <a:t>renderTalkForm</a:t>
            </a:r>
            <a:r>
              <a:rPr lang="en-US" altLang="zh-TW" dirty="0">
                <a:solidFill>
                  <a:srgbClr val="0070C0"/>
                </a:solidFill>
              </a:rPr>
              <a:t>(dispatch));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syncState</a:t>
            </a:r>
            <a:r>
              <a:rPr lang="en-US" altLang="zh-TW" dirty="0">
                <a:solidFill>
                  <a:srgbClr val="0070C0"/>
                </a:solidFill>
              </a:rPr>
              <a:t>(state);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 err="1">
                <a:solidFill>
                  <a:srgbClr val="0070C0"/>
                </a:solidFill>
              </a:rPr>
              <a:t>syncState</a:t>
            </a:r>
            <a:r>
              <a:rPr lang="en-US" altLang="zh-TW" dirty="0">
                <a:solidFill>
                  <a:srgbClr val="0070C0"/>
                </a:solidFill>
              </a:rPr>
              <a:t>(state)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state.talks</a:t>
            </a:r>
            <a:r>
              <a:rPr lang="en-US" altLang="zh-TW" dirty="0">
                <a:solidFill>
                  <a:srgbClr val="0070C0"/>
                </a:solidFill>
              </a:rPr>
              <a:t> != </a:t>
            </a:r>
            <a:r>
              <a:rPr lang="en-US" altLang="zh-TW" dirty="0" err="1">
                <a:solidFill>
                  <a:srgbClr val="0070C0"/>
                </a:solidFill>
              </a:rPr>
              <a:t>this.talks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this.talkDOM.textContent</a:t>
            </a:r>
            <a:r>
              <a:rPr lang="en-US" altLang="zh-TW" dirty="0">
                <a:solidFill>
                  <a:srgbClr val="0070C0"/>
                </a:solidFill>
              </a:rPr>
              <a:t> = "";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for (let talk of </a:t>
            </a:r>
            <a:r>
              <a:rPr lang="en-US" altLang="zh-TW" dirty="0" err="1">
                <a:solidFill>
                  <a:srgbClr val="0070C0"/>
                </a:solidFill>
              </a:rPr>
              <a:t>state.talks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dirty="0" err="1">
                <a:solidFill>
                  <a:srgbClr val="0070C0"/>
                </a:solidFill>
              </a:rPr>
              <a:t>this.talkDOM.appendChild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renderTalk</a:t>
            </a:r>
            <a:r>
              <a:rPr lang="en-US" altLang="zh-TW" dirty="0">
                <a:solidFill>
                  <a:srgbClr val="0070C0"/>
                </a:solidFill>
              </a:rPr>
              <a:t>(talk, </a:t>
            </a:r>
            <a:r>
              <a:rPr lang="en-US" altLang="zh-TW" dirty="0" err="1">
                <a:solidFill>
                  <a:srgbClr val="0070C0"/>
                </a:solidFill>
              </a:rPr>
              <a:t>this.dispatch</a:t>
            </a:r>
            <a:r>
              <a:rPr lang="en-US" altLang="zh-TW" dirty="0">
                <a:solidFill>
                  <a:srgbClr val="0070C0"/>
                </a:solidFill>
              </a:rPr>
              <a:t>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this.talks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state.talks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759253-8239-43AE-AD69-C9CF03F0521D}"/>
              </a:ext>
            </a:extLst>
          </p:cNvPr>
          <p:cNvSpPr/>
          <p:nvPr/>
        </p:nvSpPr>
        <p:spPr>
          <a:xfrm>
            <a:off x="4318827" y="3129350"/>
            <a:ext cx="486003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When the talks change, this component </a:t>
            </a:r>
            <a:r>
              <a:rPr lang="zh-TW" altLang="en-US" dirty="0">
                <a:solidFill>
                  <a:srgbClr val="C00000"/>
                </a:solidFill>
              </a:rPr>
              <a:t>redraws all of them</a:t>
            </a:r>
            <a:r>
              <a:rPr lang="zh-TW" altLang="en-US" dirty="0"/>
              <a:t>. This is </a:t>
            </a:r>
            <a:r>
              <a:rPr lang="zh-TW" altLang="en-US" dirty="0">
                <a:solidFill>
                  <a:srgbClr val="C00000"/>
                </a:solidFill>
              </a:rPr>
              <a:t>simple but also wasteful</a:t>
            </a:r>
            <a:r>
              <a:rPr lang="zh-TW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7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155A2-74FB-4D16-8AA6-7BDE02E8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BFA1E-A6BD-4943-917F-97E2AF7C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06962F-0495-41BB-9D1C-DBE506E4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074" name="Picture 2" descr="Screenshot of the skill-sharing website">
            <a:extLst>
              <a:ext uri="{FF2B5EF4-FFF2-40B4-BE49-F238E27FC236}">
                <a16:creationId xmlns:a16="http://schemas.microsoft.com/office/drawing/2014/main" id="{A8F8F35E-08B3-4491-A7F5-350332BA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727"/>
            <a:ext cx="6698267" cy="63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70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525"/>
            <a:ext cx="9144000" cy="67214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start the application like this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runApp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let user = </a:t>
            </a:r>
            <a:r>
              <a:rPr lang="en-US" altLang="zh-TW" b="1" dirty="0" err="1">
                <a:solidFill>
                  <a:srgbClr val="0070C0"/>
                </a:solidFill>
              </a:rPr>
              <a:t>localStorage</a:t>
            </a:r>
            <a:r>
              <a:rPr lang="en-US" altLang="zh-TW" dirty="0" err="1">
                <a:solidFill>
                  <a:srgbClr val="0070C0"/>
                </a:solidFill>
              </a:rPr>
              <a:t>.getItem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userName</a:t>
            </a:r>
            <a:r>
              <a:rPr lang="en-US" altLang="zh-TW" dirty="0">
                <a:solidFill>
                  <a:srgbClr val="0070C0"/>
                </a:solidFill>
              </a:rPr>
              <a:t>") || "</a:t>
            </a:r>
            <a:r>
              <a:rPr lang="en-US" altLang="zh-TW" dirty="0">
                <a:solidFill>
                  <a:srgbClr val="7030A0"/>
                </a:solidFill>
              </a:rPr>
              <a:t>Anon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let state, app;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function dispatch(action)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state = </a:t>
            </a:r>
            <a:r>
              <a:rPr lang="en-US" altLang="zh-TW" dirty="0" err="1">
                <a:solidFill>
                  <a:srgbClr val="0070C0"/>
                </a:solidFill>
              </a:rPr>
              <a:t>handleAction</a:t>
            </a:r>
            <a:r>
              <a:rPr lang="en-US" altLang="zh-TW" dirty="0">
                <a:solidFill>
                  <a:srgbClr val="0070C0"/>
                </a:solidFill>
              </a:rPr>
              <a:t>(state, action);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app.syncState</a:t>
            </a:r>
            <a:r>
              <a:rPr lang="en-US" altLang="zh-TW" dirty="0">
                <a:solidFill>
                  <a:srgbClr val="0070C0"/>
                </a:solidFill>
              </a:rPr>
              <a:t>(state);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 err="1">
                <a:solidFill>
                  <a:srgbClr val="7030A0"/>
                </a:solidFill>
              </a:rPr>
              <a:t>pollTalks</a:t>
            </a:r>
            <a:r>
              <a:rPr lang="en-US" altLang="zh-TW" dirty="0">
                <a:solidFill>
                  <a:srgbClr val="0070C0"/>
                </a:solidFill>
              </a:rPr>
              <a:t>(talks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if (!app)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state = {user, talks};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app = new </a:t>
            </a:r>
            <a:r>
              <a:rPr lang="en-US" altLang="zh-TW" b="1" dirty="0" err="1">
                <a:solidFill>
                  <a:srgbClr val="7030A0"/>
                </a:solidFill>
              </a:rPr>
              <a:t>SkillShareApp</a:t>
            </a:r>
            <a:r>
              <a:rPr lang="en-US" altLang="zh-TW" dirty="0">
                <a:solidFill>
                  <a:srgbClr val="0070C0"/>
                </a:solidFill>
              </a:rPr>
              <a:t>(state, dispatch);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document.body.</a:t>
            </a:r>
            <a:r>
              <a:rPr lang="en-US" altLang="zh-TW" b="1" dirty="0" err="1">
                <a:solidFill>
                  <a:srgbClr val="0070C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app.dom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 else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dispatch({type: "</a:t>
            </a:r>
            <a:r>
              <a:rPr lang="en-US" altLang="zh-TW" dirty="0" err="1">
                <a:solidFill>
                  <a:srgbClr val="0070C0"/>
                </a:solidFill>
              </a:rPr>
              <a:t>setTalks</a:t>
            </a:r>
            <a:r>
              <a:rPr lang="en-US" altLang="zh-TW" dirty="0">
                <a:solidFill>
                  <a:srgbClr val="0070C0"/>
                </a:solidFill>
              </a:rPr>
              <a:t>", talks});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}).catch(</a:t>
            </a:r>
            <a:r>
              <a:rPr lang="en-US" altLang="zh-TW" dirty="0" err="1">
                <a:solidFill>
                  <a:srgbClr val="0070C0"/>
                </a:solidFill>
              </a:rPr>
              <a:t>reportError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b="1" dirty="0" err="1">
                <a:solidFill>
                  <a:srgbClr val="7030A0"/>
                </a:solidFill>
              </a:rPr>
              <a:t>runApp</a:t>
            </a:r>
            <a:r>
              <a:rPr lang="en-US" altLang="zh-TW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281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hlinkClick r:id="rId2"/>
              </a:rPr>
              <a:t>https://eloquentjavascript.net/code/skillsharing.zip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file</a:t>
            </a:r>
          </a:p>
          <a:p>
            <a:r>
              <a:rPr lang="en-US" altLang="zh-TW" dirty="0"/>
              <a:t>Create a directory named </a:t>
            </a:r>
            <a:r>
              <a:rPr lang="en-US" altLang="zh-TW" dirty="0" err="1">
                <a:solidFill>
                  <a:srgbClr val="C00000"/>
                </a:solidFill>
              </a:rPr>
              <a:t>taskList</a:t>
            </a:r>
            <a:r>
              <a:rPr lang="en-US" altLang="zh-TW" dirty="0">
                <a:solidFill>
                  <a:srgbClr val="C00000"/>
                </a:solidFill>
              </a:rPr>
              <a:t> (like CH20)</a:t>
            </a:r>
          </a:p>
          <a:p>
            <a:pPr lvl="1"/>
            <a:r>
              <a:rPr lang="en-US" altLang="zh-TW" dirty="0"/>
              <a:t>go to that directory.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skillsharing.zip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ABB5B0-4317-465B-BD25-BEB96F6E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97253"/>
            <a:ext cx="2225105" cy="13961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96AB67-E827-406F-84CE-268422933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212976"/>
            <a:ext cx="2476818" cy="1221897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654A83D-4EC4-4D4D-97DB-6E20484EC7D7}"/>
              </a:ext>
            </a:extLst>
          </p:cNvPr>
          <p:cNvCxnSpPr/>
          <p:nvPr/>
        </p:nvCxnSpPr>
        <p:spPr>
          <a:xfrm>
            <a:off x="2084152" y="3523320"/>
            <a:ext cx="1623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BA926FF-F484-494C-A8FB-74521655505F}"/>
              </a:ext>
            </a:extLst>
          </p:cNvPr>
          <p:cNvSpPr/>
          <p:nvPr/>
        </p:nvSpPr>
        <p:spPr>
          <a:xfrm>
            <a:off x="1373679" y="4724437"/>
            <a:ext cx="1468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Server-side JS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29FFFC-5310-4A32-A031-9FCFD87471F4}"/>
              </a:ext>
            </a:extLst>
          </p:cNvPr>
          <p:cNvSpPr/>
          <p:nvPr/>
        </p:nvSpPr>
        <p:spPr>
          <a:xfrm>
            <a:off x="3480244" y="4434873"/>
            <a:ext cx="3484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RUN Client-side JS (Index.html)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when connecting the server-side JS</a:t>
            </a:r>
          </a:p>
        </p:txBody>
      </p:sp>
    </p:spTree>
    <p:extLst>
      <p:ext uri="{BB962C8B-B14F-4D97-AF65-F5344CB8AC3E}">
        <p14:creationId xmlns:p14="http://schemas.microsoft.com/office/powerpoint/2010/main" val="191560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hlinkClick r:id="rId2"/>
              </a:rPr>
              <a:t>ecstatic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 simple static file server middleware. Use it with a raw http server, express/connect or on the CLI!</a:t>
            </a:r>
          </a:p>
          <a:p>
            <a:r>
              <a:rPr lang="en-US" altLang="zh-TW" dirty="0"/>
              <a:t>Go to the </a:t>
            </a:r>
            <a:r>
              <a:rPr lang="en-US" altLang="zh-TW" b="1" dirty="0" err="1">
                <a:solidFill>
                  <a:srgbClr val="C00000"/>
                </a:solidFill>
              </a:rPr>
              <a:t>taskList</a:t>
            </a:r>
            <a:r>
              <a:rPr lang="en-US" altLang="zh-TW" b="1" dirty="0">
                <a:solidFill>
                  <a:srgbClr val="C00000"/>
                </a:solidFill>
              </a:rPr>
              <a:t> directory: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…………\</a:t>
            </a:r>
            <a:r>
              <a:rPr lang="en-US" altLang="zh-TW" dirty="0" err="1">
                <a:solidFill>
                  <a:srgbClr val="C00000"/>
                </a:solidFill>
              </a:rPr>
              <a:t>taskList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b="1" dirty="0"/>
              <a:t>Install</a:t>
            </a:r>
          </a:p>
          <a:p>
            <a:pPr lvl="1"/>
            <a:r>
              <a:rPr lang="en-US" altLang="zh-TW" sz="2400" dirty="0"/>
              <a:t>For using ecstatic as a </a:t>
            </a:r>
            <a:r>
              <a:rPr lang="en-US" altLang="zh-TW" sz="2400" dirty="0">
                <a:solidFill>
                  <a:srgbClr val="C00000"/>
                </a:solidFill>
              </a:rPr>
              <a:t>library</a:t>
            </a:r>
            <a:r>
              <a:rPr lang="en-US" altLang="zh-TW" sz="2400" dirty="0"/>
              <a:t>, just </a:t>
            </a:r>
            <a:r>
              <a:rPr lang="en-US" altLang="zh-TW" sz="2400" dirty="0" err="1"/>
              <a:t>npm</a:t>
            </a:r>
            <a:r>
              <a:rPr lang="en-US" altLang="zh-TW" sz="2400" dirty="0"/>
              <a:t> install it into your project: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Npm</a:t>
            </a:r>
            <a:r>
              <a:rPr lang="en-US" altLang="zh-TW" dirty="0">
                <a:solidFill>
                  <a:srgbClr val="C00000"/>
                </a:solidFill>
              </a:rPr>
              <a:t> install –save ecstatic</a:t>
            </a:r>
            <a:r>
              <a:rPr lang="zh-TW" altLang="en-US" dirty="0">
                <a:solidFill>
                  <a:srgbClr val="C00000"/>
                </a:solidFill>
              </a:rPr>
              <a:t>  </a:t>
            </a:r>
            <a:endParaRPr lang="en-US" altLang="zh-TW" dirty="0">
              <a:solidFill>
                <a:srgbClr val="C00000"/>
              </a:solidFill>
            </a:endParaRPr>
          </a:p>
          <a:p>
            <a:pPr lvl="3"/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b="1" dirty="0"/>
              <a:t>using this to install it to the </a:t>
            </a:r>
            <a:r>
              <a:rPr lang="en-US" altLang="zh-TW" b="1" dirty="0" err="1">
                <a:solidFill>
                  <a:srgbClr val="C00000"/>
                </a:solidFill>
              </a:rPr>
              <a:t>taskList</a:t>
            </a:r>
            <a:r>
              <a:rPr lang="en-US" altLang="zh-TW" b="1" dirty="0">
                <a:solidFill>
                  <a:srgbClr val="C00000"/>
                </a:solidFill>
              </a:rPr>
              <a:t>\</a:t>
            </a:r>
            <a:r>
              <a:rPr lang="en-US" altLang="zh-TW" b="1" dirty="0" err="1">
                <a:solidFill>
                  <a:srgbClr val="C00000"/>
                </a:solidFill>
              </a:rPr>
              <a:t>node_modules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TW" sz="2400" dirty="0"/>
              <a:t>For using ecstatic as a </a:t>
            </a:r>
            <a:r>
              <a:rPr lang="en-US" altLang="zh-TW" sz="2400" dirty="0">
                <a:solidFill>
                  <a:srgbClr val="C00000"/>
                </a:solidFill>
              </a:rPr>
              <a:t>cli tool</a:t>
            </a:r>
            <a:r>
              <a:rPr lang="en-US" altLang="zh-TW" sz="2400" dirty="0"/>
              <a:t>, either </a:t>
            </a:r>
            <a:r>
              <a:rPr lang="en-US" altLang="zh-TW" sz="2400" dirty="0" err="1"/>
              <a:t>npm</a:t>
            </a:r>
            <a:r>
              <a:rPr lang="en-US" altLang="zh-TW" sz="2400" dirty="0"/>
              <a:t> install it </a:t>
            </a:r>
            <a:r>
              <a:rPr lang="en-US" altLang="zh-TW" sz="2400" dirty="0">
                <a:solidFill>
                  <a:srgbClr val="C00000"/>
                </a:solidFill>
              </a:rPr>
              <a:t>globally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Npm</a:t>
            </a:r>
            <a:r>
              <a:rPr lang="en-US" altLang="zh-TW" dirty="0">
                <a:solidFill>
                  <a:srgbClr val="0070C0"/>
                </a:solidFill>
              </a:rPr>
              <a:t> install ecstatic –g</a:t>
            </a:r>
          </a:p>
          <a:p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7C77A8-69D5-4503-95BD-FC2A0635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3789040"/>
            <a:ext cx="1614373" cy="720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22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Run </a:t>
            </a:r>
            <a:r>
              <a:rPr lang="en-US" altLang="zh-TW" dirty="0">
                <a:solidFill>
                  <a:srgbClr val="C00000"/>
                </a:solidFill>
              </a:rPr>
              <a:t>node skillsharing_server.js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Go to …..\</a:t>
            </a:r>
            <a:r>
              <a:rPr lang="en-US" altLang="zh-TW" dirty="0" err="1"/>
              <a:t>taskList</a:t>
            </a:r>
            <a:r>
              <a:rPr lang="en-US" altLang="zh-TW" dirty="0"/>
              <a:t>\</a:t>
            </a:r>
            <a:r>
              <a:rPr lang="en-US" altLang="zh-TW" dirty="0" err="1"/>
              <a:t>skillsharing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the </a:t>
            </a:r>
            <a:r>
              <a:rPr lang="en-US" altLang="zh-TW" dirty="0">
                <a:solidFill>
                  <a:srgbClr val="C00000"/>
                </a:solidFill>
              </a:rPr>
              <a:t>skillsharing_server.js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Modify &amp; Save :</a:t>
            </a:r>
          </a:p>
          <a:p>
            <a:pPr lvl="2"/>
            <a:r>
              <a:rPr lang="en-US" altLang="zh-TW" dirty="0"/>
              <a:t>var ecstatic = require("</a:t>
            </a:r>
            <a:r>
              <a:rPr lang="en-US" altLang="zh-TW" dirty="0">
                <a:solidFill>
                  <a:srgbClr val="C00000"/>
                </a:solidFill>
              </a:rPr>
              <a:t>../</a:t>
            </a:r>
            <a:r>
              <a:rPr lang="en-US" altLang="zh-TW" dirty="0" err="1">
                <a:solidFill>
                  <a:srgbClr val="C00000"/>
                </a:solidFill>
              </a:rPr>
              <a:t>node_modules</a:t>
            </a:r>
            <a:r>
              <a:rPr lang="en-US" altLang="zh-TW" dirty="0"/>
              <a:t>/ecstatic");</a:t>
            </a:r>
          </a:p>
          <a:p>
            <a:r>
              <a:rPr lang="en-US" altLang="zh-TW" dirty="0"/>
              <a:t>Run </a:t>
            </a:r>
            <a:r>
              <a:rPr lang="en-US" altLang="zh-TW" b="1" dirty="0">
                <a:solidFill>
                  <a:srgbClr val="C00000"/>
                </a:solidFill>
              </a:rPr>
              <a:t>node</a:t>
            </a:r>
            <a:r>
              <a:rPr lang="en-US" altLang="zh-TW" dirty="0">
                <a:solidFill>
                  <a:srgbClr val="C00000"/>
                </a:solidFill>
              </a:rPr>
              <a:t> skillsharing_server.js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Chrome: </a:t>
            </a:r>
            <a:r>
              <a:rPr lang="en-US" altLang="zh-TW" b="1" dirty="0">
                <a:solidFill>
                  <a:srgbClr val="C00000"/>
                </a:solidFill>
              </a:rPr>
              <a:t>localhost:8000/</a:t>
            </a:r>
          </a:p>
          <a:p>
            <a:pPr lvl="1"/>
            <a:r>
              <a:rPr lang="en-US" altLang="zh-TW" dirty="0"/>
              <a:t>When a request is made to the path 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/>
              <a:t>, the server looks for the file </a:t>
            </a:r>
            <a:r>
              <a:rPr lang="en-US" altLang="zh-TW" dirty="0">
                <a:solidFill>
                  <a:srgbClr val="C00000"/>
                </a:solidFill>
              </a:rPr>
              <a:t>./public/index.html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3C7EAE-E585-47A3-A502-EE01851F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92" y="4797152"/>
            <a:ext cx="3522175" cy="20294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320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99BAA6-27C5-40F5-B8A6-67762E39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90066"/>
            <a:ext cx="4076700" cy="6267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89A47A-B4B5-4B80-A3B5-99B7C40D9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4425"/>
            <a:ext cx="4086225" cy="67338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箭號: 左-右雙向 6">
            <a:extLst>
              <a:ext uri="{FF2B5EF4-FFF2-40B4-BE49-F238E27FC236}">
                <a16:creationId xmlns:a16="http://schemas.microsoft.com/office/drawing/2014/main" id="{5A924F69-ACFD-4391-BE3E-824CEAB549B0}"/>
              </a:ext>
            </a:extLst>
          </p:cNvPr>
          <p:cNvSpPr/>
          <p:nvPr/>
        </p:nvSpPr>
        <p:spPr>
          <a:xfrm>
            <a:off x="4275722" y="1772816"/>
            <a:ext cx="792087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12503</TotalTime>
  <Words>5248</Words>
  <Application>Microsoft Office PowerPoint</Application>
  <PresentationFormat>如螢幕大小 (4:3)</PresentationFormat>
  <Paragraphs>660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PingFangSC-Regular</vt:lpstr>
      <vt:lpstr>x-locale-heading-primary</vt:lpstr>
      <vt:lpstr>標楷體</vt:lpstr>
      <vt:lpstr>Arial</vt:lpstr>
      <vt:lpstr>Calibri</vt:lpstr>
      <vt:lpstr>Georgia</vt:lpstr>
      <vt:lpstr>Times New Roman</vt:lpstr>
      <vt:lpstr>Office 佈景主題</vt:lpstr>
      <vt:lpstr>JavaScript程式設計 (JavaScript Programming)</vt:lpstr>
      <vt:lpstr>CH 21 (Eloquent) Project: Skill-Sharing Website</vt:lpstr>
      <vt:lpstr>Design</vt:lpstr>
      <vt:lpstr>PowerPoint 簡報</vt:lpstr>
      <vt:lpstr>https://eloquentjavascript.net/code/skillsharing.zip </vt:lpstr>
      <vt:lpstr>ecstatic</vt:lpstr>
      <vt:lpstr>Run node skillsharing_server.js</vt:lpstr>
      <vt:lpstr>PowerPoint 簡報</vt:lpstr>
      <vt:lpstr>練習時間</vt:lpstr>
      <vt:lpstr>Long polling</vt:lpstr>
      <vt:lpstr>HTTP interface</vt:lpstr>
      <vt:lpstr>PowerPoint 簡報</vt:lpstr>
      <vt:lpstr>PowerPoint 簡報</vt:lpstr>
      <vt:lpstr>PowerPoint 簡報</vt:lpstr>
      <vt:lpstr>PowerPoint 簡報</vt:lpstr>
      <vt:lpstr>The server</vt:lpstr>
      <vt:lpstr>router.js</vt:lpstr>
      <vt:lpstr>Serving files</vt:lpstr>
      <vt:lpstr>PowerPoint 簡報</vt:lpstr>
      <vt:lpstr>Talks as resources</vt:lpstr>
      <vt:lpstr>PowerPoint 簡報</vt:lpstr>
      <vt:lpstr>PowerPoint 簡報</vt:lpstr>
      <vt:lpstr>PowerPoint 簡報</vt:lpstr>
      <vt:lpstr>PowerPoint 簡報</vt:lpstr>
      <vt:lpstr>Long polling support</vt:lpstr>
      <vt:lpstr>PowerPoint 簡報</vt:lpstr>
      <vt:lpstr>PowerPoint 簡報</vt:lpstr>
      <vt:lpstr>PowerPoint 簡報</vt:lpstr>
      <vt:lpstr>The client</vt:lpstr>
      <vt:lpstr>Actions</vt:lpstr>
      <vt:lpstr>PowerPoint 簡報</vt:lpstr>
      <vt:lpstr>PowerPoint 簡報</vt:lpstr>
      <vt:lpstr>PowerPoint 簡報</vt:lpstr>
      <vt:lpstr>Rendering components</vt:lpstr>
      <vt:lpstr>DOM building</vt:lpstr>
      <vt:lpstr>PowerPoint 簡報</vt:lpstr>
      <vt:lpstr>PowerPoint 簡報</vt:lpstr>
      <vt:lpstr>Polling</vt:lpstr>
      <vt:lpstr>The application</vt:lpstr>
      <vt:lpstr>PowerPoint 簡報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559</cp:revision>
  <dcterms:created xsi:type="dcterms:W3CDTF">2011-02-22T09:06:58Z</dcterms:created>
  <dcterms:modified xsi:type="dcterms:W3CDTF">2020-12-11T05:44:16Z</dcterms:modified>
</cp:coreProperties>
</file>