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4"/>
  </p:notesMasterIdLst>
  <p:sldIdLst>
    <p:sldId id="365" r:id="rId2"/>
    <p:sldId id="413" r:id="rId3"/>
    <p:sldId id="414" r:id="rId4"/>
    <p:sldId id="415" r:id="rId5"/>
    <p:sldId id="416" r:id="rId6"/>
    <p:sldId id="417" r:id="rId7"/>
    <p:sldId id="418" r:id="rId8"/>
    <p:sldId id="419" r:id="rId9"/>
    <p:sldId id="421" r:id="rId10"/>
    <p:sldId id="420" r:id="rId11"/>
    <p:sldId id="422" r:id="rId12"/>
    <p:sldId id="423" r:id="rId13"/>
    <p:sldId id="425" r:id="rId14"/>
    <p:sldId id="426" r:id="rId15"/>
    <p:sldId id="427" r:id="rId16"/>
    <p:sldId id="428" r:id="rId17"/>
    <p:sldId id="429" r:id="rId18"/>
    <p:sldId id="435" r:id="rId19"/>
    <p:sldId id="430" r:id="rId20"/>
    <p:sldId id="431" r:id="rId21"/>
    <p:sldId id="432" r:id="rId22"/>
    <p:sldId id="433" r:id="rId23"/>
    <p:sldId id="434" r:id="rId24"/>
    <p:sldId id="424" r:id="rId25"/>
    <p:sldId id="436" r:id="rId26"/>
    <p:sldId id="438" r:id="rId27"/>
    <p:sldId id="442" r:id="rId28"/>
    <p:sldId id="439" r:id="rId29"/>
    <p:sldId id="441" r:id="rId30"/>
    <p:sldId id="443" r:id="rId31"/>
    <p:sldId id="444" r:id="rId32"/>
    <p:sldId id="445" r:id="rId33"/>
    <p:sldId id="446" r:id="rId34"/>
    <p:sldId id="447" r:id="rId35"/>
    <p:sldId id="448" r:id="rId36"/>
    <p:sldId id="449" r:id="rId37"/>
    <p:sldId id="450" r:id="rId38"/>
    <p:sldId id="458" r:id="rId39"/>
    <p:sldId id="451" r:id="rId40"/>
    <p:sldId id="452" r:id="rId41"/>
    <p:sldId id="465" r:id="rId42"/>
    <p:sldId id="453" r:id="rId43"/>
    <p:sldId id="454" r:id="rId44"/>
    <p:sldId id="455" r:id="rId45"/>
    <p:sldId id="463" r:id="rId46"/>
    <p:sldId id="456" r:id="rId47"/>
    <p:sldId id="459" r:id="rId48"/>
    <p:sldId id="460" r:id="rId49"/>
    <p:sldId id="462" r:id="rId50"/>
    <p:sldId id="464" r:id="rId51"/>
    <p:sldId id="363" r:id="rId52"/>
    <p:sldId id="311" r:id="rId5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1242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571F93-2149-4EC4-85E4-E2301F451352}" type="datetimeFigureOut">
              <a:rPr lang="zh-TW" altLang="en-US" smtClean="0"/>
              <a:pPr/>
              <a:t>2020/10/14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9D1DF5-41F2-42D8-AE49-7D8AA220FED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2259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681F3-20D4-4C71-811D-D0D566A2DBC0}" type="datetime1">
              <a:rPr lang="zh-TW" altLang="en-US" smtClean="0"/>
              <a:t>2020/10/14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B433-B02E-49DE-B28F-2504AC00D4A9}" type="datetime1">
              <a:rPr lang="zh-TW" altLang="en-US" smtClean="0"/>
              <a:t>2020/10/14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D2B00-8F2D-48AB-9F75-38A662F5403E}" type="datetime1">
              <a:rPr lang="zh-TW" altLang="en-US" smtClean="0"/>
              <a:t>2020/10/14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8A30D-7613-43E9-9DC9-F8D27120A026}" type="datetime1">
              <a:rPr lang="zh-TW" altLang="en-US" smtClean="0"/>
              <a:t>2020/10/14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AA97B-5514-4B7D-8F3F-627678FAE3F6}" type="datetime1">
              <a:rPr lang="zh-TW" altLang="en-US" smtClean="0"/>
              <a:t>2020/10/14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6AD2C-45D5-46A6-A8D5-F29011628671}" type="datetime1">
              <a:rPr lang="zh-TW" altLang="en-US" smtClean="0"/>
              <a:t>2020/10/14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F5E4-9DED-4BC8-8002-13B80E1AFADF}" type="datetime1">
              <a:rPr lang="zh-TW" altLang="en-US" smtClean="0"/>
              <a:t>2020/10/14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6B78-6710-4C7F-90E6-4B0EAD0A3E50}" type="datetime1">
              <a:rPr lang="zh-TW" altLang="en-US" smtClean="0"/>
              <a:t>2020/10/14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77F00-069A-426A-9A0F-9A32B93D76AD}" type="datetime1">
              <a:rPr lang="zh-TW" altLang="en-US" smtClean="0"/>
              <a:t>2020/10/14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6C0E3-9F9E-429E-9D2F-6F7F2DF87875}" type="datetime1">
              <a:rPr lang="zh-TW" altLang="en-US" smtClean="0"/>
              <a:t>2020/10/14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41A12-DF99-4ED1-B74D-7B5A7C003046}" type="datetime1">
              <a:rPr lang="zh-TW" altLang="en-US" smtClean="0"/>
              <a:t>2020/10/14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4EDB5-C03A-49C4-B0EE-7E003B6198ED}" type="datetime1">
              <a:rPr lang="zh-TW" altLang="en-US" smtClean="0"/>
              <a:t>2020/10/14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AE0C8-62BE-452E-8D16-E23FD82DC27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268760"/>
            <a:ext cx="9144000" cy="1728192"/>
          </a:xfrm>
        </p:spPr>
        <p:txBody>
          <a:bodyPr>
            <a:normAutofit/>
          </a:bodyPr>
          <a:lstStyle/>
          <a:p>
            <a:r>
              <a:rPr lang="en-US" altLang="zh-TW" b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JavaScript</a:t>
            </a:r>
            <a:r>
              <a:rPr lang="zh-TW" altLang="en-US" b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程式設計</a:t>
            </a:r>
            <a:endParaRPr lang="zh-TW" altLang="en-US" sz="4000" b="1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03648" y="4916760"/>
            <a:ext cx="6400800" cy="1752600"/>
          </a:xfrm>
        </p:spPr>
        <p:txBody>
          <a:bodyPr>
            <a:normAutofit/>
          </a:bodyPr>
          <a:lstStyle/>
          <a:p>
            <a:r>
              <a:rPr lang="zh-TW" altLang="en-US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星期五，節次</a:t>
            </a:r>
            <a:r>
              <a:rPr lang="en-US" altLang="zh-TW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8</a:t>
            </a:r>
            <a:r>
              <a:rPr lang="zh-TW" altLang="en-US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、</a:t>
            </a:r>
            <a:r>
              <a:rPr lang="en-US" altLang="zh-TW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9</a:t>
            </a:r>
            <a:r>
              <a:rPr lang="zh-TW" altLang="en-US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、</a:t>
            </a:r>
            <a:r>
              <a:rPr lang="en-US" altLang="zh-TW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A</a:t>
            </a:r>
            <a:r>
              <a:rPr lang="zh-TW" altLang="en-US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zh-TW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(J304)</a:t>
            </a:r>
          </a:p>
          <a:p>
            <a:r>
              <a:rPr lang="zh-TW" altLang="en-US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數位學習科技學系</a:t>
            </a:r>
            <a:r>
              <a:rPr lang="en-US" altLang="zh-TW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, </a:t>
            </a:r>
            <a:r>
              <a:rPr lang="zh-TW" altLang="en-US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國立臺南大學</a:t>
            </a:r>
            <a:endParaRPr lang="en-US" altLang="zh-TW" dirty="0">
              <a:solidFill>
                <a:schemeClr val="accent4">
                  <a:lumMod val="50000"/>
                </a:schemeClr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r>
              <a:rPr lang="en-US" altLang="zh-TW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2020</a:t>
            </a:r>
            <a:endParaRPr lang="zh-TW" altLang="en-US" dirty="0">
              <a:solidFill>
                <a:schemeClr val="accent4">
                  <a:lumMod val="50000"/>
                </a:schemeClr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411760" y="116632"/>
            <a:ext cx="42883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1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50000"/>
                  </a:srgbClr>
                </a:solidFill>
                <a:effectLst/>
                <a:uLnTx/>
                <a:uFillTx/>
                <a:latin typeface="標楷體" pitchFamily="65" charset="-120"/>
                <a:ea typeface="標楷體" pitchFamily="65" charset="-120"/>
                <a:cs typeface="+mn-cs"/>
              </a:rPr>
              <a:t>109 </a:t>
            </a:r>
            <a:r>
              <a:rPr kumimoji="0" lang="zh-TW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50000"/>
                  </a:srgbClr>
                </a:solidFill>
                <a:effectLst/>
                <a:uLnTx/>
                <a:uFillTx/>
                <a:latin typeface="標楷體" pitchFamily="65" charset="-120"/>
                <a:ea typeface="標楷體" pitchFamily="65" charset="-120"/>
                <a:cs typeface="+mn-cs"/>
              </a:rPr>
              <a:t>學年度 第 </a:t>
            </a:r>
            <a:r>
              <a:rPr kumimoji="0" lang="en-US" altLang="zh-TW" sz="3200" b="1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50000"/>
                  </a:srgbClr>
                </a:solidFill>
                <a:effectLst/>
                <a:uLnTx/>
                <a:uFillTx/>
                <a:latin typeface="標楷體" pitchFamily="65" charset="-120"/>
                <a:ea typeface="標楷體" pitchFamily="65" charset="-120"/>
                <a:cs typeface="+mn-cs"/>
              </a:rPr>
              <a:t>1 </a:t>
            </a:r>
            <a:r>
              <a:rPr kumimoji="0" lang="zh-TW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50000"/>
                  </a:srgbClr>
                </a:solidFill>
                <a:effectLst/>
                <a:uLnTx/>
                <a:uFillTx/>
                <a:latin typeface="標楷體" pitchFamily="65" charset="-120"/>
                <a:ea typeface="標楷體" pitchFamily="65" charset="-120"/>
                <a:cs typeface="+mn-cs"/>
              </a:rPr>
              <a:t>學期</a:t>
            </a:r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899592" y="3068960"/>
            <a:ext cx="7772400" cy="1512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蘇俊銘</a:t>
            </a:r>
            <a:r>
              <a:rPr kumimoji="0" lang="en-US" altLang="zh-TW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(Jun-Ming Su)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jmsu@mail.nutn.edu.tw</a:t>
            </a:r>
            <a:endParaRPr kumimoji="0" lang="zh-TW" altLang="en-US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3948" y="0"/>
            <a:ext cx="9147947" cy="490066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Operator Precedence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-1" y="620688"/>
            <a:ext cx="9143999" cy="6237312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w = x + y*z</a:t>
            </a:r>
            <a:r>
              <a:rPr lang="en-US" altLang="zh-TW" dirty="0"/>
              <a:t>; //(* has a higher precedence &gt; +)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w = (x + y)*z;</a:t>
            </a:r>
          </a:p>
          <a:p>
            <a:r>
              <a:rPr lang="en-US" altLang="zh-TW" dirty="0"/>
              <a:t>property access and invocation expressions have higher precedence than the operators (Table 4-1):</a:t>
            </a:r>
          </a:p>
          <a:p>
            <a:pPr lvl="1"/>
            <a:r>
              <a:rPr lang="en-US" altLang="zh-TW" dirty="0" err="1"/>
              <a:t>typeof</a:t>
            </a:r>
            <a:r>
              <a:rPr lang="en-US" altLang="zh-TW" dirty="0"/>
              <a:t> </a:t>
            </a:r>
            <a:r>
              <a:rPr lang="en-US" altLang="zh-TW" dirty="0" err="1">
                <a:solidFill>
                  <a:srgbClr val="C00000"/>
                </a:solidFill>
              </a:rPr>
              <a:t>my.functions</a:t>
            </a:r>
            <a:r>
              <a:rPr lang="en-US" altLang="zh-TW" dirty="0"/>
              <a:t>[x](y)</a:t>
            </a:r>
          </a:p>
          <a:p>
            <a:r>
              <a:rPr lang="en-US" altLang="zh-TW" b="1" dirty="0"/>
              <a:t>Operator Associativity:</a:t>
            </a:r>
          </a:p>
          <a:p>
            <a:pPr lvl="1"/>
            <a:r>
              <a:rPr lang="en-US" altLang="zh-TW" sz="2400" b="1" dirty="0"/>
              <a:t>L</a:t>
            </a:r>
            <a:r>
              <a:rPr lang="en-US" altLang="zh-TW" sz="2400" dirty="0"/>
              <a:t> :left-to-right associativity: (from left to right)</a:t>
            </a:r>
          </a:p>
          <a:p>
            <a:pPr lvl="1"/>
            <a:r>
              <a:rPr lang="en-US" altLang="zh-TW" sz="2400" b="1" dirty="0"/>
              <a:t>R</a:t>
            </a:r>
            <a:r>
              <a:rPr lang="en-US" altLang="zh-TW" sz="2400" dirty="0"/>
              <a:t>:</a:t>
            </a:r>
            <a:r>
              <a:rPr lang="zh-TW" altLang="en-US" sz="2400" dirty="0"/>
              <a:t> </a:t>
            </a:r>
            <a:r>
              <a:rPr lang="en-US" altLang="zh-TW" sz="2400" dirty="0"/>
              <a:t>right-to-left associativity: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w = x - y - z; </a:t>
            </a:r>
            <a:r>
              <a:rPr lang="en-US" altLang="zh-TW" dirty="0"/>
              <a:t>//the same as:  w = ((x - y) - z);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x = ~-y; </a:t>
            </a:r>
            <a:r>
              <a:rPr lang="en-US" altLang="zh-TW" dirty="0"/>
              <a:t>//as: x = ~(-y);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w = x = y = z; </a:t>
            </a:r>
            <a:r>
              <a:rPr lang="en-US" altLang="zh-TW" dirty="0"/>
              <a:t>//as: w = (x = (y = z));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q = </a:t>
            </a:r>
            <a:r>
              <a:rPr lang="en-US" altLang="zh-TW" dirty="0" err="1">
                <a:solidFill>
                  <a:srgbClr val="0070C0"/>
                </a:solidFill>
              </a:rPr>
              <a:t>a?b:c?d:e?f:g</a:t>
            </a:r>
            <a:r>
              <a:rPr lang="en-US" altLang="zh-TW" dirty="0">
                <a:solidFill>
                  <a:srgbClr val="0070C0"/>
                </a:solidFill>
              </a:rPr>
              <a:t>; </a:t>
            </a:r>
            <a:r>
              <a:rPr lang="en-US" altLang="zh-TW" dirty="0"/>
              <a:t>//as: </a:t>
            </a:r>
            <a:r>
              <a:rPr lang="en-US" altLang="zh-TW" dirty="0" err="1"/>
              <a:t>a?b</a:t>
            </a:r>
            <a:r>
              <a:rPr lang="en-US" altLang="zh-TW" dirty="0"/>
              <a:t>:(</a:t>
            </a:r>
            <a:r>
              <a:rPr lang="en-US" altLang="zh-TW" dirty="0" err="1"/>
              <a:t>c?d</a:t>
            </a:r>
            <a:r>
              <a:rPr lang="en-US" altLang="zh-TW" dirty="0"/>
              <a:t>:(</a:t>
            </a:r>
            <a:r>
              <a:rPr lang="en-US" altLang="zh-TW" dirty="0" err="1"/>
              <a:t>e?f:g</a:t>
            </a:r>
            <a:r>
              <a:rPr lang="en-US" altLang="zh-TW" dirty="0"/>
              <a:t>));</a:t>
            </a:r>
            <a:endParaRPr lang="en-US" altLang="zh-TW" b="1" dirty="0"/>
          </a:p>
          <a:p>
            <a:pPr lvl="1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768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3948" y="0"/>
            <a:ext cx="9147947" cy="490066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Arithmetic Expressions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-1" y="620688"/>
            <a:ext cx="9143999" cy="6237312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/>
              <a:t>The + Operator: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1 + 2 </a:t>
            </a:r>
            <a:r>
              <a:rPr lang="en-US" altLang="zh-TW" dirty="0"/>
              <a:t>// =&gt; 3: addition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"1" + "2" </a:t>
            </a:r>
            <a:r>
              <a:rPr lang="en-US" altLang="zh-TW" dirty="0"/>
              <a:t>// =&gt; "12": concatenation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"hello" + " " + "there" </a:t>
            </a:r>
            <a:r>
              <a:rPr lang="en-US" altLang="zh-TW" dirty="0"/>
              <a:t>// =&gt; "hello there"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"</a:t>
            </a:r>
            <a:r>
              <a:rPr lang="en-US" altLang="zh-TW" dirty="0">
                <a:solidFill>
                  <a:srgbClr val="C00000"/>
                </a:solidFill>
              </a:rPr>
              <a:t>1</a:t>
            </a:r>
            <a:r>
              <a:rPr lang="en-US" altLang="zh-TW" dirty="0">
                <a:solidFill>
                  <a:srgbClr val="0070C0"/>
                </a:solidFill>
              </a:rPr>
              <a:t>" + </a:t>
            </a:r>
            <a:r>
              <a:rPr lang="en-US" altLang="zh-TW" dirty="0">
                <a:solidFill>
                  <a:srgbClr val="C00000"/>
                </a:solidFill>
              </a:rPr>
              <a:t>2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/>
              <a:t>// =&gt; "12": concatenation after </a:t>
            </a:r>
            <a:r>
              <a:rPr lang="en-US" altLang="zh-TW" dirty="0">
                <a:solidFill>
                  <a:srgbClr val="C00000"/>
                </a:solidFill>
              </a:rPr>
              <a:t>number-to-string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1 + </a:t>
            </a:r>
            <a:r>
              <a:rPr lang="en-US" altLang="zh-TW" dirty="0">
                <a:solidFill>
                  <a:srgbClr val="C00000"/>
                </a:solidFill>
              </a:rPr>
              <a:t>{}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/>
              <a:t>// =&gt; "1[object Object]": concatenation after </a:t>
            </a:r>
            <a:r>
              <a:rPr lang="en-US" altLang="zh-TW" dirty="0">
                <a:solidFill>
                  <a:srgbClr val="C00000"/>
                </a:solidFill>
              </a:rPr>
              <a:t>object-to-string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true + true </a:t>
            </a:r>
            <a:r>
              <a:rPr lang="en-US" altLang="zh-TW" dirty="0"/>
              <a:t>// =&gt; 2: addition after </a:t>
            </a:r>
            <a:r>
              <a:rPr lang="en-US" altLang="zh-TW" dirty="0" err="1">
                <a:solidFill>
                  <a:srgbClr val="C00000"/>
                </a:solidFill>
              </a:rPr>
              <a:t>boolean</a:t>
            </a:r>
            <a:r>
              <a:rPr lang="en-US" altLang="zh-TW" dirty="0">
                <a:solidFill>
                  <a:srgbClr val="C00000"/>
                </a:solidFill>
              </a:rPr>
              <a:t>-to-number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2 + </a:t>
            </a:r>
            <a:r>
              <a:rPr lang="en-US" altLang="zh-TW" dirty="0">
                <a:solidFill>
                  <a:srgbClr val="C00000"/>
                </a:solidFill>
              </a:rPr>
              <a:t>null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/>
              <a:t>// =&gt; 2: addition after </a:t>
            </a:r>
            <a:r>
              <a:rPr lang="en-US" altLang="zh-TW" dirty="0">
                <a:solidFill>
                  <a:srgbClr val="C00000"/>
                </a:solidFill>
              </a:rPr>
              <a:t>null converts to 0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2 + </a:t>
            </a:r>
            <a:r>
              <a:rPr lang="en-US" altLang="zh-TW" dirty="0">
                <a:solidFill>
                  <a:srgbClr val="C00000"/>
                </a:solidFill>
              </a:rPr>
              <a:t>undefined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/>
              <a:t>// =&gt; </a:t>
            </a:r>
            <a:r>
              <a:rPr lang="en-US" altLang="zh-TW" dirty="0" err="1">
                <a:solidFill>
                  <a:srgbClr val="C00000"/>
                </a:solidFill>
              </a:rPr>
              <a:t>NaN</a:t>
            </a:r>
            <a:r>
              <a:rPr lang="en-US" altLang="zh-TW" dirty="0"/>
              <a:t>: addition after </a:t>
            </a:r>
            <a:r>
              <a:rPr lang="en-US" altLang="zh-TW" dirty="0">
                <a:solidFill>
                  <a:srgbClr val="C00000"/>
                </a:solidFill>
              </a:rPr>
              <a:t>undefined converts to </a:t>
            </a:r>
            <a:r>
              <a:rPr lang="en-US" altLang="zh-TW" dirty="0" err="1">
                <a:solidFill>
                  <a:srgbClr val="C00000"/>
                </a:solidFill>
              </a:rPr>
              <a:t>NaN</a:t>
            </a:r>
            <a:endParaRPr lang="en-US" altLang="zh-TW" dirty="0">
              <a:solidFill>
                <a:srgbClr val="C00000"/>
              </a:solidFill>
            </a:endParaRPr>
          </a:p>
          <a:p>
            <a:pPr lvl="1"/>
            <a:endParaRPr lang="en-US" altLang="zh-TW" dirty="0"/>
          </a:p>
          <a:p>
            <a:pPr lvl="1"/>
            <a:r>
              <a:rPr lang="en-US" altLang="zh-TW" sz="2400" dirty="0">
                <a:solidFill>
                  <a:srgbClr val="C00000"/>
                </a:solidFill>
              </a:rPr>
              <a:t>+</a:t>
            </a:r>
            <a:r>
              <a:rPr lang="en-US" altLang="zh-TW" sz="2400" dirty="0"/>
              <a:t> </a:t>
            </a:r>
            <a:r>
              <a:rPr lang="en-US" altLang="zh-TW" dirty="0"/>
              <a:t> is used with </a:t>
            </a:r>
            <a:r>
              <a:rPr lang="en-US" altLang="zh-TW" dirty="0">
                <a:solidFill>
                  <a:srgbClr val="C00000"/>
                </a:solidFill>
              </a:rPr>
              <a:t>strings and numbers</a:t>
            </a:r>
            <a:r>
              <a:rPr lang="en-US" altLang="zh-TW" dirty="0"/>
              <a:t>,</a:t>
            </a:r>
            <a:r>
              <a:rPr lang="zh-TW" altLang="en-US" dirty="0"/>
              <a:t> </a:t>
            </a:r>
            <a:r>
              <a:rPr lang="en-US" altLang="zh-TW" dirty="0"/>
              <a:t>it may not be associative:</a:t>
            </a:r>
          </a:p>
          <a:p>
            <a:pPr lvl="2"/>
            <a:r>
              <a:rPr lang="en-US" altLang="zh-TW" dirty="0"/>
              <a:t>Result may depend </a:t>
            </a:r>
            <a:r>
              <a:rPr lang="en-US" altLang="zh-TW" dirty="0">
                <a:solidFill>
                  <a:srgbClr val="C00000"/>
                </a:solidFill>
              </a:rPr>
              <a:t>on the order in which</a:t>
            </a:r>
            <a:r>
              <a:rPr lang="zh-TW" altLang="en-US" dirty="0">
                <a:solidFill>
                  <a:srgbClr val="C00000"/>
                </a:solidFill>
              </a:rPr>
              <a:t> </a:t>
            </a:r>
            <a:r>
              <a:rPr lang="en-US" altLang="zh-TW" dirty="0">
                <a:solidFill>
                  <a:srgbClr val="C00000"/>
                </a:solidFill>
              </a:rPr>
              <a:t>operations are performed:</a:t>
            </a:r>
          </a:p>
          <a:p>
            <a:pPr lvl="2"/>
            <a:r>
              <a:rPr lang="sv-SE" altLang="zh-TW" u="sng" dirty="0">
                <a:solidFill>
                  <a:srgbClr val="C00000"/>
                </a:solidFill>
              </a:rPr>
              <a:t>1 + 2 </a:t>
            </a:r>
            <a:r>
              <a:rPr lang="sv-SE" altLang="zh-TW" dirty="0">
                <a:solidFill>
                  <a:srgbClr val="0070C0"/>
                </a:solidFill>
              </a:rPr>
              <a:t>+ " blind mice"; </a:t>
            </a:r>
            <a:r>
              <a:rPr lang="sv-SE" altLang="zh-TW" dirty="0"/>
              <a:t>// =&gt; "3 blind mice"</a:t>
            </a:r>
          </a:p>
          <a:p>
            <a:pPr lvl="2"/>
            <a:r>
              <a:rPr lang="sv-SE" altLang="zh-TW" dirty="0">
                <a:solidFill>
                  <a:srgbClr val="0070C0"/>
                </a:solidFill>
              </a:rPr>
              <a:t>1 + (</a:t>
            </a:r>
            <a:r>
              <a:rPr lang="sv-SE" altLang="zh-TW" u="sng" dirty="0">
                <a:solidFill>
                  <a:srgbClr val="C00000"/>
                </a:solidFill>
              </a:rPr>
              <a:t>2 + " blind mice"</a:t>
            </a:r>
            <a:r>
              <a:rPr lang="sv-SE" altLang="zh-TW" dirty="0">
                <a:solidFill>
                  <a:srgbClr val="0070C0"/>
                </a:solidFill>
              </a:rPr>
              <a:t>); </a:t>
            </a:r>
            <a:r>
              <a:rPr lang="sv-SE" altLang="zh-TW" dirty="0"/>
              <a:t>// =&gt; "12 blind mice"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7180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3948" y="0"/>
            <a:ext cx="9147947" cy="490066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Unary Arithmetic Operators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-1" y="620688"/>
            <a:ext cx="9143999" cy="6237312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/>
              <a:t>Unary operators:</a:t>
            </a:r>
          </a:p>
          <a:p>
            <a:pPr lvl="1"/>
            <a:r>
              <a:rPr lang="en-US" altLang="zh-TW" dirty="0"/>
              <a:t>modify the value of a single operand to produce a new value</a:t>
            </a:r>
          </a:p>
          <a:p>
            <a:pPr lvl="1"/>
            <a:r>
              <a:rPr lang="en-US" altLang="zh-TW" dirty="0"/>
              <a:t>high precedence and are all right-associative</a:t>
            </a:r>
          </a:p>
          <a:p>
            <a:r>
              <a:rPr lang="en-US" altLang="zh-TW" dirty="0"/>
              <a:t>unary arithmetic operators:</a:t>
            </a:r>
          </a:p>
          <a:p>
            <a:pPr lvl="1"/>
            <a:r>
              <a:rPr lang="en-US" altLang="zh-TW" i="1" dirty="0"/>
              <a:t>Unary plus (</a:t>
            </a:r>
            <a:r>
              <a:rPr lang="en-US" altLang="zh-TW" dirty="0"/>
              <a:t>+</a:t>
            </a:r>
            <a:r>
              <a:rPr lang="en-US" altLang="zh-TW" i="1" dirty="0"/>
              <a:t>):</a:t>
            </a:r>
          </a:p>
          <a:p>
            <a:pPr lvl="2"/>
            <a:r>
              <a:rPr lang="en-US" altLang="zh-TW" dirty="0"/>
              <a:t>converts its operand to a </a:t>
            </a:r>
            <a:r>
              <a:rPr lang="en-US" altLang="zh-TW" dirty="0">
                <a:solidFill>
                  <a:srgbClr val="C00000"/>
                </a:solidFill>
              </a:rPr>
              <a:t>number (or to </a:t>
            </a:r>
            <a:r>
              <a:rPr lang="en-US" altLang="zh-TW" sz="2000" dirty="0" err="1">
                <a:solidFill>
                  <a:srgbClr val="C00000"/>
                </a:solidFill>
              </a:rPr>
              <a:t>NaN</a:t>
            </a:r>
            <a:r>
              <a:rPr lang="en-US" altLang="zh-TW" dirty="0">
                <a:solidFill>
                  <a:srgbClr val="C00000"/>
                </a:solidFill>
              </a:rPr>
              <a:t>) </a:t>
            </a:r>
            <a:r>
              <a:rPr lang="en-US" altLang="zh-TW" dirty="0"/>
              <a:t>and returns that converted value</a:t>
            </a:r>
          </a:p>
          <a:p>
            <a:pPr lvl="1"/>
            <a:r>
              <a:rPr lang="en-US" altLang="zh-TW" i="1" dirty="0"/>
              <a:t>Unary minus (</a:t>
            </a:r>
            <a:r>
              <a:rPr lang="en-US" altLang="zh-TW" dirty="0"/>
              <a:t>-</a:t>
            </a:r>
            <a:r>
              <a:rPr lang="en-US" altLang="zh-TW" i="1" dirty="0"/>
              <a:t>)</a:t>
            </a:r>
          </a:p>
          <a:p>
            <a:pPr lvl="1"/>
            <a:r>
              <a:rPr lang="en-US" altLang="zh-TW" i="1" dirty="0"/>
              <a:t>Increment (</a:t>
            </a:r>
            <a:r>
              <a:rPr lang="en-US" altLang="zh-TW" dirty="0"/>
              <a:t>++</a:t>
            </a:r>
            <a:r>
              <a:rPr lang="en-US" altLang="zh-TW" i="1" dirty="0"/>
              <a:t>):</a:t>
            </a:r>
          </a:p>
          <a:p>
            <a:pPr lvl="2"/>
            <a:r>
              <a:rPr lang="en-US" altLang="zh-TW" dirty="0"/>
              <a:t>return value depends on its position relative to the operand.</a:t>
            </a:r>
          </a:p>
          <a:p>
            <a:pPr lvl="3"/>
            <a:r>
              <a:rPr lang="en-US" altLang="zh-TW" dirty="0" err="1">
                <a:solidFill>
                  <a:srgbClr val="0070C0"/>
                </a:solidFill>
              </a:rPr>
              <a:t>var</a:t>
            </a:r>
            <a:r>
              <a:rPr lang="en-US" altLang="zh-TW" dirty="0">
                <a:solidFill>
                  <a:srgbClr val="0070C0"/>
                </a:solidFill>
              </a:rPr>
              <a:t> i = 1, j = </a:t>
            </a:r>
            <a:r>
              <a:rPr lang="en-US" altLang="zh-TW" dirty="0">
                <a:solidFill>
                  <a:srgbClr val="C00000"/>
                </a:solidFill>
              </a:rPr>
              <a:t>++</a:t>
            </a:r>
            <a:r>
              <a:rPr lang="en-US" altLang="zh-TW" dirty="0">
                <a:solidFill>
                  <a:srgbClr val="0070C0"/>
                </a:solidFill>
              </a:rPr>
              <a:t>i; </a:t>
            </a:r>
            <a:r>
              <a:rPr lang="en-US" altLang="zh-TW" dirty="0"/>
              <a:t>// i and j are both 2 (pre-increment operator)</a:t>
            </a:r>
          </a:p>
          <a:p>
            <a:pPr lvl="3"/>
            <a:r>
              <a:rPr lang="nn-NO" altLang="zh-TW" dirty="0">
                <a:solidFill>
                  <a:srgbClr val="0070C0"/>
                </a:solidFill>
              </a:rPr>
              <a:t>var i = 1, j = i</a:t>
            </a:r>
            <a:r>
              <a:rPr lang="nn-NO" altLang="zh-TW" dirty="0">
                <a:solidFill>
                  <a:srgbClr val="C00000"/>
                </a:solidFill>
              </a:rPr>
              <a:t>++</a:t>
            </a:r>
            <a:r>
              <a:rPr lang="nn-NO" altLang="zh-TW" dirty="0">
                <a:solidFill>
                  <a:srgbClr val="0070C0"/>
                </a:solidFill>
              </a:rPr>
              <a:t>; </a:t>
            </a:r>
            <a:r>
              <a:rPr lang="nn-NO" altLang="zh-TW" dirty="0"/>
              <a:t>// i is 2, j is 1</a:t>
            </a:r>
          </a:p>
          <a:p>
            <a:pPr lvl="2"/>
            <a:r>
              <a:rPr lang="en-US" altLang="zh-TW" b="1" dirty="0">
                <a:solidFill>
                  <a:srgbClr val="C00000"/>
                </a:solidFill>
              </a:rPr>
              <a:t>++x </a:t>
            </a:r>
            <a:r>
              <a:rPr lang="en-US" altLang="zh-TW" dirty="0"/>
              <a:t>is not always the same as </a:t>
            </a:r>
            <a:r>
              <a:rPr lang="en-US" altLang="zh-TW" dirty="0">
                <a:solidFill>
                  <a:srgbClr val="C00000"/>
                </a:solidFill>
              </a:rPr>
              <a:t>x=x+1</a:t>
            </a:r>
          </a:p>
          <a:p>
            <a:pPr lvl="3"/>
            <a:r>
              <a:rPr lang="en-US" altLang="zh-TW" sz="1600" dirty="0"/>
              <a:t>++ </a:t>
            </a:r>
            <a:r>
              <a:rPr lang="en-US" altLang="zh-TW" dirty="0">
                <a:solidFill>
                  <a:srgbClr val="C00000"/>
                </a:solidFill>
              </a:rPr>
              <a:t>never performs string concatenation</a:t>
            </a:r>
            <a:r>
              <a:rPr lang="en-US" altLang="zh-TW" dirty="0"/>
              <a:t>: </a:t>
            </a:r>
          </a:p>
          <a:p>
            <a:pPr lvl="4"/>
            <a:r>
              <a:rPr lang="en-US" altLang="zh-TW" dirty="0"/>
              <a:t>always converts its operand to a number and increments it</a:t>
            </a:r>
          </a:p>
          <a:p>
            <a:pPr lvl="3"/>
            <a:r>
              <a:rPr lang="en-US" altLang="zh-TW" dirty="0"/>
              <a:t>If </a:t>
            </a:r>
            <a:r>
              <a:rPr lang="en-US" altLang="zh-TW" dirty="0">
                <a:solidFill>
                  <a:srgbClr val="C00000"/>
                </a:solidFill>
              </a:rPr>
              <a:t>x is the string “1”</a:t>
            </a:r>
            <a:r>
              <a:rPr lang="en-US" altLang="zh-TW" dirty="0"/>
              <a:t>, </a:t>
            </a:r>
            <a:r>
              <a:rPr lang="en-US" altLang="zh-TW" dirty="0">
                <a:solidFill>
                  <a:srgbClr val="C00000"/>
                </a:solidFill>
              </a:rPr>
              <a:t>++x is the number 2</a:t>
            </a:r>
            <a:r>
              <a:rPr lang="en-US" altLang="zh-TW" dirty="0"/>
              <a:t>, but </a:t>
            </a:r>
            <a:r>
              <a:rPr lang="en-US" altLang="zh-TW" dirty="0">
                <a:solidFill>
                  <a:srgbClr val="C00000"/>
                </a:solidFill>
              </a:rPr>
              <a:t>x+1 is the string “11”.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128" y="5405283"/>
            <a:ext cx="1194625" cy="79208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5175" y="5375384"/>
            <a:ext cx="1009650" cy="8001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5428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3948" y="0"/>
            <a:ext cx="9147947" cy="490066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Bitwise Operators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-1" y="620688"/>
            <a:ext cx="9143999" cy="6237312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sz="2600" dirty="0"/>
              <a:t>perform </a:t>
            </a:r>
            <a:r>
              <a:rPr lang="en-US" altLang="zh-TW" sz="2600" b="1" dirty="0"/>
              <a:t>low-level manipulation </a:t>
            </a:r>
            <a:r>
              <a:rPr lang="en-US" altLang="zh-TW" sz="2600" dirty="0"/>
              <a:t>of the bits in the binary representation of numbers:</a:t>
            </a:r>
          </a:p>
          <a:p>
            <a:pPr lvl="2"/>
            <a:r>
              <a:rPr lang="en-US" altLang="zh-TW" dirty="0" err="1">
                <a:solidFill>
                  <a:srgbClr val="C00000"/>
                </a:solidFill>
              </a:rPr>
              <a:t>NaN</a:t>
            </a:r>
            <a:r>
              <a:rPr lang="en-US" altLang="zh-TW" dirty="0">
                <a:solidFill>
                  <a:srgbClr val="C00000"/>
                </a:solidFill>
              </a:rPr>
              <a:t>, Infinity, and -Infinity </a:t>
            </a:r>
            <a:r>
              <a:rPr lang="en-US" altLang="zh-TW" dirty="0"/>
              <a:t>all convert to</a:t>
            </a:r>
            <a:r>
              <a:rPr lang="en-US" altLang="zh-TW" dirty="0">
                <a:solidFill>
                  <a:srgbClr val="C00000"/>
                </a:solidFill>
              </a:rPr>
              <a:t> 0 </a:t>
            </a:r>
            <a:r>
              <a:rPr lang="en-US" altLang="zh-TW" b="1" dirty="0"/>
              <a:t>when bitwise operators</a:t>
            </a:r>
          </a:p>
          <a:p>
            <a:pPr lvl="1"/>
            <a:r>
              <a:rPr lang="en-US" altLang="zh-TW" i="1" dirty="0"/>
              <a:t>AND (</a:t>
            </a:r>
            <a:r>
              <a:rPr lang="en-US" altLang="zh-TW" dirty="0"/>
              <a:t>&amp;</a:t>
            </a:r>
            <a:r>
              <a:rPr lang="en-US" altLang="zh-TW" i="1" dirty="0"/>
              <a:t>): 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0x1234 &amp; 0x00FF evaluates to 0x0034</a:t>
            </a:r>
          </a:p>
          <a:p>
            <a:pPr lvl="1"/>
            <a:r>
              <a:rPr lang="en-US" altLang="zh-TW" i="1" dirty="0"/>
              <a:t>OR (</a:t>
            </a:r>
            <a:r>
              <a:rPr lang="en-US" altLang="zh-TW" dirty="0"/>
              <a:t>|</a:t>
            </a:r>
            <a:r>
              <a:rPr lang="en-US" altLang="zh-TW" i="1" dirty="0"/>
              <a:t>):</a:t>
            </a:r>
            <a:r>
              <a:rPr lang="en-US" altLang="zh-TW" dirty="0"/>
              <a:t> 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0x1234 | 0x00FF evaluates to 0x12FF</a:t>
            </a:r>
          </a:p>
          <a:p>
            <a:pPr lvl="1"/>
            <a:r>
              <a:rPr lang="en-US" altLang="zh-TW" i="1" dirty="0"/>
              <a:t>XOR (</a:t>
            </a:r>
            <a:r>
              <a:rPr lang="en-US" altLang="zh-TW" dirty="0"/>
              <a:t>^</a:t>
            </a:r>
            <a:r>
              <a:rPr lang="en-US" altLang="zh-TW" i="1" dirty="0"/>
              <a:t>): </a:t>
            </a:r>
          </a:p>
          <a:p>
            <a:pPr lvl="2"/>
            <a:r>
              <a:rPr lang="en-US" altLang="zh-TW" sz="2300" dirty="0">
                <a:solidFill>
                  <a:srgbClr val="0070C0"/>
                </a:solidFill>
              </a:rPr>
              <a:t>0xFF00 ^ 0xF0F0 evaluates to 0x0FF0</a:t>
            </a:r>
          </a:p>
          <a:p>
            <a:pPr lvl="1"/>
            <a:r>
              <a:rPr lang="en-US" altLang="zh-TW" i="1" dirty="0"/>
              <a:t>NOT (</a:t>
            </a:r>
            <a:r>
              <a:rPr lang="en-US" altLang="zh-TW" dirty="0"/>
              <a:t>~</a:t>
            </a:r>
            <a:r>
              <a:rPr lang="en-US" altLang="zh-TW" i="1" dirty="0"/>
              <a:t>): 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~0x0F evaluates to 0xFFFFFFF0, or −16</a:t>
            </a:r>
          </a:p>
          <a:p>
            <a:pPr lvl="1"/>
            <a:r>
              <a:rPr lang="en-US" altLang="zh-TW" i="1" dirty="0"/>
              <a:t>Shift left (</a:t>
            </a:r>
            <a:r>
              <a:rPr lang="en-US" altLang="zh-TW" dirty="0"/>
              <a:t>&lt;&lt;</a:t>
            </a:r>
            <a:r>
              <a:rPr lang="en-US" altLang="zh-TW" i="1" dirty="0"/>
              <a:t>):</a:t>
            </a:r>
            <a:r>
              <a:rPr lang="zh-TW" altLang="en-US" i="1" dirty="0"/>
              <a:t> </a:t>
            </a:r>
            <a:endParaRPr lang="en-US" altLang="zh-TW" i="1" dirty="0"/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7 &lt;&lt; 2 evaluates to 28</a:t>
            </a:r>
          </a:p>
          <a:p>
            <a:pPr lvl="1"/>
            <a:r>
              <a:rPr lang="en-US" altLang="zh-TW" i="1" dirty="0"/>
              <a:t>Shift right with </a:t>
            </a:r>
            <a:r>
              <a:rPr lang="en-US" altLang="zh-TW" b="1" i="1" dirty="0"/>
              <a:t>sign</a:t>
            </a:r>
            <a:r>
              <a:rPr lang="en-US" altLang="zh-TW" i="1" dirty="0"/>
              <a:t> (</a:t>
            </a:r>
            <a:r>
              <a:rPr lang="en-US" altLang="zh-TW" dirty="0"/>
              <a:t>&gt;&gt;</a:t>
            </a:r>
            <a:r>
              <a:rPr lang="en-US" altLang="zh-TW" i="1" dirty="0"/>
              <a:t>):</a:t>
            </a:r>
            <a:r>
              <a:rPr lang="zh-TW" altLang="en-US" i="1" dirty="0"/>
              <a:t> </a:t>
            </a:r>
            <a:endParaRPr lang="en-US" altLang="zh-TW" i="1" dirty="0"/>
          </a:p>
          <a:p>
            <a:pPr lvl="2"/>
            <a:r>
              <a:rPr lang="en-US" altLang="zh-TW" sz="2000" dirty="0">
                <a:solidFill>
                  <a:srgbClr val="0070C0"/>
                </a:solidFill>
              </a:rPr>
              <a:t>7 &gt;&gt; 1 </a:t>
            </a:r>
            <a:r>
              <a:rPr lang="en-US" altLang="zh-TW" dirty="0">
                <a:solidFill>
                  <a:srgbClr val="0070C0"/>
                </a:solidFill>
              </a:rPr>
              <a:t>evaluates to 3</a:t>
            </a:r>
          </a:p>
          <a:p>
            <a:pPr lvl="2"/>
            <a:r>
              <a:rPr lang="en-US" altLang="zh-TW" sz="2400" dirty="0">
                <a:solidFill>
                  <a:srgbClr val="0070C0"/>
                </a:solidFill>
              </a:rPr>
              <a:t>−7 &gt;&gt; 1 </a:t>
            </a:r>
            <a:r>
              <a:rPr lang="en-US" altLang="zh-TW" dirty="0">
                <a:solidFill>
                  <a:srgbClr val="0070C0"/>
                </a:solidFill>
              </a:rPr>
              <a:t>evaluates to −4</a:t>
            </a:r>
          </a:p>
          <a:p>
            <a:pPr lvl="1"/>
            <a:r>
              <a:rPr lang="en-US" altLang="zh-TW" i="1" dirty="0"/>
              <a:t>Shift right with </a:t>
            </a:r>
            <a:r>
              <a:rPr lang="en-US" altLang="zh-TW" b="1" i="1" dirty="0"/>
              <a:t>zero fill </a:t>
            </a:r>
            <a:r>
              <a:rPr lang="en-US" altLang="zh-TW" i="1" dirty="0"/>
              <a:t>(</a:t>
            </a:r>
            <a:r>
              <a:rPr lang="en-US" altLang="zh-TW" dirty="0"/>
              <a:t>&gt;&gt;&gt;</a:t>
            </a:r>
            <a:r>
              <a:rPr lang="en-US" altLang="zh-TW" i="1" dirty="0"/>
              <a:t>):</a:t>
            </a:r>
          </a:p>
          <a:p>
            <a:pPr lvl="2"/>
            <a:r>
              <a:rPr lang="zh-TW" altLang="en-US" dirty="0">
                <a:solidFill>
                  <a:srgbClr val="0070C0"/>
                </a:solidFill>
              </a:rPr>
              <a:t>−</a:t>
            </a:r>
            <a:r>
              <a:rPr lang="en-US" altLang="zh-TW" dirty="0">
                <a:solidFill>
                  <a:srgbClr val="0070C0"/>
                </a:solidFill>
              </a:rPr>
              <a:t>1 &gt;&gt;</a:t>
            </a:r>
            <a:r>
              <a:rPr lang="zh-TW" altLang="en-US" dirty="0">
                <a:solidFill>
                  <a:srgbClr val="0070C0"/>
                </a:solidFill>
              </a:rPr>
              <a:t> </a:t>
            </a:r>
            <a:r>
              <a:rPr lang="en-US" altLang="zh-TW" sz="2400" dirty="0">
                <a:solidFill>
                  <a:srgbClr val="0070C0"/>
                </a:solidFill>
              </a:rPr>
              <a:t>4 </a:t>
            </a:r>
            <a:r>
              <a:rPr lang="en-US" altLang="zh-TW" dirty="0">
                <a:solidFill>
                  <a:srgbClr val="0070C0"/>
                </a:solidFill>
              </a:rPr>
              <a:t>evaluates to −1</a:t>
            </a:r>
          </a:p>
          <a:p>
            <a:pPr lvl="2"/>
            <a:r>
              <a:rPr lang="en-US" altLang="zh-TW" sz="2400" dirty="0">
                <a:solidFill>
                  <a:srgbClr val="0070C0"/>
                </a:solidFill>
              </a:rPr>
              <a:t>−1 &gt;&gt;&gt; 4 </a:t>
            </a:r>
            <a:r>
              <a:rPr lang="en-US" altLang="zh-TW" dirty="0">
                <a:solidFill>
                  <a:srgbClr val="0070C0"/>
                </a:solidFill>
              </a:rPr>
              <a:t>evaluates to </a:t>
            </a:r>
            <a:r>
              <a:rPr lang="en-US" altLang="zh-TW" sz="2400" dirty="0">
                <a:solidFill>
                  <a:srgbClr val="0070C0"/>
                </a:solidFill>
              </a:rPr>
              <a:t>0x0FFFFFFF</a:t>
            </a:r>
            <a:endParaRPr lang="en-US" altLang="zh-TW" dirty="0">
              <a:solidFill>
                <a:srgbClr val="0070C0"/>
              </a:solidFill>
            </a:endParaRP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01193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3948" y="0"/>
            <a:ext cx="9147947" cy="490066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Relational Expressions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-1" y="620688"/>
            <a:ext cx="9143999" cy="6237312"/>
          </a:xfrm>
        </p:spPr>
        <p:txBody>
          <a:bodyPr>
            <a:normAutofit fontScale="70000" lnSpcReduction="20000"/>
          </a:bodyPr>
          <a:lstStyle/>
          <a:p>
            <a:r>
              <a:rPr lang="en-US" altLang="zh-TW" dirty="0"/>
              <a:t>Equality and Inequality Operators: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== </a:t>
            </a:r>
            <a:r>
              <a:rPr lang="en-US" altLang="zh-TW" dirty="0"/>
              <a:t>and </a:t>
            </a:r>
            <a:r>
              <a:rPr lang="en-US" altLang="zh-TW" dirty="0">
                <a:solidFill>
                  <a:srgbClr val="FF0000"/>
                </a:solidFill>
              </a:rPr>
              <a:t>===</a:t>
            </a:r>
            <a:r>
              <a:rPr lang="en-US" altLang="zh-TW" dirty="0"/>
              <a:t> (strict equality operator): </a:t>
            </a:r>
          </a:p>
          <a:p>
            <a:pPr lvl="2"/>
            <a:r>
              <a:rPr lang="en-US" altLang="zh-TW" dirty="0"/>
              <a:t>check whether two values are the same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!=</a:t>
            </a:r>
            <a:r>
              <a:rPr lang="en-US" altLang="zh-TW" dirty="0"/>
              <a:t> and </a:t>
            </a:r>
            <a:r>
              <a:rPr lang="en-US" altLang="zh-TW" dirty="0">
                <a:solidFill>
                  <a:srgbClr val="FF0000"/>
                </a:solidFill>
              </a:rPr>
              <a:t>!==</a:t>
            </a:r>
            <a:r>
              <a:rPr lang="en-US" altLang="zh-TW" dirty="0"/>
              <a:t> (strict equality operator)</a:t>
            </a:r>
          </a:p>
          <a:p>
            <a:r>
              <a:rPr lang="en-US" altLang="zh-TW" dirty="0"/>
              <a:t>Comparison Operators:</a:t>
            </a:r>
          </a:p>
          <a:p>
            <a:pPr lvl="1"/>
            <a:r>
              <a:rPr lang="en-US" altLang="zh-TW" i="1" dirty="0"/>
              <a:t>Less than (</a:t>
            </a:r>
            <a:r>
              <a:rPr lang="en-US" altLang="zh-TW" dirty="0"/>
              <a:t>&lt;</a:t>
            </a:r>
            <a:r>
              <a:rPr lang="en-US" altLang="zh-TW" i="1" dirty="0"/>
              <a:t>)</a:t>
            </a:r>
          </a:p>
          <a:p>
            <a:pPr lvl="1"/>
            <a:r>
              <a:rPr lang="en-US" altLang="zh-TW" i="1" dirty="0"/>
              <a:t>Greater than (</a:t>
            </a:r>
            <a:r>
              <a:rPr lang="en-US" altLang="zh-TW" dirty="0"/>
              <a:t>&gt;</a:t>
            </a:r>
            <a:r>
              <a:rPr lang="en-US" altLang="zh-TW" i="1" dirty="0"/>
              <a:t>)</a:t>
            </a:r>
          </a:p>
          <a:p>
            <a:pPr lvl="1"/>
            <a:r>
              <a:rPr lang="en-US" altLang="zh-TW" i="1" dirty="0"/>
              <a:t>Less than or equal (</a:t>
            </a:r>
            <a:r>
              <a:rPr lang="en-US" altLang="zh-TW" dirty="0"/>
              <a:t>&lt;=</a:t>
            </a:r>
            <a:r>
              <a:rPr lang="en-US" altLang="zh-TW" i="1" dirty="0"/>
              <a:t>)</a:t>
            </a:r>
          </a:p>
          <a:p>
            <a:pPr lvl="1"/>
            <a:r>
              <a:rPr lang="en-US" altLang="zh-TW" i="1" dirty="0"/>
              <a:t>Greater than or equal (</a:t>
            </a:r>
            <a:r>
              <a:rPr lang="en-US" altLang="zh-TW" dirty="0"/>
              <a:t>&gt;=</a:t>
            </a:r>
            <a:r>
              <a:rPr lang="en-US" altLang="zh-TW" i="1" dirty="0"/>
              <a:t>)</a:t>
            </a:r>
          </a:p>
          <a:p>
            <a:pPr lvl="1"/>
            <a:endParaRPr lang="en-US" altLang="zh-TW" i="1" dirty="0"/>
          </a:p>
          <a:p>
            <a:r>
              <a:rPr lang="en-US" altLang="zh-TW" dirty="0">
                <a:solidFill>
                  <a:srgbClr val="0070C0"/>
                </a:solidFill>
              </a:rPr>
              <a:t>1 + 2 </a:t>
            </a:r>
            <a:r>
              <a:rPr lang="en-US" altLang="zh-TW" dirty="0"/>
              <a:t>// Addition. Result is 3.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"1" + "2" </a:t>
            </a:r>
            <a:r>
              <a:rPr lang="en-US" altLang="zh-TW" dirty="0"/>
              <a:t>// Concatenation. Result is "12".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"1" + 2 </a:t>
            </a:r>
            <a:r>
              <a:rPr lang="en-US" altLang="zh-TW" dirty="0"/>
              <a:t>// Concatenation. 2 is converted to "2". Result is "12".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11 &lt; 3 </a:t>
            </a:r>
            <a:r>
              <a:rPr lang="en-US" altLang="zh-TW" dirty="0"/>
              <a:t>// Numeric comparison. Result is </a:t>
            </a:r>
            <a:r>
              <a:rPr lang="en-US" altLang="zh-TW" dirty="0">
                <a:solidFill>
                  <a:srgbClr val="C00000"/>
                </a:solidFill>
              </a:rPr>
              <a:t>false</a:t>
            </a:r>
            <a:r>
              <a:rPr lang="en-US" altLang="zh-TW" dirty="0">
                <a:solidFill>
                  <a:srgbClr val="0070C0"/>
                </a:solidFill>
              </a:rPr>
              <a:t>.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"11" &lt; "3" </a:t>
            </a:r>
            <a:r>
              <a:rPr lang="en-US" altLang="zh-TW" dirty="0"/>
              <a:t>// String comparison. Result is </a:t>
            </a:r>
            <a:r>
              <a:rPr lang="en-US" altLang="zh-TW" dirty="0">
                <a:solidFill>
                  <a:srgbClr val="C00000"/>
                </a:solidFill>
              </a:rPr>
              <a:t>true</a:t>
            </a:r>
            <a:r>
              <a:rPr lang="en-US" altLang="zh-TW" dirty="0">
                <a:solidFill>
                  <a:srgbClr val="0070C0"/>
                </a:solidFill>
              </a:rPr>
              <a:t>.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"11" &lt; 3 </a:t>
            </a:r>
            <a:r>
              <a:rPr lang="en-US" altLang="zh-TW" dirty="0"/>
              <a:t>// </a:t>
            </a:r>
            <a:r>
              <a:rPr lang="en-US" altLang="zh-TW" dirty="0">
                <a:solidFill>
                  <a:srgbClr val="C00000"/>
                </a:solidFill>
              </a:rPr>
              <a:t>Numeric comparison</a:t>
            </a:r>
            <a:r>
              <a:rPr lang="en-US" altLang="zh-TW" dirty="0"/>
              <a:t>. "11" converted to </a:t>
            </a:r>
            <a:r>
              <a:rPr lang="en-US" altLang="zh-TW" dirty="0">
                <a:solidFill>
                  <a:srgbClr val="C00000"/>
                </a:solidFill>
              </a:rPr>
              <a:t>11</a:t>
            </a:r>
            <a:r>
              <a:rPr lang="en-US" altLang="zh-TW" dirty="0">
                <a:solidFill>
                  <a:srgbClr val="0070C0"/>
                </a:solidFill>
              </a:rPr>
              <a:t>. Result is </a:t>
            </a:r>
            <a:r>
              <a:rPr lang="en-US" altLang="zh-TW" dirty="0">
                <a:solidFill>
                  <a:srgbClr val="C00000"/>
                </a:solidFill>
              </a:rPr>
              <a:t>false</a:t>
            </a:r>
            <a:r>
              <a:rPr lang="en-US" altLang="zh-TW" dirty="0">
                <a:solidFill>
                  <a:srgbClr val="0070C0"/>
                </a:solidFill>
              </a:rPr>
              <a:t>.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"one" &lt; 3 </a:t>
            </a:r>
            <a:r>
              <a:rPr lang="en-US" altLang="zh-TW" dirty="0"/>
              <a:t>//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>
                <a:solidFill>
                  <a:srgbClr val="C00000"/>
                </a:solidFill>
              </a:rPr>
              <a:t>Numeric comparison</a:t>
            </a:r>
            <a:r>
              <a:rPr lang="en-US" altLang="zh-TW" dirty="0">
                <a:solidFill>
                  <a:srgbClr val="0070C0"/>
                </a:solidFill>
              </a:rPr>
              <a:t>. </a:t>
            </a:r>
            <a:r>
              <a:rPr lang="en-US" altLang="zh-TW" dirty="0"/>
              <a:t>"one" converted to </a:t>
            </a:r>
            <a:r>
              <a:rPr lang="en-US" altLang="zh-TW" dirty="0" err="1">
                <a:solidFill>
                  <a:srgbClr val="C00000"/>
                </a:solidFill>
              </a:rPr>
              <a:t>NaN</a:t>
            </a:r>
            <a:r>
              <a:rPr lang="en-US" altLang="zh-TW" dirty="0">
                <a:solidFill>
                  <a:srgbClr val="0070C0"/>
                </a:solidFill>
              </a:rPr>
              <a:t>. Result is </a:t>
            </a:r>
            <a:r>
              <a:rPr lang="en-US" altLang="zh-TW" dirty="0">
                <a:solidFill>
                  <a:srgbClr val="C00000"/>
                </a:solidFill>
              </a:rPr>
              <a:t>false</a:t>
            </a:r>
            <a:r>
              <a:rPr lang="en-US" altLang="zh-TW" dirty="0">
                <a:solidFill>
                  <a:srgbClr val="0070C0"/>
                </a:solidFill>
              </a:rPr>
              <a:t>.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2594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3948" y="0"/>
            <a:ext cx="9147947" cy="490066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solidFill>
                  <a:srgbClr val="C00000"/>
                </a:solidFill>
              </a:rPr>
              <a:t>in</a:t>
            </a:r>
            <a:r>
              <a:rPr lang="en-US" altLang="zh-TW" dirty="0"/>
              <a:t> Operator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-1" y="620688"/>
            <a:ext cx="9143999" cy="6237312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a </a:t>
            </a:r>
            <a:r>
              <a:rPr lang="en-US" altLang="zh-TW" b="1" dirty="0"/>
              <a:t>left-side operand </a:t>
            </a:r>
            <a:r>
              <a:rPr lang="en-US" altLang="zh-TW" dirty="0"/>
              <a:t>that is or can be converted to a </a:t>
            </a:r>
            <a:r>
              <a:rPr lang="en-US" altLang="zh-TW" b="1" dirty="0"/>
              <a:t>string</a:t>
            </a:r>
            <a:r>
              <a:rPr lang="en-US" altLang="zh-TW" dirty="0"/>
              <a:t>.</a:t>
            </a:r>
          </a:p>
          <a:p>
            <a:r>
              <a:rPr lang="en-US" altLang="zh-TW" dirty="0"/>
              <a:t>evaluates to </a:t>
            </a:r>
            <a:r>
              <a:rPr lang="en-US" altLang="zh-TW" b="1" dirty="0"/>
              <a:t>true</a:t>
            </a:r>
            <a:r>
              <a:rPr lang="en-US" altLang="zh-TW" dirty="0"/>
              <a:t> if the left-side value is the name of a property of the right-side object</a:t>
            </a:r>
          </a:p>
          <a:p>
            <a:pPr lvl="1"/>
            <a:r>
              <a:rPr lang="en-US" altLang="zh-TW" b="1" dirty="0" err="1">
                <a:solidFill>
                  <a:srgbClr val="0070C0"/>
                </a:solidFill>
              </a:rPr>
              <a:t>var</a:t>
            </a:r>
            <a:r>
              <a:rPr lang="en-US" altLang="zh-TW" b="1" dirty="0">
                <a:solidFill>
                  <a:srgbClr val="0070C0"/>
                </a:solidFill>
              </a:rPr>
              <a:t> point = { x:1, y:1 }</a:t>
            </a:r>
            <a:r>
              <a:rPr lang="en-US" altLang="zh-TW" dirty="0">
                <a:solidFill>
                  <a:srgbClr val="0070C0"/>
                </a:solidFill>
              </a:rPr>
              <a:t>; </a:t>
            </a:r>
            <a:r>
              <a:rPr lang="en-US" altLang="zh-TW" dirty="0"/>
              <a:t>// Define an object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"x" in point </a:t>
            </a:r>
            <a:r>
              <a:rPr lang="en-US" altLang="zh-TW" dirty="0"/>
              <a:t>// =&gt; true: object has property named "x"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"z" in point </a:t>
            </a:r>
            <a:r>
              <a:rPr lang="en-US" altLang="zh-TW" dirty="0"/>
              <a:t>// =&gt; false: object has no "z" property.</a:t>
            </a:r>
          </a:p>
          <a:p>
            <a:pPr lvl="1"/>
            <a:r>
              <a:rPr lang="en-US" altLang="zh-TW" dirty="0">
                <a:solidFill>
                  <a:srgbClr val="C00000"/>
                </a:solidFill>
              </a:rPr>
              <a:t>"</a:t>
            </a:r>
            <a:r>
              <a:rPr lang="en-US" altLang="zh-TW" dirty="0" err="1">
                <a:solidFill>
                  <a:srgbClr val="C00000"/>
                </a:solidFill>
              </a:rPr>
              <a:t>toString</a:t>
            </a:r>
            <a:r>
              <a:rPr lang="en-US" altLang="zh-TW" dirty="0">
                <a:solidFill>
                  <a:srgbClr val="C00000"/>
                </a:solidFill>
              </a:rPr>
              <a:t>" in point </a:t>
            </a:r>
            <a:r>
              <a:rPr lang="en-US" altLang="zh-TW" dirty="0"/>
              <a:t>// =&gt; </a:t>
            </a:r>
            <a:r>
              <a:rPr lang="en-US" altLang="zh-TW" dirty="0">
                <a:solidFill>
                  <a:srgbClr val="C00000"/>
                </a:solidFill>
              </a:rPr>
              <a:t>true</a:t>
            </a:r>
            <a:r>
              <a:rPr lang="en-US" altLang="zh-TW" dirty="0">
                <a:solidFill>
                  <a:srgbClr val="0070C0"/>
                </a:solidFill>
              </a:rPr>
              <a:t>: </a:t>
            </a:r>
            <a:r>
              <a:rPr lang="en-US" altLang="zh-TW" dirty="0"/>
              <a:t>object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>
                <a:solidFill>
                  <a:srgbClr val="C00000"/>
                </a:solidFill>
              </a:rPr>
              <a:t>inherits </a:t>
            </a:r>
            <a:r>
              <a:rPr lang="en-US" altLang="zh-TW" dirty="0" err="1">
                <a:solidFill>
                  <a:srgbClr val="C00000"/>
                </a:solidFill>
              </a:rPr>
              <a:t>toString</a:t>
            </a:r>
            <a:r>
              <a:rPr lang="en-US" altLang="zh-TW" dirty="0">
                <a:solidFill>
                  <a:srgbClr val="C00000"/>
                </a:solidFill>
              </a:rPr>
              <a:t> </a:t>
            </a:r>
            <a:r>
              <a:rPr lang="en-US" altLang="zh-TW" dirty="0"/>
              <a:t>method</a:t>
            </a:r>
          </a:p>
          <a:p>
            <a:pPr lvl="1"/>
            <a:r>
              <a:rPr lang="en-US" altLang="zh-TW" b="1" dirty="0" err="1">
                <a:solidFill>
                  <a:srgbClr val="0070C0"/>
                </a:solidFill>
              </a:rPr>
              <a:t>var</a:t>
            </a:r>
            <a:r>
              <a:rPr lang="en-US" altLang="zh-TW" b="1" dirty="0">
                <a:solidFill>
                  <a:srgbClr val="0070C0"/>
                </a:solidFill>
              </a:rPr>
              <a:t> data = [7,8,9]; </a:t>
            </a:r>
            <a:r>
              <a:rPr lang="en-US" altLang="zh-TW" dirty="0"/>
              <a:t>// An array with </a:t>
            </a:r>
            <a:r>
              <a:rPr lang="en-US" altLang="zh-TW" dirty="0">
                <a:solidFill>
                  <a:srgbClr val="C00000"/>
                </a:solidFill>
              </a:rPr>
              <a:t>elements 0, 1, and 2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"0" in data </a:t>
            </a:r>
            <a:r>
              <a:rPr lang="en-US" altLang="zh-TW" dirty="0"/>
              <a:t>// =&gt; </a:t>
            </a:r>
            <a:r>
              <a:rPr lang="en-US" altLang="zh-TW" dirty="0">
                <a:solidFill>
                  <a:srgbClr val="C00000"/>
                </a:solidFill>
              </a:rPr>
              <a:t>true</a:t>
            </a:r>
            <a:r>
              <a:rPr lang="en-US" altLang="zh-TW" dirty="0">
                <a:solidFill>
                  <a:srgbClr val="0070C0"/>
                </a:solidFill>
              </a:rPr>
              <a:t>: array has an </a:t>
            </a:r>
            <a:r>
              <a:rPr lang="en-US" altLang="zh-TW" dirty="0">
                <a:solidFill>
                  <a:srgbClr val="C00000"/>
                </a:solidFill>
              </a:rPr>
              <a:t>element "0"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1 in data </a:t>
            </a:r>
            <a:r>
              <a:rPr lang="en-US" altLang="zh-TW" dirty="0"/>
              <a:t>// =&gt; </a:t>
            </a:r>
            <a:r>
              <a:rPr lang="en-US" altLang="zh-TW" dirty="0">
                <a:solidFill>
                  <a:srgbClr val="C00000"/>
                </a:solidFill>
              </a:rPr>
              <a:t>true</a:t>
            </a:r>
            <a:r>
              <a:rPr lang="en-US" altLang="zh-TW" dirty="0">
                <a:solidFill>
                  <a:srgbClr val="0070C0"/>
                </a:solidFill>
              </a:rPr>
              <a:t>: numbers are </a:t>
            </a:r>
            <a:r>
              <a:rPr lang="en-US" altLang="zh-TW" dirty="0">
                <a:solidFill>
                  <a:srgbClr val="C00000"/>
                </a:solidFill>
              </a:rPr>
              <a:t>converted to strings</a:t>
            </a:r>
          </a:p>
          <a:p>
            <a:pPr lvl="1"/>
            <a:r>
              <a:rPr lang="it-IT" altLang="zh-TW" dirty="0">
                <a:solidFill>
                  <a:srgbClr val="0070C0"/>
                </a:solidFill>
              </a:rPr>
              <a:t>3 in data </a:t>
            </a:r>
            <a:r>
              <a:rPr lang="it-IT" altLang="zh-TW" dirty="0"/>
              <a:t>// =&gt; </a:t>
            </a:r>
            <a:r>
              <a:rPr lang="it-IT" altLang="zh-TW" dirty="0">
                <a:solidFill>
                  <a:srgbClr val="C00000"/>
                </a:solidFill>
              </a:rPr>
              <a:t>false</a:t>
            </a:r>
            <a:r>
              <a:rPr lang="it-IT" altLang="zh-TW" dirty="0">
                <a:solidFill>
                  <a:srgbClr val="0070C0"/>
                </a:solidFill>
              </a:rPr>
              <a:t>: no element 3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95208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3948" y="0"/>
            <a:ext cx="9147947" cy="490066"/>
          </a:xfrm>
        </p:spPr>
        <p:txBody>
          <a:bodyPr>
            <a:normAutofit fontScale="90000"/>
          </a:bodyPr>
          <a:lstStyle/>
          <a:p>
            <a:r>
              <a:rPr lang="en-US" altLang="zh-TW" dirty="0" err="1">
                <a:solidFill>
                  <a:srgbClr val="C00000"/>
                </a:solidFill>
              </a:rPr>
              <a:t>instanceof</a:t>
            </a:r>
            <a:r>
              <a:rPr lang="en-US" altLang="zh-TW" dirty="0">
                <a:solidFill>
                  <a:srgbClr val="C00000"/>
                </a:solidFill>
              </a:rPr>
              <a:t> </a:t>
            </a:r>
            <a:r>
              <a:rPr lang="en-US" altLang="zh-TW" dirty="0"/>
              <a:t>Operator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-3948" y="620688"/>
            <a:ext cx="9143999" cy="6237312"/>
          </a:xfrm>
        </p:spPr>
        <p:txBody>
          <a:bodyPr>
            <a:normAutofit fontScale="85000" lnSpcReduction="10000"/>
          </a:bodyPr>
          <a:lstStyle/>
          <a:p>
            <a:r>
              <a:rPr lang="en-US" altLang="zh-TW" dirty="0"/>
              <a:t>expects a </a:t>
            </a:r>
            <a:r>
              <a:rPr lang="en-US" altLang="zh-TW" dirty="0">
                <a:solidFill>
                  <a:srgbClr val="C00000"/>
                </a:solidFill>
              </a:rPr>
              <a:t>left-side operand:</a:t>
            </a:r>
          </a:p>
          <a:p>
            <a:pPr lvl="1"/>
            <a:r>
              <a:rPr lang="en-US" altLang="zh-TW" dirty="0"/>
              <a:t>is an object and a right-side operand that identifies a class of objects</a:t>
            </a:r>
          </a:p>
          <a:p>
            <a:r>
              <a:rPr lang="en-US" altLang="zh-TW" dirty="0"/>
              <a:t>evaluates to </a:t>
            </a:r>
            <a:r>
              <a:rPr lang="en-US" altLang="zh-TW" dirty="0">
                <a:solidFill>
                  <a:srgbClr val="C00000"/>
                </a:solidFill>
              </a:rPr>
              <a:t>true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/>
              <a:t>if the </a:t>
            </a:r>
            <a:r>
              <a:rPr lang="en-US" altLang="zh-TW" dirty="0">
                <a:solidFill>
                  <a:srgbClr val="C00000"/>
                </a:solidFill>
              </a:rPr>
              <a:t>left-side object is an instance of the right-side class</a:t>
            </a:r>
          </a:p>
          <a:p>
            <a:pPr lvl="1"/>
            <a:r>
              <a:rPr lang="en-US" altLang="zh-TW" dirty="0"/>
              <a:t>evaluates to </a:t>
            </a:r>
            <a:r>
              <a:rPr lang="en-US" altLang="zh-TW" dirty="0">
                <a:solidFill>
                  <a:srgbClr val="C00000"/>
                </a:solidFill>
              </a:rPr>
              <a:t>false</a:t>
            </a:r>
            <a:r>
              <a:rPr lang="en-US" altLang="zh-TW" dirty="0"/>
              <a:t> otherwise</a:t>
            </a:r>
          </a:p>
          <a:p>
            <a:pPr lvl="1"/>
            <a:endParaRPr lang="en-US" altLang="zh-TW" dirty="0"/>
          </a:p>
          <a:p>
            <a:pPr lvl="1"/>
            <a:r>
              <a:rPr lang="en-US" altLang="zh-TW" sz="2400" b="1" dirty="0" err="1">
                <a:solidFill>
                  <a:srgbClr val="0070C0"/>
                </a:solidFill>
              </a:rPr>
              <a:t>var</a:t>
            </a:r>
            <a:r>
              <a:rPr lang="en-US" altLang="zh-TW" sz="2400" b="1" dirty="0">
                <a:solidFill>
                  <a:srgbClr val="0070C0"/>
                </a:solidFill>
              </a:rPr>
              <a:t> d = new Date(); </a:t>
            </a:r>
            <a:r>
              <a:rPr lang="en-US" altLang="zh-TW" sz="2400" dirty="0"/>
              <a:t>// Create a new object with the Date() constructor</a:t>
            </a:r>
          </a:p>
          <a:p>
            <a:pPr lvl="1"/>
            <a:r>
              <a:rPr lang="en-US" altLang="zh-TW" sz="2400" dirty="0">
                <a:solidFill>
                  <a:srgbClr val="0070C0"/>
                </a:solidFill>
              </a:rPr>
              <a:t>d </a:t>
            </a:r>
            <a:r>
              <a:rPr lang="en-US" altLang="zh-TW" sz="2400" dirty="0" err="1">
                <a:solidFill>
                  <a:srgbClr val="0070C0"/>
                </a:solidFill>
              </a:rPr>
              <a:t>instanceof</a:t>
            </a:r>
            <a:r>
              <a:rPr lang="en-US" altLang="zh-TW" sz="2400" dirty="0">
                <a:solidFill>
                  <a:srgbClr val="0070C0"/>
                </a:solidFill>
              </a:rPr>
              <a:t> Date; </a:t>
            </a:r>
            <a:r>
              <a:rPr lang="en-US" altLang="zh-TW" sz="2400" dirty="0"/>
              <a:t>// Evaluates to </a:t>
            </a:r>
            <a:r>
              <a:rPr lang="en-US" altLang="zh-TW" sz="2400" dirty="0">
                <a:solidFill>
                  <a:srgbClr val="C00000"/>
                </a:solidFill>
              </a:rPr>
              <a:t>true</a:t>
            </a:r>
            <a:r>
              <a:rPr lang="en-US" altLang="zh-TW" sz="2400" dirty="0">
                <a:solidFill>
                  <a:srgbClr val="0070C0"/>
                </a:solidFill>
              </a:rPr>
              <a:t>; d was created with Date()</a:t>
            </a:r>
          </a:p>
          <a:p>
            <a:pPr lvl="1"/>
            <a:r>
              <a:rPr lang="en-US" altLang="zh-TW" sz="2400" dirty="0">
                <a:solidFill>
                  <a:srgbClr val="0070C0"/>
                </a:solidFill>
              </a:rPr>
              <a:t>d </a:t>
            </a:r>
            <a:r>
              <a:rPr lang="en-US" altLang="zh-TW" sz="2400" dirty="0" err="1">
                <a:solidFill>
                  <a:srgbClr val="0070C0"/>
                </a:solidFill>
              </a:rPr>
              <a:t>instanceof</a:t>
            </a:r>
            <a:r>
              <a:rPr lang="en-US" altLang="zh-TW" sz="2400" dirty="0">
                <a:solidFill>
                  <a:srgbClr val="0070C0"/>
                </a:solidFill>
              </a:rPr>
              <a:t> Object; </a:t>
            </a:r>
            <a:r>
              <a:rPr lang="en-US" altLang="zh-TW" sz="2400" dirty="0"/>
              <a:t>// Evaluates to </a:t>
            </a:r>
            <a:r>
              <a:rPr lang="en-US" altLang="zh-TW" sz="2400" dirty="0">
                <a:solidFill>
                  <a:srgbClr val="C00000"/>
                </a:solidFill>
              </a:rPr>
              <a:t>true</a:t>
            </a:r>
            <a:r>
              <a:rPr lang="en-US" altLang="zh-TW" sz="2400" dirty="0">
                <a:solidFill>
                  <a:srgbClr val="0070C0"/>
                </a:solidFill>
              </a:rPr>
              <a:t>; all objects are instances of Object</a:t>
            </a:r>
          </a:p>
          <a:p>
            <a:pPr lvl="1"/>
            <a:r>
              <a:rPr lang="en-US" altLang="zh-TW" sz="2400" dirty="0">
                <a:solidFill>
                  <a:srgbClr val="0070C0"/>
                </a:solidFill>
              </a:rPr>
              <a:t>d </a:t>
            </a:r>
            <a:r>
              <a:rPr lang="en-US" altLang="zh-TW" sz="2400" dirty="0" err="1">
                <a:solidFill>
                  <a:srgbClr val="0070C0"/>
                </a:solidFill>
              </a:rPr>
              <a:t>instanceof</a:t>
            </a:r>
            <a:r>
              <a:rPr lang="en-US" altLang="zh-TW" sz="2400" dirty="0">
                <a:solidFill>
                  <a:srgbClr val="0070C0"/>
                </a:solidFill>
              </a:rPr>
              <a:t> Number; </a:t>
            </a:r>
            <a:r>
              <a:rPr lang="en-US" altLang="zh-TW" sz="2400" dirty="0"/>
              <a:t>// Evaluates to </a:t>
            </a:r>
            <a:r>
              <a:rPr lang="en-US" altLang="zh-TW" sz="2400" dirty="0">
                <a:solidFill>
                  <a:srgbClr val="C00000"/>
                </a:solidFill>
              </a:rPr>
              <a:t>false</a:t>
            </a:r>
            <a:r>
              <a:rPr lang="en-US" altLang="zh-TW" sz="2400" dirty="0">
                <a:solidFill>
                  <a:srgbClr val="0070C0"/>
                </a:solidFill>
              </a:rPr>
              <a:t>; d is not a Number object</a:t>
            </a:r>
          </a:p>
          <a:p>
            <a:pPr lvl="1"/>
            <a:endParaRPr lang="en-US" altLang="zh-TW" sz="2400" dirty="0">
              <a:solidFill>
                <a:srgbClr val="0070C0"/>
              </a:solidFill>
            </a:endParaRPr>
          </a:p>
          <a:p>
            <a:pPr lvl="1"/>
            <a:r>
              <a:rPr lang="en-US" altLang="zh-TW" sz="2400" b="1" dirty="0" err="1">
                <a:solidFill>
                  <a:srgbClr val="0070C0"/>
                </a:solidFill>
              </a:rPr>
              <a:t>var</a:t>
            </a:r>
            <a:r>
              <a:rPr lang="en-US" altLang="zh-TW" sz="2400" b="1" dirty="0">
                <a:solidFill>
                  <a:srgbClr val="0070C0"/>
                </a:solidFill>
              </a:rPr>
              <a:t> a = [1, 2, 3]; </a:t>
            </a:r>
            <a:r>
              <a:rPr lang="en-US" altLang="zh-TW" sz="2400" dirty="0"/>
              <a:t>// Create an array with array literal syntax</a:t>
            </a:r>
          </a:p>
          <a:p>
            <a:pPr lvl="1"/>
            <a:r>
              <a:rPr lang="en-US" altLang="zh-TW" sz="2400" dirty="0">
                <a:solidFill>
                  <a:srgbClr val="0070C0"/>
                </a:solidFill>
              </a:rPr>
              <a:t>a </a:t>
            </a:r>
            <a:r>
              <a:rPr lang="en-US" altLang="zh-TW" sz="2400" b="1" dirty="0" err="1">
                <a:solidFill>
                  <a:srgbClr val="0070C0"/>
                </a:solidFill>
              </a:rPr>
              <a:t>instanceof</a:t>
            </a:r>
            <a:r>
              <a:rPr lang="en-US" altLang="zh-TW" sz="2400" dirty="0">
                <a:solidFill>
                  <a:srgbClr val="0070C0"/>
                </a:solidFill>
              </a:rPr>
              <a:t> Array; </a:t>
            </a:r>
            <a:r>
              <a:rPr lang="en-US" altLang="zh-TW" sz="2400" dirty="0"/>
              <a:t>// Evaluates to </a:t>
            </a:r>
            <a:r>
              <a:rPr lang="en-US" altLang="zh-TW" sz="2400" dirty="0">
                <a:solidFill>
                  <a:srgbClr val="C00000"/>
                </a:solidFill>
              </a:rPr>
              <a:t>true</a:t>
            </a:r>
            <a:r>
              <a:rPr lang="en-US" altLang="zh-TW" sz="2400" dirty="0">
                <a:solidFill>
                  <a:srgbClr val="0070C0"/>
                </a:solidFill>
              </a:rPr>
              <a:t>; a is an array</a:t>
            </a:r>
          </a:p>
          <a:p>
            <a:pPr lvl="1"/>
            <a:r>
              <a:rPr lang="en-US" altLang="zh-TW" sz="2400" dirty="0">
                <a:solidFill>
                  <a:srgbClr val="0070C0"/>
                </a:solidFill>
              </a:rPr>
              <a:t>a </a:t>
            </a:r>
            <a:r>
              <a:rPr lang="en-US" altLang="zh-TW" sz="2400" b="1" dirty="0" err="1">
                <a:solidFill>
                  <a:srgbClr val="0070C0"/>
                </a:solidFill>
              </a:rPr>
              <a:t>instanceof</a:t>
            </a:r>
            <a:r>
              <a:rPr lang="en-US" altLang="zh-TW" sz="2400" dirty="0">
                <a:solidFill>
                  <a:srgbClr val="0070C0"/>
                </a:solidFill>
              </a:rPr>
              <a:t> Object; </a:t>
            </a:r>
            <a:r>
              <a:rPr lang="en-US" altLang="zh-TW" sz="2400" dirty="0"/>
              <a:t>// Evaluates to </a:t>
            </a:r>
            <a:r>
              <a:rPr lang="en-US" altLang="zh-TW" sz="2400" dirty="0">
                <a:solidFill>
                  <a:srgbClr val="C00000"/>
                </a:solidFill>
              </a:rPr>
              <a:t>true</a:t>
            </a:r>
            <a:r>
              <a:rPr lang="en-US" altLang="zh-TW" sz="2400" dirty="0">
                <a:solidFill>
                  <a:srgbClr val="0070C0"/>
                </a:solidFill>
              </a:rPr>
              <a:t>; all arrays are objects</a:t>
            </a:r>
          </a:p>
          <a:p>
            <a:pPr lvl="1"/>
            <a:r>
              <a:rPr lang="en-US" altLang="zh-TW" sz="2400" dirty="0">
                <a:solidFill>
                  <a:srgbClr val="0070C0"/>
                </a:solidFill>
              </a:rPr>
              <a:t>a </a:t>
            </a:r>
            <a:r>
              <a:rPr lang="en-US" altLang="zh-TW" sz="2400" b="1" dirty="0" err="1">
                <a:solidFill>
                  <a:srgbClr val="0070C0"/>
                </a:solidFill>
              </a:rPr>
              <a:t>instanceof</a:t>
            </a:r>
            <a:r>
              <a:rPr lang="en-US" altLang="zh-TW" sz="2400" dirty="0">
                <a:solidFill>
                  <a:srgbClr val="0070C0"/>
                </a:solidFill>
              </a:rPr>
              <a:t> </a:t>
            </a:r>
            <a:r>
              <a:rPr lang="en-US" altLang="zh-TW" sz="2400" dirty="0" err="1">
                <a:solidFill>
                  <a:srgbClr val="0070C0"/>
                </a:solidFill>
              </a:rPr>
              <a:t>RegExp</a:t>
            </a:r>
            <a:r>
              <a:rPr lang="en-US" altLang="zh-TW" sz="2400" dirty="0">
                <a:solidFill>
                  <a:srgbClr val="0070C0"/>
                </a:solidFill>
              </a:rPr>
              <a:t>; </a:t>
            </a:r>
            <a:r>
              <a:rPr lang="en-US" altLang="zh-TW" sz="2400" dirty="0"/>
              <a:t>// Evaluates to </a:t>
            </a:r>
            <a:r>
              <a:rPr lang="en-US" altLang="zh-TW" sz="2400" dirty="0">
                <a:solidFill>
                  <a:srgbClr val="C00000"/>
                </a:solidFill>
              </a:rPr>
              <a:t>false</a:t>
            </a:r>
            <a:r>
              <a:rPr lang="en-US" altLang="zh-TW" sz="2400" dirty="0">
                <a:solidFill>
                  <a:srgbClr val="0070C0"/>
                </a:solidFill>
              </a:rPr>
              <a:t>; arrays are not regular expressions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57470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3948" y="0"/>
            <a:ext cx="9147947" cy="490066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Logical Expressions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-1" y="620688"/>
            <a:ext cx="9143999" cy="6237312"/>
          </a:xfrm>
        </p:spPr>
        <p:txBody>
          <a:bodyPr>
            <a:normAutofit/>
          </a:bodyPr>
          <a:lstStyle/>
          <a:p>
            <a:r>
              <a:rPr lang="en-US" altLang="zh-TW" dirty="0"/>
              <a:t>Logical AND (&amp;&amp;):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x == 0 &amp;&amp; y == 0 </a:t>
            </a:r>
            <a:r>
              <a:rPr lang="en-US" altLang="zh-TW" dirty="0"/>
              <a:t>// true if, and only if x and y are both 0</a:t>
            </a:r>
          </a:p>
          <a:p>
            <a:pPr lvl="1"/>
            <a:endParaRPr lang="en-US" altLang="zh-TW" dirty="0"/>
          </a:p>
          <a:p>
            <a:pPr lvl="1"/>
            <a:r>
              <a:rPr lang="en-US" altLang="zh-TW" b="1" dirty="0" err="1">
                <a:solidFill>
                  <a:srgbClr val="0070C0"/>
                </a:solidFill>
              </a:rPr>
              <a:t>var</a:t>
            </a:r>
            <a:r>
              <a:rPr lang="en-US" altLang="zh-TW" b="1" dirty="0">
                <a:solidFill>
                  <a:srgbClr val="0070C0"/>
                </a:solidFill>
              </a:rPr>
              <a:t> o = { x : 1 };</a:t>
            </a:r>
          </a:p>
          <a:p>
            <a:pPr lvl="1"/>
            <a:r>
              <a:rPr lang="en-US" altLang="zh-TW" b="1" dirty="0" err="1">
                <a:solidFill>
                  <a:srgbClr val="0070C0"/>
                </a:solidFill>
              </a:rPr>
              <a:t>var</a:t>
            </a:r>
            <a:r>
              <a:rPr lang="en-US" altLang="zh-TW" b="1" dirty="0">
                <a:solidFill>
                  <a:srgbClr val="0070C0"/>
                </a:solidFill>
              </a:rPr>
              <a:t> p = null;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o &amp;&amp; </a:t>
            </a:r>
            <a:r>
              <a:rPr lang="en-US" altLang="zh-TW" dirty="0" err="1">
                <a:solidFill>
                  <a:srgbClr val="0070C0"/>
                </a:solidFill>
              </a:rPr>
              <a:t>o.x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/>
              <a:t>// =&gt; 1: o is </a:t>
            </a:r>
            <a:r>
              <a:rPr lang="en-US" altLang="zh-TW" dirty="0" err="1"/>
              <a:t>truthy</a:t>
            </a:r>
            <a:r>
              <a:rPr lang="en-US" altLang="zh-TW" dirty="0"/>
              <a:t>, so return value of </a:t>
            </a:r>
            <a:r>
              <a:rPr lang="en-US" altLang="zh-TW" dirty="0" err="1"/>
              <a:t>o.x</a:t>
            </a:r>
            <a:endParaRPr lang="en-US" altLang="zh-TW" dirty="0"/>
          </a:p>
          <a:p>
            <a:pPr lvl="1"/>
            <a:r>
              <a:rPr lang="en-US" altLang="zh-TW" b="1" dirty="0">
                <a:solidFill>
                  <a:srgbClr val="0070C0"/>
                </a:solidFill>
              </a:rPr>
              <a:t>p</a:t>
            </a:r>
            <a:r>
              <a:rPr lang="en-US" altLang="zh-TW" dirty="0">
                <a:solidFill>
                  <a:srgbClr val="0070C0"/>
                </a:solidFill>
              </a:rPr>
              <a:t> &amp;&amp; </a:t>
            </a:r>
            <a:r>
              <a:rPr lang="en-US" altLang="zh-TW" dirty="0" err="1">
                <a:solidFill>
                  <a:srgbClr val="0070C0"/>
                </a:solidFill>
              </a:rPr>
              <a:t>p.x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/>
              <a:t>// =&gt; </a:t>
            </a:r>
            <a:r>
              <a:rPr lang="en-US" altLang="zh-TW" b="1" dirty="0"/>
              <a:t>null</a:t>
            </a:r>
            <a:r>
              <a:rPr lang="en-US" altLang="zh-TW" dirty="0"/>
              <a:t>: p is </a:t>
            </a:r>
            <a:r>
              <a:rPr lang="en-US" altLang="zh-TW" dirty="0" err="1"/>
              <a:t>falsy</a:t>
            </a:r>
            <a:r>
              <a:rPr lang="en-US" altLang="zh-TW" dirty="0"/>
              <a:t>, so return it and don't evaluate </a:t>
            </a:r>
            <a:r>
              <a:rPr lang="en-US" altLang="zh-TW" dirty="0" err="1"/>
              <a:t>p.x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if (a == b) stop(); </a:t>
            </a:r>
            <a:r>
              <a:rPr lang="en-US" altLang="zh-TW" dirty="0"/>
              <a:t>// Invoke stop() only if a == b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(a == b) </a:t>
            </a:r>
            <a:r>
              <a:rPr lang="en-US" altLang="zh-TW" b="1" dirty="0">
                <a:solidFill>
                  <a:srgbClr val="0070C0"/>
                </a:solidFill>
              </a:rPr>
              <a:t>&amp;&amp;</a:t>
            </a:r>
            <a:r>
              <a:rPr lang="en-US" altLang="zh-TW" dirty="0">
                <a:solidFill>
                  <a:srgbClr val="0070C0"/>
                </a:solidFill>
              </a:rPr>
              <a:t> stop(); </a:t>
            </a:r>
            <a:r>
              <a:rPr lang="en-US" altLang="zh-TW" dirty="0"/>
              <a:t>// This does the same thing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76180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3948" y="0"/>
            <a:ext cx="9147947" cy="490066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Logical Expressions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-1" y="620688"/>
            <a:ext cx="9143999" cy="6237312"/>
          </a:xfrm>
        </p:spPr>
        <p:txBody>
          <a:bodyPr>
            <a:normAutofit fontScale="70000" lnSpcReduction="20000"/>
          </a:bodyPr>
          <a:lstStyle/>
          <a:p>
            <a:r>
              <a:rPr lang="en-US" altLang="zh-TW" dirty="0"/>
              <a:t>a </a:t>
            </a:r>
            <a:r>
              <a:rPr lang="en-US" altLang="zh-TW" b="1" dirty="0" err="1"/>
              <a:t>truthy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C00000"/>
                </a:solidFill>
              </a:rPr>
              <a:t>value is a value </a:t>
            </a:r>
            <a:r>
              <a:rPr lang="en-US" altLang="zh-TW" dirty="0"/>
              <a:t>that is considered  </a:t>
            </a:r>
            <a:r>
              <a:rPr lang="en-US" altLang="zh-TW" dirty="0">
                <a:solidFill>
                  <a:srgbClr val="C00000"/>
                </a:solidFill>
              </a:rPr>
              <a:t>true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/>
              <a:t>when encountered in a Boolean context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if (true)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if ({})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if ([])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if (42)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if ("foo")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if (new Date())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if (-42)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if (3.14)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if (-3.14)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if (</a:t>
            </a:r>
            <a:r>
              <a:rPr lang="en-US" altLang="zh-TW" b="1" dirty="0">
                <a:solidFill>
                  <a:srgbClr val="0070C0"/>
                </a:solidFill>
              </a:rPr>
              <a:t>Infinity</a:t>
            </a:r>
            <a:r>
              <a:rPr lang="en-US" altLang="zh-TW" dirty="0">
                <a:solidFill>
                  <a:srgbClr val="0070C0"/>
                </a:solidFill>
              </a:rPr>
              <a:t>)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if </a:t>
            </a:r>
            <a:r>
              <a:rPr lang="en-US" altLang="zh-TW" b="1" dirty="0">
                <a:solidFill>
                  <a:srgbClr val="0070C0"/>
                </a:solidFill>
              </a:rPr>
              <a:t>(-Infinity</a:t>
            </a:r>
            <a:r>
              <a:rPr lang="en-US" altLang="zh-TW" dirty="0">
                <a:solidFill>
                  <a:srgbClr val="0070C0"/>
                </a:solidFill>
              </a:rPr>
              <a:t>)</a:t>
            </a:r>
          </a:p>
          <a:p>
            <a:r>
              <a:rPr lang="en-US" altLang="zh-TW" dirty="0"/>
              <a:t>A </a:t>
            </a:r>
            <a:r>
              <a:rPr lang="en-US" altLang="zh-TW" b="1" dirty="0" err="1"/>
              <a:t>falsy</a:t>
            </a:r>
            <a:r>
              <a:rPr lang="en-US" altLang="zh-TW" dirty="0"/>
              <a:t> value:</a:t>
            </a:r>
          </a:p>
          <a:p>
            <a:pPr lvl="1"/>
            <a:r>
              <a:rPr lang="en-US" altLang="zh-TW" dirty="0"/>
              <a:t>is a value that is considered </a:t>
            </a:r>
            <a:r>
              <a:rPr lang="en-US" altLang="zh-TW" dirty="0">
                <a:solidFill>
                  <a:srgbClr val="C00000"/>
                </a:solidFill>
              </a:rPr>
              <a:t>false</a:t>
            </a:r>
            <a:endParaRPr lang="en-US" altLang="zh-TW" dirty="0"/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if (false)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if (null)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if (undefined)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if (0)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if (</a:t>
            </a:r>
            <a:r>
              <a:rPr lang="en-US" altLang="zh-TW" dirty="0" err="1">
                <a:solidFill>
                  <a:srgbClr val="0070C0"/>
                </a:solidFill>
              </a:rPr>
              <a:t>NaN</a:t>
            </a:r>
            <a:r>
              <a:rPr lang="en-US" altLang="zh-TW" dirty="0">
                <a:solidFill>
                  <a:srgbClr val="0070C0"/>
                </a:solidFill>
              </a:rPr>
              <a:t>)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if ('')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if ("")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if (</a:t>
            </a:r>
            <a:r>
              <a:rPr lang="en-US" altLang="zh-TW" b="1" dirty="0" err="1">
                <a:solidFill>
                  <a:srgbClr val="0070C0"/>
                </a:solidFill>
              </a:rPr>
              <a:t>document.all</a:t>
            </a:r>
            <a:r>
              <a:rPr lang="en-US" altLang="zh-TW" dirty="0">
                <a:solidFill>
                  <a:srgbClr val="0070C0"/>
                </a:solidFill>
              </a:rPr>
              <a:t>)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4765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3948" y="0"/>
            <a:ext cx="9147947" cy="490066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Logical Expressions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-1" y="620688"/>
            <a:ext cx="9143999" cy="6237312"/>
          </a:xfrm>
        </p:spPr>
        <p:txBody>
          <a:bodyPr>
            <a:normAutofit/>
          </a:bodyPr>
          <a:lstStyle/>
          <a:p>
            <a:r>
              <a:rPr lang="en-US" altLang="zh-TW" dirty="0"/>
              <a:t>Logical OR (</a:t>
            </a:r>
            <a:r>
              <a:rPr lang="en-US" altLang="zh-TW" dirty="0">
                <a:solidFill>
                  <a:srgbClr val="C00000"/>
                </a:solidFill>
              </a:rPr>
              <a:t>||</a:t>
            </a:r>
            <a:r>
              <a:rPr lang="en-US" altLang="zh-TW" dirty="0"/>
              <a:t>):</a:t>
            </a:r>
          </a:p>
          <a:p>
            <a:pPr lvl="1"/>
            <a:r>
              <a:rPr lang="en-US" altLang="zh-TW" dirty="0"/>
              <a:t>An idiomatic usage of this operator is to </a:t>
            </a:r>
            <a:r>
              <a:rPr lang="en-US" altLang="zh-TW" dirty="0">
                <a:solidFill>
                  <a:srgbClr val="C00000"/>
                </a:solidFill>
              </a:rPr>
              <a:t>select the </a:t>
            </a:r>
            <a:r>
              <a:rPr lang="en-US" altLang="zh-TW" b="1" dirty="0">
                <a:solidFill>
                  <a:srgbClr val="C00000"/>
                </a:solidFill>
              </a:rPr>
              <a:t>first </a:t>
            </a:r>
            <a:r>
              <a:rPr lang="en-US" altLang="zh-TW" b="1" dirty="0" err="1">
                <a:solidFill>
                  <a:srgbClr val="C00000"/>
                </a:solidFill>
              </a:rPr>
              <a:t>truthy</a:t>
            </a:r>
            <a:r>
              <a:rPr lang="en-US" altLang="zh-TW" b="1" dirty="0">
                <a:solidFill>
                  <a:srgbClr val="C00000"/>
                </a:solidFill>
              </a:rPr>
              <a:t> value </a:t>
            </a:r>
            <a:r>
              <a:rPr lang="en-US" altLang="zh-TW" dirty="0"/>
              <a:t>in a set of alternatives:</a:t>
            </a:r>
          </a:p>
          <a:p>
            <a:pPr lvl="2"/>
            <a:r>
              <a:rPr lang="en-US" altLang="zh-TW" sz="2200" dirty="0"/>
              <a:t>// If </a:t>
            </a:r>
            <a:r>
              <a:rPr lang="en-US" altLang="zh-TW" sz="2200" dirty="0" err="1"/>
              <a:t>max_width</a:t>
            </a:r>
            <a:r>
              <a:rPr lang="en-US" altLang="zh-TW" sz="2200" dirty="0"/>
              <a:t> is defined, use that. Otherwise look for a value in</a:t>
            </a:r>
          </a:p>
          <a:p>
            <a:pPr lvl="2"/>
            <a:r>
              <a:rPr lang="en-US" altLang="zh-TW" sz="2200" dirty="0"/>
              <a:t>// the preferences object. If that is not defined use a hard-coded constant.</a:t>
            </a:r>
          </a:p>
          <a:p>
            <a:pPr lvl="2"/>
            <a:r>
              <a:rPr lang="en-US" altLang="zh-TW" dirty="0" err="1">
                <a:solidFill>
                  <a:srgbClr val="0070C0"/>
                </a:solidFill>
              </a:rPr>
              <a:t>var</a:t>
            </a:r>
            <a:r>
              <a:rPr lang="en-US" altLang="zh-TW" dirty="0">
                <a:solidFill>
                  <a:srgbClr val="0070C0"/>
                </a:solidFill>
              </a:rPr>
              <a:t> max = </a:t>
            </a:r>
            <a:r>
              <a:rPr lang="en-US" altLang="zh-TW" dirty="0" err="1">
                <a:solidFill>
                  <a:srgbClr val="0070C0"/>
                </a:solidFill>
              </a:rPr>
              <a:t>max_width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>
                <a:solidFill>
                  <a:srgbClr val="C00000"/>
                </a:solidFill>
              </a:rPr>
              <a:t>||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 err="1">
                <a:solidFill>
                  <a:srgbClr val="0070C0"/>
                </a:solidFill>
              </a:rPr>
              <a:t>preferences.max_width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>
                <a:solidFill>
                  <a:srgbClr val="C00000"/>
                </a:solidFill>
              </a:rPr>
              <a:t>||</a:t>
            </a:r>
            <a:r>
              <a:rPr lang="en-US" altLang="zh-TW" dirty="0">
                <a:solidFill>
                  <a:srgbClr val="0070C0"/>
                </a:solidFill>
              </a:rPr>
              <a:t> 500;</a:t>
            </a:r>
          </a:p>
          <a:p>
            <a:pPr lvl="1"/>
            <a:r>
              <a:rPr lang="en-US" altLang="zh-TW" dirty="0"/>
              <a:t>often used in function bodies to supply </a:t>
            </a:r>
            <a:r>
              <a:rPr lang="en-US" altLang="zh-TW" dirty="0">
                <a:solidFill>
                  <a:srgbClr val="C00000"/>
                </a:solidFill>
              </a:rPr>
              <a:t>default values for parameters:</a:t>
            </a:r>
          </a:p>
          <a:p>
            <a:pPr lvl="2"/>
            <a:r>
              <a:rPr lang="en-US" altLang="zh-TW" sz="2200" dirty="0"/>
              <a:t>// Copy the properties of o to p, and return p</a:t>
            </a:r>
          </a:p>
          <a:p>
            <a:pPr lvl="2"/>
            <a:r>
              <a:rPr lang="en-US" altLang="zh-TW" sz="2200" dirty="0">
                <a:solidFill>
                  <a:srgbClr val="0070C0"/>
                </a:solidFill>
              </a:rPr>
              <a:t>function copy(o, p) {</a:t>
            </a:r>
          </a:p>
          <a:p>
            <a:pPr lvl="2"/>
            <a:r>
              <a:rPr lang="en-US" altLang="zh-TW" sz="2200" dirty="0">
                <a:solidFill>
                  <a:srgbClr val="0070C0"/>
                </a:solidFill>
              </a:rPr>
              <a:t>       </a:t>
            </a:r>
            <a:r>
              <a:rPr lang="en-US" altLang="zh-TW" sz="2200" b="1" dirty="0">
                <a:solidFill>
                  <a:srgbClr val="0070C0"/>
                </a:solidFill>
              </a:rPr>
              <a:t>p = p </a:t>
            </a:r>
            <a:r>
              <a:rPr lang="en-US" altLang="zh-TW" sz="2200" b="1" dirty="0">
                <a:solidFill>
                  <a:srgbClr val="C00000"/>
                </a:solidFill>
              </a:rPr>
              <a:t>||</a:t>
            </a:r>
            <a:r>
              <a:rPr lang="en-US" altLang="zh-TW" sz="2200" b="1" dirty="0">
                <a:solidFill>
                  <a:srgbClr val="0070C0"/>
                </a:solidFill>
              </a:rPr>
              <a:t> {}; </a:t>
            </a:r>
            <a:r>
              <a:rPr lang="en-US" altLang="zh-TW" sz="1700" dirty="0">
                <a:solidFill>
                  <a:srgbClr val="C00000"/>
                </a:solidFill>
              </a:rPr>
              <a:t>//Check &amp; New: </a:t>
            </a:r>
            <a:r>
              <a:rPr lang="en-US" altLang="zh-TW" sz="1700" dirty="0"/>
              <a:t>If no object passed for p, use a newly created object.</a:t>
            </a:r>
          </a:p>
          <a:p>
            <a:pPr lvl="2"/>
            <a:r>
              <a:rPr lang="en-US" altLang="zh-TW" sz="2200" dirty="0"/>
              <a:t>     // function body </a:t>
            </a:r>
            <a:r>
              <a:rPr lang="en-US" altLang="zh-TW" sz="2200" dirty="0">
                <a:solidFill>
                  <a:srgbClr val="C00000"/>
                </a:solidFill>
              </a:rPr>
              <a:t>[Code: Copy the properties of o to p]</a:t>
            </a:r>
            <a:r>
              <a:rPr lang="en-US" altLang="zh-TW" sz="2200" dirty="0">
                <a:solidFill>
                  <a:srgbClr val="0070C0"/>
                </a:solidFill>
              </a:rPr>
              <a:t> </a:t>
            </a:r>
            <a:r>
              <a:rPr lang="en-US" altLang="zh-TW" sz="2200" dirty="0"/>
              <a:t>goes here</a:t>
            </a:r>
          </a:p>
          <a:p>
            <a:pPr lvl="2"/>
            <a:r>
              <a:rPr lang="en-US" altLang="zh-TW" sz="2200" dirty="0">
                <a:solidFill>
                  <a:srgbClr val="0070C0"/>
                </a:solidFill>
              </a:rPr>
              <a:t>}</a:t>
            </a:r>
            <a:endParaRPr lang="zh-TW" altLang="en-US" sz="2200" dirty="0">
              <a:solidFill>
                <a:srgbClr val="0070C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7960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90066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Expressions and Operators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692696"/>
            <a:ext cx="9144000" cy="6028779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dirty="0"/>
              <a:t>An </a:t>
            </a:r>
            <a:r>
              <a:rPr lang="en-US" altLang="zh-TW" i="1" dirty="0">
                <a:solidFill>
                  <a:srgbClr val="C00000"/>
                </a:solidFill>
              </a:rPr>
              <a:t>expression</a:t>
            </a:r>
            <a:r>
              <a:rPr lang="en-US" altLang="zh-TW" i="1" dirty="0"/>
              <a:t> </a:t>
            </a:r>
            <a:r>
              <a:rPr lang="en-US" altLang="zh-TW" dirty="0"/>
              <a:t>is a phrase of JS:</a:t>
            </a:r>
          </a:p>
          <a:p>
            <a:pPr lvl="1"/>
            <a:r>
              <a:rPr lang="en-US" altLang="zh-TW" dirty="0"/>
              <a:t>a JS interpreter can </a:t>
            </a:r>
            <a:r>
              <a:rPr lang="en-US" altLang="zh-TW" i="1" dirty="0">
                <a:solidFill>
                  <a:srgbClr val="C00000"/>
                </a:solidFill>
              </a:rPr>
              <a:t>evaluate</a:t>
            </a:r>
            <a:r>
              <a:rPr lang="en-US" altLang="zh-TW" i="1" dirty="0"/>
              <a:t> </a:t>
            </a:r>
            <a:r>
              <a:rPr lang="en-US" altLang="zh-TW" dirty="0"/>
              <a:t>to</a:t>
            </a:r>
            <a:r>
              <a:rPr lang="zh-TW" altLang="en-US" dirty="0"/>
              <a:t> </a:t>
            </a:r>
            <a:r>
              <a:rPr lang="en-US" altLang="zh-TW" dirty="0"/>
              <a:t>produce a </a:t>
            </a:r>
            <a:r>
              <a:rPr lang="en-US" altLang="zh-TW" dirty="0">
                <a:solidFill>
                  <a:srgbClr val="C00000"/>
                </a:solidFill>
              </a:rPr>
              <a:t>value</a:t>
            </a:r>
          </a:p>
          <a:p>
            <a:r>
              <a:rPr lang="en-US" altLang="zh-TW" dirty="0"/>
              <a:t>Literals are constant values: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1.23 </a:t>
            </a:r>
            <a:r>
              <a:rPr lang="en-US" altLang="zh-TW" dirty="0"/>
              <a:t>// A number literal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"hello" </a:t>
            </a:r>
            <a:r>
              <a:rPr lang="en-US" altLang="zh-TW" dirty="0"/>
              <a:t>// A string literal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/pattern/ </a:t>
            </a:r>
            <a:r>
              <a:rPr lang="en-US" altLang="zh-TW" dirty="0"/>
              <a:t>// A regular expression literal</a:t>
            </a:r>
          </a:p>
          <a:p>
            <a:r>
              <a:rPr lang="en-US" altLang="zh-TW" dirty="0"/>
              <a:t>reserved words are primary expressions: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true </a:t>
            </a:r>
            <a:r>
              <a:rPr lang="en-US" altLang="zh-TW" dirty="0"/>
              <a:t>// Evaluates to the </a:t>
            </a:r>
            <a:r>
              <a:rPr lang="en-US" altLang="zh-TW" dirty="0" err="1"/>
              <a:t>boolean</a:t>
            </a:r>
            <a:r>
              <a:rPr lang="en-US" altLang="zh-TW" dirty="0"/>
              <a:t> true value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false </a:t>
            </a:r>
            <a:r>
              <a:rPr lang="en-US" altLang="zh-TW" dirty="0"/>
              <a:t>// Evaluates to the </a:t>
            </a:r>
            <a:r>
              <a:rPr lang="en-US" altLang="zh-TW" dirty="0" err="1"/>
              <a:t>boolean</a:t>
            </a:r>
            <a:r>
              <a:rPr lang="en-US" altLang="zh-TW" dirty="0"/>
              <a:t> false value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null </a:t>
            </a:r>
            <a:r>
              <a:rPr lang="en-US" altLang="zh-TW" dirty="0"/>
              <a:t>// Evaluates to the null value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this </a:t>
            </a:r>
            <a:r>
              <a:rPr lang="en-US" altLang="zh-TW" dirty="0"/>
              <a:t>// Evaluates to the "current" object</a:t>
            </a:r>
          </a:p>
          <a:p>
            <a:r>
              <a:rPr lang="en-US" altLang="zh-TW" dirty="0"/>
              <a:t>bare variable reference::</a:t>
            </a:r>
            <a:endParaRPr lang="en-US" altLang="zh-TW" dirty="0">
              <a:solidFill>
                <a:srgbClr val="0070C0"/>
              </a:solidFill>
            </a:endParaRP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i </a:t>
            </a:r>
            <a:r>
              <a:rPr lang="en-US" altLang="zh-TW" dirty="0"/>
              <a:t>// Evaluates to the value of the variable i.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sum </a:t>
            </a:r>
            <a:r>
              <a:rPr lang="en-US" altLang="zh-TW" dirty="0"/>
              <a:t>// Evaluates to the value of the variable sum</a:t>
            </a:r>
            <a:r>
              <a:rPr lang="en-US" altLang="zh-TW" dirty="0">
                <a:solidFill>
                  <a:srgbClr val="0070C0"/>
                </a:solidFill>
              </a:rPr>
              <a:t>.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undefined // </a:t>
            </a:r>
            <a:r>
              <a:rPr lang="en-US" altLang="zh-TW" dirty="0">
                <a:solidFill>
                  <a:srgbClr val="FF0000"/>
                </a:solidFill>
              </a:rPr>
              <a:t>undefined is a global variable, not a keyword like null</a:t>
            </a:r>
            <a:r>
              <a:rPr lang="en-US" altLang="zh-TW" dirty="0">
                <a:solidFill>
                  <a:srgbClr val="0070C0"/>
                </a:solidFill>
              </a:rPr>
              <a:t>.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03379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3948" y="0"/>
            <a:ext cx="9147947" cy="490066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Logical NOT (</a:t>
            </a:r>
            <a:r>
              <a:rPr lang="en-US" altLang="zh-TW" dirty="0">
                <a:solidFill>
                  <a:srgbClr val="C00000"/>
                </a:solidFill>
              </a:rPr>
              <a:t>!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-1" y="620688"/>
            <a:ext cx="9143999" cy="6237312"/>
          </a:xfrm>
        </p:spPr>
        <p:txBody>
          <a:bodyPr/>
          <a:lstStyle/>
          <a:p>
            <a:r>
              <a:rPr lang="en-US" altLang="zh-TW" dirty="0"/>
              <a:t>if x is </a:t>
            </a:r>
            <a:r>
              <a:rPr lang="en-US" altLang="zh-TW" dirty="0" err="1"/>
              <a:t>truthy</a:t>
            </a:r>
            <a:r>
              <a:rPr lang="en-US" altLang="zh-TW" dirty="0"/>
              <a:t> !x evaluates to false. </a:t>
            </a:r>
          </a:p>
          <a:p>
            <a:r>
              <a:rPr lang="en-US" altLang="zh-TW" dirty="0"/>
              <a:t>If x is </a:t>
            </a:r>
            <a:r>
              <a:rPr lang="en-US" altLang="zh-TW" dirty="0" err="1"/>
              <a:t>falsy</a:t>
            </a:r>
            <a:r>
              <a:rPr lang="en-US" altLang="zh-TW" dirty="0"/>
              <a:t>, then !x is true.</a:t>
            </a:r>
          </a:p>
          <a:p>
            <a:r>
              <a:rPr lang="en-US" altLang="zh-TW" dirty="0">
                <a:solidFill>
                  <a:srgbClr val="C00000"/>
                </a:solidFill>
              </a:rPr>
              <a:t>!</a:t>
            </a:r>
            <a:r>
              <a:rPr lang="en-US" altLang="zh-TW" dirty="0"/>
              <a:t> always returns </a:t>
            </a:r>
            <a:r>
              <a:rPr lang="en-US" altLang="zh-TW" dirty="0">
                <a:solidFill>
                  <a:srgbClr val="C00000"/>
                </a:solidFill>
              </a:rPr>
              <a:t>true</a:t>
            </a:r>
            <a:r>
              <a:rPr lang="en-US" altLang="zh-TW" dirty="0"/>
              <a:t> or </a:t>
            </a:r>
            <a:r>
              <a:rPr lang="en-US" altLang="zh-TW" dirty="0">
                <a:solidFill>
                  <a:srgbClr val="C00000"/>
                </a:solidFill>
              </a:rPr>
              <a:t>false</a:t>
            </a:r>
          </a:p>
          <a:p>
            <a:r>
              <a:rPr lang="en-US" altLang="zh-TW" dirty="0"/>
              <a:t>you can convert any </a:t>
            </a:r>
            <a:r>
              <a:rPr lang="en-US" altLang="zh-TW" dirty="0">
                <a:solidFill>
                  <a:srgbClr val="C00000"/>
                </a:solidFill>
              </a:rPr>
              <a:t>value x</a:t>
            </a:r>
            <a:r>
              <a:rPr lang="en-US" altLang="zh-TW" dirty="0"/>
              <a:t> to </a:t>
            </a:r>
            <a:r>
              <a:rPr lang="en-US" altLang="zh-TW" dirty="0">
                <a:solidFill>
                  <a:srgbClr val="C00000"/>
                </a:solidFill>
              </a:rPr>
              <a:t>its equivalent </a:t>
            </a:r>
            <a:r>
              <a:rPr lang="en-US" altLang="zh-TW" dirty="0" err="1">
                <a:solidFill>
                  <a:srgbClr val="C00000"/>
                </a:solidFill>
              </a:rPr>
              <a:t>boolean</a:t>
            </a:r>
            <a:r>
              <a:rPr lang="en-US" altLang="zh-TW" dirty="0">
                <a:solidFill>
                  <a:srgbClr val="C00000"/>
                </a:solidFill>
              </a:rPr>
              <a:t> value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/>
              <a:t>by applying this </a:t>
            </a:r>
            <a:r>
              <a:rPr lang="en-US" altLang="zh-TW" dirty="0">
                <a:solidFill>
                  <a:srgbClr val="C00000"/>
                </a:solidFill>
              </a:rPr>
              <a:t>operator twice</a:t>
            </a:r>
            <a:r>
              <a:rPr lang="en-US" altLang="zh-TW" dirty="0"/>
              <a:t>: </a:t>
            </a:r>
            <a:r>
              <a:rPr lang="en-US" altLang="zh-TW" dirty="0">
                <a:solidFill>
                  <a:srgbClr val="C00000"/>
                </a:solidFill>
              </a:rPr>
              <a:t>!!x</a:t>
            </a:r>
          </a:p>
          <a:p>
            <a:pPr lvl="1"/>
            <a:endParaRPr lang="en-US" altLang="zh-TW" dirty="0">
              <a:solidFill>
                <a:srgbClr val="0070C0"/>
              </a:solidFill>
            </a:endParaRPr>
          </a:p>
          <a:p>
            <a:pPr lvl="1"/>
            <a:r>
              <a:rPr lang="en-US" altLang="zh-TW" dirty="0"/>
              <a:t>// These two equalities hold for any values of p and q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!(p &amp;&amp; q) === !p || !q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!(p || q) === !p &amp;&amp; !q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20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160" y="3055132"/>
            <a:ext cx="847725" cy="8667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9441" y="3093232"/>
            <a:ext cx="952500" cy="828675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406484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3948" y="0"/>
            <a:ext cx="9147947" cy="490066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Assignment with Operation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-1" y="620688"/>
            <a:ext cx="9143999" cy="6237312"/>
          </a:xfrm>
        </p:spPr>
        <p:txBody>
          <a:bodyPr/>
          <a:lstStyle/>
          <a:p>
            <a:r>
              <a:rPr lang="en-US" altLang="zh-TW" dirty="0">
                <a:solidFill>
                  <a:srgbClr val="0070C0"/>
                </a:solidFill>
              </a:rPr>
              <a:t>(a = b) == 0 </a:t>
            </a:r>
            <a:r>
              <a:rPr lang="en-US" altLang="zh-TW" dirty="0"/>
              <a:t>//=&gt; </a:t>
            </a:r>
            <a:r>
              <a:rPr lang="en-US" altLang="zh-TW" dirty="0" err="1"/>
              <a:t>fasle</a:t>
            </a:r>
            <a:endParaRPr lang="en-US" altLang="zh-TW" dirty="0"/>
          </a:p>
          <a:p>
            <a:r>
              <a:rPr lang="en-US" altLang="zh-TW" dirty="0">
                <a:solidFill>
                  <a:srgbClr val="0070C0"/>
                </a:solidFill>
              </a:rPr>
              <a:t>i = j = k = 0; </a:t>
            </a:r>
            <a:r>
              <a:rPr lang="en-US" altLang="zh-TW" dirty="0"/>
              <a:t>// Initialize 3 variables to 0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total += </a:t>
            </a:r>
            <a:r>
              <a:rPr lang="en-US" altLang="zh-TW" dirty="0" err="1">
                <a:solidFill>
                  <a:srgbClr val="0070C0"/>
                </a:solidFill>
              </a:rPr>
              <a:t>sales_tax</a:t>
            </a:r>
            <a:r>
              <a:rPr lang="en-US" altLang="zh-TW" dirty="0">
                <a:solidFill>
                  <a:srgbClr val="0070C0"/>
                </a:solidFill>
              </a:rPr>
              <a:t>  </a:t>
            </a:r>
            <a:r>
              <a:rPr lang="en-US" altLang="zh-TW" dirty="0">
                <a:sym typeface="Wingdings" panose="05000000000000000000" pitchFamily="2" charset="2"/>
              </a:rPr>
              <a:t></a:t>
            </a:r>
            <a:r>
              <a:rPr lang="en-US" altLang="zh-TW" dirty="0">
                <a:solidFill>
                  <a:srgbClr val="0070C0"/>
                </a:solidFill>
                <a:sym typeface="Wingdings" panose="05000000000000000000" pitchFamily="2" charset="2"/>
              </a:rPr>
              <a:t> </a:t>
            </a:r>
            <a:r>
              <a:rPr lang="en-US" altLang="zh-TW" dirty="0">
                <a:solidFill>
                  <a:srgbClr val="0070C0"/>
                </a:solidFill>
              </a:rPr>
              <a:t>total = total + </a:t>
            </a:r>
            <a:r>
              <a:rPr lang="en-US" altLang="zh-TW" dirty="0" err="1">
                <a:solidFill>
                  <a:srgbClr val="0070C0"/>
                </a:solidFill>
              </a:rPr>
              <a:t>sales_tax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21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492896"/>
            <a:ext cx="4105275" cy="368617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0025" y="2852936"/>
            <a:ext cx="4343400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6476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3948" y="0"/>
            <a:ext cx="9147947" cy="490066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Assignment with Operation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548680"/>
            <a:ext cx="9143999" cy="6237312"/>
          </a:xfrm>
        </p:spPr>
        <p:txBody>
          <a:bodyPr/>
          <a:lstStyle/>
          <a:p>
            <a:r>
              <a:rPr lang="en-US" altLang="zh-TW" sz="2400" dirty="0"/>
              <a:t>In most cases, the expression:</a:t>
            </a:r>
          </a:p>
          <a:p>
            <a:pPr lvl="1"/>
            <a:r>
              <a:rPr lang="en-US" altLang="zh-TW" sz="2400" dirty="0">
                <a:solidFill>
                  <a:srgbClr val="0070C0"/>
                </a:solidFill>
              </a:rPr>
              <a:t>(1) a </a:t>
            </a:r>
            <a:r>
              <a:rPr lang="en-US" altLang="zh-TW" sz="2400" i="1" dirty="0">
                <a:solidFill>
                  <a:srgbClr val="C00000"/>
                </a:solidFill>
              </a:rPr>
              <a:t>op</a:t>
            </a:r>
            <a:r>
              <a:rPr lang="en-US" altLang="zh-TW" sz="2400" i="1" dirty="0">
                <a:solidFill>
                  <a:srgbClr val="0070C0"/>
                </a:solidFill>
              </a:rPr>
              <a:t>= </a:t>
            </a:r>
            <a:r>
              <a:rPr lang="en-US" altLang="zh-TW" sz="2400" dirty="0">
                <a:solidFill>
                  <a:srgbClr val="0070C0"/>
                </a:solidFill>
              </a:rPr>
              <a:t>b </a:t>
            </a:r>
            <a:r>
              <a:rPr lang="en-US" altLang="zh-TW" sz="2400" dirty="0">
                <a:solidFill>
                  <a:srgbClr val="0070C0"/>
                </a:solidFill>
                <a:sym typeface="Wingdings" panose="05000000000000000000" pitchFamily="2" charset="2"/>
              </a:rPr>
              <a:t> (2) </a:t>
            </a:r>
            <a:r>
              <a:rPr lang="en-US" altLang="zh-TW" sz="2400" dirty="0">
                <a:solidFill>
                  <a:srgbClr val="0070C0"/>
                </a:solidFill>
              </a:rPr>
              <a:t>a = a </a:t>
            </a:r>
            <a:r>
              <a:rPr lang="en-US" altLang="zh-TW" sz="2400" i="1" dirty="0">
                <a:solidFill>
                  <a:srgbClr val="C00000"/>
                </a:solidFill>
              </a:rPr>
              <a:t>op</a:t>
            </a:r>
            <a:r>
              <a:rPr lang="en-US" altLang="zh-TW" sz="2400" i="1" dirty="0">
                <a:solidFill>
                  <a:srgbClr val="0070C0"/>
                </a:solidFill>
              </a:rPr>
              <a:t> </a:t>
            </a:r>
            <a:r>
              <a:rPr lang="en-US" altLang="zh-TW" sz="2400" dirty="0">
                <a:solidFill>
                  <a:srgbClr val="0070C0"/>
                </a:solidFill>
              </a:rPr>
              <a:t>b </a:t>
            </a:r>
          </a:p>
          <a:p>
            <a:pPr lvl="2"/>
            <a:r>
              <a:rPr lang="en-US" altLang="zh-TW" dirty="0"/>
              <a:t>where </a:t>
            </a:r>
            <a:r>
              <a:rPr lang="en-US" altLang="zh-TW" i="1" dirty="0"/>
              <a:t>op </a:t>
            </a:r>
            <a:r>
              <a:rPr lang="en-US" altLang="zh-TW" dirty="0"/>
              <a:t>is an operator</a:t>
            </a:r>
          </a:p>
          <a:p>
            <a:pPr lvl="1"/>
            <a:r>
              <a:rPr lang="en-US" altLang="zh-TW" sz="2400" dirty="0"/>
              <a:t>The difference:</a:t>
            </a:r>
          </a:p>
          <a:p>
            <a:pPr lvl="2"/>
            <a:r>
              <a:rPr lang="en-US" altLang="zh-TW" dirty="0"/>
              <a:t>in (1), a is evaluated </a:t>
            </a:r>
            <a:r>
              <a:rPr lang="en-US" altLang="zh-TW" dirty="0">
                <a:solidFill>
                  <a:srgbClr val="C00000"/>
                </a:solidFill>
              </a:rPr>
              <a:t>once</a:t>
            </a:r>
          </a:p>
          <a:p>
            <a:pPr lvl="2"/>
            <a:r>
              <a:rPr lang="en-US" altLang="zh-TW" dirty="0"/>
              <a:t>In (2), a is evaluated </a:t>
            </a:r>
            <a:r>
              <a:rPr lang="en-US" altLang="zh-TW" dirty="0">
                <a:solidFill>
                  <a:srgbClr val="C00000"/>
                </a:solidFill>
              </a:rPr>
              <a:t>twice</a:t>
            </a:r>
          </a:p>
          <a:p>
            <a:pPr lvl="3"/>
            <a:r>
              <a:rPr lang="en-US" altLang="zh-TW" dirty="0"/>
              <a:t>differ only if </a:t>
            </a:r>
            <a:r>
              <a:rPr lang="en-US" altLang="zh-TW" sz="1600" dirty="0"/>
              <a:t>a </a:t>
            </a:r>
            <a:r>
              <a:rPr lang="en-US" altLang="zh-TW" dirty="0"/>
              <a:t>includes side effects:</a:t>
            </a:r>
          </a:p>
          <a:p>
            <a:pPr lvl="4"/>
            <a:r>
              <a:rPr lang="en-US" altLang="zh-TW" dirty="0"/>
              <a:t>such as a </a:t>
            </a:r>
            <a:r>
              <a:rPr lang="en-US" altLang="zh-TW" dirty="0">
                <a:solidFill>
                  <a:srgbClr val="C00000"/>
                </a:solidFill>
              </a:rPr>
              <a:t>function call</a:t>
            </a:r>
            <a:r>
              <a:rPr lang="en-US" altLang="zh-TW" dirty="0"/>
              <a:t> or an </a:t>
            </a:r>
            <a:r>
              <a:rPr lang="en-US" altLang="zh-TW" dirty="0">
                <a:solidFill>
                  <a:srgbClr val="C00000"/>
                </a:solidFill>
              </a:rPr>
              <a:t>increment operator</a:t>
            </a:r>
          </a:p>
          <a:p>
            <a:pPr lvl="5"/>
            <a:r>
              <a:rPr lang="en-US" altLang="zh-TW" dirty="0">
                <a:solidFill>
                  <a:srgbClr val="0070C0"/>
                </a:solidFill>
              </a:rPr>
              <a:t>data[i++] *= 2;</a:t>
            </a:r>
          </a:p>
          <a:p>
            <a:pPr lvl="5"/>
            <a:r>
              <a:rPr lang="en-US" altLang="zh-TW" dirty="0">
                <a:solidFill>
                  <a:srgbClr val="0070C0"/>
                </a:solidFill>
              </a:rPr>
              <a:t>data[i++] = data[i++] * 2;</a:t>
            </a:r>
          </a:p>
          <a:p>
            <a:pPr lvl="2"/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22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5496" y="5157192"/>
            <a:ext cx="230425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dirty="0">
                <a:solidFill>
                  <a:srgbClr val="0070C0"/>
                </a:solidFill>
              </a:rPr>
              <a:t>data=[1,3,5];</a:t>
            </a:r>
          </a:p>
          <a:p>
            <a:r>
              <a:rPr lang="zh-TW" altLang="en-US" sz="2000" dirty="0">
                <a:solidFill>
                  <a:srgbClr val="0070C0"/>
                </a:solidFill>
              </a:rPr>
              <a:t>var i=1;</a:t>
            </a:r>
          </a:p>
          <a:p>
            <a:r>
              <a:rPr lang="zh-TW" altLang="en-US" sz="2000" b="1" dirty="0">
                <a:solidFill>
                  <a:srgbClr val="0070C0"/>
                </a:solidFill>
              </a:rPr>
              <a:t>data[i++] *= 2;</a:t>
            </a:r>
          </a:p>
        </p:txBody>
      </p:sp>
      <p:sp>
        <p:nvSpPr>
          <p:cNvPr id="8" name="矩形 7"/>
          <p:cNvSpPr/>
          <p:nvPr/>
        </p:nvSpPr>
        <p:spPr>
          <a:xfrm>
            <a:off x="4129798" y="5230226"/>
            <a:ext cx="339751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altLang="zh-TW" sz="2000" dirty="0">
                <a:solidFill>
                  <a:srgbClr val="0070C0"/>
                </a:solidFill>
              </a:rPr>
              <a:t>data=[1,3,5];</a:t>
            </a:r>
          </a:p>
          <a:p>
            <a:r>
              <a:rPr lang="nn-NO" altLang="zh-TW" sz="2000" dirty="0">
                <a:solidFill>
                  <a:srgbClr val="0070C0"/>
                </a:solidFill>
              </a:rPr>
              <a:t>var i=1;</a:t>
            </a:r>
          </a:p>
          <a:p>
            <a:r>
              <a:rPr lang="nn-NO" altLang="zh-TW" sz="2000" dirty="0">
                <a:solidFill>
                  <a:srgbClr val="0070C0"/>
                </a:solidFill>
              </a:rPr>
              <a:t>data[i++] = data[i++] * 2;</a:t>
            </a:r>
            <a:endParaRPr lang="zh-TW" altLang="en-US" sz="2000" b="1" dirty="0">
              <a:solidFill>
                <a:srgbClr val="0070C0"/>
              </a:solidFill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5790" y="4509120"/>
            <a:ext cx="2124075" cy="19431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6285" y="4823842"/>
            <a:ext cx="1872114" cy="19621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矩形 10"/>
          <p:cNvSpPr/>
          <p:nvPr/>
        </p:nvSpPr>
        <p:spPr>
          <a:xfrm>
            <a:off x="2656151" y="4972526"/>
            <a:ext cx="470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C00000"/>
                </a:solidFill>
              </a:rPr>
              <a:t>i=1</a:t>
            </a:r>
          </a:p>
        </p:txBody>
      </p:sp>
      <p:sp>
        <p:nvSpPr>
          <p:cNvPr id="13" name="矩形 12"/>
          <p:cNvSpPr/>
          <p:nvPr/>
        </p:nvSpPr>
        <p:spPr>
          <a:xfrm>
            <a:off x="1869752" y="6488668"/>
            <a:ext cx="470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C00000"/>
                </a:solidFill>
              </a:rPr>
              <a:t>i=</a:t>
            </a:r>
            <a:r>
              <a:rPr lang="en-US" altLang="zh-TW" dirty="0">
                <a:solidFill>
                  <a:srgbClr val="C00000"/>
                </a:solidFill>
              </a:rPr>
              <a:t>2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951819" y="6267998"/>
            <a:ext cx="11256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C00000"/>
                </a:solidFill>
              </a:rPr>
              <a:t>i</a:t>
            </a:r>
            <a:r>
              <a:rPr lang="en-US" altLang="zh-TW" dirty="0">
                <a:solidFill>
                  <a:srgbClr val="C00000"/>
                </a:solidFill>
              </a:rPr>
              <a:t>++ (</a:t>
            </a:r>
            <a:r>
              <a:rPr lang="zh-TW" altLang="en-US" dirty="0">
                <a:solidFill>
                  <a:srgbClr val="C00000"/>
                </a:solidFill>
              </a:rPr>
              <a:t>後加</a:t>
            </a:r>
            <a:r>
              <a:rPr lang="en-US" altLang="zh-TW" dirty="0">
                <a:solidFill>
                  <a:srgbClr val="C00000"/>
                </a:solidFill>
              </a:rPr>
              <a:t>)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262952" y="5509927"/>
            <a:ext cx="470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C00000"/>
                </a:solidFill>
              </a:rPr>
              <a:t>i=1</a:t>
            </a:r>
          </a:p>
        </p:txBody>
      </p:sp>
      <p:sp>
        <p:nvSpPr>
          <p:cNvPr id="16" name="矩形 15"/>
          <p:cNvSpPr/>
          <p:nvPr/>
        </p:nvSpPr>
        <p:spPr>
          <a:xfrm>
            <a:off x="2694129" y="5898666"/>
            <a:ext cx="470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C00000"/>
                </a:solidFill>
              </a:rPr>
              <a:t>i=1</a:t>
            </a:r>
          </a:p>
        </p:txBody>
      </p:sp>
      <p:sp>
        <p:nvSpPr>
          <p:cNvPr id="17" name="矩形 16"/>
          <p:cNvSpPr/>
          <p:nvPr/>
        </p:nvSpPr>
        <p:spPr>
          <a:xfrm>
            <a:off x="7525595" y="4685007"/>
            <a:ext cx="470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C00000"/>
                </a:solidFill>
              </a:rPr>
              <a:t>i=1</a:t>
            </a:r>
          </a:p>
        </p:txBody>
      </p:sp>
      <p:sp>
        <p:nvSpPr>
          <p:cNvPr id="18" name="矩形 17"/>
          <p:cNvSpPr/>
          <p:nvPr/>
        </p:nvSpPr>
        <p:spPr>
          <a:xfrm>
            <a:off x="8172400" y="5228701"/>
            <a:ext cx="470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C00000"/>
                </a:solidFill>
              </a:rPr>
              <a:t>i=</a:t>
            </a:r>
            <a:r>
              <a:rPr lang="en-US" altLang="zh-TW" dirty="0">
                <a:solidFill>
                  <a:srgbClr val="C00000"/>
                </a:solidFill>
              </a:rPr>
              <a:t>2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226042" y="5212875"/>
            <a:ext cx="470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C00000"/>
                </a:solidFill>
              </a:rPr>
              <a:t>i=1</a:t>
            </a:r>
          </a:p>
        </p:txBody>
      </p:sp>
      <p:sp>
        <p:nvSpPr>
          <p:cNvPr id="20" name="矩形 19"/>
          <p:cNvSpPr/>
          <p:nvPr/>
        </p:nvSpPr>
        <p:spPr>
          <a:xfrm>
            <a:off x="7502336" y="5529334"/>
            <a:ext cx="470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C00000"/>
                </a:solidFill>
              </a:rPr>
              <a:t>i=1</a:t>
            </a:r>
          </a:p>
        </p:txBody>
      </p:sp>
      <p:sp>
        <p:nvSpPr>
          <p:cNvPr id="21" name="矩形 20"/>
          <p:cNvSpPr/>
          <p:nvPr/>
        </p:nvSpPr>
        <p:spPr>
          <a:xfrm>
            <a:off x="6980071" y="5957219"/>
            <a:ext cx="11256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C00000"/>
                </a:solidFill>
              </a:rPr>
              <a:t>i</a:t>
            </a:r>
            <a:r>
              <a:rPr lang="en-US" altLang="zh-TW" dirty="0">
                <a:solidFill>
                  <a:srgbClr val="C00000"/>
                </a:solidFill>
              </a:rPr>
              <a:t>++ (</a:t>
            </a:r>
            <a:r>
              <a:rPr lang="zh-TW" altLang="en-US" dirty="0">
                <a:solidFill>
                  <a:srgbClr val="C00000"/>
                </a:solidFill>
              </a:rPr>
              <a:t>後加</a:t>
            </a:r>
            <a:r>
              <a:rPr lang="en-US" altLang="zh-TW" dirty="0">
                <a:solidFill>
                  <a:srgbClr val="C00000"/>
                </a:solidFill>
              </a:rPr>
              <a:t>)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991042" y="6172855"/>
            <a:ext cx="470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C00000"/>
                </a:solidFill>
              </a:rPr>
              <a:t>i=</a:t>
            </a:r>
            <a:r>
              <a:rPr lang="en-US" altLang="zh-TW" dirty="0">
                <a:solidFill>
                  <a:srgbClr val="C00000"/>
                </a:solidFill>
              </a:rPr>
              <a:t>3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38457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3948" y="0"/>
            <a:ext cx="9147947" cy="490066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Conditional Operator (</a:t>
            </a:r>
            <a:r>
              <a:rPr lang="en-US" altLang="zh-TW" dirty="0">
                <a:solidFill>
                  <a:srgbClr val="C00000"/>
                </a:solidFill>
              </a:rPr>
              <a:t>?: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-1" y="620688"/>
            <a:ext cx="9143999" cy="6237312"/>
          </a:xfrm>
        </p:spPr>
        <p:txBody>
          <a:bodyPr/>
          <a:lstStyle/>
          <a:p>
            <a:r>
              <a:rPr lang="en-US" altLang="zh-TW" dirty="0"/>
              <a:t>is the only </a:t>
            </a:r>
            <a:r>
              <a:rPr lang="en-US" altLang="zh-TW" dirty="0">
                <a:solidFill>
                  <a:srgbClr val="C00000"/>
                </a:solidFill>
              </a:rPr>
              <a:t>ternary operator (three operands) </a:t>
            </a:r>
            <a:r>
              <a:rPr lang="en-US" altLang="zh-TW" dirty="0"/>
              <a:t>in JS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x &gt; 0 </a:t>
            </a:r>
            <a:r>
              <a:rPr lang="en-US" altLang="zh-TW" dirty="0">
                <a:solidFill>
                  <a:srgbClr val="C00000"/>
                </a:solidFill>
              </a:rPr>
              <a:t>?</a:t>
            </a:r>
            <a:r>
              <a:rPr lang="en-US" altLang="zh-TW" dirty="0">
                <a:solidFill>
                  <a:srgbClr val="0070C0"/>
                </a:solidFill>
              </a:rPr>
              <a:t> x </a:t>
            </a:r>
            <a:r>
              <a:rPr lang="en-US" altLang="zh-TW" dirty="0">
                <a:solidFill>
                  <a:srgbClr val="C00000"/>
                </a:solidFill>
              </a:rPr>
              <a:t>:</a:t>
            </a:r>
            <a:r>
              <a:rPr lang="en-US" altLang="zh-TW" dirty="0">
                <a:solidFill>
                  <a:srgbClr val="0070C0"/>
                </a:solidFill>
              </a:rPr>
              <a:t> -x</a:t>
            </a:r>
            <a:r>
              <a:rPr lang="en-US" altLang="zh-TW" dirty="0"/>
              <a:t> // The </a:t>
            </a:r>
            <a:r>
              <a:rPr lang="en-US" altLang="zh-TW" dirty="0">
                <a:solidFill>
                  <a:srgbClr val="C00000"/>
                </a:solidFill>
              </a:rPr>
              <a:t>absolute value </a:t>
            </a:r>
            <a:r>
              <a:rPr lang="en-US" altLang="zh-TW" dirty="0"/>
              <a:t>of x</a:t>
            </a:r>
          </a:p>
          <a:p>
            <a:pPr lvl="2"/>
            <a:r>
              <a:rPr lang="en-US" altLang="zh-TW" dirty="0"/>
              <a:t>if (condition)==true, then </a:t>
            </a:r>
            <a:r>
              <a:rPr lang="en-US" altLang="zh-TW" dirty="0">
                <a:solidFill>
                  <a:srgbClr val="C00000"/>
                </a:solidFill>
              </a:rPr>
              <a:t>?</a:t>
            </a:r>
            <a:r>
              <a:rPr lang="en-US" altLang="zh-TW" dirty="0"/>
              <a:t>, else, </a:t>
            </a:r>
            <a:r>
              <a:rPr lang="en-US" altLang="zh-TW" dirty="0">
                <a:solidFill>
                  <a:srgbClr val="C00000"/>
                </a:solidFill>
              </a:rPr>
              <a:t>:</a:t>
            </a:r>
          </a:p>
          <a:p>
            <a:pPr lvl="1"/>
            <a:endParaRPr lang="en-US" altLang="zh-TW" dirty="0"/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greeting = "hello " + (username ? username : "there");</a:t>
            </a:r>
          </a:p>
          <a:p>
            <a:pPr lvl="1"/>
            <a:r>
              <a:rPr lang="en-US" altLang="zh-TW" dirty="0">
                <a:solidFill>
                  <a:srgbClr val="C00000"/>
                </a:solidFill>
              </a:rPr>
              <a:t>//is equivalent to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greeting = "hello ";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if (username)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   greeting += username;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else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   greeting += "there";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76237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3948" y="0"/>
            <a:ext cx="9147947" cy="490066"/>
          </a:xfrm>
        </p:spPr>
        <p:txBody>
          <a:bodyPr>
            <a:normAutofit fontScale="90000"/>
          </a:bodyPr>
          <a:lstStyle/>
          <a:p>
            <a:r>
              <a:rPr lang="en-US" altLang="zh-TW" dirty="0" err="1">
                <a:solidFill>
                  <a:srgbClr val="C00000"/>
                </a:solidFill>
              </a:rPr>
              <a:t>typeof</a:t>
            </a:r>
            <a:r>
              <a:rPr lang="en-US" altLang="zh-TW" dirty="0">
                <a:solidFill>
                  <a:srgbClr val="C00000"/>
                </a:solidFill>
              </a:rPr>
              <a:t> </a:t>
            </a:r>
            <a:r>
              <a:rPr lang="en-US" altLang="zh-TW" dirty="0"/>
              <a:t>Operator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-1" y="620688"/>
            <a:ext cx="9143999" cy="6237312"/>
          </a:xfrm>
        </p:spPr>
        <p:txBody>
          <a:bodyPr/>
          <a:lstStyle/>
          <a:p>
            <a:r>
              <a:rPr lang="en-US" altLang="zh-TW" dirty="0"/>
              <a:t>a unary operator:</a:t>
            </a:r>
          </a:p>
          <a:p>
            <a:pPr lvl="1"/>
            <a:r>
              <a:rPr lang="en-US" altLang="zh-TW" dirty="0"/>
              <a:t>Its value is a string that specifies the </a:t>
            </a:r>
            <a:r>
              <a:rPr lang="en-US" altLang="zh-TW" dirty="0">
                <a:solidFill>
                  <a:srgbClr val="C00000"/>
                </a:solidFill>
              </a:rPr>
              <a:t>type of the operand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24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1" y="1844824"/>
            <a:ext cx="3960440" cy="288607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4880260"/>
            <a:ext cx="8964488" cy="155676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211961" y="1966156"/>
            <a:ext cx="49320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  <a:latin typeface="TheSansMonoCd-W5Regular"/>
              </a:rPr>
              <a:t>(</a:t>
            </a:r>
            <a:r>
              <a:rPr lang="en-US" altLang="zh-TW" dirty="0" err="1">
                <a:solidFill>
                  <a:srgbClr val="0070C0"/>
                </a:solidFill>
                <a:latin typeface="TheSansMonoCd-W5Regular"/>
              </a:rPr>
              <a:t>typeof</a:t>
            </a:r>
            <a:r>
              <a:rPr lang="en-US" altLang="zh-TW" dirty="0">
                <a:solidFill>
                  <a:srgbClr val="0070C0"/>
                </a:solidFill>
                <a:latin typeface="TheSansMonoCd-W5Regular"/>
              </a:rPr>
              <a:t> value == "string") ? "'" + value + "'" : value</a:t>
            </a:r>
            <a:endParaRPr lang="zh-TW" altLang="en-US" dirty="0">
              <a:solidFill>
                <a:srgbClr val="0070C0"/>
              </a:solidFill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9868" y="2501534"/>
            <a:ext cx="4343400" cy="8477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9868" y="3600700"/>
            <a:ext cx="4305300" cy="9048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466459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3948" y="0"/>
            <a:ext cx="9147947" cy="490066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solidFill>
                  <a:srgbClr val="C00000"/>
                </a:solidFill>
              </a:rPr>
              <a:t>delete</a:t>
            </a:r>
            <a:r>
              <a:rPr lang="en-US" altLang="zh-TW" dirty="0"/>
              <a:t> Operator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-1" y="620688"/>
            <a:ext cx="9143999" cy="6237312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dirty="0"/>
              <a:t>a unary operator:</a:t>
            </a:r>
          </a:p>
          <a:p>
            <a:pPr lvl="1"/>
            <a:r>
              <a:rPr lang="en-US" altLang="zh-TW" dirty="0"/>
              <a:t>delete the object property or array element specified as its operand:</a:t>
            </a:r>
          </a:p>
          <a:p>
            <a:pPr lvl="1"/>
            <a:r>
              <a:rPr lang="en-US" altLang="zh-TW" dirty="0"/>
              <a:t>EX:</a:t>
            </a:r>
          </a:p>
          <a:p>
            <a:pPr lvl="2"/>
            <a:r>
              <a:rPr lang="en-US" altLang="zh-TW" dirty="0" err="1">
                <a:solidFill>
                  <a:srgbClr val="0070C0"/>
                </a:solidFill>
              </a:rPr>
              <a:t>var</a:t>
            </a:r>
            <a:r>
              <a:rPr lang="en-US" altLang="zh-TW" dirty="0">
                <a:solidFill>
                  <a:srgbClr val="0070C0"/>
                </a:solidFill>
              </a:rPr>
              <a:t> o = { x: 1, y: 2}; </a:t>
            </a:r>
            <a:r>
              <a:rPr lang="en-US" altLang="zh-TW" dirty="0"/>
              <a:t>// Start with an object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delete </a:t>
            </a:r>
            <a:r>
              <a:rPr lang="en-US" altLang="zh-TW" dirty="0" err="1">
                <a:solidFill>
                  <a:srgbClr val="0070C0"/>
                </a:solidFill>
              </a:rPr>
              <a:t>o.x</a:t>
            </a:r>
            <a:r>
              <a:rPr lang="en-US" altLang="zh-TW" dirty="0">
                <a:solidFill>
                  <a:srgbClr val="0070C0"/>
                </a:solidFill>
              </a:rPr>
              <a:t>; </a:t>
            </a:r>
            <a:r>
              <a:rPr lang="en-US" altLang="zh-TW" dirty="0"/>
              <a:t>// Delete one of its properties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"x" in o </a:t>
            </a:r>
            <a:r>
              <a:rPr lang="en-US" altLang="zh-TW" dirty="0"/>
              <a:t>// =&gt; </a:t>
            </a:r>
            <a:r>
              <a:rPr lang="en-US" altLang="zh-TW" dirty="0">
                <a:solidFill>
                  <a:srgbClr val="C00000"/>
                </a:solidFill>
              </a:rPr>
              <a:t>false</a:t>
            </a:r>
            <a:r>
              <a:rPr lang="en-US" altLang="zh-TW" dirty="0"/>
              <a:t>: the property does not exist anymore</a:t>
            </a:r>
          </a:p>
          <a:p>
            <a:pPr lvl="2"/>
            <a:endParaRPr lang="en-US" altLang="zh-TW" dirty="0">
              <a:solidFill>
                <a:srgbClr val="0070C0"/>
              </a:solidFill>
            </a:endParaRPr>
          </a:p>
          <a:p>
            <a:pPr lvl="2"/>
            <a:r>
              <a:rPr lang="en-US" altLang="zh-TW" dirty="0" err="1">
                <a:solidFill>
                  <a:srgbClr val="0070C0"/>
                </a:solidFill>
              </a:rPr>
              <a:t>var</a:t>
            </a:r>
            <a:r>
              <a:rPr lang="en-US" altLang="zh-TW" dirty="0">
                <a:solidFill>
                  <a:srgbClr val="0070C0"/>
                </a:solidFill>
              </a:rPr>
              <a:t> a = [1,2,3]; </a:t>
            </a:r>
            <a:r>
              <a:rPr lang="en-US" altLang="zh-TW" dirty="0"/>
              <a:t>// Start with an array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delete a[2</a:t>
            </a:r>
            <a:r>
              <a:rPr lang="en-US" altLang="zh-TW" dirty="0"/>
              <a:t>]; // Delete the last element of the array</a:t>
            </a:r>
          </a:p>
          <a:p>
            <a:pPr lvl="2"/>
            <a:r>
              <a:rPr lang="en-US" altLang="zh-TW" dirty="0" err="1">
                <a:solidFill>
                  <a:srgbClr val="0070C0"/>
                </a:solidFill>
              </a:rPr>
              <a:t>a.length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/>
              <a:t>// =&gt;</a:t>
            </a:r>
            <a:r>
              <a:rPr lang="en-US" altLang="zh-TW" dirty="0">
                <a:solidFill>
                  <a:srgbClr val="C00000"/>
                </a:solidFill>
              </a:rPr>
              <a:t> 3</a:t>
            </a:r>
            <a:r>
              <a:rPr lang="en-US" altLang="zh-TW" dirty="0"/>
              <a:t>: array only has two elements now</a:t>
            </a:r>
          </a:p>
          <a:p>
            <a:pPr lvl="2"/>
            <a:endParaRPr lang="en-US" altLang="zh-TW" dirty="0">
              <a:solidFill>
                <a:srgbClr val="0070C0"/>
              </a:solidFill>
            </a:endParaRPr>
          </a:p>
          <a:p>
            <a:pPr lvl="2"/>
            <a:r>
              <a:rPr lang="en-US" altLang="zh-TW" dirty="0" err="1">
                <a:solidFill>
                  <a:srgbClr val="0070C0"/>
                </a:solidFill>
              </a:rPr>
              <a:t>var</a:t>
            </a:r>
            <a:r>
              <a:rPr lang="en-US" altLang="zh-TW" dirty="0">
                <a:solidFill>
                  <a:srgbClr val="0070C0"/>
                </a:solidFill>
              </a:rPr>
              <a:t> o = {x:1, y:2}; </a:t>
            </a:r>
            <a:r>
              <a:rPr lang="en-US" altLang="zh-TW" dirty="0"/>
              <a:t>// Define a variable; initialize it to an object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delete </a:t>
            </a:r>
            <a:r>
              <a:rPr lang="en-US" altLang="zh-TW" dirty="0" err="1">
                <a:solidFill>
                  <a:srgbClr val="0070C0"/>
                </a:solidFill>
              </a:rPr>
              <a:t>o.x</a:t>
            </a:r>
            <a:r>
              <a:rPr lang="en-US" altLang="zh-TW" dirty="0">
                <a:solidFill>
                  <a:srgbClr val="0070C0"/>
                </a:solidFill>
              </a:rPr>
              <a:t>; </a:t>
            </a:r>
            <a:r>
              <a:rPr lang="en-US" altLang="zh-TW" dirty="0"/>
              <a:t>// Delete one of the object properties; returns true</a:t>
            </a:r>
          </a:p>
          <a:p>
            <a:pPr lvl="2"/>
            <a:r>
              <a:rPr lang="en-US" altLang="zh-TW" dirty="0" err="1">
                <a:solidFill>
                  <a:srgbClr val="0070C0"/>
                </a:solidFill>
              </a:rPr>
              <a:t>typeof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 err="1">
                <a:solidFill>
                  <a:srgbClr val="0070C0"/>
                </a:solidFill>
              </a:rPr>
              <a:t>o.x</a:t>
            </a:r>
            <a:r>
              <a:rPr lang="en-US" altLang="zh-TW" dirty="0">
                <a:solidFill>
                  <a:srgbClr val="0070C0"/>
                </a:solidFill>
              </a:rPr>
              <a:t>; </a:t>
            </a:r>
            <a:r>
              <a:rPr lang="en-US" altLang="zh-TW" dirty="0"/>
              <a:t>// Property does not exist; returns "</a:t>
            </a:r>
            <a:r>
              <a:rPr lang="en-US" altLang="zh-TW" dirty="0">
                <a:solidFill>
                  <a:srgbClr val="C00000"/>
                </a:solidFill>
              </a:rPr>
              <a:t>undefined</a:t>
            </a:r>
            <a:r>
              <a:rPr lang="en-US" altLang="zh-TW" dirty="0"/>
              <a:t>"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delete </a:t>
            </a:r>
            <a:r>
              <a:rPr lang="en-US" altLang="zh-TW" dirty="0" err="1">
                <a:solidFill>
                  <a:srgbClr val="0070C0"/>
                </a:solidFill>
              </a:rPr>
              <a:t>o.x</a:t>
            </a:r>
            <a:r>
              <a:rPr lang="en-US" altLang="zh-TW" dirty="0">
                <a:solidFill>
                  <a:srgbClr val="0070C0"/>
                </a:solidFill>
              </a:rPr>
              <a:t>; // </a:t>
            </a:r>
            <a:r>
              <a:rPr lang="en-US" altLang="zh-TW" dirty="0"/>
              <a:t>Delete a nonexistent property; returns </a:t>
            </a:r>
            <a:r>
              <a:rPr lang="en-US" altLang="zh-TW" dirty="0">
                <a:solidFill>
                  <a:srgbClr val="C00000"/>
                </a:solidFill>
              </a:rPr>
              <a:t>true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delete o; // </a:t>
            </a:r>
            <a:r>
              <a:rPr lang="en-US" altLang="zh-TW" dirty="0">
                <a:solidFill>
                  <a:srgbClr val="C00000"/>
                </a:solidFill>
              </a:rPr>
              <a:t>Can't delete a declared variable</a:t>
            </a:r>
            <a:r>
              <a:rPr lang="en-US" altLang="zh-TW" dirty="0">
                <a:solidFill>
                  <a:srgbClr val="0070C0"/>
                </a:solidFill>
              </a:rPr>
              <a:t>; returns </a:t>
            </a:r>
            <a:r>
              <a:rPr lang="en-US" altLang="zh-TW" dirty="0">
                <a:solidFill>
                  <a:srgbClr val="C00000"/>
                </a:solidFill>
              </a:rPr>
              <a:t>false</a:t>
            </a:r>
            <a:r>
              <a:rPr lang="en-US" altLang="zh-TW" dirty="0">
                <a:solidFill>
                  <a:srgbClr val="0070C0"/>
                </a:solidFill>
              </a:rPr>
              <a:t>.</a:t>
            </a:r>
          </a:p>
          <a:p>
            <a:pPr lvl="2"/>
            <a:r>
              <a:rPr lang="zh-TW" altLang="en-US" dirty="0">
                <a:solidFill>
                  <a:srgbClr val="0070C0"/>
                </a:solidFill>
              </a:rPr>
              <a:t>                </a:t>
            </a:r>
            <a:r>
              <a:rPr lang="en-US" altLang="zh-TW" dirty="0">
                <a:solidFill>
                  <a:srgbClr val="0070C0"/>
                </a:solidFill>
              </a:rPr>
              <a:t>// Would raise an </a:t>
            </a:r>
            <a:r>
              <a:rPr lang="en-US" altLang="zh-TW" dirty="0">
                <a:solidFill>
                  <a:srgbClr val="C00000"/>
                </a:solidFill>
              </a:rPr>
              <a:t>exception in strict mode</a:t>
            </a:r>
            <a:r>
              <a:rPr lang="en-US" altLang="zh-TW" dirty="0">
                <a:solidFill>
                  <a:srgbClr val="0070C0"/>
                </a:solidFill>
              </a:rPr>
              <a:t>.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25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0" y="3140968"/>
            <a:ext cx="1876425" cy="9906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7" name="直線接點 6"/>
          <p:cNvCxnSpPr/>
          <p:nvPr/>
        </p:nvCxnSpPr>
        <p:spPr>
          <a:xfrm>
            <a:off x="7620000" y="3573016"/>
            <a:ext cx="408384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56629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3948" y="0"/>
            <a:ext cx="9147947" cy="490066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The Comma Operator (</a:t>
            </a:r>
            <a:r>
              <a:rPr lang="en-US" altLang="zh-TW" dirty="0">
                <a:solidFill>
                  <a:srgbClr val="C00000"/>
                </a:solidFill>
              </a:rPr>
              <a:t>,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-1" y="620688"/>
            <a:ext cx="9143999" cy="6237312"/>
          </a:xfrm>
        </p:spPr>
        <p:txBody>
          <a:bodyPr>
            <a:normAutofit/>
          </a:bodyPr>
          <a:lstStyle/>
          <a:p>
            <a:r>
              <a:rPr lang="en-US" altLang="zh-TW" dirty="0"/>
              <a:t>a binary operator whose operands may be of any type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i=0</a:t>
            </a:r>
            <a:r>
              <a:rPr lang="en-US" altLang="zh-TW" dirty="0">
                <a:solidFill>
                  <a:srgbClr val="C00000"/>
                </a:solidFill>
              </a:rPr>
              <a:t>,</a:t>
            </a:r>
            <a:r>
              <a:rPr lang="en-US" altLang="zh-TW" dirty="0">
                <a:solidFill>
                  <a:srgbClr val="0070C0"/>
                </a:solidFill>
              </a:rPr>
              <a:t> j=1</a:t>
            </a:r>
            <a:r>
              <a:rPr lang="en-US" altLang="zh-TW" dirty="0">
                <a:solidFill>
                  <a:srgbClr val="C00000"/>
                </a:solidFill>
              </a:rPr>
              <a:t>,</a:t>
            </a:r>
            <a:r>
              <a:rPr lang="en-US" altLang="zh-TW" dirty="0">
                <a:solidFill>
                  <a:srgbClr val="0070C0"/>
                </a:solidFill>
              </a:rPr>
              <a:t> k=2;</a:t>
            </a:r>
            <a:r>
              <a:rPr lang="zh-TW" altLang="en-US" dirty="0">
                <a:solidFill>
                  <a:srgbClr val="0070C0"/>
                </a:solidFill>
              </a:rPr>
              <a:t> </a:t>
            </a:r>
            <a:r>
              <a:rPr lang="en-US" altLang="zh-TW" dirty="0">
                <a:sym typeface="Wingdings" panose="05000000000000000000" pitchFamily="2" charset="2"/>
              </a:rPr>
              <a:t></a:t>
            </a:r>
            <a:r>
              <a:rPr lang="zh-TW" altLang="en-US" dirty="0">
                <a:solidFill>
                  <a:srgbClr val="0070C0"/>
                </a:solidFill>
                <a:sym typeface="Wingdings" panose="05000000000000000000" pitchFamily="2" charset="2"/>
              </a:rPr>
              <a:t> </a:t>
            </a:r>
            <a:r>
              <a:rPr lang="en-US" altLang="zh-TW" dirty="0">
                <a:solidFill>
                  <a:srgbClr val="0070C0"/>
                </a:solidFill>
              </a:rPr>
              <a:t>i = 0; j = 1; k = 2;</a:t>
            </a:r>
          </a:p>
          <a:p>
            <a:pPr lvl="1"/>
            <a:endParaRPr lang="en-US" altLang="zh-TW" dirty="0">
              <a:solidFill>
                <a:srgbClr val="0070C0"/>
              </a:solidFill>
            </a:endParaRPr>
          </a:p>
          <a:p>
            <a:pPr lvl="1"/>
            <a:r>
              <a:rPr lang="en-US" altLang="zh-TW" sz="2200" dirty="0"/>
              <a:t>// The first comma below is part of the syntax of the </a:t>
            </a:r>
            <a:r>
              <a:rPr lang="en-US" altLang="zh-TW" sz="2200" dirty="0" err="1"/>
              <a:t>var</a:t>
            </a:r>
            <a:r>
              <a:rPr lang="en-US" altLang="zh-TW" sz="2200" dirty="0"/>
              <a:t> statement</a:t>
            </a:r>
          </a:p>
          <a:p>
            <a:pPr lvl="1"/>
            <a:r>
              <a:rPr lang="en-US" altLang="zh-TW" sz="2200" dirty="0"/>
              <a:t>// The second comma is the comma operator: it lets us squeeze 2</a:t>
            </a:r>
          </a:p>
          <a:p>
            <a:pPr lvl="1"/>
            <a:r>
              <a:rPr lang="en-US" altLang="zh-TW" sz="2200" dirty="0"/>
              <a:t>// expressions (i++ and j--) into a statement (the for loop) that expects 1.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for(</a:t>
            </a:r>
            <a:r>
              <a:rPr lang="en-US" altLang="zh-TW" dirty="0" err="1">
                <a:solidFill>
                  <a:srgbClr val="0070C0"/>
                </a:solidFill>
              </a:rPr>
              <a:t>var</a:t>
            </a:r>
            <a:r>
              <a:rPr lang="en-US" altLang="zh-TW" dirty="0">
                <a:solidFill>
                  <a:srgbClr val="0070C0"/>
                </a:solidFill>
              </a:rPr>
              <a:t> i=0</a:t>
            </a:r>
            <a:r>
              <a:rPr lang="en-US" altLang="zh-TW" dirty="0">
                <a:solidFill>
                  <a:srgbClr val="C00000"/>
                </a:solidFill>
              </a:rPr>
              <a:t> , </a:t>
            </a:r>
            <a:r>
              <a:rPr lang="en-US" altLang="zh-TW" dirty="0">
                <a:solidFill>
                  <a:srgbClr val="0070C0"/>
                </a:solidFill>
              </a:rPr>
              <a:t>j=10; i &lt; j; i++</a:t>
            </a:r>
            <a:r>
              <a:rPr lang="en-US" altLang="zh-TW" dirty="0">
                <a:solidFill>
                  <a:srgbClr val="C00000"/>
                </a:solidFill>
              </a:rPr>
              <a:t> , </a:t>
            </a:r>
            <a:r>
              <a:rPr lang="en-US" altLang="zh-TW" dirty="0">
                <a:solidFill>
                  <a:srgbClr val="0070C0"/>
                </a:solidFill>
              </a:rPr>
              <a:t>j--)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console.log(</a:t>
            </a:r>
            <a:r>
              <a:rPr lang="en-US" altLang="zh-TW" dirty="0" err="1">
                <a:solidFill>
                  <a:srgbClr val="0070C0"/>
                </a:solidFill>
              </a:rPr>
              <a:t>i+j</a:t>
            </a:r>
            <a:r>
              <a:rPr lang="en-US" altLang="zh-TW" dirty="0">
                <a:solidFill>
                  <a:srgbClr val="0070C0"/>
                </a:solidFill>
              </a:rPr>
              <a:t>);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75085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練習時間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C00000"/>
                </a:solidFill>
              </a:rPr>
              <a:t>(</a:t>
            </a:r>
            <a:r>
              <a:rPr lang="zh-TW" altLang="en-US" dirty="0">
                <a:solidFill>
                  <a:srgbClr val="C00000"/>
                </a:solidFill>
              </a:rPr>
              <a:t>練習上述操作</a:t>
            </a:r>
            <a:r>
              <a:rPr lang="en-US" altLang="zh-TW" dirty="0">
                <a:solidFill>
                  <a:srgbClr val="C00000"/>
                </a:solidFill>
              </a:rPr>
              <a:t>)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003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CHAPTER 5</a:t>
            </a:r>
            <a:br>
              <a:rPr lang="en-US" altLang="zh-TW" dirty="0"/>
            </a:br>
            <a:r>
              <a:rPr lang="en-US" altLang="zh-TW" dirty="0"/>
              <a:t>Statements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3528" y="3861048"/>
            <a:ext cx="8676456" cy="1752600"/>
          </a:xfrm>
        </p:spPr>
        <p:txBody>
          <a:bodyPr>
            <a:noAutofit/>
          </a:bodyPr>
          <a:lstStyle/>
          <a:p>
            <a:r>
              <a:rPr lang="en-US" altLang="zh-TW" sz="2800" dirty="0"/>
              <a:t>JS</a:t>
            </a:r>
            <a:r>
              <a:rPr lang="zh-TW" altLang="en-US" sz="2800" dirty="0"/>
              <a:t> </a:t>
            </a:r>
            <a:r>
              <a:rPr lang="en-US" altLang="zh-TW" sz="2800" dirty="0"/>
              <a:t>statements are terminated with semicolons (</a:t>
            </a:r>
            <a:r>
              <a:rPr lang="en-US" altLang="zh-TW" sz="2800" dirty="0">
                <a:solidFill>
                  <a:schemeClr val="tx1"/>
                </a:solidFill>
              </a:rPr>
              <a:t>;</a:t>
            </a:r>
            <a:r>
              <a:rPr lang="en-US" altLang="zh-TW" sz="2800" dirty="0"/>
              <a:t>)</a:t>
            </a:r>
          </a:p>
          <a:p>
            <a:r>
              <a:rPr lang="en-US" altLang="zh-TW" sz="2800" dirty="0"/>
              <a:t>Expressions are </a:t>
            </a:r>
            <a:r>
              <a:rPr lang="en-US" altLang="zh-TW" sz="2800" i="1" dirty="0"/>
              <a:t>evaluated </a:t>
            </a:r>
            <a:r>
              <a:rPr lang="en-US" altLang="zh-TW" sz="2800" dirty="0"/>
              <a:t>to produce a value, </a:t>
            </a:r>
          </a:p>
          <a:p>
            <a:r>
              <a:rPr lang="en-US" altLang="zh-TW" sz="2800" dirty="0"/>
              <a:t>but statements are</a:t>
            </a:r>
            <a:r>
              <a:rPr lang="zh-TW" altLang="en-US" sz="2800" dirty="0"/>
              <a:t> </a:t>
            </a:r>
            <a:r>
              <a:rPr lang="en-US" altLang="zh-TW" sz="2800" i="1" dirty="0"/>
              <a:t>executed </a:t>
            </a:r>
            <a:r>
              <a:rPr lang="en-US" altLang="zh-TW" sz="2800" dirty="0"/>
              <a:t>to make something happen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788376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3948" y="0"/>
            <a:ext cx="9147947" cy="490066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statements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-1" y="620688"/>
            <a:ext cx="9143999" cy="6237312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i="1" dirty="0"/>
              <a:t>Conditionals: </a:t>
            </a:r>
          </a:p>
          <a:p>
            <a:pPr lvl="1"/>
            <a:r>
              <a:rPr lang="en-US" altLang="zh-TW" dirty="0"/>
              <a:t>execute or skip other statements depending on expression value:</a:t>
            </a:r>
            <a:endParaRPr lang="en-US" altLang="zh-TW" i="1" dirty="0"/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if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switch</a:t>
            </a:r>
          </a:p>
          <a:p>
            <a:endParaRPr lang="en-US" altLang="zh-TW" dirty="0">
              <a:solidFill>
                <a:srgbClr val="0070C0"/>
              </a:solidFill>
            </a:endParaRPr>
          </a:p>
          <a:p>
            <a:r>
              <a:rPr lang="en-US" altLang="zh-TW" i="1" dirty="0"/>
              <a:t>Loops: </a:t>
            </a:r>
          </a:p>
          <a:p>
            <a:pPr lvl="1"/>
            <a:r>
              <a:rPr lang="en-US" altLang="zh-TW" dirty="0"/>
              <a:t>execute other statements repetitively</a:t>
            </a:r>
            <a:endParaRPr lang="en-US" altLang="zh-TW" i="1" dirty="0"/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while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for</a:t>
            </a:r>
          </a:p>
          <a:p>
            <a:pPr lvl="1"/>
            <a:endParaRPr lang="en-US" altLang="zh-TW" dirty="0">
              <a:solidFill>
                <a:srgbClr val="0070C0"/>
              </a:solidFill>
            </a:endParaRPr>
          </a:p>
          <a:p>
            <a:r>
              <a:rPr lang="en-US" altLang="zh-TW" i="1" dirty="0"/>
              <a:t>Jumps: </a:t>
            </a:r>
          </a:p>
          <a:p>
            <a:pPr lvl="1"/>
            <a:r>
              <a:rPr lang="en-US" altLang="zh-TW" dirty="0"/>
              <a:t>jump to another part of the program</a:t>
            </a:r>
            <a:endParaRPr lang="en-US" altLang="zh-TW" i="1" dirty="0"/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break 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return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throw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9328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90066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Object and Array Initializers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692696"/>
            <a:ext cx="9144000" cy="6028779"/>
          </a:xfrm>
        </p:spPr>
        <p:txBody>
          <a:bodyPr/>
          <a:lstStyle/>
          <a:p>
            <a:r>
              <a:rPr lang="en-US" altLang="zh-TW" dirty="0"/>
              <a:t>new array are initialized to the values of the comma-separated expressions: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[] </a:t>
            </a:r>
            <a:r>
              <a:rPr lang="en-US" altLang="zh-TW" dirty="0"/>
              <a:t>// An empty array: no expressions inside brackets means no elements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[1+2,3+4] </a:t>
            </a:r>
            <a:r>
              <a:rPr lang="en-US" altLang="zh-TW" dirty="0"/>
              <a:t>// A 2-element array. First element is 3, second is 7</a:t>
            </a:r>
          </a:p>
          <a:p>
            <a:r>
              <a:rPr lang="en-US" altLang="zh-TW" dirty="0"/>
              <a:t>nested arrays:</a:t>
            </a:r>
            <a:endParaRPr lang="en-US" altLang="zh-TW" dirty="0">
              <a:solidFill>
                <a:srgbClr val="0070C0"/>
              </a:solidFill>
            </a:endParaRPr>
          </a:p>
          <a:p>
            <a:pPr lvl="1"/>
            <a:r>
              <a:rPr lang="en-US" altLang="zh-TW" dirty="0" err="1">
                <a:solidFill>
                  <a:srgbClr val="0070C0"/>
                </a:solidFill>
              </a:rPr>
              <a:t>var</a:t>
            </a:r>
            <a:r>
              <a:rPr lang="en-US" altLang="zh-TW" dirty="0">
                <a:solidFill>
                  <a:srgbClr val="0070C0"/>
                </a:solidFill>
              </a:rPr>
              <a:t> matrix = [[1,2,3], [4,5,6], [7,8,9]];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5550" y="4046447"/>
            <a:ext cx="2838450" cy="11715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319052"/>
            <a:ext cx="9144000" cy="130139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912781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3948" y="0"/>
            <a:ext cx="9147947" cy="490066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Compound and Empty Statements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-1" y="620688"/>
            <a:ext cx="9143999" cy="6237312"/>
          </a:xfrm>
        </p:spPr>
        <p:txBody>
          <a:bodyPr>
            <a:normAutofit fontScale="85000" lnSpcReduction="10000"/>
          </a:bodyPr>
          <a:lstStyle/>
          <a:p>
            <a:r>
              <a:rPr lang="en-US" altLang="zh-TW" i="1" dirty="0"/>
              <a:t>statement block:</a:t>
            </a:r>
          </a:p>
          <a:p>
            <a:pPr lvl="1"/>
            <a:r>
              <a:rPr lang="en-US" altLang="zh-TW" dirty="0"/>
              <a:t>combines multiple statements into a single </a:t>
            </a:r>
            <a:r>
              <a:rPr lang="en-US" altLang="zh-TW" i="1" dirty="0"/>
              <a:t>compound statement</a:t>
            </a:r>
            <a:r>
              <a:rPr lang="en-US" altLang="zh-TW" dirty="0"/>
              <a:t>.</a:t>
            </a:r>
          </a:p>
          <a:p>
            <a:pPr lvl="1"/>
            <a:r>
              <a:rPr lang="en-US" altLang="zh-TW" dirty="0">
                <a:solidFill>
                  <a:srgbClr val="C00000"/>
                </a:solidFill>
              </a:rPr>
              <a:t>{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x = </a:t>
            </a:r>
            <a:r>
              <a:rPr lang="en-US" altLang="zh-TW" dirty="0" err="1">
                <a:solidFill>
                  <a:srgbClr val="0070C0"/>
                </a:solidFill>
              </a:rPr>
              <a:t>Math.PI</a:t>
            </a:r>
            <a:r>
              <a:rPr lang="en-US" altLang="zh-TW" dirty="0">
                <a:solidFill>
                  <a:srgbClr val="0070C0"/>
                </a:solidFill>
              </a:rPr>
              <a:t>;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cx = </a:t>
            </a:r>
            <a:r>
              <a:rPr lang="en-US" altLang="zh-TW" dirty="0" err="1">
                <a:solidFill>
                  <a:srgbClr val="0070C0"/>
                </a:solidFill>
              </a:rPr>
              <a:t>Math.cos</a:t>
            </a:r>
            <a:r>
              <a:rPr lang="en-US" altLang="zh-TW" dirty="0">
                <a:solidFill>
                  <a:srgbClr val="0070C0"/>
                </a:solidFill>
              </a:rPr>
              <a:t>(x);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console.log("cos(</a:t>
            </a:r>
            <a:r>
              <a:rPr lang="el-GR" altLang="zh-TW" dirty="0">
                <a:solidFill>
                  <a:srgbClr val="0070C0"/>
                </a:solidFill>
              </a:rPr>
              <a:t>π) = " + </a:t>
            </a:r>
            <a:r>
              <a:rPr lang="en-US" altLang="zh-TW" dirty="0">
                <a:solidFill>
                  <a:srgbClr val="0070C0"/>
                </a:solidFill>
              </a:rPr>
              <a:t>cx);</a:t>
            </a:r>
          </a:p>
          <a:p>
            <a:pPr lvl="1"/>
            <a:r>
              <a:rPr lang="en-US" altLang="zh-TW" dirty="0">
                <a:solidFill>
                  <a:srgbClr val="C00000"/>
                </a:solidFill>
              </a:rPr>
              <a:t>}</a:t>
            </a:r>
          </a:p>
          <a:p>
            <a:r>
              <a:rPr lang="en-US" altLang="zh-TW" dirty="0">
                <a:solidFill>
                  <a:srgbClr val="C00000"/>
                </a:solidFill>
              </a:rPr>
              <a:t>empty statement </a:t>
            </a:r>
            <a:r>
              <a:rPr lang="en-US" altLang="zh-TW" dirty="0"/>
              <a:t>looks like this:</a:t>
            </a:r>
          </a:p>
          <a:p>
            <a:pPr lvl="1"/>
            <a:r>
              <a:rPr lang="en-US" altLang="zh-TW" dirty="0">
                <a:solidFill>
                  <a:srgbClr val="C00000"/>
                </a:solidFill>
              </a:rPr>
              <a:t>;</a:t>
            </a:r>
          </a:p>
          <a:p>
            <a:pPr lvl="2"/>
            <a:r>
              <a:rPr lang="en-US" altLang="zh-TW" dirty="0"/>
              <a:t>JS interpreter takes </a:t>
            </a:r>
            <a:r>
              <a:rPr lang="en-US" altLang="zh-TW" b="1" dirty="0"/>
              <a:t>no action </a:t>
            </a:r>
            <a:r>
              <a:rPr lang="en-US" altLang="zh-TW" dirty="0"/>
              <a:t>when it executes an empty statement</a:t>
            </a:r>
          </a:p>
          <a:p>
            <a:pPr lvl="1"/>
            <a:r>
              <a:rPr lang="en-US" altLang="zh-TW" dirty="0"/>
              <a:t>// </a:t>
            </a:r>
            <a:r>
              <a:rPr lang="en-US" altLang="zh-TW" dirty="0">
                <a:solidFill>
                  <a:srgbClr val="C00000"/>
                </a:solidFill>
              </a:rPr>
              <a:t>Initialize an array a</a:t>
            </a:r>
          </a:p>
          <a:p>
            <a:pPr lvl="1"/>
            <a:r>
              <a:rPr lang="nn-NO" altLang="zh-TW" dirty="0">
                <a:solidFill>
                  <a:srgbClr val="0070C0"/>
                </a:solidFill>
              </a:rPr>
              <a:t>for(i = 0; i &lt; a.length; </a:t>
            </a:r>
            <a:r>
              <a:rPr lang="nn-NO" altLang="zh-TW" dirty="0">
                <a:solidFill>
                  <a:srgbClr val="C00000"/>
                </a:solidFill>
              </a:rPr>
              <a:t>a[i++] = 0</a:t>
            </a:r>
            <a:r>
              <a:rPr lang="nn-NO" altLang="zh-TW" dirty="0">
                <a:solidFill>
                  <a:srgbClr val="0070C0"/>
                </a:solidFill>
              </a:rPr>
              <a:t>) </a:t>
            </a:r>
            <a:r>
              <a:rPr lang="nn-NO" altLang="zh-TW" dirty="0">
                <a:solidFill>
                  <a:srgbClr val="C00000"/>
                </a:solidFill>
              </a:rPr>
              <a:t>;</a:t>
            </a:r>
          </a:p>
          <a:p>
            <a:pPr lvl="1"/>
            <a:endParaRPr lang="en-US" altLang="zh-TW" dirty="0"/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if ((a == 0) || (b == 0))</a:t>
            </a:r>
            <a:r>
              <a:rPr lang="en-US" altLang="zh-TW" dirty="0">
                <a:solidFill>
                  <a:srgbClr val="C00000"/>
                </a:solidFill>
              </a:rPr>
              <a:t>;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/>
              <a:t>// Oops! This line does nothing...</a:t>
            </a:r>
          </a:p>
          <a:p>
            <a:pPr lvl="1"/>
            <a:r>
              <a:rPr lang="en-US" altLang="zh-TW" dirty="0">
                <a:solidFill>
                  <a:srgbClr val="C00000"/>
                </a:solidFill>
              </a:rPr>
              <a:t>o = null;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/>
              <a:t>// and this line is always executed.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93350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3948" y="0"/>
            <a:ext cx="9147947" cy="490066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Declaration Statements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-1" y="620688"/>
            <a:ext cx="9143999" cy="6237312"/>
          </a:xfrm>
        </p:spPr>
        <p:txBody>
          <a:bodyPr>
            <a:normAutofit fontScale="70000" lnSpcReduction="20000"/>
          </a:bodyPr>
          <a:lstStyle/>
          <a:p>
            <a:r>
              <a:rPr lang="en-US" altLang="zh-TW" i="1" dirty="0"/>
              <a:t>declaration statements:</a:t>
            </a:r>
          </a:p>
          <a:p>
            <a:pPr lvl="1"/>
            <a:r>
              <a:rPr lang="en-US" altLang="zh-TW" dirty="0" err="1"/>
              <a:t>var</a:t>
            </a:r>
            <a:r>
              <a:rPr lang="en-US" altLang="zh-TW" dirty="0"/>
              <a:t>, let, function</a:t>
            </a:r>
          </a:p>
          <a:p>
            <a:pPr lvl="1"/>
            <a:r>
              <a:rPr lang="en-US" altLang="zh-TW" b="1" dirty="0" err="1"/>
              <a:t>var</a:t>
            </a:r>
            <a:r>
              <a:rPr lang="en-US" altLang="zh-TW" b="1" dirty="0"/>
              <a:t>:</a:t>
            </a:r>
          </a:p>
          <a:p>
            <a:pPr lvl="2"/>
            <a:r>
              <a:rPr lang="en-US" altLang="zh-TW" dirty="0" err="1">
                <a:solidFill>
                  <a:srgbClr val="0070C0"/>
                </a:solidFill>
              </a:rPr>
              <a:t>var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i="1" dirty="0">
                <a:solidFill>
                  <a:srgbClr val="0070C0"/>
                </a:solidFill>
              </a:rPr>
              <a:t>name_1 </a:t>
            </a:r>
            <a:r>
              <a:rPr lang="en-US" altLang="zh-TW" dirty="0">
                <a:solidFill>
                  <a:srgbClr val="0070C0"/>
                </a:solidFill>
              </a:rPr>
              <a:t>[ = </a:t>
            </a:r>
            <a:r>
              <a:rPr lang="en-US" altLang="zh-TW" i="1" dirty="0">
                <a:solidFill>
                  <a:srgbClr val="0070C0"/>
                </a:solidFill>
              </a:rPr>
              <a:t>value_1</a:t>
            </a:r>
            <a:r>
              <a:rPr lang="en-US" altLang="zh-TW" dirty="0">
                <a:solidFill>
                  <a:srgbClr val="0070C0"/>
                </a:solidFill>
              </a:rPr>
              <a:t>] [ ,..., </a:t>
            </a:r>
            <a:r>
              <a:rPr lang="en-US" altLang="zh-TW" i="1" dirty="0" err="1">
                <a:solidFill>
                  <a:srgbClr val="0070C0"/>
                </a:solidFill>
              </a:rPr>
              <a:t>name_n</a:t>
            </a:r>
            <a:r>
              <a:rPr lang="en-US" altLang="zh-TW" i="1" dirty="0">
                <a:solidFill>
                  <a:srgbClr val="0070C0"/>
                </a:solidFill>
              </a:rPr>
              <a:t> </a:t>
            </a:r>
            <a:r>
              <a:rPr lang="en-US" altLang="zh-TW" dirty="0">
                <a:solidFill>
                  <a:srgbClr val="0070C0"/>
                </a:solidFill>
              </a:rPr>
              <a:t>[= </a:t>
            </a:r>
            <a:r>
              <a:rPr lang="en-US" altLang="zh-TW" i="1" dirty="0" err="1">
                <a:solidFill>
                  <a:srgbClr val="0070C0"/>
                </a:solidFill>
              </a:rPr>
              <a:t>value_n</a:t>
            </a:r>
            <a:r>
              <a:rPr lang="en-US" altLang="zh-TW" dirty="0">
                <a:solidFill>
                  <a:srgbClr val="0070C0"/>
                </a:solidFill>
              </a:rPr>
              <a:t>]]:</a:t>
            </a:r>
          </a:p>
          <a:p>
            <a:pPr lvl="2"/>
            <a:r>
              <a:rPr lang="en-US" altLang="zh-TW" dirty="0" err="1">
                <a:solidFill>
                  <a:srgbClr val="0070C0"/>
                </a:solidFill>
              </a:rPr>
              <a:t>var</a:t>
            </a:r>
            <a:r>
              <a:rPr lang="en-US" altLang="zh-TW" dirty="0">
                <a:solidFill>
                  <a:srgbClr val="0070C0"/>
                </a:solidFill>
              </a:rPr>
              <a:t> i; </a:t>
            </a:r>
            <a:r>
              <a:rPr lang="en-US" altLang="zh-TW" dirty="0"/>
              <a:t>// One simple variable</a:t>
            </a:r>
          </a:p>
          <a:p>
            <a:pPr lvl="2"/>
            <a:r>
              <a:rPr lang="en-US" altLang="zh-TW" dirty="0" err="1">
                <a:solidFill>
                  <a:srgbClr val="0070C0"/>
                </a:solidFill>
              </a:rPr>
              <a:t>var</a:t>
            </a:r>
            <a:r>
              <a:rPr lang="en-US" altLang="zh-TW" dirty="0">
                <a:solidFill>
                  <a:srgbClr val="0070C0"/>
                </a:solidFill>
              </a:rPr>
              <a:t> j = 0; </a:t>
            </a:r>
            <a:r>
              <a:rPr lang="en-US" altLang="zh-TW" dirty="0"/>
              <a:t>// One </a:t>
            </a:r>
            <a:r>
              <a:rPr lang="en-US" altLang="zh-TW" dirty="0" err="1"/>
              <a:t>var</a:t>
            </a:r>
            <a:r>
              <a:rPr lang="en-US" altLang="zh-TW" dirty="0"/>
              <a:t>, one value</a:t>
            </a:r>
          </a:p>
          <a:p>
            <a:pPr lvl="2"/>
            <a:r>
              <a:rPr lang="en-US" altLang="zh-TW" dirty="0" err="1">
                <a:solidFill>
                  <a:srgbClr val="0070C0"/>
                </a:solidFill>
              </a:rPr>
              <a:t>var</a:t>
            </a:r>
            <a:r>
              <a:rPr lang="en-US" altLang="zh-TW" dirty="0">
                <a:solidFill>
                  <a:srgbClr val="0070C0"/>
                </a:solidFill>
              </a:rPr>
              <a:t> p, q; </a:t>
            </a:r>
            <a:r>
              <a:rPr lang="en-US" altLang="zh-TW" dirty="0"/>
              <a:t>// Two variables</a:t>
            </a:r>
          </a:p>
          <a:p>
            <a:pPr lvl="2"/>
            <a:r>
              <a:rPr lang="en-US" altLang="zh-TW" dirty="0" err="1">
                <a:solidFill>
                  <a:srgbClr val="0070C0"/>
                </a:solidFill>
              </a:rPr>
              <a:t>var</a:t>
            </a:r>
            <a:r>
              <a:rPr lang="en-US" altLang="zh-TW" dirty="0">
                <a:solidFill>
                  <a:srgbClr val="0070C0"/>
                </a:solidFill>
              </a:rPr>
              <a:t> greeting = "hello" + name; </a:t>
            </a:r>
            <a:r>
              <a:rPr lang="en-US" altLang="zh-TW" dirty="0"/>
              <a:t>// A complex initializer</a:t>
            </a:r>
          </a:p>
          <a:p>
            <a:pPr lvl="2"/>
            <a:r>
              <a:rPr lang="es-ES" altLang="zh-TW" dirty="0">
                <a:solidFill>
                  <a:srgbClr val="0070C0"/>
                </a:solidFill>
              </a:rPr>
              <a:t>var x = 2.34, y = Math.cos(0.75), r, theta; </a:t>
            </a:r>
            <a:r>
              <a:rPr lang="es-ES" altLang="zh-TW" dirty="0"/>
              <a:t>// Many variables</a:t>
            </a:r>
          </a:p>
          <a:p>
            <a:pPr lvl="2"/>
            <a:r>
              <a:rPr lang="en-US" altLang="zh-TW" dirty="0" err="1">
                <a:solidFill>
                  <a:srgbClr val="0070C0"/>
                </a:solidFill>
              </a:rPr>
              <a:t>var</a:t>
            </a:r>
            <a:r>
              <a:rPr lang="en-US" altLang="zh-TW" dirty="0">
                <a:solidFill>
                  <a:srgbClr val="0070C0"/>
                </a:solidFill>
              </a:rPr>
              <a:t> x = 2, y = x*x; </a:t>
            </a:r>
            <a:r>
              <a:rPr lang="en-US" altLang="zh-TW" dirty="0"/>
              <a:t>// Second </a:t>
            </a:r>
            <a:r>
              <a:rPr lang="en-US" altLang="zh-TW" dirty="0" err="1"/>
              <a:t>var</a:t>
            </a:r>
            <a:r>
              <a:rPr lang="en-US" altLang="zh-TW" dirty="0"/>
              <a:t> uses the first</a:t>
            </a:r>
          </a:p>
          <a:p>
            <a:pPr lvl="2"/>
            <a:r>
              <a:rPr lang="en-US" altLang="zh-TW" dirty="0" err="1">
                <a:solidFill>
                  <a:srgbClr val="0070C0"/>
                </a:solidFill>
              </a:rPr>
              <a:t>var</a:t>
            </a:r>
            <a:r>
              <a:rPr lang="en-US" altLang="zh-TW" dirty="0">
                <a:solidFill>
                  <a:srgbClr val="0070C0"/>
                </a:solidFill>
              </a:rPr>
              <a:t> x = 2, </a:t>
            </a:r>
            <a:r>
              <a:rPr lang="en-US" altLang="zh-TW" dirty="0"/>
              <a:t>// Multiple variables...</a:t>
            </a:r>
          </a:p>
          <a:p>
            <a:pPr lvl="2"/>
            <a:r>
              <a:rPr lang="en-US" altLang="zh-TW" dirty="0">
                <a:solidFill>
                  <a:srgbClr val="C00000"/>
                </a:solidFill>
              </a:rPr>
              <a:t>f = function(x) </a:t>
            </a:r>
            <a:r>
              <a:rPr lang="en-US" altLang="zh-TW" dirty="0">
                <a:solidFill>
                  <a:srgbClr val="0070C0"/>
                </a:solidFill>
              </a:rPr>
              <a:t>{ return x*x }, </a:t>
            </a:r>
            <a:r>
              <a:rPr lang="en-US" altLang="zh-TW" dirty="0"/>
              <a:t>// each on its own line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y = f(x);</a:t>
            </a:r>
          </a:p>
          <a:p>
            <a:pPr lvl="1"/>
            <a:r>
              <a:rPr lang="en-US" altLang="zh-TW" dirty="0"/>
              <a:t>local variables:</a:t>
            </a:r>
          </a:p>
          <a:p>
            <a:pPr lvl="2"/>
            <a:r>
              <a:rPr lang="en-US" altLang="zh-TW" dirty="0"/>
              <a:t>a </a:t>
            </a:r>
            <a:r>
              <a:rPr lang="en-US" altLang="zh-TW" dirty="0" err="1"/>
              <a:t>var</a:t>
            </a:r>
            <a:r>
              <a:rPr lang="en-US" altLang="zh-TW" dirty="0"/>
              <a:t> statement appears within the body of a function</a:t>
            </a:r>
          </a:p>
          <a:p>
            <a:pPr lvl="1"/>
            <a:r>
              <a:rPr lang="en-US" altLang="zh-TW" dirty="0"/>
              <a:t>global variables:</a:t>
            </a:r>
          </a:p>
          <a:p>
            <a:pPr lvl="2"/>
            <a:r>
              <a:rPr lang="en-US" altLang="zh-TW" dirty="0" err="1"/>
              <a:t>var</a:t>
            </a:r>
            <a:r>
              <a:rPr lang="en-US" altLang="zh-TW" dirty="0"/>
              <a:t> is used in top-level code</a:t>
            </a:r>
          </a:p>
          <a:p>
            <a:pPr lvl="1"/>
            <a:r>
              <a:rPr lang="en-US" altLang="zh-TW" dirty="0"/>
              <a:t>a variable </a:t>
            </a:r>
            <a:r>
              <a:rPr lang="en-US" altLang="zh-TW" b="1" dirty="0"/>
              <a:t>without </a:t>
            </a:r>
            <a:r>
              <a:rPr lang="en-US" altLang="zh-TW" sz="2400" b="1" dirty="0" err="1"/>
              <a:t>var</a:t>
            </a:r>
            <a:r>
              <a:rPr lang="en-US" altLang="zh-TW" sz="2400" b="1" dirty="0"/>
              <a:t> </a:t>
            </a:r>
            <a:r>
              <a:rPr lang="en-US" altLang="zh-TW" b="1" dirty="0"/>
              <a:t>statement</a:t>
            </a:r>
            <a:r>
              <a:rPr lang="en-US" altLang="zh-TW" dirty="0"/>
              <a:t>:</a:t>
            </a:r>
          </a:p>
          <a:p>
            <a:pPr lvl="2"/>
            <a:r>
              <a:rPr lang="en-US" altLang="zh-TW" dirty="0"/>
              <a:t>the variable’s initial value is </a:t>
            </a:r>
            <a:r>
              <a:rPr lang="en-US" altLang="zh-TW" sz="2800" dirty="0">
                <a:solidFill>
                  <a:srgbClr val="C00000"/>
                </a:solidFill>
              </a:rPr>
              <a:t>undefined</a:t>
            </a:r>
          </a:p>
          <a:p>
            <a:pPr lvl="2"/>
            <a:r>
              <a:rPr lang="nn-NO" altLang="zh-TW" dirty="0">
                <a:solidFill>
                  <a:srgbClr val="0070C0"/>
                </a:solidFill>
              </a:rPr>
              <a:t>for(</a:t>
            </a:r>
            <a:r>
              <a:rPr lang="nn-NO" altLang="zh-TW" dirty="0">
                <a:solidFill>
                  <a:srgbClr val="C00000"/>
                </a:solidFill>
              </a:rPr>
              <a:t>var</a:t>
            </a:r>
            <a:r>
              <a:rPr lang="nn-NO" altLang="zh-TW" dirty="0">
                <a:solidFill>
                  <a:srgbClr val="0070C0"/>
                </a:solidFill>
              </a:rPr>
              <a:t> i = 0; i &lt; 10; i++) console.log(i);</a:t>
            </a:r>
          </a:p>
          <a:p>
            <a:pPr lvl="2"/>
            <a:r>
              <a:rPr lang="nn-NO" altLang="zh-TW" dirty="0">
                <a:solidFill>
                  <a:srgbClr val="0070C0"/>
                </a:solidFill>
              </a:rPr>
              <a:t>for(</a:t>
            </a:r>
            <a:r>
              <a:rPr lang="nn-NO" altLang="zh-TW" dirty="0">
                <a:solidFill>
                  <a:srgbClr val="C00000"/>
                </a:solidFill>
              </a:rPr>
              <a:t>var</a:t>
            </a:r>
            <a:r>
              <a:rPr lang="nn-NO" altLang="zh-TW" dirty="0">
                <a:solidFill>
                  <a:srgbClr val="0070C0"/>
                </a:solidFill>
              </a:rPr>
              <a:t> i = 0, j=10; i &lt; 10; i++,j--) console.log(i*j);</a:t>
            </a:r>
          </a:p>
          <a:p>
            <a:pPr lvl="2"/>
            <a:r>
              <a:rPr lang="nn-NO" altLang="zh-TW" dirty="0">
                <a:solidFill>
                  <a:srgbClr val="0070C0"/>
                </a:solidFill>
              </a:rPr>
              <a:t>for(</a:t>
            </a:r>
            <a:r>
              <a:rPr lang="nn-NO" altLang="zh-TW" dirty="0">
                <a:solidFill>
                  <a:srgbClr val="C00000"/>
                </a:solidFill>
              </a:rPr>
              <a:t>var</a:t>
            </a:r>
            <a:r>
              <a:rPr lang="nn-NO" altLang="zh-TW" dirty="0">
                <a:solidFill>
                  <a:srgbClr val="0070C0"/>
                </a:solidFill>
              </a:rPr>
              <a:t> i in o) console.log(i);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44796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3948" y="0"/>
            <a:ext cx="9147947" cy="490066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Declaration Statements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-1" y="620688"/>
            <a:ext cx="9143999" cy="6237312"/>
          </a:xfrm>
        </p:spPr>
        <p:txBody>
          <a:bodyPr>
            <a:normAutofit fontScale="77500" lnSpcReduction="20000"/>
          </a:bodyPr>
          <a:lstStyle/>
          <a:p>
            <a:r>
              <a:rPr lang="en-US" altLang="zh-TW" dirty="0"/>
              <a:t>Function:</a:t>
            </a:r>
          </a:p>
          <a:p>
            <a:pPr lvl="1"/>
            <a:r>
              <a:rPr lang="en-US" altLang="zh-TW" dirty="0" err="1">
                <a:solidFill>
                  <a:srgbClr val="0070C0"/>
                </a:solidFill>
              </a:rPr>
              <a:t>var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b="1" dirty="0">
                <a:solidFill>
                  <a:srgbClr val="0070C0"/>
                </a:solidFill>
              </a:rPr>
              <a:t>f = function(x) </a:t>
            </a:r>
            <a:r>
              <a:rPr lang="en-US" altLang="zh-TW" dirty="0">
                <a:solidFill>
                  <a:srgbClr val="0070C0"/>
                </a:solidFill>
              </a:rPr>
              <a:t>{ return x+1; } </a:t>
            </a:r>
            <a:r>
              <a:rPr lang="en-US" altLang="zh-TW" dirty="0"/>
              <a:t>// Expression assigned to a variable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function </a:t>
            </a:r>
            <a:r>
              <a:rPr lang="en-US" altLang="zh-TW" b="1" dirty="0">
                <a:solidFill>
                  <a:srgbClr val="0070C0"/>
                </a:solidFill>
              </a:rPr>
              <a:t>f</a:t>
            </a:r>
            <a:r>
              <a:rPr lang="en-US" altLang="zh-TW" dirty="0">
                <a:solidFill>
                  <a:srgbClr val="0070C0"/>
                </a:solidFill>
              </a:rPr>
              <a:t>(x) { return x+1; } </a:t>
            </a:r>
            <a:r>
              <a:rPr lang="en-US" altLang="zh-TW" dirty="0"/>
              <a:t>// Statement includes variable name</a:t>
            </a:r>
          </a:p>
          <a:p>
            <a:r>
              <a:rPr lang="en-US" altLang="zh-TW" dirty="0"/>
              <a:t>function declaration statement: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function</a:t>
            </a:r>
            <a:r>
              <a:rPr lang="en-US" altLang="zh-TW" dirty="0"/>
              <a:t> </a:t>
            </a:r>
            <a:r>
              <a:rPr lang="en-US" altLang="zh-TW" i="1" dirty="0" err="1"/>
              <a:t>funcname</a:t>
            </a:r>
            <a:r>
              <a:rPr lang="en-US" altLang="zh-TW" dirty="0"/>
              <a:t>([</a:t>
            </a:r>
            <a:r>
              <a:rPr lang="en-US" altLang="zh-TW" i="1" dirty="0"/>
              <a:t>arg1 </a:t>
            </a:r>
            <a:r>
              <a:rPr lang="en-US" altLang="zh-TW" dirty="0"/>
              <a:t>[, </a:t>
            </a:r>
            <a:r>
              <a:rPr lang="en-US" altLang="zh-TW" i="1" dirty="0"/>
              <a:t>arg2 </a:t>
            </a:r>
            <a:r>
              <a:rPr lang="en-US" altLang="zh-TW" dirty="0"/>
              <a:t>[..., </a:t>
            </a:r>
            <a:r>
              <a:rPr lang="en-US" altLang="zh-TW" i="1" dirty="0" err="1"/>
              <a:t>argn</a:t>
            </a:r>
            <a:r>
              <a:rPr lang="en-US" altLang="zh-TW" dirty="0"/>
              <a:t>]]]) {</a:t>
            </a:r>
          </a:p>
          <a:p>
            <a:pPr lvl="1"/>
            <a:r>
              <a:rPr lang="en-US" altLang="zh-TW" i="1" dirty="0"/>
              <a:t>statements</a:t>
            </a:r>
          </a:p>
          <a:p>
            <a:pPr lvl="1"/>
            <a:r>
              <a:rPr lang="en-US" altLang="zh-TW" dirty="0"/>
              <a:t>}</a:t>
            </a:r>
          </a:p>
          <a:p>
            <a:pPr lvl="1"/>
            <a:endParaRPr lang="en-US" altLang="zh-TW" dirty="0">
              <a:solidFill>
                <a:srgbClr val="0070C0"/>
              </a:solidFill>
            </a:endParaRP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function hypotenuse(x, y) {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return </a:t>
            </a:r>
            <a:r>
              <a:rPr lang="en-US" altLang="zh-TW" dirty="0" err="1">
                <a:solidFill>
                  <a:srgbClr val="0070C0"/>
                </a:solidFill>
              </a:rPr>
              <a:t>Math.sqrt</a:t>
            </a:r>
            <a:r>
              <a:rPr lang="en-US" altLang="zh-TW" dirty="0">
                <a:solidFill>
                  <a:srgbClr val="0070C0"/>
                </a:solidFill>
              </a:rPr>
              <a:t>(x*x + y*y); </a:t>
            </a:r>
            <a:r>
              <a:rPr lang="en-US" altLang="zh-TW" dirty="0"/>
              <a:t>// return is documented in the next section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}</a:t>
            </a:r>
          </a:p>
          <a:p>
            <a:pPr lvl="1"/>
            <a:endParaRPr lang="en-US" altLang="zh-TW" dirty="0">
              <a:solidFill>
                <a:srgbClr val="0070C0"/>
              </a:solidFill>
            </a:endParaRP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function factorial(n) { </a:t>
            </a:r>
            <a:r>
              <a:rPr lang="en-US" altLang="zh-TW" dirty="0"/>
              <a:t>// A recursive function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if (n &lt;= 1) return 1;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return n * factorial(n - 1);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}</a:t>
            </a:r>
          </a:p>
          <a:p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35949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3948" y="0"/>
            <a:ext cx="9147947" cy="490066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for/in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-1" y="620688"/>
            <a:ext cx="9143999" cy="6237312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rgbClr val="C00000"/>
                </a:solidFill>
              </a:rPr>
              <a:t>for/in </a:t>
            </a:r>
            <a:r>
              <a:rPr lang="en-US" altLang="zh-TW" dirty="0"/>
              <a:t>statement uses the for keyword:</a:t>
            </a:r>
          </a:p>
          <a:p>
            <a:pPr lvl="1"/>
            <a:r>
              <a:rPr lang="en-US" altLang="zh-TW" sz="2400" b="1" dirty="0">
                <a:solidFill>
                  <a:srgbClr val="0070C0"/>
                </a:solidFill>
              </a:rPr>
              <a:t>for</a:t>
            </a:r>
            <a:r>
              <a:rPr lang="en-US" altLang="zh-TW" sz="2400" dirty="0">
                <a:solidFill>
                  <a:srgbClr val="0070C0"/>
                </a:solidFill>
              </a:rPr>
              <a:t> (</a:t>
            </a:r>
            <a:r>
              <a:rPr lang="en-US" altLang="zh-TW" sz="2400" i="1" dirty="0">
                <a:solidFill>
                  <a:srgbClr val="0070C0"/>
                </a:solidFill>
              </a:rPr>
              <a:t>variable </a:t>
            </a:r>
            <a:r>
              <a:rPr lang="en-US" altLang="zh-TW" sz="2400" b="1" dirty="0">
                <a:solidFill>
                  <a:srgbClr val="0070C0"/>
                </a:solidFill>
              </a:rPr>
              <a:t>in</a:t>
            </a:r>
            <a:r>
              <a:rPr lang="en-US" altLang="zh-TW" sz="2400" dirty="0">
                <a:solidFill>
                  <a:srgbClr val="0070C0"/>
                </a:solidFill>
              </a:rPr>
              <a:t> </a:t>
            </a:r>
            <a:r>
              <a:rPr lang="en-US" altLang="zh-TW" sz="2400" i="1" dirty="0">
                <a:solidFill>
                  <a:srgbClr val="0070C0"/>
                </a:solidFill>
              </a:rPr>
              <a:t>object</a:t>
            </a:r>
            <a:r>
              <a:rPr lang="en-US" altLang="zh-TW" sz="2400" dirty="0">
                <a:solidFill>
                  <a:srgbClr val="0070C0"/>
                </a:solidFill>
              </a:rPr>
              <a:t>)</a:t>
            </a:r>
          </a:p>
          <a:p>
            <a:pPr lvl="1"/>
            <a:r>
              <a:rPr lang="en-US" altLang="zh-TW" sz="2400" i="1" dirty="0">
                <a:solidFill>
                  <a:srgbClr val="0070C0"/>
                </a:solidFill>
              </a:rPr>
              <a:t>      Statement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for/in</a:t>
            </a:r>
            <a:r>
              <a:rPr lang="en-US" altLang="zh-TW" dirty="0"/>
              <a:t> loop makes it easy to do the same for the properties of an object:</a:t>
            </a:r>
          </a:p>
          <a:p>
            <a:pPr lvl="1"/>
            <a:r>
              <a:rPr lang="en-US" altLang="zh-TW" sz="2400" dirty="0">
                <a:solidFill>
                  <a:srgbClr val="0070C0"/>
                </a:solidFill>
              </a:rPr>
              <a:t>for(</a:t>
            </a:r>
            <a:r>
              <a:rPr lang="en-US" altLang="zh-TW" sz="2400" dirty="0" err="1">
                <a:solidFill>
                  <a:srgbClr val="0070C0"/>
                </a:solidFill>
              </a:rPr>
              <a:t>var</a:t>
            </a:r>
            <a:r>
              <a:rPr lang="en-US" altLang="zh-TW" sz="2400" dirty="0">
                <a:solidFill>
                  <a:srgbClr val="0070C0"/>
                </a:solidFill>
              </a:rPr>
              <a:t> i = 0; i &lt; </a:t>
            </a:r>
            <a:r>
              <a:rPr lang="en-US" altLang="zh-TW" sz="2400" dirty="0" err="1">
                <a:solidFill>
                  <a:srgbClr val="0070C0"/>
                </a:solidFill>
              </a:rPr>
              <a:t>a.length</a:t>
            </a:r>
            <a:r>
              <a:rPr lang="en-US" altLang="zh-TW" sz="2400" dirty="0">
                <a:solidFill>
                  <a:srgbClr val="0070C0"/>
                </a:solidFill>
              </a:rPr>
              <a:t>; i++) </a:t>
            </a:r>
            <a:r>
              <a:rPr lang="en-US" altLang="zh-TW" sz="2400" dirty="0"/>
              <a:t>// Assign array indexes to variable i</a:t>
            </a:r>
          </a:p>
          <a:p>
            <a:pPr lvl="1"/>
            <a:r>
              <a:rPr lang="en-US" altLang="zh-TW" sz="2400" dirty="0">
                <a:solidFill>
                  <a:srgbClr val="0070C0"/>
                </a:solidFill>
              </a:rPr>
              <a:t>console.log(a[i]); </a:t>
            </a:r>
            <a:r>
              <a:rPr lang="en-US" altLang="zh-TW" sz="2400" dirty="0"/>
              <a:t>// Print the value of each array element</a:t>
            </a:r>
          </a:p>
          <a:p>
            <a:pPr lvl="1"/>
            <a:endParaRPr lang="en-US" altLang="zh-TW" sz="2400" dirty="0">
              <a:solidFill>
                <a:srgbClr val="0070C0"/>
              </a:solidFill>
            </a:endParaRPr>
          </a:p>
          <a:p>
            <a:pPr lvl="1"/>
            <a:r>
              <a:rPr lang="en-US" altLang="zh-TW" sz="2400" dirty="0" err="1">
                <a:solidFill>
                  <a:srgbClr val="0070C0"/>
                </a:solidFill>
              </a:rPr>
              <a:t>var</a:t>
            </a:r>
            <a:r>
              <a:rPr lang="en-US" altLang="zh-TW" sz="2400" dirty="0">
                <a:solidFill>
                  <a:srgbClr val="0070C0"/>
                </a:solidFill>
              </a:rPr>
              <a:t> o={ </a:t>
            </a:r>
            <a:r>
              <a:rPr lang="en-US" altLang="zh-TW" sz="2400" dirty="0" err="1">
                <a:solidFill>
                  <a:srgbClr val="0070C0"/>
                </a:solidFill>
              </a:rPr>
              <a:t>name:’A</a:t>
            </a:r>
            <a:r>
              <a:rPr lang="en-US" altLang="zh-TW" sz="2400" dirty="0">
                <a:solidFill>
                  <a:srgbClr val="0070C0"/>
                </a:solidFill>
              </a:rPr>
              <a:t>’, age:20};</a:t>
            </a:r>
          </a:p>
          <a:p>
            <a:pPr lvl="1"/>
            <a:r>
              <a:rPr lang="en-US" altLang="zh-TW" sz="2400" dirty="0">
                <a:solidFill>
                  <a:srgbClr val="0070C0"/>
                </a:solidFill>
              </a:rPr>
              <a:t>for(</a:t>
            </a:r>
            <a:r>
              <a:rPr lang="en-US" altLang="zh-TW" sz="2400" dirty="0" err="1">
                <a:solidFill>
                  <a:srgbClr val="0070C0"/>
                </a:solidFill>
              </a:rPr>
              <a:t>var</a:t>
            </a:r>
            <a:r>
              <a:rPr lang="en-US" altLang="zh-TW" sz="2400" dirty="0">
                <a:solidFill>
                  <a:srgbClr val="0070C0"/>
                </a:solidFill>
              </a:rPr>
              <a:t> </a:t>
            </a:r>
            <a:r>
              <a:rPr lang="en-US" altLang="zh-TW" sz="2400" dirty="0">
                <a:solidFill>
                  <a:srgbClr val="FF0000"/>
                </a:solidFill>
              </a:rPr>
              <a:t>p in o</a:t>
            </a:r>
            <a:r>
              <a:rPr lang="en-US" altLang="zh-TW" sz="2400" dirty="0">
                <a:solidFill>
                  <a:srgbClr val="0070C0"/>
                </a:solidFill>
              </a:rPr>
              <a:t>) </a:t>
            </a:r>
            <a:r>
              <a:rPr lang="en-US" altLang="zh-TW" sz="2400" dirty="0"/>
              <a:t>// Assign property names of </a:t>
            </a:r>
            <a:r>
              <a:rPr lang="en-US" altLang="zh-TW" sz="2400" dirty="0">
                <a:solidFill>
                  <a:srgbClr val="C00000"/>
                </a:solidFill>
              </a:rPr>
              <a:t>o</a:t>
            </a:r>
            <a:r>
              <a:rPr lang="en-US" altLang="zh-TW" sz="2400" dirty="0">
                <a:solidFill>
                  <a:srgbClr val="0070C0"/>
                </a:solidFill>
              </a:rPr>
              <a:t> </a:t>
            </a:r>
            <a:r>
              <a:rPr lang="en-US" altLang="zh-TW" sz="2400" dirty="0"/>
              <a:t>to variable </a:t>
            </a:r>
            <a:r>
              <a:rPr lang="en-US" altLang="zh-TW" sz="2400" dirty="0">
                <a:solidFill>
                  <a:srgbClr val="C00000"/>
                </a:solidFill>
              </a:rPr>
              <a:t>p</a:t>
            </a:r>
          </a:p>
          <a:p>
            <a:pPr lvl="1"/>
            <a:r>
              <a:rPr lang="en-US" altLang="zh-TW" sz="2400" dirty="0">
                <a:solidFill>
                  <a:srgbClr val="0070C0"/>
                </a:solidFill>
              </a:rPr>
              <a:t>console.log(</a:t>
            </a:r>
            <a:r>
              <a:rPr lang="en-US" altLang="zh-TW" sz="2400" dirty="0">
                <a:solidFill>
                  <a:srgbClr val="FF0000"/>
                </a:solidFill>
              </a:rPr>
              <a:t>o[p]</a:t>
            </a:r>
            <a:r>
              <a:rPr lang="en-US" altLang="zh-TW" sz="2400" dirty="0">
                <a:solidFill>
                  <a:srgbClr val="0070C0"/>
                </a:solidFill>
              </a:rPr>
              <a:t>); // </a:t>
            </a:r>
            <a:r>
              <a:rPr lang="en-US" altLang="zh-TW" sz="2400" dirty="0">
                <a:solidFill>
                  <a:srgbClr val="FF0000"/>
                </a:solidFill>
              </a:rPr>
              <a:t>Print the value of each property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33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5805264"/>
            <a:ext cx="2095500" cy="100617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上-下雙向箭號 5"/>
          <p:cNvSpPr/>
          <p:nvPr/>
        </p:nvSpPr>
        <p:spPr>
          <a:xfrm>
            <a:off x="1547664" y="4005064"/>
            <a:ext cx="360040" cy="50405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96707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3948" y="0"/>
            <a:ext cx="9147947" cy="490066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for/in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-1" y="620688"/>
            <a:ext cx="9143999" cy="6237312"/>
          </a:xfrm>
        </p:spPr>
        <p:txBody>
          <a:bodyPr>
            <a:normAutofit/>
          </a:bodyPr>
          <a:lstStyle/>
          <a:p>
            <a:r>
              <a:rPr lang="en-US" altLang="zh-TW" sz="2800" i="1" dirty="0"/>
              <a:t>variable </a:t>
            </a:r>
            <a:r>
              <a:rPr lang="en-US" altLang="zh-TW" sz="2800" dirty="0"/>
              <a:t>in </a:t>
            </a:r>
            <a:r>
              <a:rPr lang="en-US" altLang="zh-TW" sz="2800" b="1" dirty="0"/>
              <a:t>for/in </a:t>
            </a:r>
            <a:r>
              <a:rPr lang="en-US" altLang="zh-TW" sz="2800" dirty="0"/>
              <a:t>loop may be an arbitrary expression:</a:t>
            </a:r>
          </a:p>
          <a:p>
            <a:pPr lvl="1"/>
            <a:r>
              <a:rPr lang="en-US" altLang="zh-TW" sz="2400" dirty="0"/>
              <a:t>it evaluates to something suitable for the left side of an assignment</a:t>
            </a:r>
          </a:p>
          <a:p>
            <a:pPr lvl="1"/>
            <a:r>
              <a:rPr lang="en-US" altLang="zh-TW" sz="2400" dirty="0"/>
              <a:t>evaluated each time through the loop:</a:t>
            </a:r>
          </a:p>
          <a:p>
            <a:pPr lvl="2"/>
            <a:r>
              <a:rPr lang="en-US" altLang="zh-TW" dirty="0"/>
              <a:t>it may evaluate differently each time.</a:t>
            </a:r>
          </a:p>
          <a:p>
            <a:pPr lvl="2"/>
            <a:r>
              <a:rPr lang="en-US" altLang="zh-TW" dirty="0">
                <a:solidFill>
                  <a:srgbClr val="7030A0"/>
                </a:solidFill>
              </a:rPr>
              <a:t>EX: copy the names of all object properties into an array:</a:t>
            </a:r>
          </a:p>
          <a:p>
            <a:pPr lvl="3"/>
            <a:r>
              <a:rPr lang="pl-PL" altLang="zh-TW" dirty="0">
                <a:solidFill>
                  <a:srgbClr val="0070C0"/>
                </a:solidFill>
              </a:rPr>
              <a:t>var o = {x:1, y:2, z:3};</a:t>
            </a:r>
          </a:p>
          <a:p>
            <a:pPr lvl="3"/>
            <a:r>
              <a:rPr lang="en-US" altLang="zh-TW" dirty="0" err="1">
                <a:solidFill>
                  <a:srgbClr val="0070C0"/>
                </a:solidFill>
              </a:rPr>
              <a:t>var</a:t>
            </a:r>
            <a:r>
              <a:rPr lang="en-US" altLang="zh-TW" dirty="0">
                <a:solidFill>
                  <a:srgbClr val="0070C0"/>
                </a:solidFill>
              </a:rPr>
              <a:t> a = [], i = 0;</a:t>
            </a:r>
          </a:p>
          <a:p>
            <a:pPr lvl="3"/>
            <a:r>
              <a:rPr lang="en-US" altLang="zh-TW" dirty="0">
                <a:solidFill>
                  <a:srgbClr val="0070C0"/>
                </a:solidFill>
              </a:rPr>
              <a:t>for(a[i++] in o) </a:t>
            </a:r>
            <a:r>
              <a:rPr lang="en-US" altLang="zh-TW" dirty="0"/>
              <a:t>/* empty */;</a:t>
            </a:r>
          </a:p>
          <a:p>
            <a:pPr lvl="3"/>
            <a:r>
              <a:rPr lang="en-US" altLang="zh-TW" sz="1600" dirty="0"/>
              <a:t>//array indexes are </a:t>
            </a:r>
            <a:r>
              <a:rPr lang="en-US" altLang="zh-TW" sz="1600" b="1" dirty="0"/>
              <a:t>object properties </a:t>
            </a:r>
            <a:r>
              <a:rPr lang="en-US" altLang="zh-TW" sz="1600" dirty="0"/>
              <a:t>that can be enumerated with a for/in loop.</a:t>
            </a:r>
          </a:p>
          <a:p>
            <a:pPr lvl="3"/>
            <a:r>
              <a:rPr lang="en-US" altLang="zh-TW" sz="1600" dirty="0"/>
              <a:t>//enumerates the array indexes 0, 1, and 2</a:t>
            </a:r>
          </a:p>
          <a:p>
            <a:pPr lvl="3"/>
            <a:r>
              <a:rPr lang="en-US" altLang="zh-TW" dirty="0">
                <a:solidFill>
                  <a:srgbClr val="0070C0"/>
                </a:solidFill>
              </a:rPr>
              <a:t>for(i in a) console.log(i);</a:t>
            </a:r>
          </a:p>
          <a:p>
            <a:pPr lvl="2"/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34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8412" y="4714875"/>
            <a:ext cx="2543175" cy="21431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矩形 5"/>
          <p:cNvSpPr/>
          <p:nvPr/>
        </p:nvSpPr>
        <p:spPr>
          <a:xfrm>
            <a:off x="145718" y="5414526"/>
            <a:ext cx="608246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for/in loop </a:t>
            </a:r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 not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actually enumerate all properties of an object, </a:t>
            </a:r>
            <a:r>
              <a:rPr lang="en-US" altLang="zh-TW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only the </a:t>
            </a:r>
            <a:r>
              <a:rPr lang="en-US" altLang="zh-TW" sz="20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enumerable </a:t>
            </a:r>
            <a:r>
              <a:rPr lang="en-US" altLang="zh-TW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altLang="zh-TW" sz="2000" dirty="0"/>
              <a:t>EX: </a:t>
            </a:r>
            <a:r>
              <a:rPr lang="en-US" altLang="zh-TW" sz="2000" dirty="0">
                <a:solidFill>
                  <a:srgbClr val="C00000"/>
                </a:solidFill>
              </a:rPr>
              <a:t>built-in methods </a:t>
            </a:r>
            <a:r>
              <a:rPr lang="en-US" altLang="zh-TW" sz="2000" dirty="0"/>
              <a:t>defined by core JS are not enumerable (EX:</a:t>
            </a:r>
            <a:r>
              <a:rPr lang="zh-TW" altLang="en-US" sz="2000" dirty="0"/>
              <a:t> </a:t>
            </a:r>
            <a:r>
              <a:rPr lang="en-US" altLang="zh-TW" sz="2000" dirty="0"/>
              <a:t>All objects have a </a:t>
            </a:r>
            <a:r>
              <a:rPr lang="en-US" altLang="zh-TW" sz="2000" dirty="0" err="1">
                <a:solidFill>
                  <a:srgbClr val="C00000"/>
                </a:solidFill>
              </a:rPr>
              <a:t>toString</a:t>
            </a:r>
            <a:r>
              <a:rPr lang="en-US" altLang="zh-TW" sz="2000" dirty="0">
                <a:solidFill>
                  <a:srgbClr val="C00000"/>
                </a:solidFill>
              </a:rPr>
              <a:t>() </a:t>
            </a:r>
            <a:r>
              <a:rPr lang="en-US" altLang="zh-TW" sz="2000" dirty="0"/>
              <a:t>method)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1010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3948" y="0"/>
            <a:ext cx="9147947" cy="490066"/>
          </a:xfrm>
        </p:spPr>
        <p:txBody>
          <a:bodyPr>
            <a:normAutofit fontScale="90000"/>
          </a:bodyPr>
          <a:lstStyle/>
          <a:p>
            <a:r>
              <a:rPr lang="en-US" altLang="zh-TW" i="1" dirty="0"/>
              <a:t>jump statements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-1" y="620688"/>
            <a:ext cx="9143999" cy="6237312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dirty="0"/>
              <a:t>Break:</a:t>
            </a:r>
          </a:p>
          <a:p>
            <a:pPr lvl="1"/>
            <a:r>
              <a:rPr lang="en-US" altLang="zh-TW" dirty="0"/>
              <a:t>jump to the end of a loop or other statement</a:t>
            </a:r>
          </a:p>
          <a:p>
            <a:r>
              <a:rPr lang="en-US" altLang="zh-TW" dirty="0"/>
              <a:t>Continue:</a:t>
            </a:r>
          </a:p>
          <a:p>
            <a:pPr lvl="1"/>
            <a:r>
              <a:rPr lang="en-US" altLang="zh-TW" dirty="0"/>
              <a:t>skip the rest of the body of a loop and jump back to the</a:t>
            </a:r>
            <a:r>
              <a:rPr lang="zh-TW" altLang="en-US" dirty="0"/>
              <a:t> </a:t>
            </a:r>
            <a:r>
              <a:rPr lang="en-US" altLang="zh-TW" dirty="0"/>
              <a:t>top of a loop to begin a new iteration</a:t>
            </a:r>
          </a:p>
          <a:p>
            <a:r>
              <a:rPr lang="en-US" altLang="zh-TW" dirty="0"/>
              <a:t>break and continue:</a:t>
            </a:r>
          </a:p>
          <a:p>
            <a:pPr lvl="1"/>
            <a:r>
              <a:rPr lang="en-US" altLang="zh-TW" dirty="0"/>
              <a:t>identify the target loop or other statement label:</a:t>
            </a:r>
          </a:p>
          <a:p>
            <a:pPr lvl="2"/>
            <a:r>
              <a:rPr lang="en-US" altLang="zh-TW" dirty="0"/>
              <a:t>JS</a:t>
            </a:r>
            <a:r>
              <a:rPr lang="zh-TW" altLang="en-US" dirty="0"/>
              <a:t> </a:t>
            </a:r>
            <a:r>
              <a:rPr lang="en-US" altLang="zh-TW" dirty="0"/>
              <a:t>allows statements to be named, or</a:t>
            </a:r>
            <a:r>
              <a:rPr lang="zh-TW" altLang="en-US" dirty="0"/>
              <a:t> </a:t>
            </a:r>
            <a:r>
              <a:rPr lang="en-US" altLang="zh-TW" i="1" dirty="0"/>
              <a:t>labeled</a:t>
            </a:r>
            <a:r>
              <a:rPr lang="en-US" altLang="zh-TW" dirty="0"/>
              <a:t>,</a:t>
            </a:r>
          </a:p>
          <a:p>
            <a:r>
              <a:rPr lang="en-US" altLang="zh-TW" sz="2800" dirty="0"/>
              <a:t>Return:</a:t>
            </a:r>
          </a:p>
          <a:p>
            <a:pPr lvl="1"/>
            <a:r>
              <a:rPr lang="en-US" altLang="zh-TW" dirty="0"/>
              <a:t>jump from a function invocation back to</a:t>
            </a:r>
            <a:r>
              <a:rPr lang="zh-TW" altLang="en-US" dirty="0"/>
              <a:t> </a:t>
            </a:r>
            <a:r>
              <a:rPr lang="en-US" altLang="zh-TW" dirty="0"/>
              <a:t>the code:</a:t>
            </a:r>
          </a:p>
          <a:p>
            <a:pPr lvl="2"/>
            <a:r>
              <a:rPr lang="en-US" altLang="zh-TW" dirty="0"/>
              <a:t>invoked it and also supplies the value for the invocation</a:t>
            </a:r>
          </a:p>
          <a:p>
            <a:r>
              <a:rPr lang="en-US" altLang="zh-TW" dirty="0">
                <a:solidFill>
                  <a:srgbClr val="C00000"/>
                </a:solidFill>
              </a:rPr>
              <a:t>Throw</a:t>
            </a:r>
            <a:r>
              <a:rPr lang="zh-TW" altLang="en-US" dirty="0"/>
              <a:t> </a:t>
            </a:r>
            <a:r>
              <a:rPr lang="en-US" altLang="zh-TW" dirty="0"/>
              <a:t>an exception</a:t>
            </a:r>
            <a:r>
              <a:rPr lang="zh-TW" altLang="en-US" dirty="0"/>
              <a:t> </a:t>
            </a:r>
            <a:r>
              <a:rPr lang="en-US" altLang="zh-TW" dirty="0"/>
              <a:t>to work with </a:t>
            </a:r>
            <a:r>
              <a:rPr lang="en-US" altLang="zh-TW" dirty="0">
                <a:solidFill>
                  <a:srgbClr val="C00000"/>
                </a:solidFill>
              </a:rPr>
              <a:t>try/catch/</a:t>
            </a:r>
            <a:r>
              <a:rPr lang="zh-TW" altLang="en-US" dirty="0">
                <a:solidFill>
                  <a:srgbClr val="C00000"/>
                </a:solidFill>
              </a:rPr>
              <a:t> </a:t>
            </a:r>
            <a:r>
              <a:rPr lang="en-US" altLang="zh-TW" dirty="0">
                <a:solidFill>
                  <a:srgbClr val="C00000"/>
                </a:solidFill>
              </a:rPr>
              <a:t>finally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/>
              <a:t>establishes a block of exception handling code</a:t>
            </a:r>
          </a:p>
          <a:p>
            <a:pPr lvl="1"/>
            <a:r>
              <a:rPr lang="en-US" altLang="zh-TW" dirty="0"/>
              <a:t>when an exception is thrown:</a:t>
            </a:r>
          </a:p>
          <a:p>
            <a:pPr lvl="2"/>
            <a:r>
              <a:rPr lang="en-US" altLang="zh-TW" dirty="0"/>
              <a:t>jumps to nearest enclosing exception handler:</a:t>
            </a:r>
          </a:p>
          <a:p>
            <a:pPr lvl="3"/>
            <a:r>
              <a:rPr lang="en-US" altLang="zh-TW" dirty="0"/>
              <a:t>may be in the same function</a:t>
            </a:r>
          </a:p>
          <a:p>
            <a:pPr lvl="3"/>
            <a:r>
              <a:rPr lang="en-US" altLang="zh-TW" dirty="0"/>
              <a:t>or up the call stack in an invoking function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35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194475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36525"/>
            <a:ext cx="9147947" cy="490066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Labeled Statements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-1" y="620688"/>
            <a:ext cx="9143999" cy="6237312"/>
          </a:xfrm>
        </p:spPr>
        <p:txBody>
          <a:bodyPr>
            <a:normAutofit/>
          </a:bodyPr>
          <a:lstStyle/>
          <a:p>
            <a:r>
              <a:rPr lang="en-US" altLang="zh-TW" i="1" dirty="0"/>
              <a:t>identifier</a:t>
            </a:r>
            <a:r>
              <a:rPr lang="en-US" altLang="zh-TW" dirty="0"/>
              <a:t>: </a:t>
            </a:r>
            <a:r>
              <a:rPr lang="en-US" altLang="zh-TW" i="1" dirty="0"/>
              <a:t>statement</a:t>
            </a:r>
          </a:p>
          <a:p>
            <a:pPr lvl="1"/>
            <a:r>
              <a:rPr lang="en-US" altLang="zh-TW" dirty="0"/>
              <a:t>statement may be </a:t>
            </a:r>
            <a:r>
              <a:rPr lang="en-US" altLang="zh-TW" i="1" dirty="0"/>
              <a:t>labeled </a:t>
            </a:r>
            <a:r>
              <a:rPr lang="en-US" altLang="zh-TW" dirty="0"/>
              <a:t>by preceding it with an identifier and a colon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EX:</a:t>
            </a:r>
            <a:r>
              <a:rPr lang="zh-TW" altLang="en-US" dirty="0">
                <a:solidFill>
                  <a:srgbClr val="0070C0"/>
                </a:solidFill>
              </a:rPr>
              <a:t> </a:t>
            </a:r>
            <a:r>
              <a:rPr lang="en-US" altLang="zh-TW" sz="2200" dirty="0"/>
              <a:t>a labeled while loop and a continue statement that uses</a:t>
            </a:r>
            <a:r>
              <a:rPr lang="zh-TW" altLang="en-US" sz="2200" dirty="0"/>
              <a:t> </a:t>
            </a:r>
            <a:r>
              <a:rPr lang="en-US" altLang="zh-TW" sz="2200" dirty="0"/>
              <a:t>the label</a:t>
            </a:r>
          </a:p>
          <a:p>
            <a:pPr lvl="2"/>
            <a:r>
              <a:rPr lang="en-US" altLang="zh-TW" dirty="0" err="1">
                <a:solidFill>
                  <a:srgbClr val="C00000"/>
                </a:solidFill>
              </a:rPr>
              <a:t>mainloop</a:t>
            </a:r>
            <a:r>
              <a:rPr lang="en-US" altLang="zh-TW" dirty="0">
                <a:solidFill>
                  <a:srgbClr val="C00000"/>
                </a:solidFill>
              </a:rPr>
              <a:t>:</a:t>
            </a:r>
            <a:r>
              <a:rPr lang="en-US" altLang="zh-TW" dirty="0">
                <a:solidFill>
                  <a:srgbClr val="0070C0"/>
                </a:solidFill>
              </a:rPr>
              <a:t> while(token != null) {</a:t>
            </a:r>
          </a:p>
          <a:p>
            <a:pPr lvl="2"/>
            <a:r>
              <a:rPr lang="en-US" altLang="zh-TW" dirty="0"/>
              <a:t>// Code omitted...</a:t>
            </a:r>
          </a:p>
          <a:p>
            <a:pPr lvl="2"/>
            <a:r>
              <a:rPr lang="en-US" altLang="zh-TW" b="1" dirty="0">
                <a:solidFill>
                  <a:srgbClr val="0070C0"/>
                </a:solidFill>
              </a:rPr>
              <a:t>continue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 err="1">
                <a:solidFill>
                  <a:srgbClr val="C00000"/>
                </a:solidFill>
              </a:rPr>
              <a:t>mainloop</a:t>
            </a:r>
            <a:r>
              <a:rPr lang="en-US" altLang="zh-TW" dirty="0">
                <a:solidFill>
                  <a:srgbClr val="C00000"/>
                </a:solidFill>
              </a:rPr>
              <a:t>;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/>
              <a:t>// </a:t>
            </a:r>
            <a:r>
              <a:rPr lang="en-US" altLang="zh-TW" sz="2000" dirty="0"/>
              <a:t>Jump to the next iteration of the named loop</a:t>
            </a:r>
          </a:p>
          <a:p>
            <a:pPr lvl="2"/>
            <a:r>
              <a:rPr lang="en-US" altLang="zh-TW" dirty="0"/>
              <a:t>// More code omitted...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}</a:t>
            </a:r>
          </a:p>
          <a:p>
            <a:r>
              <a:rPr lang="en-US" altLang="zh-TW" sz="2800" dirty="0"/>
              <a:t>Break:</a:t>
            </a:r>
          </a:p>
          <a:p>
            <a:pPr lvl="1"/>
            <a:r>
              <a:rPr lang="en-US" altLang="zh-TW" sz="2000" dirty="0">
                <a:solidFill>
                  <a:srgbClr val="0070C0"/>
                </a:solidFill>
              </a:rPr>
              <a:t>for(</a:t>
            </a:r>
            <a:r>
              <a:rPr lang="en-US" altLang="zh-TW" sz="2000" dirty="0" err="1">
                <a:solidFill>
                  <a:srgbClr val="0070C0"/>
                </a:solidFill>
              </a:rPr>
              <a:t>var</a:t>
            </a:r>
            <a:r>
              <a:rPr lang="en-US" altLang="zh-TW" sz="2000" dirty="0">
                <a:solidFill>
                  <a:srgbClr val="0070C0"/>
                </a:solidFill>
              </a:rPr>
              <a:t> i = 0; i &lt; </a:t>
            </a:r>
            <a:r>
              <a:rPr lang="en-US" altLang="zh-TW" sz="2000" dirty="0" err="1">
                <a:solidFill>
                  <a:srgbClr val="0070C0"/>
                </a:solidFill>
              </a:rPr>
              <a:t>a.length</a:t>
            </a:r>
            <a:r>
              <a:rPr lang="en-US" altLang="zh-TW" sz="2000" dirty="0">
                <a:solidFill>
                  <a:srgbClr val="0070C0"/>
                </a:solidFill>
              </a:rPr>
              <a:t>; i++) {</a:t>
            </a:r>
          </a:p>
          <a:p>
            <a:pPr lvl="1"/>
            <a:r>
              <a:rPr lang="en-US" altLang="zh-TW" sz="2000" dirty="0">
                <a:solidFill>
                  <a:srgbClr val="0070C0"/>
                </a:solidFill>
              </a:rPr>
              <a:t>if (a[i] == target) </a:t>
            </a:r>
            <a:r>
              <a:rPr lang="en-US" altLang="zh-TW" sz="2000" dirty="0">
                <a:solidFill>
                  <a:srgbClr val="FF0000"/>
                </a:solidFill>
              </a:rPr>
              <a:t>break</a:t>
            </a:r>
            <a:r>
              <a:rPr lang="en-US" altLang="zh-TW" sz="2000" dirty="0">
                <a:solidFill>
                  <a:srgbClr val="0070C0"/>
                </a:solidFill>
              </a:rPr>
              <a:t>;</a:t>
            </a:r>
          </a:p>
          <a:p>
            <a:pPr lvl="1"/>
            <a:r>
              <a:rPr lang="en-US" altLang="zh-TW" sz="2000" dirty="0">
                <a:solidFill>
                  <a:srgbClr val="0070C0"/>
                </a:solidFill>
              </a:rPr>
              <a:t>}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36</a:t>
            </a:fld>
            <a:endParaRPr lang="zh-TW" altLang="en-US"/>
          </a:p>
        </p:txBody>
      </p:sp>
      <p:cxnSp>
        <p:nvCxnSpPr>
          <p:cNvPr id="14" name="直線接點 13"/>
          <p:cNvCxnSpPr/>
          <p:nvPr/>
        </p:nvCxnSpPr>
        <p:spPr>
          <a:xfrm flipH="1">
            <a:off x="611560" y="3789040"/>
            <a:ext cx="36004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>
            <a:off x="611560" y="2852936"/>
            <a:ext cx="0" cy="93610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>
            <a:off x="611560" y="2852936"/>
            <a:ext cx="360040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13021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3948" y="0"/>
            <a:ext cx="9147947" cy="490066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Break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-1" y="620688"/>
            <a:ext cx="9143999" cy="6237312"/>
          </a:xfrm>
        </p:spPr>
        <p:txBody>
          <a:bodyPr>
            <a:normAutofit fontScale="77500" lnSpcReduction="20000"/>
          </a:bodyPr>
          <a:lstStyle/>
          <a:p>
            <a:r>
              <a:rPr lang="en-US" altLang="zh-TW" dirty="0"/>
              <a:t>break </a:t>
            </a:r>
            <a:r>
              <a:rPr lang="en-US" altLang="zh-TW" i="1" dirty="0" err="1"/>
              <a:t>labelname</a:t>
            </a:r>
            <a:r>
              <a:rPr lang="en-US" altLang="zh-TW" dirty="0"/>
              <a:t>;</a:t>
            </a:r>
          </a:p>
          <a:p>
            <a:pPr lvl="1"/>
            <a:r>
              <a:rPr lang="en-US" altLang="zh-TW" sz="2400" dirty="0"/>
              <a:t>break </a:t>
            </a:r>
            <a:r>
              <a:rPr lang="en-US" altLang="zh-TW" dirty="0"/>
              <a:t>is used with a label:</a:t>
            </a:r>
          </a:p>
          <a:p>
            <a:pPr lvl="2"/>
            <a:r>
              <a:rPr lang="en-US" altLang="zh-TW" dirty="0"/>
              <a:t>jumps to the end of, or terminates, the enclosing statement that has the specified label: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EX:</a:t>
            </a:r>
          </a:p>
          <a:p>
            <a:pPr lvl="3"/>
            <a:r>
              <a:rPr lang="en-US" altLang="zh-TW" dirty="0" err="1">
                <a:solidFill>
                  <a:srgbClr val="0070C0"/>
                </a:solidFill>
              </a:rPr>
              <a:t>var</a:t>
            </a:r>
            <a:r>
              <a:rPr lang="en-US" altLang="zh-TW" dirty="0">
                <a:solidFill>
                  <a:srgbClr val="0070C0"/>
                </a:solidFill>
              </a:rPr>
              <a:t> matrix = </a:t>
            </a:r>
            <a:r>
              <a:rPr lang="en-US" altLang="zh-TW" dirty="0" err="1">
                <a:solidFill>
                  <a:srgbClr val="0070C0"/>
                </a:solidFill>
              </a:rPr>
              <a:t>getData</a:t>
            </a:r>
            <a:r>
              <a:rPr lang="en-US" altLang="zh-TW" dirty="0">
                <a:solidFill>
                  <a:srgbClr val="0070C0"/>
                </a:solidFill>
              </a:rPr>
              <a:t>(); </a:t>
            </a:r>
            <a:r>
              <a:rPr lang="en-US" altLang="zh-TW" dirty="0"/>
              <a:t>// Get a 2D array of numbers from somewhere</a:t>
            </a:r>
          </a:p>
          <a:p>
            <a:pPr lvl="3"/>
            <a:r>
              <a:rPr lang="en-US" altLang="zh-TW" dirty="0"/>
              <a:t>// Now sum all the numbers in the matrix.</a:t>
            </a:r>
          </a:p>
          <a:p>
            <a:pPr lvl="3"/>
            <a:r>
              <a:rPr lang="en-US" altLang="zh-TW" dirty="0" err="1">
                <a:solidFill>
                  <a:srgbClr val="0070C0"/>
                </a:solidFill>
              </a:rPr>
              <a:t>var</a:t>
            </a:r>
            <a:r>
              <a:rPr lang="en-US" altLang="zh-TW" dirty="0">
                <a:solidFill>
                  <a:srgbClr val="0070C0"/>
                </a:solidFill>
              </a:rPr>
              <a:t> sum = 0, success = false;</a:t>
            </a:r>
          </a:p>
          <a:p>
            <a:pPr lvl="3"/>
            <a:r>
              <a:rPr lang="en-US" altLang="zh-TW" dirty="0"/>
              <a:t>// Start with a labeled statement that we can </a:t>
            </a:r>
            <a:r>
              <a:rPr lang="en-US" altLang="zh-TW" b="1" dirty="0"/>
              <a:t>break out of if errors occur</a:t>
            </a:r>
          </a:p>
          <a:p>
            <a:pPr lvl="3"/>
            <a:r>
              <a:rPr lang="en-US" altLang="zh-TW" dirty="0" err="1">
                <a:solidFill>
                  <a:srgbClr val="C00000"/>
                </a:solidFill>
              </a:rPr>
              <a:t>compute_sum</a:t>
            </a:r>
            <a:r>
              <a:rPr lang="en-US" altLang="zh-TW" dirty="0">
                <a:solidFill>
                  <a:srgbClr val="C00000"/>
                </a:solidFill>
              </a:rPr>
              <a:t>:</a:t>
            </a:r>
            <a:r>
              <a:rPr lang="en-US" altLang="zh-TW" dirty="0">
                <a:solidFill>
                  <a:srgbClr val="0070C0"/>
                </a:solidFill>
              </a:rPr>
              <a:t> if (matrix) {</a:t>
            </a:r>
          </a:p>
          <a:p>
            <a:pPr lvl="3"/>
            <a:r>
              <a:rPr lang="nb-NO" altLang="zh-TW" dirty="0">
                <a:solidFill>
                  <a:srgbClr val="0070C0"/>
                </a:solidFill>
              </a:rPr>
              <a:t>         for(var x = 0; x &lt; matrix.length; x++) {</a:t>
            </a:r>
          </a:p>
          <a:p>
            <a:pPr lvl="3"/>
            <a:r>
              <a:rPr lang="en-US" altLang="zh-TW" dirty="0">
                <a:solidFill>
                  <a:srgbClr val="0070C0"/>
                </a:solidFill>
              </a:rPr>
              <a:t>                </a:t>
            </a:r>
            <a:r>
              <a:rPr lang="en-US" altLang="zh-TW" dirty="0" err="1">
                <a:solidFill>
                  <a:srgbClr val="0070C0"/>
                </a:solidFill>
              </a:rPr>
              <a:t>var</a:t>
            </a:r>
            <a:r>
              <a:rPr lang="en-US" altLang="zh-TW" dirty="0">
                <a:solidFill>
                  <a:srgbClr val="0070C0"/>
                </a:solidFill>
              </a:rPr>
              <a:t> row = matrix[x];</a:t>
            </a:r>
          </a:p>
          <a:p>
            <a:pPr lvl="3"/>
            <a:r>
              <a:rPr lang="en-US" altLang="zh-TW" dirty="0">
                <a:solidFill>
                  <a:srgbClr val="0070C0"/>
                </a:solidFill>
              </a:rPr>
              <a:t>                if (!row) </a:t>
            </a:r>
            <a:r>
              <a:rPr lang="en-US" altLang="zh-TW" b="1" dirty="0">
                <a:solidFill>
                  <a:srgbClr val="C00000"/>
                </a:solidFill>
              </a:rPr>
              <a:t>break</a:t>
            </a:r>
            <a:r>
              <a:rPr lang="en-US" altLang="zh-TW" dirty="0">
                <a:solidFill>
                  <a:srgbClr val="C00000"/>
                </a:solidFill>
              </a:rPr>
              <a:t> </a:t>
            </a:r>
            <a:r>
              <a:rPr lang="en-US" altLang="zh-TW" dirty="0" err="1">
                <a:solidFill>
                  <a:srgbClr val="C00000"/>
                </a:solidFill>
              </a:rPr>
              <a:t>compute_sum</a:t>
            </a:r>
            <a:r>
              <a:rPr lang="en-US" altLang="zh-TW" dirty="0">
                <a:solidFill>
                  <a:srgbClr val="C00000"/>
                </a:solidFill>
              </a:rPr>
              <a:t>;</a:t>
            </a:r>
          </a:p>
          <a:p>
            <a:pPr lvl="3"/>
            <a:r>
              <a:rPr lang="es-ES" altLang="zh-TW" dirty="0">
                <a:solidFill>
                  <a:srgbClr val="0070C0"/>
                </a:solidFill>
              </a:rPr>
              <a:t>                for(var y = 0; y &lt; row.length; y++) {</a:t>
            </a:r>
          </a:p>
          <a:p>
            <a:pPr lvl="3"/>
            <a:r>
              <a:rPr lang="en-US" altLang="zh-TW" dirty="0">
                <a:solidFill>
                  <a:srgbClr val="0070C0"/>
                </a:solidFill>
              </a:rPr>
              <a:t>                       </a:t>
            </a:r>
            <a:r>
              <a:rPr lang="en-US" altLang="zh-TW" dirty="0" err="1">
                <a:solidFill>
                  <a:srgbClr val="0070C0"/>
                </a:solidFill>
              </a:rPr>
              <a:t>var</a:t>
            </a:r>
            <a:r>
              <a:rPr lang="en-US" altLang="zh-TW" dirty="0">
                <a:solidFill>
                  <a:srgbClr val="0070C0"/>
                </a:solidFill>
              </a:rPr>
              <a:t> cell = row[y];</a:t>
            </a:r>
          </a:p>
          <a:p>
            <a:pPr lvl="3"/>
            <a:r>
              <a:rPr lang="en-US" altLang="zh-TW" dirty="0">
                <a:solidFill>
                  <a:srgbClr val="0070C0"/>
                </a:solidFill>
              </a:rPr>
              <a:t>                      if (</a:t>
            </a:r>
            <a:r>
              <a:rPr lang="en-US" altLang="zh-TW" dirty="0" err="1">
                <a:solidFill>
                  <a:srgbClr val="0070C0"/>
                </a:solidFill>
              </a:rPr>
              <a:t>isNaN</a:t>
            </a:r>
            <a:r>
              <a:rPr lang="en-US" altLang="zh-TW" dirty="0">
                <a:solidFill>
                  <a:srgbClr val="0070C0"/>
                </a:solidFill>
              </a:rPr>
              <a:t>(cell)) </a:t>
            </a:r>
            <a:r>
              <a:rPr lang="en-US" altLang="zh-TW" b="1" dirty="0">
                <a:solidFill>
                  <a:srgbClr val="C00000"/>
                </a:solidFill>
              </a:rPr>
              <a:t>break</a:t>
            </a:r>
            <a:r>
              <a:rPr lang="en-US" altLang="zh-TW" dirty="0">
                <a:solidFill>
                  <a:srgbClr val="C00000"/>
                </a:solidFill>
              </a:rPr>
              <a:t> </a:t>
            </a:r>
            <a:r>
              <a:rPr lang="en-US" altLang="zh-TW" dirty="0" err="1">
                <a:solidFill>
                  <a:srgbClr val="C00000"/>
                </a:solidFill>
              </a:rPr>
              <a:t>compute_sum</a:t>
            </a:r>
            <a:r>
              <a:rPr lang="en-US" altLang="zh-TW" dirty="0">
                <a:solidFill>
                  <a:srgbClr val="0070C0"/>
                </a:solidFill>
              </a:rPr>
              <a:t>;</a:t>
            </a:r>
          </a:p>
          <a:p>
            <a:pPr lvl="3"/>
            <a:r>
              <a:rPr lang="en-US" altLang="zh-TW" dirty="0">
                <a:solidFill>
                  <a:srgbClr val="0070C0"/>
                </a:solidFill>
              </a:rPr>
              <a:t>                       sum += cell;</a:t>
            </a:r>
          </a:p>
          <a:p>
            <a:pPr lvl="3"/>
            <a:r>
              <a:rPr lang="en-US" altLang="zh-TW" dirty="0">
                <a:solidFill>
                  <a:srgbClr val="0070C0"/>
                </a:solidFill>
              </a:rPr>
              <a:t>                }</a:t>
            </a:r>
          </a:p>
          <a:p>
            <a:pPr lvl="3"/>
            <a:r>
              <a:rPr lang="en-US" altLang="zh-TW" dirty="0">
                <a:solidFill>
                  <a:srgbClr val="0070C0"/>
                </a:solidFill>
              </a:rPr>
              <a:t>             }</a:t>
            </a:r>
          </a:p>
          <a:p>
            <a:pPr lvl="3"/>
            <a:r>
              <a:rPr lang="en-US" altLang="zh-TW" dirty="0">
                <a:solidFill>
                  <a:srgbClr val="0070C0"/>
                </a:solidFill>
              </a:rPr>
              <a:t>             success = true;</a:t>
            </a:r>
          </a:p>
          <a:p>
            <a:pPr lvl="3"/>
            <a:r>
              <a:rPr lang="en-US" altLang="zh-TW" dirty="0">
                <a:solidFill>
                  <a:srgbClr val="0070C0"/>
                </a:solidFill>
              </a:rPr>
              <a:t>         }</a:t>
            </a:r>
          </a:p>
          <a:p>
            <a:pPr lvl="3"/>
            <a:r>
              <a:rPr lang="en-US" altLang="zh-TW" dirty="0"/>
              <a:t>// The break statements jump here. If we arrive here with </a:t>
            </a:r>
            <a:r>
              <a:rPr lang="en-US" altLang="zh-TW" b="1" dirty="0"/>
              <a:t>success == false</a:t>
            </a:r>
          </a:p>
          <a:p>
            <a:pPr lvl="3"/>
            <a:r>
              <a:rPr lang="en-US" altLang="zh-TW" dirty="0"/>
              <a:t>// then there was something wrong with the matrix we were given.</a:t>
            </a:r>
          </a:p>
          <a:p>
            <a:pPr lvl="3"/>
            <a:r>
              <a:rPr lang="en-US" altLang="zh-TW" dirty="0"/>
              <a:t>// Otherwise sum contains the sum of all cells of the matrix.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01206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38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78175"/>
            <a:ext cx="8796242" cy="6480720"/>
          </a:xfrm>
          <a:prstGeom prst="rect">
            <a:avLst/>
          </a:prstGeom>
        </p:spPr>
      </p:pic>
      <p:cxnSp>
        <p:nvCxnSpPr>
          <p:cNvPr id="6" name="直線接點 5"/>
          <p:cNvCxnSpPr/>
          <p:nvPr/>
        </p:nvCxnSpPr>
        <p:spPr>
          <a:xfrm>
            <a:off x="1907704" y="404664"/>
            <a:ext cx="2376264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>
            <a:off x="611560" y="6564231"/>
            <a:ext cx="432048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44614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3948" y="0"/>
            <a:ext cx="9147947" cy="490066"/>
          </a:xfrm>
        </p:spPr>
        <p:txBody>
          <a:bodyPr>
            <a:normAutofit fontScale="90000"/>
          </a:bodyPr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-1" y="620688"/>
            <a:ext cx="9143999" cy="6237312"/>
          </a:xfrm>
        </p:spPr>
        <p:txBody>
          <a:bodyPr>
            <a:normAutofit/>
          </a:bodyPr>
          <a:lstStyle/>
          <a:p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39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385" y="0"/>
            <a:ext cx="8435280" cy="6787458"/>
          </a:xfrm>
          <a:prstGeom prst="rect">
            <a:avLst/>
          </a:prstGeom>
        </p:spPr>
      </p:pic>
      <p:cxnSp>
        <p:nvCxnSpPr>
          <p:cNvPr id="7" name="直線接點 6"/>
          <p:cNvCxnSpPr/>
          <p:nvPr/>
        </p:nvCxnSpPr>
        <p:spPr>
          <a:xfrm>
            <a:off x="3131840" y="245033"/>
            <a:ext cx="432048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>
            <a:off x="2267744" y="1700808"/>
            <a:ext cx="432048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755576" y="6538912"/>
            <a:ext cx="792088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4112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44624"/>
            <a:ext cx="9144000" cy="6676851"/>
          </a:xfrm>
        </p:spPr>
        <p:txBody>
          <a:bodyPr>
            <a:normAutofit/>
          </a:bodyPr>
          <a:lstStyle/>
          <a:p>
            <a:r>
              <a:rPr lang="en-US" altLang="zh-TW" dirty="0"/>
              <a:t>Undefined elements in Array:</a:t>
            </a:r>
          </a:p>
          <a:p>
            <a:pPr lvl="1"/>
            <a:r>
              <a:rPr lang="en-US" altLang="zh-TW" dirty="0"/>
              <a:t>by simply omitting a value between commas:</a:t>
            </a:r>
          </a:p>
          <a:p>
            <a:pPr lvl="2"/>
            <a:r>
              <a:rPr lang="en-US" altLang="zh-TW" dirty="0" err="1">
                <a:solidFill>
                  <a:srgbClr val="0070C0"/>
                </a:solidFill>
              </a:rPr>
              <a:t>var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 err="1">
                <a:solidFill>
                  <a:srgbClr val="0070C0"/>
                </a:solidFill>
              </a:rPr>
              <a:t>sparseArray</a:t>
            </a:r>
            <a:r>
              <a:rPr lang="en-US" altLang="zh-TW" dirty="0">
                <a:solidFill>
                  <a:srgbClr val="0070C0"/>
                </a:solidFill>
              </a:rPr>
              <a:t> = [1,,,,5];</a:t>
            </a:r>
          </a:p>
          <a:p>
            <a:pPr lvl="2"/>
            <a:endParaRPr lang="en-US" altLang="zh-TW" dirty="0">
              <a:solidFill>
                <a:srgbClr val="0070C0"/>
              </a:solidFill>
            </a:endParaRPr>
          </a:p>
          <a:p>
            <a:pPr lvl="2"/>
            <a:endParaRPr lang="en-US" altLang="zh-TW" dirty="0">
              <a:solidFill>
                <a:srgbClr val="0070C0"/>
              </a:solidFill>
            </a:endParaRPr>
          </a:p>
          <a:p>
            <a:pPr lvl="2"/>
            <a:endParaRPr lang="en-US" altLang="zh-TW" dirty="0">
              <a:solidFill>
                <a:srgbClr val="0070C0"/>
              </a:solidFill>
            </a:endParaRPr>
          </a:p>
          <a:p>
            <a:pPr lvl="2"/>
            <a:endParaRPr lang="en-US" altLang="zh-TW" dirty="0">
              <a:solidFill>
                <a:srgbClr val="0070C0"/>
              </a:solidFill>
            </a:endParaRPr>
          </a:p>
          <a:p>
            <a:pPr lvl="2"/>
            <a:endParaRPr lang="en-US" altLang="zh-TW" dirty="0">
              <a:solidFill>
                <a:srgbClr val="0070C0"/>
              </a:solidFill>
            </a:endParaRPr>
          </a:p>
          <a:p>
            <a:r>
              <a:rPr lang="en-US" altLang="zh-TW" dirty="0"/>
              <a:t>Object initializer expressions are like array initializer expressions:</a:t>
            </a:r>
          </a:p>
          <a:p>
            <a:pPr lvl="1"/>
            <a:r>
              <a:rPr lang="en-US" altLang="zh-TW" sz="2600" dirty="0" err="1">
                <a:solidFill>
                  <a:srgbClr val="0070C0"/>
                </a:solidFill>
              </a:rPr>
              <a:t>var</a:t>
            </a:r>
            <a:r>
              <a:rPr lang="en-US" altLang="zh-TW" sz="2600" dirty="0">
                <a:solidFill>
                  <a:srgbClr val="0070C0"/>
                </a:solidFill>
              </a:rPr>
              <a:t> p = { x:2.3, y:-1.2 }; </a:t>
            </a:r>
            <a:r>
              <a:rPr lang="en-US" altLang="zh-TW" sz="2600" dirty="0"/>
              <a:t>// An object with 2 properties</a:t>
            </a:r>
          </a:p>
          <a:p>
            <a:pPr lvl="1"/>
            <a:r>
              <a:rPr lang="en-US" altLang="zh-TW" sz="2600" dirty="0" err="1">
                <a:solidFill>
                  <a:srgbClr val="0070C0"/>
                </a:solidFill>
              </a:rPr>
              <a:t>var</a:t>
            </a:r>
            <a:r>
              <a:rPr lang="en-US" altLang="zh-TW" sz="2600" dirty="0">
                <a:solidFill>
                  <a:srgbClr val="0070C0"/>
                </a:solidFill>
              </a:rPr>
              <a:t> q = {}; </a:t>
            </a:r>
            <a:r>
              <a:rPr lang="en-US" altLang="zh-TW" sz="2600" dirty="0"/>
              <a:t>// An empty object with no properties</a:t>
            </a:r>
          </a:p>
          <a:p>
            <a:pPr lvl="1"/>
            <a:r>
              <a:rPr lang="en-US" altLang="zh-TW" sz="2600" dirty="0" err="1">
                <a:solidFill>
                  <a:srgbClr val="0070C0"/>
                </a:solidFill>
              </a:rPr>
              <a:t>q.x</a:t>
            </a:r>
            <a:r>
              <a:rPr lang="en-US" altLang="zh-TW" sz="2600" dirty="0">
                <a:solidFill>
                  <a:srgbClr val="0070C0"/>
                </a:solidFill>
              </a:rPr>
              <a:t> = 2.3; </a:t>
            </a:r>
            <a:r>
              <a:rPr lang="en-US" altLang="zh-TW" sz="2600" dirty="0" err="1">
                <a:solidFill>
                  <a:srgbClr val="0070C0"/>
                </a:solidFill>
              </a:rPr>
              <a:t>q.y</a:t>
            </a:r>
            <a:r>
              <a:rPr lang="en-US" altLang="zh-TW" sz="2600" dirty="0">
                <a:solidFill>
                  <a:srgbClr val="0070C0"/>
                </a:solidFill>
              </a:rPr>
              <a:t> = -1.2; </a:t>
            </a:r>
            <a:r>
              <a:rPr lang="en-US" altLang="zh-TW" sz="2600" dirty="0"/>
              <a:t>// Now q has the same properties as p</a:t>
            </a:r>
          </a:p>
          <a:p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16" y="1628800"/>
            <a:ext cx="8712968" cy="201622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590359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3948" y="0"/>
            <a:ext cx="9147947" cy="490066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continue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-1" y="620688"/>
            <a:ext cx="9143999" cy="6237312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dirty="0"/>
              <a:t>continue:</a:t>
            </a:r>
          </a:p>
          <a:p>
            <a:pPr lvl="1"/>
            <a:r>
              <a:rPr lang="en-US" altLang="zh-TW" dirty="0"/>
              <a:t>is similar to the break</a:t>
            </a:r>
          </a:p>
          <a:p>
            <a:r>
              <a:rPr lang="en-US" altLang="zh-TW" dirty="0"/>
              <a:t>continue </a:t>
            </a:r>
            <a:r>
              <a:rPr lang="en-US" altLang="zh-TW" i="1" dirty="0" err="1"/>
              <a:t>labelname</a:t>
            </a:r>
            <a:r>
              <a:rPr lang="en-US" altLang="zh-TW" dirty="0"/>
              <a:t>;</a:t>
            </a:r>
          </a:p>
          <a:p>
            <a:pPr lvl="1"/>
            <a:r>
              <a:rPr lang="en-US" altLang="zh-TW" dirty="0"/>
              <a:t>can also be used with a label</a:t>
            </a:r>
          </a:p>
          <a:p>
            <a:r>
              <a:rPr lang="en-US" altLang="zh-TW" dirty="0"/>
              <a:t>It is executed:</a:t>
            </a:r>
          </a:p>
          <a:p>
            <a:pPr lvl="1"/>
            <a:r>
              <a:rPr lang="en-US" altLang="zh-TW" dirty="0"/>
              <a:t>the current iteration of </a:t>
            </a:r>
            <a:r>
              <a:rPr lang="en-US" altLang="zh-TW" dirty="0">
                <a:solidFill>
                  <a:srgbClr val="C00000"/>
                </a:solidFill>
              </a:rPr>
              <a:t>the enclosing loop is terminated</a:t>
            </a:r>
            <a:r>
              <a:rPr lang="en-US" altLang="zh-TW" dirty="0"/>
              <a:t>, and the </a:t>
            </a:r>
            <a:r>
              <a:rPr lang="en-US" altLang="zh-TW" dirty="0">
                <a:solidFill>
                  <a:srgbClr val="C00000"/>
                </a:solidFill>
              </a:rPr>
              <a:t>next iteration begins</a:t>
            </a:r>
            <a:r>
              <a:rPr lang="en-US" altLang="zh-TW" dirty="0"/>
              <a:t>:</a:t>
            </a:r>
          </a:p>
          <a:p>
            <a:pPr lvl="2"/>
            <a:r>
              <a:rPr lang="en-US" altLang="zh-TW" dirty="0"/>
              <a:t>while :</a:t>
            </a:r>
          </a:p>
          <a:p>
            <a:pPr lvl="3"/>
            <a:r>
              <a:rPr lang="en-US" altLang="zh-TW" sz="2400" dirty="0"/>
              <a:t>specified </a:t>
            </a:r>
            <a:r>
              <a:rPr lang="en-US" altLang="zh-TW" sz="2400" i="1" dirty="0"/>
              <a:t>expression </a:t>
            </a:r>
            <a:r>
              <a:rPr lang="en-US" altLang="zh-TW" sz="2400" dirty="0"/>
              <a:t>at the beginning of the loop is tested again,</a:t>
            </a:r>
          </a:p>
          <a:p>
            <a:pPr lvl="4"/>
            <a:r>
              <a:rPr lang="en-US" altLang="zh-TW" sz="2400" dirty="0"/>
              <a:t>if it’s true, the loop body is executed starting from the top.</a:t>
            </a:r>
          </a:p>
          <a:p>
            <a:pPr lvl="2"/>
            <a:r>
              <a:rPr lang="en-US" altLang="zh-TW" dirty="0"/>
              <a:t>do/while:</a:t>
            </a:r>
          </a:p>
          <a:p>
            <a:pPr lvl="3"/>
            <a:r>
              <a:rPr lang="en-US" altLang="zh-TW" sz="2400" dirty="0"/>
              <a:t>execution skips to the bottom of the loop:</a:t>
            </a:r>
          </a:p>
          <a:p>
            <a:pPr lvl="4"/>
            <a:r>
              <a:rPr lang="en-US" altLang="zh-TW" sz="2400" dirty="0"/>
              <a:t>Loop condition is tested again before restarting the loop at the top.</a:t>
            </a:r>
          </a:p>
          <a:p>
            <a:pPr lvl="2"/>
            <a:r>
              <a:rPr lang="en-US" altLang="zh-TW" dirty="0"/>
              <a:t>For:</a:t>
            </a:r>
          </a:p>
          <a:p>
            <a:pPr lvl="3"/>
            <a:r>
              <a:rPr lang="en-US" altLang="zh-TW" sz="2400" i="1" dirty="0"/>
              <a:t>increment </a:t>
            </a:r>
            <a:r>
              <a:rPr lang="en-US" altLang="zh-TW" sz="2400" dirty="0"/>
              <a:t>expression is evaluated, and the </a:t>
            </a:r>
            <a:r>
              <a:rPr lang="en-US" altLang="zh-TW" sz="2400" i="1" dirty="0"/>
              <a:t>test </a:t>
            </a:r>
            <a:r>
              <a:rPr lang="en-US" altLang="zh-TW" sz="2400" dirty="0"/>
              <a:t>expression is</a:t>
            </a:r>
            <a:r>
              <a:rPr lang="zh-TW" altLang="en-US" sz="2400" dirty="0"/>
              <a:t> </a:t>
            </a:r>
            <a:r>
              <a:rPr lang="en-US" altLang="zh-TW" sz="2400" dirty="0"/>
              <a:t>tested again to determine if another iteration should be done.</a:t>
            </a:r>
          </a:p>
          <a:p>
            <a:pPr lvl="2"/>
            <a:r>
              <a:rPr lang="en-US" altLang="zh-TW" dirty="0"/>
              <a:t>for/in:</a:t>
            </a:r>
          </a:p>
          <a:p>
            <a:pPr lvl="3"/>
            <a:r>
              <a:rPr lang="en-US" altLang="zh-TW" sz="2400" dirty="0"/>
              <a:t>loop starts over with the next property name being assigned</a:t>
            </a:r>
            <a:r>
              <a:rPr lang="zh-TW" altLang="en-US" sz="2400" dirty="0"/>
              <a:t> </a:t>
            </a:r>
            <a:r>
              <a:rPr lang="en-US" altLang="zh-TW" sz="2400" dirty="0"/>
              <a:t>to the specified variable.</a:t>
            </a:r>
          </a:p>
          <a:p>
            <a:pPr lvl="1"/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14338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練習時間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C00000"/>
                </a:solidFill>
              </a:rPr>
              <a:t>(</a:t>
            </a:r>
            <a:r>
              <a:rPr lang="zh-TW" altLang="en-US" dirty="0">
                <a:solidFill>
                  <a:srgbClr val="C00000"/>
                </a:solidFill>
              </a:rPr>
              <a:t>練習上述操作</a:t>
            </a:r>
            <a:r>
              <a:rPr lang="en-US" altLang="zh-TW" dirty="0">
                <a:solidFill>
                  <a:srgbClr val="C00000"/>
                </a:solidFill>
              </a:rPr>
              <a:t>)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72238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3948" y="0"/>
            <a:ext cx="9147947" cy="490066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throw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-1" y="620688"/>
            <a:ext cx="9143999" cy="6237312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b="1" i="1" dirty="0"/>
              <a:t>exception</a:t>
            </a:r>
            <a:r>
              <a:rPr lang="en-US" altLang="zh-TW" i="1" dirty="0"/>
              <a:t> </a:t>
            </a:r>
            <a:r>
              <a:rPr lang="en-US" altLang="zh-TW" dirty="0"/>
              <a:t>is a signal:</a:t>
            </a:r>
          </a:p>
          <a:p>
            <a:pPr lvl="1"/>
            <a:r>
              <a:rPr lang="en-US" altLang="zh-TW" sz="2000" dirty="0"/>
              <a:t>indicates some sort of exceptional condition or error</a:t>
            </a:r>
            <a:r>
              <a:rPr lang="zh-TW" altLang="en-US" sz="2000" dirty="0"/>
              <a:t> </a:t>
            </a:r>
            <a:r>
              <a:rPr lang="en-US" altLang="zh-TW" sz="2000" dirty="0"/>
              <a:t>has occurred</a:t>
            </a:r>
          </a:p>
          <a:p>
            <a:pPr lvl="1"/>
            <a:r>
              <a:rPr lang="en-US" altLang="zh-TW" sz="2000" b="1" dirty="0"/>
              <a:t>Exceptions are caught with the </a:t>
            </a:r>
            <a:r>
              <a:rPr lang="en-US" altLang="zh-TW" sz="2000" dirty="0">
                <a:solidFill>
                  <a:srgbClr val="C00000"/>
                </a:solidFill>
              </a:rPr>
              <a:t>try/catch/finally</a:t>
            </a:r>
          </a:p>
          <a:p>
            <a:r>
              <a:rPr lang="en-US" altLang="zh-TW" dirty="0"/>
              <a:t>throw </a:t>
            </a:r>
            <a:r>
              <a:rPr lang="en-US" altLang="zh-TW" i="1" dirty="0"/>
              <a:t>expression</a:t>
            </a:r>
            <a:r>
              <a:rPr lang="en-US" altLang="zh-TW" dirty="0"/>
              <a:t>;</a:t>
            </a:r>
          </a:p>
          <a:p>
            <a:pPr lvl="1"/>
            <a:r>
              <a:rPr lang="en-US" altLang="zh-TW" sz="2000" dirty="0"/>
              <a:t>throw a number that represents</a:t>
            </a:r>
            <a:r>
              <a:rPr lang="zh-TW" altLang="en-US" sz="2000" dirty="0"/>
              <a:t> </a:t>
            </a:r>
            <a:r>
              <a:rPr lang="en-US" altLang="zh-TW" sz="2000" dirty="0">
                <a:solidFill>
                  <a:srgbClr val="C00000"/>
                </a:solidFill>
              </a:rPr>
              <a:t>an error code or a string</a:t>
            </a:r>
            <a:r>
              <a:rPr lang="en-US" altLang="zh-TW" sz="2000" dirty="0"/>
              <a:t>:</a:t>
            </a:r>
          </a:p>
          <a:p>
            <a:pPr lvl="2"/>
            <a:r>
              <a:rPr lang="en-US" altLang="zh-TW" sz="2000" dirty="0"/>
              <a:t>that contains a </a:t>
            </a:r>
            <a:r>
              <a:rPr lang="en-US" altLang="zh-TW" sz="2000" dirty="0">
                <a:solidFill>
                  <a:srgbClr val="C00000"/>
                </a:solidFill>
              </a:rPr>
              <a:t>human-readable error message</a:t>
            </a:r>
          </a:p>
          <a:p>
            <a:r>
              <a:rPr lang="en-US" altLang="zh-TW" b="1" dirty="0"/>
              <a:t>Error class </a:t>
            </a:r>
            <a:r>
              <a:rPr lang="en-US" altLang="zh-TW" dirty="0"/>
              <a:t>and its subclasses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en-US" altLang="zh-TW" b="1" dirty="0"/>
              <a:t>Error object</a:t>
            </a:r>
            <a:r>
              <a:rPr lang="en-US" altLang="zh-TW" dirty="0"/>
              <a:t>):</a:t>
            </a:r>
          </a:p>
          <a:p>
            <a:pPr lvl="1"/>
            <a:r>
              <a:rPr lang="en-US" altLang="zh-TW" sz="2000" dirty="0"/>
              <a:t>JS throws an</a:t>
            </a:r>
            <a:r>
              <a:rPr lang="zh-TW" altLang="en-US" sz="2000" dirty="0"/>
              <a:t> </a:t>
            </a:r>
            <a:r>
              <a:rPr lang="en-US" altLang="zh-TW" sz="2000" dirty="0"/>
              <a:t>error</a:t>
            </a:r>
          </a:p>
          <a:p>
            <a:pPr lvl="1"/>
            <a:r>
              <a:rPr lang="en-US" altLang="zh-TW" sz="2000" b="1" dirty="0"/>
              <a:t>name:</a:t>
            </a:r>
            <a:r>
              <a:rPr lang="zh-TW" altLang="en-US" sz="2000" b="1" dirty="0"/>
              <a:t> </a:t>
            </a:r>
            <a:r>
              <a:rPr lang="en-US" altLang="zh-TW" sz="2000" dirty="0"/>
              <a:t>specifies</a:t>
            </a:r>
            <a:r>
              <a:rPr lang="zh-TW" altLang="en-US" sz="2000" dirty="0"/>
              <a:t> </a:t>
            </a:r>
            <a:r>
              <a:rPr lang="en-US" altLang="zh-TW" sz="2000" dirty="0"/>
              <a:t>the type of error</a:t>
            </a:r>
          </a:p>
          <a:p>
            <a:pPr lvl="1"/>
            <a:r>
              <a:rPr lang="en-US" altLang="zh-TW" sz="2000" b="1" dirty="0"/>
              <a:t>message:</a:t>
            </a:r>
            <a:r>
              <a:rPr lang="zh-TW" altLang="en-US" sz="2000" b="1" dirty="0"/>
              <a:t> </a:t>
            </a:r>
            <a:r>
              <a:rPr lang="en-US" altLang="zh-TW" sz="2000" dirty="0"/>
              <a:t>holds the string passed to the constructor</a:t>
            </a:r>
            <a:r>
              <a:rPr lang="zh-TW" altLang="en-US" sz="2000" dirty="0"/>
              <a:t> </a:t>
            </a:r>
            <a:r>
              <a:rPr lang="en-US" altLang="zh-TW" sz="2000" dirty="0"/>
              <a:t>function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function factorial(x) {</a:t>
            </a:r>
          </a:p>
          <a:p>
            <a:pPr lvl="2"/>
            <a:r>
              <a:rPr lang="en-US" altLang="zh-TW" dirty="0"/>
              <a:t>// If the input argument is invalid, throw an exception!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if (x &lt; 0) </a:t>
            </a:r>
            <a:r>
              <a:rPr lang="en-US" altLang="zh-TW" dirty="0">
                <a:solidFill>
                  <a:srgbClr val="C00000"/>
                </a:solidFill>
              </a:rPr>
              <a:t>throw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>
                <a:solidFill>
                  <a:srgbClr val="C00000"/>
                </a:solidFill>
              </a:rPr>
              <a:t>new Error("x must not be negative");</a:t>
            </a:r>
          </a:p>
          <a:p>
            <a:pPr lvl="2"/>
            <a:r>
              <a:rPr lang="en-US" altLang="zh-TW" dirty="0"/>
              <a:t>// Otherwise, compute a value and return normally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for(</a:t>
            </a:r>
            <a:r>
              <a:rPr lang="en-US" altLang="zh-TW" dirty="0" err="1">
                <a:solidFill>
                  <a:srgbClr val="0070C0"/>
                </a:solidFill>
              </a:rPr>
              <a:t>var</a:t>
            </a:r>
            <a:r>
              <a:rPr lang="en-US" altLang="zh-TW" dirty="0">
                <a:solidFill>
                  <a:srgbClr val="0070C0"/>
                </a:solidFill>
              </a:rPr>
              <a:t> f = 1; x &gt; 1; f *= x, x--) </a:t>
            </a:r>
            <a:r>
              <a:rPr lang="en-US" altLang="zh-TW" dirty="0"/>
              <a:t>/* empty */ ;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return f;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}</a:t>
            </a:r>
            <a:endParaRPr lang="zh-TW" altLang="en-US" sz="7200" dirty="0">
              <a:solidFill>
                <a:srgbClr val="0070C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42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5741371"/>
            <a:ext cx="3920416" cy="98010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1193316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3948" y="0"/>
            <a:ext cx="9147947" cy="490066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try/catch/finally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-1" y="620688"/>
            <a:ext cx="9143999" cy="6237312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is exception handling mechanism.</a:t>
            </a:r>
          </a:p>
          <a:p>
            <a:r>
              <a:rPr lang="en-US" altLang="zh-TW" b="1" dirty="0">
                <a:solidFill>
                  <a:srgbClr val="C00000"/>
                </a:solidFill>
              </a:rPr>
              <a:t>try:</a:t>
            </a:r>
            <a:r>
              <a:rPr lang="zh-TW" altLang="en-US" dirty="0"/>
              <a:t> </a:t>
            </a:r>
            <a:endParaRPr lang="en-US" altLang="zh-TW" dirty="0"/>
          </a:p>
          <a:p>
            <a:pPr lvl="1"/>
            <a:r>
              <a:rPr lang="en-US" altLang="zh-TW" dirty="0"/>
              <a:t>defines the block of code whose exceptions are to</a:t>
            </a:r>
            <a:r>
              <a:rPr lang="zh-TW" altLang="en-US" dirty="0"/>
              <a:t> </a:t>
            </a:r>
            <a:r>
              <a:rPr lang="en-US" altLang="zh-TW" dirty="0"/>
              <a:t>be handled</a:t>
            </a:r>
          </a:p>
          <a:p>
            <a:r>
              <a:rPr lang="en-US" altLang="zh-TW" b="1" dirty="0">
                <a:solidFill>
                  <a:srgbClr val="C00000"/>
                </a:solidFill>
              </a:rPr>
              <a:t>catch:</a:t>
            </a:r>
          </a:p>
          <a:p>
            <a:pPr lvl="1"/>
            <a:r>
              <a:rPr lang="en-US" altLang="zh-TW" b="1" dirty="0"/>
              <a:t>try</a:t>
            </a:r>
            <a:r>
              <a:rPr lang="en-US" altLang="zh-TW" dirty="0"/>
              <a:t> block is followed by a </a:t>
            </a:r>
            <a:r>
              <a:rPr lang="en-US" altLang="zh-TW" b="1" dirty="0"/>
              <a:t>catch</a:t>
            </a:r>
            <a:r>
              <a:rPr lang="en-US" altLang="zh-TW" dirty="0"/>
              <a:t> clause:</a:t>
            </a:r>
          </a:p>
          <a:p>
            <a:pPr lvl="2"/>
            <a:r>
              <a:rPr lang="en-US" altLang="zh-TW" dirty="0"/>
              <a:t>is a block of statements</a:t>
            </a:r>
            <a:r>
              <a:rPr lang="zh-TW" altLang="en-US" dirty="0"/>
              <a:t> </a:t>
            </a:r>
            <a:r>
              <a:rPr lang="en-US" altLang="zh-TW" dirty="0"/>
              <a:t>that </a:t>
            </a:r>
            <a:r>
              <a:rPr lang="en-US" altLang="zh-TW" b="1" dirty="0"/>
              <a:t>are invoked when an exception occurs anywhere within the try block</a:t>
            </a:r>
            <a:r>
              <a:rPr lang="en-US" altLang="zh-TW" dirty="0"/>
              <a:t>.</a:t>
            </a:r>
          </a:p>
          <a:p>
            <a:r>
              <a:rPr lang="en-US" altLang="zh-TW" b="1" dirty="0">
                <a:solidFill>
                  <a:srgbClr val="C00000"/>
                </a:solidFill>
              </a:rPr>
              <a:t>finally:</a:t>
            </a:r>
          </a:p>
          <a:p>
            <a:pPr lvl="1"/>
            <a:r>
              <a:rPr lang="en-US" altLang="zh-TW" b="1" dirty="0"/>
              <a:t>catch</a:t>
            </a:r>
            <a:r>
              <a:rPr lang="zh-TW" altLang="en-US" dirty="0"/>
              <a:t> </a:t>
            </a:r>
            <a:r>
              <a:rPr lang="en-US" altLang="zh-TW" dirty="0"/>
              <a:t>clause is followed by a </a:t>
            </a:r>
            <a:r>
              <a:rPr lang="en-US" altLang="zh-TW" b="1" dirty="0"/>
              <a:t>finally</a:t>
            </a:r>
            <a:r>
              <a:rPr lang="en-US" altLang="zh-TW" dirty="0"/>
              <a:t> block:</a:t>
            </a:r>
          </a:p>
          <a:p>
            <a:pPr lvl="2"/>
            <a:r>
              <a:rPr lang="en-US" altLang="zh-TW" dirty="0"/>
              <a:t>containing cleanup code:</a:t>
            </a:r>
          </a:p>
          <a:p>
            <a:pPr lvl="3"/>
            <a:r>
              <a:rPr lang="en-US" altLang="zh-TW" dirty="0"/>
              <a:t>is </a:t>
            </a:r>
            <a:r>
              <a:rPr lang="en-US" altLang="zh-TW" b="1" dirty="0"/>
              <a:t>guaranteed to be</a:t>
            </a:r>
            <a:r>
              <a:rPr lang="zh-TW" altLang="en-US" b="1" dirty="0"/>
              <a:t> </a:t>
            </a:r>
            <a:r>
              <a:rPr lang="en-US" altLang="zh-TW" b="1" dirty="0"/>
              <a:t>executed</a:t>
            </a:r>
            <a:r>
              <a:rPr lang="en-US" altLang="zh-TW" dirty="0"/>
              <a:t>, </a:t>
            </a:r>
          </a:p>
          <a:p>
            <a:pPr lvl="3"/>
            <a:r>
              <a:rPr lang="en-US" altLang="zh-TW" dirty="0"/>
              <a:t>regardless of what happens in the try block.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90655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-1" y="0"/>
            <a:ext cx="9143999" cy="6858000"/>
          </a:xfrm>
        </p:spPr>
        <p:txBody>
          <a:bodyPr>
            <a:normAutofit fontScale="55000" lnSpcReduction="20000"/>
          </a:bodyPr>
          <a:lstStyle/>
          <a:p>
            <a:r>
              <a:rPr lang="en-US" altLang="zh-TW" b="1" dirty="0"/>
              <a:t>try {</a:t>
            </a:r>
          </a:p>
          <a:p>
            <a:r>
              <a:rPr lang="en-US" altLang="zh-TW" dirty="0"/>
              <a:t>// Normally, this code runs from the top of the block to the bottom</a:t>
            </a:r>
            <a:r>
              <a:rPr lang="zh-TW" altLang="en-US" dirty="0"/>
              <a:t> </a:t>
            </a:r>
            <a:r>
              <a:rPr lang="en-US" altLang="zh-TW" dirty="0"/>
              <a:t>without problems. </a:t>
            </a:r>
          </a:p>
          <a:p>
            <a:r>
              <a:rPr lang="en-US" altLang="zh-TW" dirty="0"/>
              <a:t>// But it can </a:t>
            </a:r>
            <a:r>
              <a:rPr lang="en-US" altLang="zh-TW" dirty="0">
                <a:solidFill>
                  <a:srgbClr val="C00000"/>
                </a:solidFill>
              </a:rPr>
              <a:t>sometimes throw an exception</a:t>
            </a:r>
            <a:r>
              <a:rPr lang="en-US" altLang="zh-TW" dirty="0"/>
              <a:t>,</a:t>
            </a:r>
          </a:p>
          <a:p>
            <a:r>
              <a:rPr lang="en-US" altLang="zh-TW" dirty="0"/>
              <a:t>// either directly, </a:t>
            </a:r>
            <a:r>
              <a:rPr lang="en-US" altLang="zh-TW" dirty="0">
                <a:solidFill>
                  <a:srgbClr val="C00000"/>
                </a:solidFill>
              </a:rPr>
              <a:t>with a throw statement, </a:t>
            </a:r>
          </a:p>
          <a:p>
            <a:r>
              <a:rPr lang="en-US" altLang="zh-TW" dirty="0"/>
              <a:t>// or indirectly, </a:t>
            </a:r>
            <a:r>
              <a:rPr lang="en-US" altLang="zh-TW" dirty="0">
                <a:solidFill>
                  <a:srgbClr val="C00000"/>
                </a:solidFill>
              </a:rPr>
              <a:t>by calling a method that throws an exception</a:t>
            </a:r>
            <a:r>
              <a:rPr lang="en-US" altLang="zh-TW" dirty="0"/>
              <a:t>.</a:t>
            </a:r>
          </a:p>
          <a:p>
            <a:r>
              <a:rPr lang="en-US" altLang="zh-TW" b="1" dirty="0"/>
              <a:t>}</a:t>
            </a:r>
          </a:p>
          <a:p>
            <a:endParaRPr lang="en-US" altLang="zh-TW" dirty="0">
              <a:solidFill>
                <a:srgbClr val="0070C0"/>
              </a:solidFill>
            </a:endParaRPr>
          </a:p>
          <a:p>
            <a:r>
              <a:rPr lang="en-US" altLang="zh-TW" b="1" dirty="0"/>
              <a:t>catch (e) {</a:t>
            </a:r>
          </a:p>
          <a:p>
            <a:r>
              <a:rPr lang="en-US" altLang="zh-TW" dirty="0"/>
              <a:t>// The statements in this block </a:t>
            </a:r>
            <a:r>
              <a:rPr lang="en-US" altLang="zh-TW" dirty="0">
                <a:solidFill>
                  <a:srgbClr val="C00000"/>
                </a:solidFill>
              </a:rPr>
              <a:t>are executed if</a:t>
            </a:r>
            <a:r>
              <a:rPr lang="en-US" altLang="zh-TW" dirty="0"/>
              <a:t>, and only if, </a:t>
            </a:r>
            <a:r>
              <a:rPr lang="en-US" altLang="zh-TW" b="1" dirty="0">
                <a:solidFill>
                  <a:srgbClr val="C00000"/>
                </a:solidFill>
              </a:rPr>
              <a:t>the try block </a:t>
            </a:r>
            <a:r>
              <a:rPr lang="en-US" altLang="zh-TW" dirty="0">
                <a:solidFill>
                  <a:srgbClr val="C00000"/>
                </a:solidFill>
              </a:rPr>
              <a:t>throws an exception</a:t>
            </a:r>
            <a:r>
              <a:rPr lang="en-US" altLang="zh-TW" dirty="0"/>
              <a:t>. </a:t>
            </a:r>
          </a:p>
          <a:p>
            <a:r>
              <a:rPr lang="en-US" altLang="zh-TW" dirty="0"/>
              <a:t>// These statements can </a:t>
            </a:r>
            <a:r>
              <a:rPr lang="en-US" altLang="zh-TW" dirty="0">
                <a:solidFill>
                  <a:srgbClr val="C00000"/>
                </a:solidFill>
              </a:rPr>
              <a:t>use the local variable </a:t>
            </a:r>
            <a:r>
              <a:rPr lang="en-US" altLang="zh-TW" b="1" dirty="0">
                <a:solidFill>
                  <a:srgbClr val="C00000"/>
                </a:solidFill>
              </a:rPr>
              <a:t>e</a:t>
            </a:r>
            <a:r>
              <a:rPr lang="en-US" altLang="zh-TW" dirty="0">
                <a:solidFill>
                  <a:srgbClr val="C00000"/>
                </a:solidFill>
              </a:rPr>
              <a:t> to refer to the </a:t>
            </a:r>
            <a:r>
              <a:rPr lang="en-US" altLang="zh-TW" b="1" dirty="0">
                <a:solidFill>
                  <a:srgbClr val="C00000"/>
                </a:solidFill>
              </a:rPr>
              <a:t>Error object </a:t>
            </a:r>
            <a:r>
              <a:rPr lang="en-US" altLang="zh-TW" dirty="0"/>
              <a:t>or other value that was thrown.</a:t>
            </a:r>
          </a:p>
          <a:p>
            <a:r>
              <a:rPr lang="en-US" altLang="zh-TW" dirty="0"/>
              <a:t>// This block may handle the exception somehow, </a:t>
            </a:r>
          </a:p>
          <a:p>
            <a:r>
              <a:rPr lang="en-US" altLang="zh-TW" dirty="0"/>
              <a:t>// may </a:t>
            </a:r>
            <a:r>
              <a:rPr lang="en-US" altLang="zh-TW" dirty="0">
                <a:solidFill>
                  <a:srgbClr val="C00000"/>
                </a:solidFill>
              </a:rPr>
              <a:t>ignore the exception by doing nothing, or may </a:t>
            </a:r>
            <a:r>
              <a:rPr lang="en-US" altLang="zh-TW" dirty="0" err="1">
                <a:solidFill>
                  <a:srgbClr val="C00000"/>
                </a:solidFill>
              </a:rPr>
              <a:t>rethrow</a:t>
            </a:r>
            <a:r>
              <a:rPr lang="en-US" altLang="zh-TW" dirty="0">
                <a:solidFill>
                  <a:srgbClr val="C00000"/>
                </a:solidFill>
              </a:rPr>
              <a:t> the exception with throw</a:t>
            </a:r>
            <a:r>
              <a:rPr lang="en-US" altLang="zh-TW" dirty="0"/>
              <a:t>.</a:t>
            </a:r>
          </a:p>
          <a:p>
            <a:r>
              <a:rPr lang="en-US" altLang="zh-TW" b="1" dirty="0"/>
              <a:t>}</a:t>
            </a:r>
          </a:p>
          <a:p>
            <a:endParaRPr lang="en-US" altLang="zh-TW" dirty="0"/>
          </a:p>
          <a:p>
            <a:r>
              <a:rPr lang="en-US" altLang="zh-TW" b="1" dirty="0"/>
              <a:t>finally {</a:t>
            </a:r>
          </a:p>
          <a:p>
            <a:r>
              <a:rPr lang="en-US" altLang="zh-TW" dirty="0"/>
              <a:t>// This block contains statements that </a:t>
            </a:r>
            <a:r>
              <a:rPr lang="en-US" altLang="zh-TW" dirty="0">
                <a:solidFill>
                  <a:srgbClr val="C00000"/>
                </a:solidFill>
              </a:rPr>
              <a:t>are always executed, regardless of what happens in the </a:t>
            </a:r>
            <a:r>
              <a:rPr lang="en-US" altLang="zh-TW" b="1" dirty="0">
                <a:solidFill>
                  <a:srgbClr val="C00000"/>
                </a:solidFill>
              </a:rPr>
              <a:t>try block</a:t>
            </a:r>
            <a:r>
              <a:rPr lang="en-US" altLang="zh-TW" dirty="0">
                <a:solidFill>
                  <a:srgbClr val="C00000"/>
                </a:solidFill>
              </a:rPr>
              <a:t>. </a:t>
            </a:r>
          </a:p>
          <a:p>
            <a:r>
              <a:rPr lang="en-US" altLang="zh-TW" dirty="0"/>
              <a:t>// They are executed whether the try block terminates:</a:t>
            </a:r>
          </a:p>
          <a:p>
            <a:r>
              <a:rPr lang="en-US" altLang="zh-TW" dirty="0"/>
              <a:t>// 1) normally, after reaching the bottom of the block</a:t>
            </a:r>
          </a:p>
          <a:p>
            <a:r>
              <a:rPr lang="en-US" altLang="zh-TW" dirty="0"/>
              <a:t>// 2) because of a </a:t>
            </a:r>
            <a:r>
              <a:rPr lang="en-US" altLang="zh-TW" dirty="0">
                <a:solidFill>
                  <a:srgbClr val="C00000"/>
                </a:solidFill>
              </a:rPr>
              <a:t>break, continue, or return </a:t>
            </a:r>
            <a:r>
              <a:rPr lang="en-US" altLang="zh-TW" dirty="0"/>
              <a:t>statement</a:t>
            </a:r>
          </a:p>
          <a:p>
            <a:r>
              <a:rPr lang="en-US" altLang="zh-TW" dirty="0"/>
              <a:t>// 3) </a:t>
            </a:r>
            <a:r>
              <a:rPr lang="en-US" altLang="zh-TW" dirty="0">
                <a:solidFill>
                  <a:srgbClr val="C00000"/>
                </a:solidFill>
              </a:rPr>
              <a:t>with an exception that is handled by a catch c</a:t>
            </a:r>
            <a:r>
              <a:rPr lang="en-US" altLang="zh-TW" dirty="0"/>
              <a:t>lause above</a:t>
            </a:r>
          </a:p>
          <a:p>
            <a:r>
              <a:rPr lang="en-US" altLang="zh-TW" dirty="0"/>
              <a:t>// 4) with </a:t>
            </a:r>
            <a:r>
              <a:rPr lang="en-US" altLang="zh-TW" dirty="0">
                <a:solidFill>
                  <a:srgbClr val="C00000"/>
                </a:solidFill>
              </a:rPr>
              <a:t>an uncaught exception that is still propagatin</a:t>
            </a:r>
            <a:r>
              <a:rPr lang="en-US" altLang="zh-TW" dirty="0"/>
              <a:t>g</a:t>
            </a:r>
          </a:p>
          <a:p>
            <a:r>
              <a:rPr lang="en-US" altLang="zh-TW" b="1" dirty="0"/>
              <a:t>}</a:t>
            </a:r>
            <a:endParaRPr lang="zh-TW" altLang="en-US" b="1" dirty="0">
              <a:solidFill>
                <a:srgbClr val="0070C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44</a:t>
            </a:fld>
            <a:endParaRPr lang="zh-TW" altLang="en-US"/>
          </a:p>
        </p:txBody>
      </p:sp>
      <p:sp>
        <p:nvSpPr>
          <p:cNvPr id="2" name="箭號: 向下 1">
            <a:extLst>
              <a:ext uri="{FF2B5EF4-FFF2-40B4-BE49-F238E27FC236}">
                <a16:creationId xmlns:a16="http://schemas.microsoft.com/office/drawing/2014/main" id="{64EFCFDC-6130-4235-8E16-6B37C57229C1}"/>
              </a:ext>
            </a:extLst>
          </p:cNvPr>
          <p:cNvSpPr/>
          <p:nvPr/>
        </p:nvSpPr>
        <p:spPr>
          <a:xfrm>
            <a:off x="827584" y="1412776"/>
            <a:ext cx="216024" cy="504056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箭號: 向下 4">
            <a:extLst>
              <a:ext uri="{FF2B5EF4-FFF2-40B4-BE49-F238E27FC236}">
                <a16:creationId xmlns:a16="http://schemas.microsoft.com/office/drawing/2014/main" id="{0C0487A7-F22F-4795-B8BE-303BE6D793D0}"/>
              </a:ext>
            </a:extLst>
          </p:cNvPr>
          <p:cNvSpPr/>
          <p:nvPr/>
        </p:nvSpPr>
        <p:spPr>
          <a:xfrm>
            <a:off x="827584" y="3573016"/>
            <a:ext cx="216024" cy="504056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22873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-1" y="0"/>
            <a:ext cx="9143999" cy="6858000"/>
          </a:xfrm>
        </p:spPr>
        <p:txBody>
          <a:bodyPr>
            <a:normAutofit fontScale="70000" lnSpcReduction="20000"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function </a:t>
            </a:r>
            <a:r>
              <a:rPr lang="en-US" altLang="zh-TW" b="1" dirty="0">
                <a:solidFill>
                  <a:srgbClr val="0070C0"/>
                </a:solidFill>
              </a:rPr>
              <a:t>factorial</a:t>
            </a:r>
            <a:r>
              <a:rPr lang="en-US" altLang="zh-TW" dirty="0">
                <a:solidFill>
                  <a:srgbClr val="0070C0"/>
                </a:solidFill>
              </a:rPr>
              <a:t>(x) {</a:t>
            </a:r>
          </a:p>
          <a:p>
            <a:r>
              <a:rPr lang="en-US" altLang="zh-TW" dirty="0"/>
              <a:t>// If the input argument is invalid, throw an exception!</a:t>
            </a:r>
          </a:p>
          <a:p>
            <a:r>
              <a:rPr lang="en-US" altLang="zh-TW" b="1" dirty="0">
                <a:solidFill>
                  <a:srgbClr val="0070C0"/>
                </a:solidFill>
              </a:rPr>
              <a:t>if (x &lt; 0) </a:t>
            </a:r>
            <a:r>
              <a:rPr lang="en-US" altLang="zh-TW" b="1" dirty="0">
                <a:solidFill>
                  <a:srgbClr val="C00000"/>
                </a:solidFill>
              </a:rPr>
              <a:t>throw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>
                <a:solidFill>
                  <a:srgbClr val="C00000"/>
                </a:solidFill>
              </a:rPr>
              <a:t>new Error("x must not be negative");</a:t>
            </a:r>
          </a:p>
          <a:p>
            <a:r>
              <a:rPr lang="en-US" altLang="zh-TW" dirty="0"/>
              <a:t>// Otherwise, compute a value and return normally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for(</a:t>
            </a:r>
            <a:r>
              <a:rPr lang="en-US" altLang="zh-TW" dirty="0" err="1">
                <a:solidFill>
                  <a:srgbClr val="0070C0"/>
                </a:solidFill>
              </a:rPr>
              <a:t>var</a:t>
            </a:r>
            <a:r>
              <a:rPr lang="en-US" altLang="zh-TW" dirty="0">
                <a:solidFill>
                  <a:srgbClr val="0070C0"/>
                </a:solidFill>
              </a:rPr>
              <a:t> f = 1; x &gt; 1; f *= x, x--) </a:t>
            </a:r>
            <a:r>
              <a:rPr lang="en-US" altLang="zh-TW" dirty="0"/>
              <a:t>/* empty */ </a:t>
            </a:r>
            <a:r>
              <a:rPr lang="en-US" altLang="zh-TW" dirty="0">
                <a:solidFill>
                  <a:srgbClr val="0070C0"/>
                </a:solidFill>
              </a:rPr>
              <a:t>;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return f;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}</a:t>
            </a:r>
            <a:endParaRPr lang="zh-TW" altLang="en-US" sz="8000" dirty="0">
              <a:solidFill>
                <a:srgbClr val="0070C0"/>
              </a:solidFill>
            </a:endParaRPr>
          </a:p>
          <a:p>
            <a:endParaRPr lang="en-US" altLang="zh-TW" dirty="0"/>
          </a:p>
          <a:p>
            <a:r>
              <a:rPr lang="en-US" altLang="zh-TW" b="1" dirty="0">
                <a:solidFill>
                  <a:srgbClr val="0070C0"/>
                </a:solidFill>
              </a:rPr>
              <a:t>try {</a:t>
            </a:r>
          </a:p>
          <a:p>
            <a:r>
              <a:rPr lang="en-US" altLang="zh-TW" dirty="0"/>
              <a:t>// Ask the user to enter a number</a:t>
            </a:r>
          </a:p>
          <a:p>
            <a:r>
              <a:rPr lang="en-US" altLang="zh-TW" dirty="0" err="1">
                <a:solidFill>
                  <a:srgbClr val="0070C0"/>
                </a:solidFill>
              </a:rPr>
              <a:t>var</a:t>
            </a:r>
            <a:r>
              <a:rPr lang="en-US" altLang="zh-TW" dirty="0">
                <a:solidFill>
                  <a:srgbClr val="0070C0"/>
                </a:solidFill>
              </a:rPr>
              <a:t> n = </a:t>
            </a:r>
            <a:r>
              <a:rPr lang="en-US" altLang="zh-TW" dirty="0">
                <a:solidFill>
                  <a:srgbClr val="C00000"/>
                </a:solidFill>
              </a:rPr>
              <a:t>Number(prompt</a:t>
            </a:r>
            <a:r>
              <a:rPr lang="en-US" altLang="zh-TW" dirty="0">
                <a:solidFill>
                  <a:srgbClr val="0070C0"/>
                </a:solidFill>
              </a:rPr>
              <a:t>("Please enter a positive integer", ""));</a:t>
            </a:r>
          </a:p>
          <a:p>
            <a:r>
              <a:rPr lang="en-US" altLang="zh-TW" dirty="0"/>
              <a:t>// Compute the factorial of the number, assuming the input is valid</a:t>
            </a:r>
          </a:p>
          <a:p>
            <a:r>
              <a:rPr lang="en-US" altLang="zh-TW" dirty="0" err="1">
                <a:solidFill>
                  <a:srgbClr val="0070C0"/>
                </a:solidFill>
              </a:rPr>
              <a:t>var</a:t>
            </a:r>
            <a:r>
              <a:rPr lang="en-US" altLang="zh-TW" dirty="0">
                <a:solidFill>
                  <a:srgbClr val="0070C0"/>
                </a:solidFill>
              </a:rPr>
              <a:t> f = </a:t>
            </a:r>
            <a:r>
              <a:rPr lang="en-US" altLang="zh-TW" b="1" dirty="0">
                <a:solidFill>
                  <a:srgbClr val="0070C0"/>
                </a:solidFill>
              </a:rPr>
              <a:t>factorial</a:t>
            </a:r>
            <a:r>
              <a:rPr lang="en-US" altLang="zh-TW" dirty="0">
                <a:solidFill>
                  <a:srgbClr val="0070C0"/>
                </a:solidFill>
              </a:rPr>
              <a:t>(n);</a:t>
            </a:r>
          </a:p>
          <a:p>
            <a:r>
              <a:rPr lang="en-US" altLang="zh-TW" dirty="0"/>
              <a:t>// Display the result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alert(n + "! = " + f);</a:t>
            </a:r>
          </a:p>
          <a:p>
            <a:r>
              <a:rPr lang="en-US" altLang="zh-TW" b="1" dirty="0">
                <a:solidFill>
                  <a:srgbClr val="0070C0"/>
                </a:solidFill>
              </a:rPr>
              <a:t>}</a:t>
            </a:r>
          </a:p>
          <a:p>
            <a:r>
              <a:rPr lang="en-US" altLang="zh-TW" b="1" dirty="0">
                <a:solidFill>
                  <a:srgbClr val="0070C0"/>
                </a:solidFill>
              </a:rPr>
              <a:t>catch (ex) </a:t>
            </a:r>
            <a:r>
              <a:rPr lang="en-US" altLang="zh-TW" dirty="0">
                <a:solidFill>
                  <a:srgbClr val="0070C0"/>
                </a:solidFill>
              </a:rPr>
              <a:t>{ </a:t>
            </a:r>
            <a:r>
              <a:rPr lang="en-US" altLang="zh-TW" dirty="0"/>
              <a:t>// If the user's input was not valid, we end up here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alert(</a:t>
            </a:r>
            <a:r>
              <a:rPr lang="en-US" altLang="zh-TW" b="1" dirty="0">
                <a:solidFill>
                  <a:srgbClr val="0070C0"/>
                </a:solidFill>
              </a:rPr>
              <a:t>ex</a:t>
            </a:r>
            <a:r>
              <a:rPr lang="en-US" altLang="zh-TW" dirty="0">
                <a:solidFill>
                  <a:srgbClr val="0070C0"/>
                </a:solidFill>
              </a:rPr>
              <a:t>); </a:t>
            </a:r>
            <a:r>
              <a:rPr lang="en-US" altLang="zh-TW" dirty="0"/>
              <a:t>// Tell the user what the error is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}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45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043608" y="2627396"/>
            <a:ext cx="75608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b="1" dirty="0">
                <a:latin typeface="Birka"/>
              </a:rPr>
              <a:t>client-side</a:t>
            </a:r>
            <a:r>
              <a:rPr lang="en-US" altLang="zh-TW" sz="2000" dirty="0">
                <a:latin typeface="Birka"/>
              </a:rPr>
              <a:t> JS methods </a:t>
            </a:r>
            <a:r>
              <a:rPr lang="en-US" altLang="zh-TW" sz="2000" b="1" dirty="0">
                <a:latin typeface="TheSansMonoCd-W5Regular"/>
              </a:rPr>
              <a:t>prompt() </a:t>
            </a:r>
            <a:r>
              <a:rPr lang="en-US" altLang="zh-TW" sz="2000" b="1" dirty="0">
                <a:latin typeface="Birka"/>
              </a:rPr>
              <a:t>and </a:t>
            </a:r>
            <a:r>
              <a:rPr lang="en-US" altLang="zh-TW" sz="2000" b="1" dirty="0">
                <a:latin typeface="TheSansMonoCd-W5Regular"/>
              </a:rPr>
              <a:t>alert() </a:t>
            </a:r>
            <a:r>
              <a:rPr lang="en-US" altLang="zh-TW" sz="2000" dirty="0">
                <a:latin typeface="Birka"/>
              </a:rPr>
              <a:t>for input and output:</a:t>
            </a:r>
            <a:endParaRPr lang="zh-TW" altLang="en-US" sz="20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088" y="5654901"/>
            <a:ext cx="3672408" cy="107077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088" y="4149081"/>
            <a:ext cx="3642345" cy="1155096"/>
          </a:xfrm>
          <a:prstGeom prst="rect">
            <a:avLst/>
          </a:prstGeom>
          <a:ln>
            <a:solidFill>
              <a:srgbClr val="C00000"/>
            </a:solidFill>
          </a:ln>
        </p:spPr>
      </p:pic>
      <p:cxnSp>
        <p:nvCxnSpPr>
          <p:cNvPr id="9" name="直線單箭頭接點 8"/>
          <p:cNvCxnSpPr/>
          <p:nvPr/>
        </p:nvCxnSpPr>
        <p:spPr>
          <a:xfrm flipH="1">
            <a:off x="1331640" y="980728"/>
            <a:ext cx="1512168" cy="432344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19777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1976" y="106785"/>
            <a:ext cx="9147947" cy="490066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finally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-1" y="620688"/>
            <a:ext cx="9143999" cy="6237312"/>
          </a:xfrm>
        </p:spPr>
        <p:txBody>
          <a:bodyPr>
            <a:normAutofit fontScale="70000" lnSpcReduction="20000"/>
          </a:bodyPr>
          <a:lstStyle/>
          <a:p>
            <a:r>
              <a:rPr lang="en-US" altLang="zh-TW" b="1" dirty="0"/>
              <a:t>Finally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/>
              <a:t>is </a:t>
            </a:r>
            <a:r>
              <a:rPr lang="en-US" altLang="zh-TW" dirty="0">
                <a:solidFill>
                  <a:srgbClr val="C00000"/>
                </a:solidFill>
              </a:rPr>
              <a:t>guaranteed to be executed </a:t>
            </a:r>
            <a:r>
              <a:rPr lang="en-US" altLang="zh-TW" dirty="0"/>
              <a:t>if any portion of the </a:t>
            </a:r>
            <a:r>
              <a:rPr lang="en-US" altLang="zh-TW" b="1" dirty="0"/>
              <a:t>try</a:t>
            </a:r>
            <a:r>
              <a:rPr lang="en-US" altLang="zh-TW" dirty="0"/>
              <a:t> block is executed, </a:t>
            </a:r>
          </a:p>
          <a:p>
            <a:pPr lvl="2"/>
            <a:r>
              <a:rPr lang="en-US" altLang="zh-TW" dirty="0">
                <a:solidFill>
                  <a:srgbClr val="C00000"/>
                </a:solidFill>
              </a:rPr>
              <a:t>regardless of how the code </a:t>
            </a:r>
            <a:r>
              <a:rPr lang="en-US" altLang="zh-TW" dirty="0"/>
              <a:t>in the try block completes. </a:t>
            </a:r>
          </a:p>
          <a:p>
            <a:pPr lvl="2"/>
            <a:r>
              <a:rPr lang="en-US" altLang="zh-TW" dirty="0"/>
              <a:t>It is generally used </a:t>
            </a:r>
            <a:r>
              <a:rPr lang="en-US" altLang="zh-TW" dirty="0">
                <a:solidFill>
                  <a:srgbClr val="C00000"/>
                </a:solidFill>
              </a:rPr>
              <a:t>to clean up after the code in the try clause</a:t>
            </a:r>
            <a:r>
              <a:rPr lang="en-US" altLang="zh-TW" dirty="0"/>
              <a:t>.</a:t>
            </a:r>
          </a:p>
          <a:p>
            <a:pPr lvl="1"/>
            <a:r>
              <a:rPr lang="en-US" altLang="zh-TW" dirty="0"/>
              <a:t>If to left the try block because of a </a:t>
            </a:r>
            <a:r>
              <a:rPr lang="en-US" altLang="zh-TW" dirty="0">
                <a:solidFill>
                  <a:srgbClr val="C00000"/>
                </a:solidFill>
              </a:rPr>
              <a:t>return, continue, or break:</a:t>
            </a:r>
          </a:p>
          <a:p>
            <a:pPr lvl="2"/>
            <a:r>
              <a:rPr lang="en-US" altLang="zh-TW" dirty="0">
                <a:solidFill>
                  <a:srgbClr val="C00000"/>
                </a:solidFill>
              </a:rPr>
              <a:t>finally block is executed </a:t>
            </a:r>
            <a:r>
              <a:rPr lang="en-US" altLang="zh-TW" b="1" dirty="0">
                <a:solidFill>
                  <a:srgbClr val="C00000"/>
                </a:solidFill>
              </a:rPr>
              <a:t>before</a:t>
            </a:r>
            <a:r>
              <a:rPr lang="en-US" altLang="zh-TW" dirty="0">
                <a:solidFill>
                  <a:srgbClr val="C00000"/>
                </a:solidFill>
              </a:rPr>
              <a:t> </a:t>
            </a:r>
            <a:r>
              <a:rPr lang="en-US" altLang="zh-TW" dirty="0"/>
              <a:t>to jumps to its new destination</a:t>
            </a:r>
          </a:p>
          <a:p>
            <a:pPr lvl="1"/>
            <a:r>
              <a:rPr lang="en-US" altLang="zh-TW" dirty="0"/>
              <a:t>exception occurs in try:</a:t>
            </a:r>
          </a:p>
          <a:p>
            <a:pPr lvl="2"/>
            <a:r>
              <a:rPr lang="en-US" altLang="zh-TW" sz="2300" dirty="0">
                <a:solidFill>
                  <a:srgbClr val="0070C0"/>
                </a:solidFill>
              </a:rPr>
              <a:t>catch</a:t>
            </a:r>
            <a:r>
              <a:rPr lang="en-US" altLang="zh-TW" sz="2300" dirty="0"/>
              <a:t> handles exception</a:t>
            </a:r>
            <a:r>
              <a:rPr lang="en-US" altLang="zh-TW" sz="2300" dirty="0">
                <a:sym typeface="Wingdings" panose="05000000000000000000" pitchFamily="2" charset="2"/>
              </a:rPr>
              <a:t></a:t>
            </a:r>
            <a:r>
              <a:rPr lang="en-US" altLang="zh-TW" sz="2300" dirty="0"/>
              <a:t> </a:t>
            </a:r>
            <a:r>
              <a:rPr lang="en-US" altLang="zh-TW" sz="2300" dirty="0">
                <a:solidFill>
                  <a:srgbClr val="0070C0"/>
                </a:solidFill>
              </a:rPr>
              <a:t>finally</a:t>
            </a:r>
            <a:r>
              <a:rPr lang="en-US" altLang="zh-TW" sz="2300" dirty="0"/>
              <a:t> block</a:t>
            </a:r>
          </a:p>
          <a:p>
            <a:pPr lvl="2"/>
            <a:r>
              <a:rPr lang="en-US" altLang="zh-TW" sz="2300" dirty="0">
                <a:solidFill>
                  <a:srgbClr val="C00000"/>
                </a:solidFill>
              </a:rPr>
              <a:t>no</a:t>
            </a:r>
            <a:r>
              <a:rPr lang="en-US" altLang="zh-TW" sz="2300" dirty="0"/>
              <a:t> local </a:t>
            </a:r>
            <a:r>
              <a:rPr lang="en-US" altLang="zh-TW" sz="2300" dirty="0">
                <a:solidFill>
                  <a:srgbClr val="0070C0"/>
                </a:solidFill>
              </a:rPr>
              <a:t>catch</a:t>
            </a:r>
            <a:r>
              <a:rPr lang="en-US" altLang="zh-TW" sz="2300" dirty="0"/>
              <a:t> </a:t>
            </a:r>
            <a:r>
              <a:rPr lang="en-US" altLang="zh-TW" sz="2300" dirty="0">
                <a:sym typeface="Wingdings" panose="05000000000000000000" pitchFamily="2" charset="2"/>
              </a:rPr>
              <a:t> </a:t>
            </a:r>
            <a:r>
              <a:rPr lang="en-US" altLang="zh-TW" sz="2300" dirty="0">
                <a:solidFill>
                  <a:srgbClr val="0070C0"/>
                </a:solidFill>
              </a:rPr>
              <a:t>finally</a:t>
            </a:r>
            <a:r>
              <a:rPr lang="en-US" altLang="zh-TW" sz="2300" dirty="0"/>
              <a:t> block</a:t>
            </a:r>
          </a:p>
          <a:p>
            <a:r>
              <a:rPr lang="en-US" altLang="zh-TW" dirty="0"/>
              <a:t>if a </a:t>
            </a:r>
            <a:r>
              <a:rPr lang="en-US" altLang="zh-TW" sz="2800" b="1" dirty="0"/>
              <a:t>finally</a:t>
            </a:r>
            <a:r>
              <a:rPr lang="en-US" altLang="zh-TW" sz="2800" dirty="0"/>
              <a:t> </a:t>
            </a:r>
            <a:r>
              <a:rPr lang="en-US" altLang="zh-TW" dirty="0"/>
              <a:t>throws an exception:</a:t>
            </a:r>
          </a:p>
          <a:p>
            <a:pPr lvl="1"/>
            <a:r>
              <a:rPr lang="en-US" altLang="zh-TW" dirty="0">
                <a:solidFill>
                  <a:srgbClr val="C00000"/>
                </a:solidFill>
              </a:rPr>
              <a:t>it replaces any exception</a:t>
            </a:r>
            <a:r>
              <a:rPr lang="en-US" altLang="zh-TW" dirty="0"/>
              <a:t> that was in the process of being thrown.</a:t>
            </a:r>
          </a:p>
          <a:p>
            <a:r>
              <a:rPr lang="en-US" altLang="zh-TW" b="1" dirty="0"/>
              <a:t>try</a:t>
            </a:r>
            <a:r>
              <a:rPr lang="en-US" altLang="zh-TW" dirty="0"/>
              <a:t> and </a:t>
            </a:r>
            <a:r>
              <a:rPr lang="en-US" altLang="zh-TW" b="1" dirty="0"/>
              <a:t>finally</a:t>
            </a:r>
            <a:r>
              <a:rPr lang="en-US" altLang="zh-TW" dirty="0"/>
              <a:t> can be used together </a:t>
            </a:r>
            <a:r>
              <a:rPr lang="en-US" altLang="zh-TW" dirty="0">
                <a:solidFill>
                  <a:srgbClr val="C00000"/>
                </a:solidFill>
              </a:rPr>
              <a:t>without</a:t>
            </a:r>
            <a:r>
              <a:rPr lang="en-US" altLang="zh-TW" dirty="0"/>
              <a:t> a </a:t>
            </a:r>
            <a:r>
              <a:rPr lang="en-US" altLang="zh-TW" b="1" dirty="0"/>
              <a:t>catch</a:t>
            </a:r>
            <a:r>
              <a:rPr lang="en-US" altLang="zh-TW" dirty="0"/>
              <a:t>.</a:t>
            </a:r>
          </a:p>
          <a:p>
            <a:r>
              <a:rPr lang="en-US" altLang="zh-TW" sz="2800" dirty="0"/>
              <a:t>can’t completely simulate </a:t>
            </a:r>
            <a:r>
              <a:rPr lang="en-US" altLang="zh-TW" sz="2800" b="1" dirty="0">
                <a:solidFill>
                  <a:srgbClr val="0070C0"/>
                </a:solidFill>
              </a:rPr>
              <a:t>for</a:t>
            </a:r>
            <a:r>
              <a:rPr lang="en-US" altLang="zh-TW" sz="2800" dirty="0"/>
              <a:t> </a:t>
            </a:r>
            <a:r>
              <a:rPr lang="en-US" altLang="zh-TW" dirty="0">
                <a:solidFill>
                  <a:srgbClr val="0070C0"/>
                </a:solidFill>
              </a:rPr>
              <a:t>with a </a:t>
            </a:r>
            <a:r>
              <a:rPr lang="en-US" altLang="zh-TW" sz="2800" b="1" dirty="0">
                <a:solidFill>
                  <a:srgbClr val="0070C0"/>
                </a:solidFill>
              </a:rPr>
              <a:t>while</a:t>
            </a:r>
            <a:r>
              <a:rPr lang="en-US" altLang="zh-TW" sz="2800" dirty="0">
                <a:solidFill>
                  <a:srgbClr val="0070C0"/>
                </a:solidFill>
              </a:rPr>
              <a:t>:</a:t>
            </a:r>
          </a:p>
          <a:p>
            <a:pPr lvl="1"/>
            <a:r>
              <a:rPr lang="en-US" altLang="zh-TW" dirty="0"/>
              <a:t>because </a:t>
            </a:r>
            <a:r>
              <a:rPr lang="en-US" altLang="zh-TW" sz="2400" dirty="0"/>
              <a:t>continue </a:t>
            </a:r>
            <a:r>
              <a:rPr lang="en-US" altLang="zh-TW" dirty="0"/>
              <a:t>statement behaves differently for the two loops</a:t>
            </a:r>
          </a:p>
          <a:p>
            <a:pPr lvl="1"/>
            <a:r>
              <a:rPr lang="en-US" altLang="zh-TW" dirty="0"/>
              <a:t>// use </a:t>
            </a:r>
            <a:r>
              <a:rPr lang="en-US" altLang="zh-TW" b="1" dirty="0"/>
              <a:t>try/finally</a:t>
            </a:r>
            <a:r>
              <a:rPr lang="en-US" altLang="zh-TW" dirty="0"/>
              <a:t> to Simulate </a:t>
            </a:r>
            <a:r>
              <a:rPr lang="en-US" altLang="zh-TW" b="1" dirty="0"/>
              <a:t>for</a:t>
            </a:r>
            <a:r>
              <a:rPr lang="en-US" altLang="zh-TW" dirty="0"/>
              <a:t>( </a:t>
            </a:r>
            <a:r>
              <a:rPr lang="en-US" altLang="zh-TW" i="1" dirty="0"/>
              <a:t>initialize </a:t>
            </a:r>
            <a:r>
              <a:rPr lang="en-US" altLang="zh-TW" dirty="0"/>
              <a:t>; </a:t>
            </a:r>
            <a:r>
              <a:rPr lang="en-US" altLang="zh-TW" i="1" dirty="0"/>
              <a:t>test </a:t>
            </a:r>
            <a:r>
              <a:rPr lang="en-US" altLang="zh-TW" dirty="0"/>
              <a:t>; </a:t>
            </a:r>
            <a:r>
              <a:rPr lang="en-US" altLang="zh-TW" i="1" dirty="0"/>
              <a:t>increment </a:t>
            </a:r>
            <a:r>
              <a:rPr lang="en-US" altLang="zh-TW" dirty="0"/>
              <a:t>) body;</a:t>
            </a:r>
          </a:p>
          <a:p>
            <a:pPr lvl="1"/>
            <a:r>
              <a:rPr lang="en-US" altLang="zh-TW" i="1" dirty="0">
                <a:solidFill>
                  <a:srgbClr val="0070C0"/>
                </a:solidFill>
              </a:rPr>
              <a:t>initialize </a:t>
            </a:r>
            <a:r>
              <a:rPr lang="en-US" altLang="zh-TW" dirty="0">
                <a:solidFill>
                  <a:srgbClr val="0070C0"/>
                </a:solidFill>
              </a:rPr>
              <a:t>;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while( </a:t>
            </a:r>
            <a:r>
              <a:rPr lang="en-US" altLang="zh-TW" i="1" dirty="0">
                <a:solidFill>
                  <a:srgbClr val="0070C0"/>
                </a:solidFill>
              </a:rPr>
              <a:t>test </a:t>
            </a:r>
            <a:r>
              <a:rPr lang="en-US" altLang="zh-TW" dirty="0">
                <a:solidFill>
                  <a:srgbClr val="0070C0"/>
                </a:solidFill>
              </a:rPr>
              <a:t>) {</a:t>
            </a:r>
          </a:p>
          <a:p>
            <a:pPr lvl="1"/>
            <a:r>
              <a:rPr lang="en-US" altLang="zh-TW" b="1" dirty="0">
                <a:solidFill>
                  <a:srgbClr val="C00000"/>
                </a:solidFill>
              </a:rPr>
              <a:t>try</a:t>
            </a:r>
            <a:r>
              <a:rPr lang="en-US" altLang="zh-TW" dirty="0">
                <a:solidFill>
                  <a:srgbClr val="C00000"/>
                </a:solidFill>
              </a:rPr>
              <a:t> </a:t>
            </a:r>
            <a:r>
              <a:rPr lang="en-US" altLang="zh-TW" dirty="0">
                <a:solidFill>
                  <a:srgbClr val="0070C0"/>
                </a:solidFill>
              </a:rPr>
              <a:t>{ </a:t>
            </a:r>
            <a:r>
              <a:rPr lang="en-US" altLang="zh-TW" i="1" dirty="0">
                <a:solidFill>
                  <a:srgbClr val="0070C0"/>
                </a:solidFill>
              </a:rPr>
              <a:t>body </a:t>
            </a:r>
            <a:r>
              <a:rPr lang="en-US" altLang="zh-TW" dirty="0">
                <a:solidFill>
                  <a:srgbClr val="0070C0"/>
                </a:solidFill>
              </a:rPr>
              <a:t>; }</a:t>
            </a:r>
          </a:p>
          <a:p>
            <a:pPr lvl="1"/>
            <a:r>
              <a:rPr lang="en-US" altLang="zh-TW" b="1" dirty="0">
                <a:solidFill>
                  <a:srgbClr val="C00000"/>
                </a:solidFill>
              </a:rPr>
              <a:t>finally</a:t>
            </a:r>
            <a:r>
              <a:rPr lang="en-US" altLang="zh-TW" dirty="0">
                <a:solidFill>
                  <a:srgbClr val="0070C0"/>
                </a:solidFill>
              </a:rPr>
              <a:t> { </a:t>
            </a:r>
            <a:r>
              <a:rPr lang="en-US" altLang="zh-TW" i="1" dirty="0">
                <a:solidFill>
                  <a:srgbClr val="0070C0"/>
                </a:solidFill>
              </a:rPr>
              <a:t>increment </a:t>
            </a:r>
            <a:r>
              <a:rPr lang="en-US" altLang="zh-TW" dirty="0">
                <a:solidFill>
                  <a:srgbClr val="0070C0"/>
                </a:solidFill>
              </a:rPr>
              <a:t>; }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}</a:t>
            </a:r>
          </a:p>
          <a:p>
            <a:pPr lvl="2"/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855883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3948" y="0"/>
            <a:ext cx="9147947" cy="490066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with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-1" y="620688"/>
            <a:ext cx="9143999" cy="6237312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/>
              <a:t>It is used to </a:t>
            </a:r>
            <a:r>
              <a:rPr lang="en-US" altLang="zh-TW" dirty="0">
                <a:solidFill>
                  <a:srgbClr val="C00000"/>
                </a:solidFill>
              </a:rPr>
              <a:t>temporarily extend the scope </a:t>
            </a:r>
            <a:r>
              <a:rPr lang="en-US" altLang="zh-TW" dirty="0"/>
              <a:t>chain: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with (</a:t>
            </a:r>
            <a:r>
              <a:rPr lang="en-US" altLang="zh-TW" i="1" dirty="0">
                <a:solidFill>
                  <a:srgbClr val="0070C0"/>
                </a:solidFill>
              </a:rPr>
              <a:t>object</a:t>
            </a:r>
            <a:r>
              <a:rPr lang="en-US" altLang="zh-TW" dirty="0">
                <a:solidFill>
                  <a:srgbClr val="0070C0"/>
                </a:solidFill>
              </a:rPr>
              <a:t>)</a:t>
            </a:r>
          </a:p>
          <a:p>
            <a:pPr lvl="1"/>
            <a:r>
              <a:rPr lang="en-US" altLang="zh-TW" i="1" dirty="0">
                <a:solidFill>
                  <a:srgbClr val="0070C0"/>
                </a:solidFill>
              </a:rPr>
              <a:t>statement</a:t>
            </a:r>
          </a:p>
          <a:p>
            <a:pPr lvl="2"/>
            <a:r>
              <a:rPr lang="en-US" altLang="zh-TW" dirty="0"/>
              <a:t>adds </a:t>
            </a:r>
            <a:r>
              <a:rPr lang="en-US" altLang="zh-TW" sz="2000" i="1" dirty="0"/>
              <a:t>object </a:t>
            </a:r>
            <a:r>
              <a:rPr lang="en-US" altLang="zh-TW" dirty="0"/>
              <a:t>to the front of the scope chain, executes </a:t>
            </a:r>
            <a:r>
              <a:rPr lang="en-US" altLang="zh-TW" sz="2000" i="1" dirty="0"/>
              <a:t>statement</a:t>
            </a:r>
            <a:r>
              <a:rPr lang="en-US" altLang="zh-TW" dirty="0"/>
              <a:t>, </a:t>
            </a:r>
          </a:p>
          <a:p>
            <a:pPr lvl="2"/>
            <a:r>
              <a:rPr lang="en-US" altLang="zh-TW" dirty="0"/>
              <a:t>then restores the scope chain to its original state.</a:t>
            </a:r>
          </a:p>
          <a:p>
            <a:r>
              <a:rPr lang="en-US" altLang="zh-TW" dirty="0">
                <a:solidFill>
                  <a:srgbClr val="C00000"/>
                </a:solidFill>
              </a:rPr>
              <a:t>avoid using it whenever possible:</a:t>
            </a:r>
          </a:p>
          <a:p>
            <a:pPr lvl="1"/>
            <a:r>
              <a:rPr lang="en-US" altLang="zh-TW" b="1" dirty="0"/>
              <a:t>forbidden in strict mode </a:t>
            </a:r>
            <a:r>
              <a:rPr lang="en-US" altLang="zh-TW" dirty="0"/>
              <a:t>&amp; considered </a:t>
            </a:r>
            <a:r>
              <a:rPr lang="en-US" altLang="zh-TW" dirty="0">
                <a:solidFill>
                  <a:srgbClr val="C00000"/>
                </a:solidFill>
              </a:rPr>
              <a:t>deprecated</a:t>
            </a:r>
            <a:r>
              <a:rPr lang="en-US" altLang="zh-TW" dirty="0"/>
              <a:t> in </a:t>
            </a:r>
            <a:r>
              <a:rPr lang="en-US" altLang="zh-TW" b="1" dirty="0"/>
              <a:t>non-strict mode</a:t>
            </a:r>
            <a:r>
              <a:rPr lang="en-US" altLang="zh-TW" dirty="0"/>
              <a:t>:</a:t>
            </a:r>
          </a:p>
          <a:p>
            <a:pPr lvl="2"/>
            <a:r>
              <a:rPr lang="en-US" altLang="zh-TW" dirty="0">
                <a:solidFill>
                  <a:srgbClr val="C00000"/>
                </a:solidFill>
              </a:rPr>
              <a:t>with</a:t>
            </a:r>
            <a:r>
              <a:rPr lang="en-US" altLang="zh-TW" dirty="0">
                <a:solidFill>
                  <a:srgbClr val="0070C0"/>
                </a:solidFill>
              </a:rPr>
              <a:t> is difficult to optimize and is likely to run more </a:t>
            </a:r>
            <a:r>
              <a:rPr lang="en-US" altLang="zh-TW" dirty="0">
                <a:solidFill>
                  <a:srgbClr val="C00000"/>
                </a:solidFill>
              </a:rPr>
              <a:t>slowly</a:t>
            </a:r>
          </a:p>
          <a:p>
            <a:pPr lvl="3"/>
            <a:r>
              <a:rPr lang="en-US" altLang="zh-TW" dirty="0" err="1"/>
              <a:t>document.forms</a:t>
            </a:r>
            <a:r>
              <a:rPr lang="en-US" altLang="zh-TW" dirty="0"/>
              <a:t>[0].</a:t>
            </a:r>
            <a:r>
              <a:rPr lang="en-US" altLang="zh-TW" dirty="0" err="1"/>
              <a:t>address.value</a:t>
            </a:r>
            <a:endParaRPr lang="en-US" altLang="zh-TW" dirty="0"/>
          </a:p>
          <a:p>
            <a:pPr lvl="3"/>
            <a:endParaRPr lang="en-US" altLang="zh-TW" dirty="0">
              <a:solidFill>
                <a:srgbClr val="C00000"/>
              </a:solidFill>
            </a:endParaRPr>
          </a:p>
          <a:p>
            <a:pPr lvl="3"/>
            <a:r>
              <a:rPr lang="en-US" altLang="zh-TW" dirty="0">
                <a:solidFill>
                  <a:srgbClr val="C00000"/>
                </a:solidFill>
              </a:rPr>
              <a:t>//skip the </a:t>
            </a:r>
            <a:r>
              <a:rPr lang="en-US" altLang="zh-TW" dirty="0" err="1">
                <a:solidFill>
                  <a:srgbClr val="C00000"/>
                </a:solidFill>
              </a:rPr>
              <a:t>document.forms</a:t>
            </a:r>
            <a:r>
              <a:rPr lang="en-US" altLang="zh-TW" dirty="0">
                <a:solidFill>
                  <a:srgbClr val="C00000"/>
                </a:solidFill>
              </a:rPr>
              <a:t>[0]</a:t>
            </a:r>
          </a:p>
          <a:p>
            <a:pPr lvl="3"/>
            <a:r>
              <a:rPr lang="en-US" altLang="zh-TW" dirty="0">
                <a:solidFill>
                  <a:srgbClr val="0070C0"/>
                </a:solidFill>
              </a:rPr>
              <a:t>with(</a:t>
            </a:r>
            <a:r>
              <a:rPr lang="en-US" altLang="zh-TW" dirty="0" err="1">
                <a:solidFill>
                  <a:srgbClr val="0070C0"/>
                </a:solidFill>
              </a:rPr>
              <a:t>document.forms</a:t>
            </a:r>
            <a:r>
              <a:rPr lang="en-US" altLang="zh-TW" dirty="0">
                <a:solidFill>
                  <a:srgbClr val="0070C0"/>
                </a:solidFill>
              </a:rPr>
              <a:t>[0]) {</a:t>
            </a:r>
          </a:p>
          <a:p>
            <a:pPr lvl="3"/>
            <a:r>
              <a:rPr lang="en-US" altLang="zh-TW" dirty="0"/>
              <a:t>// Access form elements directly here. For example:</a:t>
            </a:r>
          </a:p>
          <a:p>
            <a:pPr lvl="3"/>
            <a:r>
              <a:rPr lang="en-US" altLang="zh-TW" dirty="0" err="1">
                <a:solidFill>
                  <a:srgbClr val="0070C0"/>
                </a:solidFill>
              </a:rPr>
              <a:t>name.value</a:t>
            </a:r>
            <a:r>
              <a:rPr lang="en-US" altLang="zh-TW" dirty="0">
                <a:solidFill>
                  <a:srgbClr val="0070C0"/>
                </a:solidFill>
              </a:rPr>
              <a:t> = "";</a:t>
            </a:r>
          </a:p>
          <a:p>
            <a:pPr lvl="3"/>
            <a:r>
              <a:rPr lang="en-US" altLang="zh-TW" dirty="0" err="1">
                <a:solidFill>
                  <a:srgbClr val="0070C0"/>
                </a:solidFill>
              </a:rPr>
              <a:t>address.value</a:t>
            </a:r>
            <a:r>
              <a:rPr lang="en-US" altLang="zh-TW" dirty="0">
                <a:solidFill>
                  <a:srgbClr val="0070C0"/>
                </a:solidFill>
              </a:rPr>
              <a:t> = "";</a:t>
            </a:r>
          </a:p>
          <a:p>
            <a:pPr lvl="3"/>
            <a:r>
              <a:rPr lang="en-US" altLang="zh-TW" dirty="0" err="1">
                <a:solidFill>
                  <a:srgbClr val="0070C0"/>
                </a:solidFill>
              </a:rPr>
              <a:t>email.value</a:t>
            </a:r>
            <a:r>
              <a:rPr lang="en-US" altLang="zh-TW" dirty="0">
                <a:solidFill>
                  <a:srgbClr val="0070C0"/>
                </a:solidFill>
              </a:rPr>
              <a:t> = "";</a:t>
            </a:r>
          </a:p>
          <a:p>
            <a:pPr lvl="3"/>
            <a:r>
              <a:rPr lang="en-US" altLang="zh-TW" dirty="0">
                <a:solidFill>
                  <a:srgbClr val="0070C0"/>
                </a:solidFill>
              </a:rPr>
              <a:t>}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47</a:t>
            </a:fld>
            <a:endParaRPr lang="zh-TW" altLang="en-US"/>
          </a:p>
        </p:txBody>
      </p:sp>
      <p:sp>
        <p:nvSpPr>
          <p:cNvPr id="5" name="上-下雙向箭號 4"/>
          <p:cNvSpPr/>
          <p:nvPr/>
        </p:nvSpPr>
        <p:spPr>
          <a:xfrm>
            <a:off x="2339752" y="4293096"/>
            <a:ext cx="288032" cy="36004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4716016" y="5521146"/>
            <a:ext cx="2609056" cy="1200329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altLang="zh-TW" dirty="0" err="1">
                <a:solidFill>
                  <a:srgbClr val="0070C0"/>
                </a:solidFill>
                <a:latin typeface="TheSansMonoCd-W5Regular"/>
              </a:rPr>
              <a:t>var</a:t>
            </a:r>
            <a:r>
              <a:rPr lang="en-US" altLang="zh-TW" dirty="0">
                <a:solidFill>
                  <a:srgbClr val="0070C0"/>
                </a:solidFill>
                <a:latin typeface="TheSansMonoCd-W5Regular"/>
              </a:rPr>
              <a:t> f = </a:t>
            </a:r>
            <a:r>
              <a:rPr lang="en-US" altLang="zh-TW" dirty="0" err="1">
                <a:solidFill>
                  <a:srgbClr val="0070C0"/>
                </a:solidFill>
                <a:latin typeface="TheSansMonoCd-W5Regular"/>
              </a:rPr>
              <a:t>document.forms</a:t>
            </a:r>
            <a:r>
              <a:rPr lang="en-US" altLang="zh-TW" dirty="0">
                <a:solidFill>
                  <a:srgbClr val="0070C0"/>
                </a:solidFill>
                <a:latin typeface="TheSansMonoCd-W5Regular"/>
              </a:rPr>
              <a:t>[0];</a:t>
            </a:r>
          </a:p>
          <a:p>
            <a:r>
              <a:rPr lang="en-US" altLang="zh-TW" dirty="0" err="1">
                <a:solidFill>
                  <a:srgbClr val="0070C0"/>
                </a:solidFill>
                <a:latin typeface="TheSansMonoCd-W5Regular"/>
              </a:rPr>
              <a:t>f.name.value</a:t>
            </a:r>
            <a:r>
              <a:rPr lang="en-US" altLang="zh-TW" dirty="0">
                <a:solidFill>
                  <a:srgbClr val="0070C0"/>
                </a:solidFill>
                <a:latin typeface="TheSansMonoCd-W5Regular"/>
              </a:rPr>
              <a:t> = "";</a:t>
            </a:r>
          </a:p>
          <a:p>
            <a:r>
              <a:rPr lang="en-US" altLang="zh-TW" dirty="0" err="1">
                <a:solidFill>
                  <a:srgbClr val="0070C0"/>
                </a:solidFill>
                <a:latin typeface="TheSansMonoCd-W5Regular"/>
              </a:rPr>
              <a:t>f.address.value</a:t>
            </a:r>
            <a:r>
              <a:rPr lang="en-US" altLang="zh-TW" dirty="0">
                <a:solidFill>
                  <a:srgbClr val="0070C0"/>
                </a:solidFill>
                <a:latin typeface="TheSansMonoCd-W5Regular"/>
              </a:rPr>
              <a:t> = "";</a:t>
            </a:r>
          </a:p>
          <a:p>
            <a:r>
              <a:rPr lang="en-US" altLang="zh-TW" dirty="0" err="1">
                <a:solidFill>
                  <a:srgbClr val="0070C0"/>
                </a:solidFill>
                <a:latin typeface="TheSansMonoCd-W5Regular"/>
              </a:rPr>
              <a:t>f.email.value</a:t>
            </a:r>
            <a:r>
              <a:rPr lang="en-US" altLang="zh-TW" dirty="0">
                <a:solidFill>
                  <a:srgbClr val="0070C0"/>
                </a:solidFill>
                <a:latin typeface="TheSansMonoCd-W5Regular"/>
              </a:rPr>
              <a:t> = "";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7" name="左-右雙向箭號 6"/>
          <p:cNvSpPr/>
          <p:nvPr/>
        </p:nvSpPr>
        <p:spPr>
          <a:xfrm>
            <a:off x="3923928" y="5949280"/>
            <a:ext cx="646097" cy="2880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2700902" y="6356350"/>
            <a:ext cx="1869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C00000"/>
                </a:solidFill>
                <a:latin typeface="Birka"/>
              </a:rPr>
              <a:t>to avoid the </a:t>
            </a:r>
            <a:r>
              <a:rPr lang="en-US" altLang="zh-TW" sz="1600" b="1" dirty="0">
                <a:solidFill>
                  <a:srgbClr val="C00000"/>
                </a:solidFill>
                <a:latin typeface="TheSansMonoCd-W5Regular"/>
              </a:rPr>
              <a:t>with</a:t>
            </a:r>
            <a:r>
              <a:rPr lang="en-US" altLang="zh-TW" sz="1600" b="1" dirty="0">
                <a:solidFill>
                  <a:srgbClr val="C00000"/>
                </a:solidFill>
                <a:latin typeface="TheSansMonoCd-W5Regular"/>
                <a:sym typeface="Wingdings" panose="05000000000000000000" pitchFamily="2" charset="2"/>
              </a:rPr>
              <a:t>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16463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754" y="188640"/>
            <a:ext cx="9147947" cy="692696"/>
          </a:xfrm>
        </p:spPr>
        <p:txBody>
          <a:bodyPr>
            <a:normAutofit fontScale="90000"/>
          </a:bodyPr>
          <a:lstStyle/>
          <a:p>
            <a:pPr algn="r"/>
            <a:r>
              <a:rPr lang="en-US" altLang="zh-TW" dirty="0"/>
              <a:t>“use strict”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-108519" y="0"/>
            <a:ext cx="9252518" cy="6858000"/>
          </a:xfrm>
        </p:spPr>
        <p:txBody>
          <a:bodyPr>
            <a:normAutofit fontScale="77500" lnSpcReduction="20000"/>
          </a:bodyPr>
          <a:lstStyle/>
          <a:p>
            <a:r>
              <a:rPr lang="en-US" altLang="zh-TW" sz="2900" dirty="0"/>
              <a:t>The strict mode of ES 5 is a restricted subset of the language:</a:t>
            </a:r>
          </a:p>
          <a:p>
            <a:pPr lvl="1"/>
            <a:r>
              <a:rPr lang="en-US" altLang="zh-TW" sz="2900" dirty="0"/>
              <a:t>fixes a few </a:t>
            </a:r>
            <a:r>
              <a:rPr lang="en-US" altLang="zh-TW" sz="2900" dirty="0">
                <a:solidFill>
                  <a:srgbClr val="C00000"/>
                </a:solidFill>
              </a:rPr>
              <a:t>important language deficiencies</a:t>
            </a:r>
          </a:p>
          <a:p>
            <a:pPr lvl="1"/>
            <a:r>
              <a:rPr lang="en-US" altLang="zh-TW" sz="2900" dirty="0"/>
              <a:t>provides </a:t>
            </a:r>
            <a:r>
              <a:rPr lang="en-US" altLang="zh-TW" sz="2900" dirty="0">
                <a:solidFill>
                  <a:srgbClr val="C00000"/>
                </a:solidFill>
              </a:rPr>
              <a:t>stronger error checking</a:t>
            </a:r>
            <a:r>
              <a:rPr lang="en-US" altLang="zh-TW" sz="2900" dirty="0"/>
              <a:t> and </a:t>
            </a:r>
            <a:r>
              <a:rPr lang="en-US" altLang="zh-TW" sz="2900" dirty="0">
                <a:solidFill>
                  <a:srgbClr val="C00000"/>
                </a:solidFill>
              </a:rPr>
              <a:t>increased security</a:t>
            </a:r>
          </a:p>
          <a:p>
            <a:r>
              <a:rPr lang="en-US" altLang="zh-TW" sz="2900" b="1" dirty="0"/>
              <a:t>The differences between strict mode and non-strict mode:</a:t>
            </a:r>
          </a:p>
          <a:p>
            <a:pPr lvl="1"/>
            <a:r>
              <a:rPr lang="en-US" altLang="zh-TW" sz="2900" dirty="0"/>
              <a:t>The </a:t>
            </a:r>
            <a:r>
              <a:rPr lang="en-US" altLang="zh-TW" sz="2900" b="1" dirty="0">
                <a:solidFill>
                  <a:srgbClr val="C00000"/>
                </a:solidFill>
              </a:rPr>
              <a:t>with</a:t>
            </a:r>
            <a:r>
              <a:rPr lang="en-US" altLang="zh-TW" sz="2900" dirty="0"/>
              <a:t> statement is not allowed in strict mode.</a:t>
            </a:r>
          </a:p>
          <a:p>
            <a:pPr lvl="1"/>
            <a:r>
              <a:rPr lang="en-US" altLang="zh-TW" sz="2900" dirty="0"/>
              <a:t>In strict mode:</a:t>
            </a:r>
            <a:r>
              <a:rPr lang="zh-TW" altLang="en-US" sz="2900" b="1" dirty="0"/>
              <a:t> </a:t>
            </a:r>
            <a:r>
              <a:rPr lang="en-US" altLang="zh-TW" sz="2900" b="1" dirty="0">
                <a:solidFill>
                  <a:srgbClr val="C00000"/>
                </a:solidFill>
              </a:rPr>
              <a:t>(details</a:t>
            </a:r>
            <a:r>
              <a:rPr lang="zh-TW" altLang="en-US" sz="2900" b="1" dirty="0">
                <a:solidFill>
                  <a:srgbClr val="C00000"/>
                </a:solidFill>
              </a:rPr>
              <a:t> </a:t>
            </a:r>
            <a:r>
              <a:rPr lang="en-US" altLang="zh-TW" sz="2900" b="1" dirty="0">
                <a:solidFill>
                  <a:srgbClr val="C00000"/>
                </a:solidFill>
              </a:rPr>
              <a:t>at</a:t>
            </a:r>
            <a:r>
              <a:rPr lang="zh-TW" altLang="en-US" sz="2900" b="1" dirty="0">
                <a:solidFill>
                  <a:srgbClr val="C00000"/>
                </a:solidFill>
              </a:rPr>
              <a:t>  </a:t>
            </a:r>
            <a:r>
              <a:rPr lang="en-US" altLang="zh-TW" sz="2900" b="1" dirty="0">
                <a:solidFill>
                  <a:srgbClr val="C00000"/>
                </a:solidFill>
              </a:rPr>
              <a:t>book page 111)</a:t>
            </a:r>
          </a:p>
          <a:p>
            <a:pPr lvl="2"/>
            <a:r>
              <a:rPr lang="en-US" altLang="zh-TW" sz="2500" dirty="0"/>
              <a:t>all variables must be declared (a </a:t>
            </a:r>
            <a:r>
              <a:rPr lang="en-US" altLang="zh-TW" sz="2500" dirty="0" err="1"/>
              <a:t>ReferenceError</a:t>
            </a:r>
            <a:r>
              <a:rPr lang="en-US" altLang="zh-TW" sz="2500" dirty="0"/>
              <a:t> is thrown, otherwise)</a:t>
            </a:r>
          </a:p>
          <a:p>
            <a:pPr lvl="2"/>
            <a:r>
              <a:rPr lang="en-US" altLang="zh-TW" sz="2500" dirty="0"/>
              <a:t>functions invoked as functions (rather than as methods) have a this value of undefined:</a:t>
            </a:r>
          </a:p>
          <a:p>
            <a:pPr lvl="3"/>
            <a:r>
              <a:rPr lang="en-US" altLang="zh-TW" dirty="0"/>
              <a:t>used to determine whether an implementation supports strict mode</a:t>
            </a:r>
          </a:p>
          <a:p>
            <a:pPr lvl="4"/>
            <a:r>
              <a:rPr lang="en-US" altLang="zh-TW" dirty="0" err="1">
                <a:solidFill>
                  <a:srgbClr val="0070C0"/>
                </a:solidFill>
              </a:rPr>
              <a:t>var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 err="1">
                <a:solidFill>
                  <a:srgbClr val="0070C0"/>
                </a:solidFill>
              </a:rPr>
              <a:t>hasStrictMode</a:t>
            </a:r>
            <a:r>
              <a:rPr lang="en-US" altLang="zh-TW" dirty="0">
                <a:solidFill>
                  <a:srgbClr val="0070C0"/>
                </a:solidFill>
              </a:rPr>
              <a:t> = (function() { "use strict"; return this===undefined}());</a:t>
            </a:r>
          </a:p>
          <a:p>
            <a:pPr lvl="2"/>
            <a:r>
              <a:rPr lang="en-US" altLang="zh-TW" dirty="0"/>
              <a:t>assignments to </a:t>
            </a:r>
            <a:r>
              <a:rPr lang="en-US" altLang="zh-TW" dirty="0" err="1"/>
              <a:t>nonwritable</a:t>
            </a:r>
            <a:r>
              <a:rPr lang="en-US" altLang="zh-TW" dirty="0"/>
              <a:t> properties and attempts to create new properties on </a:t>
            </a:r>
            <a:r>
              <a:rPr lang="en-US" altLang="zh-TW" dirty="0" err="1"/>
              <a:t>nonextensible</a:t>
            </a:r>
            <a:r>
              <a:rPr lang="en-US" altLang="zh-TW" dirty="0"/>
              <a:t> objects throw a </a:t>
            </a:r>
            <a:r>
              <a:rPr lang="en-US" altLang="zh-TW" dirty="0" err="1"/>
              <a:t>TypeError</a:t>
            </a:r>
            <a:r>
              <a:rPr lang="en-US" altLang="zh-TW" dirty="0"/>
              <a:t>.</a:t>
            </a:r>
          </a:p>
          <a:p>
            <a:pPr lvl="2"/>
            <a:r>
              <a:rPr lang="en-US" altLang="zh-TW" dirty="0"/>
              <a:t>code passed to </a:t>
            </a:r>
            <a:r>
              <a:rPr lang="en-US" altLang="zh-TW" b="1" dirty="0" err="1"/>
              <a:t>eval</a:t>
            </a:r>
            <a:r>
              <a:rPr lang="en-US" altLang="zh-TW" b="1" dirty="0"/>
              <a:t>() </a:t>
            </a:r>
            <a:r>
              <a:rPr lang="en-US" altLang="zh-TW" dirty="0"/>
              <a:t>cannot declare variables or define functions in the caller's scope as it can in non-strict mode.</a:t>
            </a:r>
          </a:p>
          <a:p>
            <a:pPr lvl="2"/>
            <a:r>
              <a:rPr lang="en-US" altLang="zh-TW" dirty="0"/>
              <a:t>the arguments object in a function holds a static copy of the values passed to the function.</a:t>
            </a:r>
          </a:p>
          <a:p>
            <a:pPr lvl="2"/>
            <a:r>
              <a:rPr lang="en-US" altLang="zh-TW" dirty="0"/>
              <a:t>a </a:t>
            </a:r>
            <a:r>
              <a:rPr lang="en-US" altLang="zh-TW" dirty="0" err="1"/>
              <a:t>SyntaxError</a:t>
            </a:r>
            <a:r>
              <a:rPr lang="en-US" altLang="zh-TW" dirty="0"/>
              <a:t> is thrown if the delete operator is followed by an unqualified identifier such as a variable, function, or function parameter.</a:t>
            </a:r>
          </a:p>
          <a:p>
            <a:pPr lvl="2"/>
            <a:r>
              <a:rPr lang="en-US" altLang="zh-TW" dirty="0"/>
              <a:t>an attempt to delete a </a:t>
            </a:r>
            <a:r>
              <a:rPr lang="en-US" altLang="zh-TW" dirty="0" err="1"/>
              <a:t>nonconfigurable</a:t>
            </a:r>
            <a:r>
              <a:rPr lang="en-US" altLang="zh-TW" dirty="0"/>
              <a:t> property throws a </a:t>
            </a:r>
            <a:r>
              <a:rPr lang="en-US" altLang="zh-TW" dirty="0" err="1"/>
              <a:t>TypeError</a:t>
            </a:r>
            <a:r>
              <a:rPr lang="en-US" altLang="zh-TW" dirty="0"/>
              <a:t>.</a:t>
            </a:r>
          </a:p>
          <a:p>
            <a:pPr lvl="2"/>
            <a:r>
              <a:rPr lang="en-US" altLang="zh-TW" dirty="0"/>
              <a:t>it is a syntax error for an object literal to define two or more properties by the same name.</a:t>
            </a:r>
          </a:p>
          <a:p>
            <a:pPr lvl="2"/>
            <a:r>
              <a:rPr lang="en-US" altLang="zh-TW" dirty="0"/>
              <a:t>it is a syntax error for a function declaration to have two or more parameters with the same name.</a:t>
            </a:r>
          </a:p>
          <a:p>
            <a:pPr lvl="3"/>
            <a:endParaRPr lang="en-US" altLang="zh-TW" dirty="0">
              <a:solidFill>
                <a:srgbClr val="0070C0"/>
              </a:solidFill>
            </a:endParaRPr>
          </a:p>
          <a:p>
            <a:pPr lvl="2"/>
            <a:endParaRPr lang="en-US" altLang="zh-TW" dirty="0"/>
          </a:p>
          <a:p>
            <a:pPr lvl="2"/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48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0920374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3948" y="0"/>
            <a:ext cx="9147947" cy="490066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Summary of JavaScript Statements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-1" y="620688"/>
            <a:ext cx="9143999" cy="6237312"/>
          </a:xfrm>
        </p:spPr>
        <p:txBody>
          <a:bodyPr>
            <a:normAutofit/>
          </a:bodyPr>
          <a:lstStyle/>
          <a:p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49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0066"/>
            <a:ext cx="9144000" cy="6367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112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9144000" cy="6721475"/>
          </a:xfrm>
        </p:spPr>
        <p:txBody>
          <a:bodyPr/>
          <a:lstStyle/>
          <a:p>
            <a:r>
              <a:rPr lang="en-US" altLang="zh-TW" dirty="0"/>
              <a:t>Object literals can be nested:</a:t>
            </a:r>
          </a:p>
          <a:p>
            <a:pPr lvl="1"/>
            <a:r>
              <a:rPr lang="en-US" altLang="zh-TW" dirty="0" err="1">
                <a:solidFill>
                  <a:srgbClr val="0070C0"/>
                </a:solidFill>
              </a:rPr>
              <a:t>var</a:t>
            </a:r>
            <a:r>
              <a:rPr lang="en-US" altLang="zh-TW" dirty="0">
                <a:solidFill>
                  <a:srgbClr val="0070C0"/>
                </a:solidFill>
              </a:rPr>
              <a:t> rectangle = { </a:t>
            </a:r>
            <a:r>
              <a:rPr lang="en-US" altLang="zh-TW" dirty="0" err="1">
                <a:solidFill>
                  <a:srgbClr val="0070C0"/>
                </a:solidFill>
              </a:rPr>
              <a:t>upperLeft</a:t>
            </a:r>
            <a:r>
              <a:rPr lang="en-US" altLang="zh-TW" dirty="0">
                <a:solidFill>
                  <a:srgbClr val="0070C0"/>
                </a:solidFill>
              </a:rPr>
              <a:t>: { x: 2, y: 2 },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                             </a:t>
            </a:r>
            <a:r>
              <a:rPr lang="en-US" altLang="zh-TW" dirty="0" err="1">
                <a:solidFill>
                  <a:srgbClr val="0070C0"/>
                </a:solidFill>
              </a:rPr>
              <a:t>lowerRight</a:t>
            </a:r>
            <a:r>
              <a:rPr lang="en-US" altLang="zh-TW" dirty="0">
                <a:solidFill>
                  <a:srgbClr val="0070C0"/>
                </a:solidFill>
              </a:rPr>
              <a:t>: { x: 4, y: 5 } };</a:t>
            </a:r>
          </a:p>
          <a:p>
            <a:pPr lvl="1"/>
            <a:endParaRPr lang="en-US" altLang="zh-TW" dirty="0">
              <a:solidFill>
                <a:srgbClr val="0070C0"/>
              </a:solidFill>
            </a:endParaRPr>
          </a:p>
          <a:p>
            <a:pPr lvl="1"/>
            <a:endParaRPr lang="en-US" altLang="zh-TW" dirty="0">
              <a:solidFill>
                <a:srgbClr val="0070C0"/>
              </a:solidFill>
            </a:endParaRPr>
          </a:p>
          <a:p>
            <a:pPr lvl="1"/>
            <a:endParaRPr lang="en-US" altLang="zh-TW" dirty="0">
              <a:solidFill>
                <a:srgbClr val="0070C0"/>
              </a:solidFill>
            </a:endParaRPr>
          </a:p>
          <a:p>
            <a:pPr lvl="1"/>
            <a:endParaRPr lang="en-US" altLang="zh-TW" dirty="0">
              <a:solidFill>
                <a:srgbClr val="0070C0"/>
              </a:solidFill>
            </a:endParaRPr>
          </a:p>
          <a:p>
            <a:pPr lvl="1"/>
            <a:r>
              <a:rPr lang="en-US" altLang="zh-TW" dirty="0" err="1">
                <a:solidFill>
                  <a:srgbClr val="0070C0"/>
                </a:solidFill>
              </a:rPr>
              <a:t>var</a:t>
            </a:r>
            <a:r>
              <a:rPr lang="en-US" altLang="zh-TW" dirty="0">
                <a:solidFill>
                  <a:srgbClr val="0070C0"/>
                </a:solidFill>
              </a:rPr>
              <a:t> side = 1;</a:t>
            </a:r>
          </a:p>
          <a:p>
            <a:pPr lvl="1"/>
            <a:r>
              <a:rPr lang="en-US" altLang="zh-TW" dirty="0" err="1">
                <a:solidFill>
                  <a:srgbClr val="0070C0"/>
                </a:solidFill>
              </a:rPr>
              <a:t>var</a:t>
            </a:r>
            <a:r>
              <a:rPr lang="en-US" altLang="zh-TW" dirty="0">
                <a:solidFill>
                  <a:srgbClr val="0070C0"/>
                </a:solidFill>
              </a:rPr>
              <a:t> square = { "</a:t>
            </a:r>
            <a:r>
              <a:rPr lang="en-US" altLang="zh-TW" dirty="0" err="1">
                <a:solidFill>
                  <a:srgbClr val="0070C0"/>
                </a:solidFill>
              </a:rPr>
              <a:t>upperLeft</a:t>
            </a:r>
            <a:r>
              <a:rPr lang="en-US" altLang="zh-TW" dirty="0">
                <a:solidFill>
                  <a:srgbClr val="0070C0"/>
                </a:solidFill>
              </a:rPr>
              <a:t>": { x: </a:t>
            </a:r>
            <a:r>
              <a:rPr lang="en-US" altLang="zh-TW" dirty="0" err="1">
                <a:solidFill>
                  <a:srgbClr val="0070C0"/>
                </a:solidFill>
              </a:rPr>
              <a:t>p.x</a:t>
            </a:r>
            <a:r>
              <a:rPr lang="en-US" altLang="zh-TW" dirty="0">
                <a:solidFill>
                  <a:srgbClr val="0070C0"/>
                </a:solidFill>
              </a:rPr>
              <a:t>, y: </a:t>
            </a:r>
            <a:r>
              <a:rPr lang="en-US" altLang="zh-TW" dirty="0" err="1">
                <a:solidFill>
                  <a:srgbClr val="0070C0"/>
                </a:solidFill>
              </a:rPr>
              <a:t>p.y</a:t>
            </a:r>
            <a:r>
              <a:rPr lang="en-US" altLang="zh-TW" dirty="0">
                <a:solidFill>
                  <a:srgbClr val="0070C0"/>
                </a:solidFill>
              </a:rPr>
              <a:t> },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                         '</a:t>
            </a:r>
            <a:r>
              <a:rPr lang="en-US" altLang="zh-TW" dirty="0" err="1">
                <a:solidFill>
                  <a:srgbClr val="0070C0"/>
                </a:solidFill>
              </a:rPr>
              <a:t>lowerRight</a:t>
            </a:r>
            <a:r>
              <a:rPr lang="en-US" altLang="zh-TW" dirty="0">
                <a:solidFill>
                  <a:srgbClr val="0070C0"/>
                </a:solidFill>
              </a:rPr>
              <a:t>': { x: </a:t>
            </a:r>
            <a:r>
              <a:rPr lang="en-US" altLang="zh-TW" dirty="0" err="1">
                <a:solidFill>
                  <a:srgbClr val="0070C0"/>
                </a:solidFill>
              </a:rPr>
              <a:t>p.x</a:t>
            </a:r>
            <a:r>
              <a:rPr lang="en-US" altLang="zh-TW" dirty="0">
                <a:solidFill>
                  <a:srgbClr val="0070C0"/>
                </a:solidFill>
              </a:rPr>
              <a:t> + </a:t>
            </a:r>
            <a:r>
              <a:rPr lang="en-US" altLang="zh-TW" dirty="0">
                <a:solidFill>
                  <a:srgbClr val="C00000"/>
                </a:solidFill>
              </a:rPr>
              <a:t>side</a:t>
            </a:r>
            <a:r>
              <a:rPr lang="en-US" altLang="zh-TW" dirty="0">
                <a:solidFill>
                  <a:srgbClr val="0070C0"/>
                </a:solidFill>
              </a:rPr>
              <a:t>, y: </a:t>
            </a:r>
            <a:r>
              <a:rPr lang="en-US" altLang="zh-TW" dirty="0" err="1">
                <a:solidFill>
                  <a:srgbClr val="0070C0"/>
                </a:solidFill>
              </a:rPr>
              <a:t>p.y</a:t>
            </a:r>
            <a:r>
              <a:rPr lang="en-US" altLang="zh-TW" dirty="0">
                <a:solidFill>
                  <a:srgbClr val="0070C0"/>
                </a:solidFill>
              </a:rPr>
              <a:t> + </a:t>
            </a:r>
            <a:r>
              <a:rPr lang="en-US" altLang="zh-TW" dirty="0">
                <a:solidFill>
                  <a:srgbClr val="C00000"/>
                </a:solidFill>
              </a:rPr>
              <a:t>side</a:t>
            </a:r>
            <a:r>
              <a:rPr lang="en-US" altLang="zh-TW" dirty="0">
                <a:solidFill>
                  <a:srgbClr val="0070C0"/>
                </a:solidFill>
              </a:rPr>
              <a:t>}};</a:t>
            </a:r>
          </a:p>
          <a:p>
            <a:pPr lvl="1"/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" y="1556792"/>
            <a:ext cx="2897907" cy="1644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856" y="1556792"/>
            <a:ext cx="5760640" cy="1644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350679"/>
            <a:ext cx="9144000" cy="100567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4422971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3948" y="0"/>
            <a:ext cx="9147947" cy="490066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Summary of JavaScript Statements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50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340768"/>
            <a:ext cx="8964488" cy="1152901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66309"/>
            <a:ext cx="9144000" cy="1525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50527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練習時間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C00000"/>
                </a:solidFill>
              </a:rPr>
              <a:t>(</a:t>
            </a:r>
            <a:r>
              <a:rPr lang="zh-TW" altLang="en-US" dirty="0">
                <a:solidFill>
                  <a:srgbClr val="C00000"/>
                </a:solidFill>
              </a:rPr>
              <a:t>練習上述操作</a:t>
            </a:r>
            <a:r>
              <a:rPr lang="en-US" altLang="zh-TW" dirty="0">
                <a:solidFill>
                  <a:srgbClr val="C00000"/>
                </a:solidFill>
              </a:rPr>
              <a:t>)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893045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9600" b="1" dirty="0"/>
              <a:t>THE END</a:t>
            </a:r>
            <a:endParaRPr lang="zh-TW" altLang="en-US" sz="9600" b="1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9600" b="1" dirty="0"/>
              <a:t>Q&amp;A</a:t>
            </a:r>
            <a:endParaRPr lang="zh-TW" altLang="en-US" sz="9600" b="1" dirty="0"/>
          </a:p>
        </p:txBody>
      </p:sp>
    </p:spTree>
    <p:extLst>
      <p:ext uri="{BB962C8B-B14F-4D97-AF65-F5344CB8AC3E}">
        <p14:creationId xmlns:p14="http://schemas.microsoft.com/office/powerpoint/2010/main" val="1412490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562074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Function Definition Expressions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764704"/>
            <a:ext cx="9144000" cy="5956771"/>
          </a:xfrm>
        </p:spPr>
        <p:txBody>
          <a:bodyPr>
            <a:normAutofit fontScale="77500" lnSpcReduction="20000"/>
          </a:bodyPr>
          <a:lstStyle/>
          <a:p>
            <a:pPr lvl="1"/>
            <a:r>
              <a:rPr lang="en-US" altLang="zh-TW" dirty="0"/>
              <a:t>// This function returns the square of the value passed to it.</a:t>
            </a:r>
          </a:p>
          <a:p>
            <a:pPr lvl="1"/>
            <a:r>
              <a:rPr lang="en-US" altLang="zh-TW" dirty="0" err="1">
                <a:solidFill>
                  <a:srgbClr val="0070C0"/>
                </a:solidFill>
              </a:rPr>
              <a:t>var</a:t>
            </a:r>
            <a:r>
              <a:rPr lang="en-US" altLang="zh-TW" dirty="0">
                <a:solidFill>
                  <a:srgbClr val="0070C0"/>
                </a:solidFill>
              </a:rPr>
              <a:t> square = function(x) { return x * x; }</a:t>
            </a:r>
          </a:p>
          <a:p>
            <a:r>
              <a:rPr lang="en-US" altLang="zh-TW" dirty="0"/>
              <a:t>defines two syntaxes for property access:</a:t>
            </a:r>
          </a:p>
          <a:p>
            <a:pPr lvl="1"/>
            <a:r>
              <a:rPr lang="en-US" altLang="zh-TW" i="1" dirty="0" err="1">
                <a:solidFill>
                  <a:srgbClr val="0070C0"/>
                </a:solidFill>
              </a:rPr>
              <a:t>expression</a:t>
            </a:r>
            <a:r>
              <a:rPr lang="en-US" altLang="zh-TW" dirty="0" err="1">
                <a:solidFill>
                  <a:srgbClr val="0070C0"/>
                </a:solidFill>
              </a:rPr>
              <a:t>.</a:t>
            </a:r>
            <a:r>
              <a:rPr lang="en-US" altLang="zh-TW" i="1" dirty="0" err="1">
                <a:solidFill>
                  <a:srgbClr val="0070C0"/>
                </a:solidFill>
              </a:rPr>
              <a:t>identifier</a:t>
            </a:r>
            <a:endParaRPr lang="en-US" altLang="zh-TW" i="1" dirty="0">
              <a:solidFill>
                <a:srgbClr val="0070C0"/>
              </a:solidFill>
            </a:endParaRPr>
          </a:p>
          <a:p>
            <a:pPr lvl="1"/>
            <a:r>
              <a:rPr lang="en-US" altLang="zh-TW" i="1" dirty="0">
                <a:solidFill>
                  <a:srgbClr val="0070C0"/>
                </a:solidFill>
              </a:rPr>
              <a:t>expression</a:t>
            </a:r>
            <a:r>
              <a:rPr lang="en-US" altLang="zh-TW" dirty="0">
                <a:solidFill>
                  <a:srgbClr val="0070C0"/>
                </a:solidFill>
              </a:rPr>
              <a:t>[ </a:t>
            </a:r>
            <a:r>
              <a:rPr lang="en-US" altLang="zh-TW" i="1" dirty="0">
                <a:solidFill>
                  <a:srgbClr val="0070C0"/>
                </a:solidFill>
              </a:rPr>
              <a:t>expression </a:t>
            </a:r>
            <a:r>
              <a:rPr lang="en-US" altLang="zh-TW" dirty="0">
                <a:solidFill>
                  <a:srgbClr val="0070C0"/>
                </a:solidFill>
              </a:rPr>
              <a:t>]</a:t>
            </a:r>
          </a:p>
          <a:p>
            <a:r>
              <a:rPr lang="en-US" altLang="zh-TW" dirty="0"/>
              <a:t>EX:</a:t>
            </a:r>
          </a:p>
          <a:p>
            <a:pPr lvl="1"/>
            <a:r>
              <a:rPr lang="en-US" altLang="zh-TW" dirty="0" err="1">
                <a:solidFill>
                  <a:srgbClr val="0070C0"/>
                </a:solidFill>
              </a:rPr>
              <a:t>var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>
                <a:solidFill>
                  <a:srgbClr val="C00000"/>
                </a:solidFill>
              </a:rPr>
              <a:t>o </a:t>
            </a:r>
            <a:r>
              <a:rPr lang="en-US" altLang="zh-TW" dirty="0">
                <a:solidFill>
                  <a:srgbClr val="0070C0"/>
                </a:solidFill>
              </a:rPr>
              <a:t>= {x:1,</a:t>
            </a:r>
            <a:r>
              <a:rPr lang="en-US" altLang="zh-TW" dirty="0">
                <a:solidFill>
                  <a:srgbClr val="C00000"/>
                </a:solidFill>
              </a:rPr>
              <a:t>y:{z:3}</a:t>
            </a:r>
            <a:r>
              <a:rPr lang="en-US" altLang="zh-TW" dirty="0">
                <a:solidFill>
                  <a:srgbClr val="0070C0"/>
                </a:solidFill>
              </a:rPr>
              <a:t>}; </a:t>
            </a:r>
            <a:r>
              <a:rPr lang="en-US" altLang="zh-TW" dirty="0"/>
              <a:t>// An example object</a:t>
            </a:r>
          </a:p>
          <a:p>
            <a:pPr lvl="1"/>
            <a:r>
              <a:rPr lang="en-US" altLang="zh-TW" dirty="0" err="1">
                <a:solidFill>
                  <a:srgbClr val="0070C0"/>
                </a:solidFill>
              </a:rPr>
              <a:t>var</a:t>
            </a:r>
            <a:r>
              <a:rPr lang="en-US" altLang="zh-TW" dirty="0">
                <a:solidFill>
                  <a:srgbClr val="0070C0"/>
                </a:solidFill>
              </a:rPr>
              <a:t> a = [</a:t>
            </a:r>
            <a:r>
              <a:rPr lang="en-US" altLang="zh-TW" dirty="0">
                <a:solidFill>
                  <a:srgbClr val="C00000"/>
                </a:solidFill>
              </a:rPr>
              <a:t>o</a:t>
            </a:r>
            <a:r>
              <a:rPr lang="en-US" altLang="zh-TW" dirty="0">
                <a:solidFill>
                  <a:srgbClr val="0070C0"/>
                </a:solidFill>
              </a:rPr>
              <a:t>,4,</a:t>
            </a:r>
            <a:r>
              <a:rPr lang="en-US" altLang="zh-TW" dirty="0">
                <a:solidFill>
                  <a:srgbClr val="C00000"/>
                </a:solidFill>
              </a:rPr>
              <a:t>[5,6]</a:t>
            </a:r>
            <a:r>
              <a:rPr lang="en-US" altLang="zh-TW" dirty="0">
                <a:solidFill>
                  <a:srgbClr val="0070C0"/>
                </a:solidFill>
              </a:rPr>
              <a:t>]; </a:t>
            </a:r>
            <a:r>
              <a:rPr lang="en-US" altLang="zh-TW" dirty="0"/>
              <a:t>// An example array that contains the object</a:t>
            </a:r>
          </a:p>
          <a:p>
            <a:pPr lvl="1"/>
            <a:endParaRPr lang="en-US" altLang="zh-TW" dirty="0">
              <a:solidFill>
                <a:srgbClr val="0070C0"/>
              </a:solidFill>
            </a:endParaRPr>
          </a:p>
          <a:p>
            <a:pPr lvl="1"/>
            <a:r>
              <a:rPr lang="en-US" altLang="zh-TW" dirty="0" err="1">
                <a:solidFill>
                  <a:srgbClr val="0070C0"/>
                </a:solidFill>
              </a:rPr>
              <a:t>o.x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/>
              <a:t>// =&gt; 1: property x of expression o</a:t>
            </a:r>
          </a:p>
          <a:p>
            <a:pPr lvl="1"/>
            <a:r>
              <a:rPr lang="en-US" altLang="zh-TW" dirty="0" err="1">
                <a:solidFill>
                  <a:srgbClr val="C00000"/>
                </a:solidFill>
              </a:rPr>
              <a:t>o.y.z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/>
              <a:t>// =&gt; 3: property </a:t>
            </a:r>
            <a:r>
              <a:rPr lang="en-US" altLang="zh-TW" dirty="0">
                <a:solidFill>
                  <a:srgbClr val="C00000"/>
                </a:solidFill>
              </a:rPr>
              <a:t>z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/>
              <a:t>of expression </a:t>
            </a:r>
            <a:r>
              <a:rPr lang="en-US" altLang="zh-TW" dirty="0" err="1">
                <a:solidFill>
                  <a:srgbClr val="C00000"/>
                </a:solidFill>
              </a:rPr>
              <a:t>o.y</a:t>
            </a:r>
            <a:endParaRPr lang="en-US" altLang="zh-TW" dirty="0">
              <a:solidFill>
                <a:srgbClr val="C00000"/>
              </a:solidFill>
            </a:endParaRP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o["x"] </a:t>
            </a:r>
            <a:r>
              <a:rPr lang="en-US" altLang="zh-TW" dirty="0"/>
              <a:t>// =&gt; 1: property </a:t>
            </a:r>
            <a:r>
              <a:rPr lang="en-US" altLang="zh-TW" dirty="0">
                <a:solidFill>
                  <a:srgbClr val="C00000"/>
                </a:solidFill>
              </a:rPr>
              <a:t>x</a:t>
            </a:r>
            <a:r>
              <a:rPr lang="en-US" altLang="zh-TW" dirty="0"/>
              <a:t> of object </a:t>
            </a:r>
            <a:r>
              <a:rPr lang="en-US" altLang="zh-TW" dirty="0">
                <a:solidFill>
                  <a:srgbClr val="C00000"/>
                </a:solidFill>
              </a:rPr>
              <a:t>o</a:t>
            </a:r>
          </a:p>
          <a:p>
            <a:pPr lvl="1"/>
            <a:endParaRPr lang="en-US" altLang="zh-TW" dirty="0">
              <a:solidFill>
                <a:srgbClr val="0070C0"/>
              </a:solidFill>
            </a:endParaRP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a[1] </a:t>
            </a:r>
            <a:r>
              <a:rPr lang="en-US" altLang="zh-TW" dirty="0"/>
              <a:t>// =&gt; 4: element at index </a:t>
            </a:r>
            <a:r>
              <a:rPr lang="en-US" altLang="zh-TW" dirty="0">
                <a:solidFill>
                  <a:srgbClr val="C00000"/>
                </a:solidFill>
              </a:rPr>
              <a:t>1</a:t>
            </a:r>
            <a:r>
              <a:rPr lang="en-US" altLang="zh-TW" dirty="0"/>
              <a:t> of expression </a:t>
            </a:r>
            <a:r>
              <a:rPr lang="en-US" altLang="zh-TW" dirty="0">
                <a:solidFill>
                  <a:srgbClr val="C00000"/>
                </a:solidFill>
              </a:rPr>
              <a:t>a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a[2][</a:t>
            </a:r>
            <a:r>
              <a:rPr lang="en-US" altLang="zh-TW" dirty="0">
                <a:solidFill>
                  <a:srgbClr val="C00000"/>
                </a:solidFill>
              </a:rPr>
              <a:t>"1"</a:t>
            </a:r>
            <a:r>
              <a:rPr lang="en-US" altLang="zh-TW" dirty="0">
                <a:solidFill>
                  <a:srgbClr val="0070C0"/>
                </a:solidFill>
              </a:rPr>
              <a:t>] </a:t>
            </a:r>
            <a:r>
              <a:rPr lang="en-US" altLang="zh-TW" dirty="0"/>
              <a:t>// =&gt; 6: element at </a:t>
            </a:r>
            <a:r>
              <a:rPr lang="en-US" altLang="zh-TW" dirty="0">
                <a:solidFill>
                  <a:srgbClr val="C00000"/>
                </a:solidFill>
              </a:rPr>
              <a:t>index 1 of expression a[2]</a:t>
            </a:r>
          </a:p>
          <a:p>
            <a:pPr lvl="1"/>
            <a:r>
              <a:rPr lang="en-US" altLang="zh-TW" dirty="0">
                <a:solidFill>
                  <a:srgbClr val="C00000"/>
                </a:solidFill>
              </a:rPr>
              <a:t>a[0].x </a:t>
            </a:r>
            <a:r>
              <a:rPr lang="en-US" altLang="zh-TW" dirty="0"/>
              <a:t>// =&gt; 1: property </a:t>
            </a:r>
            <a:r>
              <a:rPr lang="en-US" altLang="zh-TW" dirty="0">
                <a:solidFill>
                  <a:srgbClr val="C00000"/>
                </a:solidFill>
              </a:rPr>
              <a:t>x</a:t>
            </a:r>
            <a:r>
              <a:rPr lang="en-US" altLang="zh-TW" dirty="0"/>
              <a:t> of expression </a:t>
            </a:r>
            <a:r>
              <a:rPr lang="en-US" altLang="zh-TW" dirty="0">
                <a:solidFill>
                  <a:srgbClr val="C00000"/>
                </a:solidFill>
              </a:rPr>
              <a:t>a[0]</a:t>
            </a:r>
          </a:p>
          <a:p>
            <a:pPr lvl="2"/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6114" y="1844824"/>
            <a:ext cx="3095625" cy="12096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3075" y="3573016"/>
            <a:ext cx="3474626" cy="158417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44505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3948" y="0"/>
            <a:ext cx="9147947" cy="490066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Invocation Expressions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-1" y="620688"/>
            <a:ext cx="9143999" cy="6237312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/>
              <a:t>is JS’s syntax for calling (or executing) a function or method: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f(0) </a:t>
            </a:r>
            <a:r>
              <a:rPr lang="en-US" altLang="zh-TW" dirty="0"/>
              <a:t>// f is the function expression; 0 is the argument expression</a:t>
            </a:r>
            <a:r>
              <a:rPr lang="en-US" altLang="zh-TW" dirty="0">
                <a:solidFill>
                  <a:srgbClr val="0070C0"/>
                </a:solidFill>
              </a:rPr>
              <a:t>.</a:t>
            </a:r>
          </a:p>
          <a:p>
            <a:pPr lvl="1"/>
            <a:r>
              <a:rPr lang="en-US" altLang="zh-TW" dirty="0" err="1">
                <a:solidFill>
                  <a:srgbClr val="0070C0"/>
                </a:solidFill>
              </a:rPr>
              <a:t>Math.max</a:t>
            </a:r>
            <a:r>
              <a:rPr lang="en-US" altLang="zh-TW" dirty="0">
                <a:solidFill>
                  <a:srgbClr val="0070C0"/>
                </a:solidFill>
              </a:rPr>
              <a:t>(</a:t>
            </a:r>
            <a:r>
              <a:rPr lang="en-US" altLang="zh-TW" dirty="0" err="1">
                <a:solidFill>
                  <a:srgbClr val="0070C0"/>
                </a:solidFill>
              </a:rPr>
              <a:t>x,y,z</a:t>
            </a:r>
            <a:r>
              <a:rPr lang="en-US" altLang="zh-TW" dirty="0">
                <a:solidFill>
                  <a:srgbClr val="0070C0"/>
                </a:solidFill>
              </a:rPr>
              <a:t>) </a:t>
            </a:r>
            <a:r>
              <a:rPr lang="en-US" altLang="zh-TW" dirty="0"/>
              <a:t>// </a:t>
            </a:r>
            <a:r>
              <a:rPr lang="en-US" altLang="zh-TW" dirty="0" err="1"/>
              <a:t>Math.max</a:t>
            </a:r>
            <a:r>
              <a:rPr lang="en-US" altLang="zh-TW" dirty="0"/>
              <a:t> is the function; x, y and z are the arguments.</a:t>
            </a:r>
          </a:p>
          <a:p>
            <a:pPr lvl="1"/>
            <a:r>
              <a:rPr lang="en-US" altLang="zh-TW" dirty="0" err="1">
                <a:solidFill>
                  <a:srgbClr val="0070C0"/>
                </a:solidFill>
              </a:rPr>
              <a:t>a.sort</a:t>
            </a:r>
            <a:r>
              <a:rPr lang="en-US" altLang="zh-TW" dirty="0">
                <a:solidFill>
                  <a:srgbClr val="0070C0"/>
                </a:solidFill>
              </a:rPr>
              <a:t>() </a:t>
            </a:r>
            <a:r>
              <a:rPr lang="en-US" altLang="zh-TW" dirty="0"/>
              <a:t>// </a:t>
            </a:r>
            <a:r>
              <a:rPr lang="en-US" altLang="zh-TW" dirty="0" err="1"/>
              <a:t>a.sort</a:t>
            </a:r>
            <a:r>
              <a:rPr lang="en-US" altLang="zh-TW" dirty="0"/>
              <a:t> is the function; there are no arguments</a:t>
            </a:r>
            <a:r>
              <a:rPr lang="en-US" altLang="zh-TW" dirty="0">
                <a:solidFill>
                  <a:srgbClr val="0070C0"/>
                </a:solidFill>
              </a:rPr>
              <a:t>.</a:t>
            </a:r>
          </a:p>
          <a:p>
            <a:r>
              <a:rPr lang="en-US" altLang="zh-TW" dirty="0"/>
              <a:t>Object Creation Expressions:</a:t>
            </a:r>
          </a:p>
          <a:p>
            <a:pPr lvl="1"/>
            <a:r>
              <a:rPr lang="en-US" altLang="zh-TW" dirty="0"/>
              <a:t>creates a new object and invokes a function (called a</a:t>
            </a:r>
            <a:r>
              <a:rPr lang="zh-TW" altLang="en-US" dirty="0"/>
              <a:t> </a:t>
            </a:r>
            <a:r>
              <a:rPr lang="en-US" altLang="zh-TW" dirty="0"/>
              <a:t>constructor) to initialize the properties of that object: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new Object()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new Point(2,3)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new Object </a:t>
            </a:r>
            <a:r>
              <a:rPr lang="en-US" altLang="zh-TW" dirty="0">
                <a:solidFill>
                  <a:srgbClr val="7030A0"/>
                </a:solidFill>
              </a:rPr>
              <a:t>// no arguments are passed to the constructor function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new Date</a:t>
            </a:r>
          </a:p>
          <a:p>
            <a:pPr lvl="1"/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253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-34272"/>
            <a:ext cx="9147947" cy="490066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Operator Overview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455794"/>
            <a:ext cx="9143999" cy="5884014"/>
          </a:xfrm>
        </p:spPr>
        <p:txBody>
          <a:bodyPr>
            <a:normAutofit/>
          </a:bodyPr>
          <a:lstStyle/>
          <a:p>
            <a:r>
              <a:rPr lang="en-US" altLang="zh-TW" sz="2000" dirty="0"/>
              <a:t>Operators are used for JavaScript’s </a:t>
            </a:r>
            <a:r>
              <a:rPr lang="en-US" altLang="zh-TW" sz="2000" dirty="0">
                <a:solidFill>
                  <a:srgbClr val="C00000"/>
                </a:solidFill>
              </a:rPr>
              <a:t>arithmetic expressions, comparison expressions, logical expressions, assignment expressions</a:t>
            </a:r>
            <a:r>
              <a:rPr lang="en-US" altLang="zh-TW" sz="2000" dirty="0"/>
              <a:t>, and more</a:t>
            </a:r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15" y="1124744"/>
            <a:ext cx="8712968" cy="2377281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516" y="3609688"/>
            <a:ext cx="8712968" cy="321945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530730" y="1017081"/>
            <a:ext cx="248304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TW" sz="16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lval</a:t>
            </a:r>
            <a:r>
              <a:rPr lang="en-US" altLang="zh-TW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TW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expression that can legally appear on the </a:t>
            </a:r>
            <a:r>
              <a:rPr lang="en-US" altLang="zh-TW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left side of an assignment expression</a:t>
            </a:r>
            <a:endParaRPr lang="zh-TW" altLang="en-US" sz="1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6278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3948" y="0"/>
            <a:ext cx="9147947" cy="490066"/>
          </a:xfrm>
        </p:spPr>
        <p:txBody>
          <a:bodyPr>
            <a:normAutofit fontScale="90000"/>
          </a:bodyPr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-1" y="620688"/>
            <a:ext cx="9143999" cy="6237312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-4687"/>
            <a:ext cx="7848872" cy="6811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743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12229</TotalTime>
  <Words>5505</Words>
  <Application>Microsoft Office PowerPoint</Application>
  <PresentationFormat>如螢幕大小 (4:3)</PresentationFormat>
  <Paragraphs>685</Paragraphs>
  <Slides>52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52</vt:i4>
      </vt:variant>
    </vt:vector>
  </HeadingPairs>
  <TitlesOfParts>
    <vt:vector size="59" baseType="lpstr">
      <vt:lpstr>Birka</vt:lpstr>
      <vt:lpstr>TheSansMonoCd-W5Regular</vt:lpstr>
      <vt:lpstr>標楷體</vt:lpstr>
      <vt:lpstr>Arial</vt:lpstr>
      <vt:lpstr>Calibri</vt:lpstr>
      <vt:lpstr>Times New Roman</vt:lpstr>
      <vt:lpstr>Office 佈景主題</vt:lpstr>
      <vt:lpstr>JavaScript程式設計</vt:lpstr>
      <vt:lpstr>Expressions and Operators</vt:lpstr>
      <vt:lpstr>Object and Array Initializers</vt:lpstr>
      <vt:lpstr>PowerPoint 簡報</vt:lpstr>
      <vt:lpstr>PowerPoint 簡報</vt:lpstr>
      <vt:lpstr>Function Definition Expressions</vt:lpstr>
      <vt:lpstr>Invocation Expressions</vt:lpstr>
      <vt:lpstr>Operator Overview</vt:lpstr>
      <vt:lpstr>PowerPoint 簡報</vt:lpstr>
      <vt:lpstr>Operator Precedence</vt:lpstr>
      <vt:lpstr>Arithmetic Expressions</vt:lpstr>
      <vt:lpstr>Unary Arithmetic Operators</vt:lpstr>
      <vt:lpstr>Bitwise Operators</vt:lpstr>
      <vt:lpstr>Relational Expressions</vt:lpstr>
      <vt:lpstr>in Operator</vt:lpstr>
      <vt:lpstr>instanceof Operator</vt:lpstr>
      <vt:lpstr>Logical Expressions</vt:lpstr>
      <vt:lpstr>Logical Expressions</vt:lpstr>
      <vt:lpstr>Logical Expressions</vt:lpstr>
      <vt:lpstr>Logical NOT (!)</vt:lpstr>
      <vt:lpstr>Assignment with Operation</vt:lpstr>
      <vt:lpstr>Assignment with Operation</vt:lpstr>
      <vt:lpstr>Conditional Operator (?:)</vt:lpstr>
      <vt:lpstr>typeof Operator</vt:lpstr>
      <vt:lpstr>delete Operator</vt:lpstr>
      <vt:lpstr>The Comma Operator (,)</vt:lpstr>
      <vt:lpstr>練習時間</vt:lpstr>
      <vt:lpstr>CHAPTER 5 Statements</vt:lpstr>
      <vt:lpstr>statements</vt:lpstr>
      <vt:lpstr>Compound and Empty Statements</vt:lpstr>
      <vt:lpstr>Declaration Statements</vt:lpstr>
      <vt:lpstr>Declaration Statements</vt:lpstr>
      <vt:lpstr>for/in</vt:lpstr>
      <vt:lpstr>for/in</vt:lpstr>
      <vt:lpstr>jump statements</vt:lpstr>
      <vt:lpstr>Labeled Statements</vt:lpstr>
      <vt:lpstr>Break</vt:lpstr>
      <vt:lpstr>PowerPoint 簡報</vt:lpstr>
      <vt:lpstr>PowerPoint 簡報</vt:lpstr>
      <vt:lpstr>continue</vt:lpstr>
      <vt:lpstr>練習時間</vt:lpstr>
      <vt:lpstr>throw</vt:lpstr>
      <vt:lpstr>try/catch/finally</vt:lpstr>
      <vt:lpstr>PowerPoint 簡報</vt:lpstr>
      <vt:lpstr>PowerPoint 簡報</vt:lpstr>
      <vt:lpstr>finally</vt:lpstr>
      <vt:lpstr>with</vt:lpstr>
      <vt:lpstr>“use strict”</vt:lpstr>
      <vt:lpstr>Summary of JavaScript Statements</vt:lpstr>
      <vt:lpstr>Summary of JavaScript Statements</vt:lpstr>
      <vt:lpstr>練習時間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電腦模擬與遊戲設計 (Design of Computer Simulations and Games)</dc:title>
  <dc:creator>jmsu</dc:creator>
  <cp:lastModifiedBy>User</cp:lastModifiedBy>
  <cp:revision>368</cp:revision>
  <dcterms:created xsi:type="dcterms:W3CDTF">2011-02-22T09:06:58Z</dcterms:created>
  <dcterms:modified xsi:type="dcterms:W3CDTF">2020-10-15T09:55:47Z</dcterms:modified>
</cp:coreProperties>
</file>