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482" r:id="rId2"/>
    <p:sldId id="415" r:id="rId3"/>
    <p:sldId id="413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77" r:id="rId14"/>
    <p:sldId id="425" r:id="rId15"/>
    <p:sldId id="426" r:id="rId16"/>
    <p:sldId id="427" r:id="rId17"/>
    <p:sldId id="428" r:id="rId18"/>
    <p:sldId id="429" r:id="rId19"/>
    <p:sldId id="461" r:id="rId20"/>
    <p:sldId id="462" r:id="rId21"/>
    <p:sldId id="478" r:id="rId22"/>
    <p:sldId id="430" r:id="rId23"/>
    <p:sldId id="464" r:id="rId24"/>
    <p:sldId id="465" r:id="rId25"/>
    <p:sldId id="466" r:id="rId26"/>
    <p:sldId id="463" r:id="rId27"/>
    <p:sldId id="431" r:id="rId28"/>
    <p:sldId id="432" r:id="rId29"/>
    <p:sldId id="433" r:id="rId30"/>
    <p:sldId id="434" r:id="rId31"/>
    <p:sldId id="435" r:id="rId32"/>
    <p:sldId id="480" r:id="rId33"/>
    <p:sldId id="467" r:id="rId34"/>
    <p:sldId id="436" r:id="rId35"/>
    <p:sldId id="468" r:id="rId36"/>
    <p:sldId id="437" r:id="rId37"/>
    <p:sldId id="438" r:id="rId38"/>
    <p:sldId id="439" r:id="rId39"/>
    <p:sldId id="440" r:id="rId40"/>
    <p:sldId id="441" r:id="rId41"/>
    <p:sldId id="481" r:id="rId42"/>
    <p:sldId id="442" r:id="rId43"/>
    <p:sldId id="443" r:id="rId44"/>
    <p:sldId id="469" r:id="rId45"/>
    <p:sldId id="470" r:id="rId46"/>
    <p:sldId id="471" r:id="rId47"/>
    <p:sldId id="444" r:id="rId48"/>
    <p:sldId id="472" r:id="rId49"/>
    <p:sldId id="473" r:id="rId50"/>
    <p:sldId id="474" r:id="rId51"/>
    <p:sldId id="475" r:id="rId52"/>
    <p:sldId id="476" r:id="rId53"/>
    <p:sldId id="445" r:id="rId54"/>
    <p:sldId id="363" r:id="rId55"/>
    <p:sldId id="311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24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TypeErr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ntrash.pixnet.net/blog/post/79139547-%E8%AB%96%E7%89%A9%E4%BB%B6%E5%B0%8E%E5%90%91part-8%EF%BC%9Awhy-overloading%E3%80%81overrid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585926ae62c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Number/toLocaleStr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zh-CN/docs/Web/JavaScript/Reference/Global_Objects/TypeE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(JavaScript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Associative</a:t>
            </a:r>
            <a:r>
              <a:rPr lang="zh-TW" altLang="en-US" dirty="0"/>
              <a:t> </a:t>
            </a:r>
            <a:r>
              <a:rPr lang="en-US" altLang="zh-TW" dirty="0"/>
              <a:t>arrays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en-US" altLang="zh-TW" dirty="0">
                <a:solidFill>
                  <a:srgbClr val="C00000"/>
                </a:solidFill>
              </a:rPr>
              <a:t> for/in loop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addstock</a:t>
            </a:r>
            <a:r>
              <a:rPr lang="en-US" altLang="zh-TW" dirty="0">
                <a:solidFill>
                  <a:srgbClr val="0070C0"/>
                </a:solidFill>
              </a:rPr>
              <a:t>(portfolio, </a:t>
            </a:r>
            <a:r>
              <a:rPr lang="en-US" altLang="zh-TW" dirty="0" err="1">
                <a:solidFill>
                  <a:srgbClr val="0070C0"/>
                </a:solidFill>
              </a:rPr>
              <a:t>stockname</a:t>
            </a:r>
            <a:r>
              <a:rPr lang="en-US" altLang="zh-TW" dirty="0">
                <a:solidFill>
                  <a:srgbClr val="0070C0"/>
                </a:solidFill>
              </a:rPr>
              <a:t>, shares) {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b="1" dirty="0">
                <a:solidFill>
                  <a:srgbClr val="0070C0"/>
                </a:solidFill>
              </a:rPr>
              <a:t>portfolio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stockname</a:t>
            </a:r>
            <a:r>
              <a:rPr lang="en-US" altLang="zh-TW" dirty="0">
                <a:solidFill>
                  <a:srgbClr val="0070C0"/>
                </a:solidFill>
              </a:rPr>
              <a:t>] = shares;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getvalue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portfolio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total = 0.0;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for(stock </a:t>
            </a:r>
            <a:r>
              <a:rPr lang="en-US" altLang="zh-TW" b="1" dirty="0">
                <a:solidFill>
                  <a:srgbClr val="C00000"/>
                </a:solidFill>
              </a:rPr>
              <a:t>in</a:t>
            </a:r>
            <a:r>
              <a:rPr lang="en-US" altLang="zh-TW" b="1" dirty="0">
                <a:solidFill>
                  <a:srgbClr val="0070C0"/>
                </a:solidFill>
              </a:rPr>
              <a:t> portfolio</a:t>
            </a:r>
            <a:r>
              <a:rPr lang="en-US" altLang="zh-TW" dirty="0">
                <a:solidFill>
                  <a:srgbClr val="0070C0"/>
                </a:solidFill>
              </a:rPr>
              <a:t>) { </a:t>
            </a:r>
            <a:r>
              <a:rPr lang="en-US" altLang="zh-TW" dirty="0"/>
              <a:t>// For each stock in the portfolio: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shares </a:t>
            </a:r>
            <a:r>
              <a:rPr lang="en-US" altLang="zh-TW" dirty="0">
                <a:solidFill>
                  <a:srgbClr val="0070C0"/>
                </a:solidFill>
              </a:rPr>
              <a:t>= </a:t>
            </a:r>
            <a:r>
              <a:rPr lang="en-US" altLang="zh-TW" b="1" dirty="0">
                <a:solidFill>
                  <a:srgbClr val="0070C0"/>
                </a:solidFill>
              </a:rPr>
              <a:t>portfolio[stock]; </a:t>
            </a:r>
            <a:r>
              <a:rPr lang="en-US" altLang="zh-TW" dirty="0"/>
              <a:t>// get the number of shares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price = </a:t>
            </a:r>
            <a:r>
              <a:rPr lang="en-US" altLang="zh-TW" dirty="0" err="1">
                <a:solidFill>
                  <a:srgbClr val="0070C0"/>
                </a:solidFill>
              </a:rPr>
              <a:t>getquote</a:t>
            </a:r>
            <a:r>
              <a:rPr lang="en-US" altLang="zh-TW" dirty="0">
                <a:solidFill>
                  <a:srgbClr val="0070C0"/>
                </a:solidFill>
              </a:rPr>
              <a:t>(stock); </a:t>
            </a:r>
            <a:r>
              <a:rPr lang="en-US" altLang="zh-TW" dirty="0"/>
              <a:t>// look up share price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0070C0"/>
                </a:solidFill>
              </a:rPr>
              <a:t>total += shares * price; </a:t>
            </a:r>
            <a:r>
              <a:rPr lang="en-US" altLang="zh-TW" dirty="0"/>
              <a:t>// add stock value to total value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en-US" altLang="zh-TW" dirty="0">
                <a:solidFill>
                  <a:srgbClr val="0070C0"/>
                </a:solidFill>
              </a:rPr>
              <a:t>return total; </a:t>
            </a:r>
            <a:r>
              <a:rPr lang="en-US" altLang="zh-TW" dirty="0"/>
              <a:t>// Return total value.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4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55" y="3653808"/>
            <a:ext cx="2570848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inherit</a:t>
            </a:r>
            <a:r>
              <a:rPr lang="en-US" altLang="zh-TW" dirty="0">
                <a:solidFill>
                  <a:srgbClr val="0070C0"/>
                </a:solidFill>
              </a:rPr>
              <a:t>(p)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if (p == null) </a:t>
            </a:r>
            <a:r>
              <a:rPr lang="en-US" altLang="zh-TW" b="1" dirty="0">
                <a:solidFill>
                  <a:srgbClr val="0070C0"/>
                </a:solidFill>
              </a:rPr>
              <a:t>throw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hlinkClick r:id="rId3"/>
              </a:rPr>
              <a:t>TypeError</a:t>
            </a:r>
            <a:r>
              <a:rPr lang="en-US" altLang="zh-TW" b="1" dirty="0">
                <a:solidFill>
                  <a:srgbClr val="0070C0"/>
                </a:solidFill>
                <a:hlinkClick r:id="rId3"/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p must be a non-null object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if (</a:t>
            </a:r>
            <a:r>
              <a:rPr lang="en-US" altLang="zh-TW" b="1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// If </a:t>
            </a:r>
            <a:r>
              <a:rPr lang="en-US" altLang="zh-TW" dirty="0" err="1"/>
              <a:t>Object.create</a:t>
            </a:r>
            <a:r>
              <a:rPr lang="en-US" altLang="zh-TW" dirty="0"/>
              <a:t>() is defined...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return </a:t>
            </a:r>
            <a:r>
              <a:rPr lang="en-US" altLang="zh-TW" b="1" dirty="0" err="1">
                <a:solidFill>
                  <a:srgbClr val="0070C0"/>
                </a:solidFill>
              </a:rPr>
              <a:t>Object.create</a:t>
            </a:r>
            <a:r>
              <a:rPr lang="en-US" altLang="zh-TW" b="1" dirty="0">
                <a:solidFill>
                  <a:srgbClr val="0070C0"/>
                </a:solidFill>
              </a:rPr>
              <a:t>(p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then just use it.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t = </a:t>
            </a:r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p; </a:t>
            </a:r>
            <a:r>
              <a:rPr lang="en-US" altLang="zh-TW" dirty="0"/>
              <a:t>// Otherwise do some more type checking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if (t !== "object" &amp;&amp; t !== "function") </a:t>
            </a:r>
            <a:r>
              <a:rPr lang="en-US" altLang="zh-TW" b="1" dirty="0">
                <a:solidFill>
                  <a:srgbClr val="0070C0"/>
                </a:solidFill>
              </a:rPr>
              <a:t>throw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  <a:hlinkClick r:id="rId3"/>
              </a:rPr>
              <a:t>TypeError</a:t>
            </a:r>
            <a:r>
              <a:rPr lang="en-US" altLang="zh-TW" b="1" dirty="0">
                <a:solidFill>
                  <a:srgbClr val="0070C0"/>
                </a:solidFill>
                <a:hlinkClick r:id="rId3"/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function f() {}; </a:t>
            </a:r>
            <a:r>
              <a:rPr lang="en-US" altLang="zh-TW" dirty="0"/>
              <a:t>// Define a dummy constructor function.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f.prototype</a:t>
            </a:r>
            <a:r>
              <a:rPr lang="en-US" altLang="zh-TW" dirty="0">
                <a:solidFill>
                  <a:srgbClr val="0070C0"/>
                </a:solidFill>
              </a:rPr>
              <a:t> = p; </a:t>
            </a:r>
            <a:r>
              <a:rPr lang="en-US" altLang="zh-TW" dirty="0"/>
              <a:t>// Set its prototype property to p.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return new f(); </a:t>
            </a:r>
            <a:r>
              <a:rPr lang="en-US" altLang="zh-TW" dirty="0"/>
              <a:t>// Use f() to create an "heir" of p.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{} </a:t>
            </a:r>
            <a:r>
              <a:rPr lang="en-US" altLang="zh-TW" dirty="0"/>
              <a:t>// o inherits object methods from </a:t>
            </a:r>
            <a:r>
              <a:rPr lang="en-US" altLang="zh-TW" dirty="0" err="1"/>
              <a:t>Object.prototype</a:t>
            </a:r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 = 1; </a:t>
            </a:r>
            <a:r>
              <a:rPr lang="en-US" altLang="zh-TW" dirty="0"/>
              <a:t>// and has an own property x.</a:t>
            </a:r>
          </a:p>
          <a:p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b="1" dirty="0">
                <a:solidFill>
                  <a:srgbClr val="0070C0"/>
                </a:solidFill>
              </a:rPr>
              <a:t> p = inherit(o); </a:t>
            </a:r>
            <a:r>
              <a:rPr lang="en-US" altLang="zh-TW" dirty="0"/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p inherits properties from o and </a:t>
            </a:r>
            <a:r>
              <a:rPr lang="en-US" altLang="zh-TW" dirty="0" err="1">
                <a:solidFill>
                  <a:srgbClr val="C00000"/>
                </a:solidFill>
              </a:rPr>
              <a:t>Object.prototype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b="1" dirty="0" err="1">
                <a:solidFill>
                  <a:srgbClr val="0070C0"/>
                </a:solidFill>
              </a:rPr>
              <a:t>p.y</a:t>
            </a:r>
            <a:r>
              <a:rPr lang="en-US" altLang="zh-TW" b="1" dirty="0">
                <a:solidFill>
                  <a:srgbClr val="0070C0"/>
                </a:solidFill>
              </a:rPr>
              <a:t> = 2; </a:t>
            </a:r>
            <a:r>
              <a:rPr lang="en-US" altLang="zh-TW" dirty="0">
                <a:solidFill>
                  <a:srgbClr val="0070C0"/>
                </a:solidFill>
              </a:rPr>
              <a:t>// and has an own property y.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q = </a:t>
            </a:r>
            <a:r>
              <a:rPr lang="en-US" altLang="zh-TW" b="1" dirty="0">
                <a:solidFill>
                  <a:srgbClr val="0070C0"/>
                </a:solidFill>
              </a:rPr>
              <a:t>inherit</a:t>
            </a:r>
            <a:r>
              <a:rPr lang="en-US" altLang="zh-TW" dirty="0">
                <a:solidFill>
                  <a:srgbClr val="0070C0"/>
                </a:solidFill>
              </a:rPr>
              <a:t>(p); </a:t>
            </a:r>
            <a:r>
              <a:rPr lang="en-US" altLang="zh-TW" dirty="0"/>
              <a:t>// q inherits properties from p, o, and </a:t>
            </a:r>
            <a:r>
              <a:rPr lang="en-US" altLang="zh-TW" dirty="0" err="1"/>
              <a:t>Object.prototype</a:t>
            </a:r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q.z</a:t>
            </a:r>
            <a:r>
              <a:rPr lang="en-US" altLang="zh-TW" dirty="0">
                <a:solidFill>
                  <a:srgbClr val="0070C0"/>
                </a:solidFill>
              </a:rPr>
              <a:t> = 3; </a:t>
            </a:r>
            <a:r>
              <a:rPr lang="en-US" altLang="zh-TW" dirty="0"/>
              <a:t>// and has an own property z.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 = </a:t>
            </a:r>
            <a:r>
              <a:rPr lang="en-US" altLang="zh-TW" dirty="0" err="1">
                <a:solidFill>
                  <a:srgbClr val="0070C0"/>
                </a:solidFill>
              </a:rPr>
              <a:t>q.</a:t>
            </a:r>
            <a:r>
              <a:rPr lang="en-US" altLang="zh-TW" b="1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 </a:t>
            </a:r>
            <a:r>
              <a:rPr lang="en-US" altLang="zh-TW" b="1" dirty="0" err="1"/>
              <a:t>toString</a:t>
            </a:r>
            <a:r>
              <a:rPr lang="en-US" altLang="zh-TW" dirty="0"/>
              <a:t> is inherited from </a:t>
            </a:r>
            <a:r>
              <a:rPr lang="en-US" altLang="zh-TW" b="1" dirty="0" err="1"/>
              <a:t>Object.prototype</a:t>
            </a:r>
            <a:endParaRPr lang="en-US" altLang="zh-TW" b="1" dirty="0"/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solidFill>
                  <a:srgbClr val="0070C0"/>
                </a:solidFill>
              </a:rPr>
              <a:t>q.x</a:t>
            </a:r>
            <a:r>
              <a:rPr lang="en-US" altLang="zh-TW" b="1" dirty="0">
                <a:solidFill>
                  <a:srgbClr val="0070C0"/>
                </a:solidFill>
              </a:rPr>
              <a:t> + </a:t>
            </a:r>
            <a:r>
              <a:rPr lang="en-US" altLang="zh-TW" b="1" dirty="0" err="1">
                <a:solidFill>
                  <a:srgbClr val="0070C0"/>
                </a:solidFill>
              </a:rPr>
              <a:t>q.y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3: </a:t>
            </a:r>
            <a:r>
              <a:rPr lang="en-US" altLang="zh-TW" b="1" dirty="0"/>
              <a:t>x and y are inherited from o and p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60" y="96081"/>
            <a:ext cx="2665040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648" y="1210628"/>
            <a:ext cx="2691663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648" y="2306991"/>
            <a:ext cx="1676400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293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solidFill>
                  <a:srgbClr val="0070C0"/>
                </a:solidFill>
              </a:rPr>
              <a:t>var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unitcircle</a:t>
            </a:r>
            <a:r>
              <a:rPr lang="en-US" altLang="zh-TW" sz="2800" dirty="0">
                <a:solidFill>
                  <a:srgbClr val="0070C0"/>
                </a:solidFill>
              </a:rPr>
              <a:t> = { r:1 }; </a:t>
            </a:r>
            <a:r>
              <a:rPr lang="en-US" altLang="zh-TW" sz="2800" dirty="0"/>
              <a:t>// An object to inherit from</a:t>
            </a:r>
          </a:p>
          <a:p>
            <a:r>
              <a:rPr lang="en-US" altLang="zh-TW" sz="2800" dirty="0" err="1">
                <a:solidFill>
                  <a:srgbClr val="0070C0"/>
                </a:solidFill>
              </a:rPr>
              <a:t>var</a:t>
            </a:r>
            <a:r>
              <a:rPr lang="en-US" altLang="zh-TW" sz="2800" dirty="0">
                <a:solidFill>
                  <a:srgbClr val="0070C0"/>
                </a:solidFill>
              </a:rPr>
              <a:t> c = </a:t>
            </a:r>
            <a:r>
              <a:rPr lang="en-US" altLang="zh-TW" sz="2800" b="1" dirty="0">
                <a:solidFill>
                  <a:srgbClr val="0070C0"/>
                </a:solidFill>
              </a:rPr>
              <a:t>inherit</a:t>
            </a:r>
            <a:r>
              <a:rPr lang="en-US" altLang="zh-TW" sz="2800" dirty="0">
                <a:solidFill>
                  <a:srgbClr val="0070C0"/>
                </a:solidFill>
              </a:rPr>
              <a:t>(</a:t>
            </a:r>
            <a:r>
              <a:rPr lang="en-US" altLang="zh-TW" sz="2800" dirty="0" err="1">
                <a:solidFill>
                  <a:srgbClr val="0070C0"/>
                </a:solidFill>
              </a:rPr>
              <a:t>unitcircle</a:t>
            </a:r>
            <a:r>
              <a:rPr lang="en-US" altLang="zh-TW" sz="2800" dirty="0">
                <a:solidFill>
                  <a:srgbClr val="0070C0"/>
                </a:solidFill>
              </a:rPr>
              <a:t>); </a:t>
            </a:r>
            <a:r>
              <a:rPr lang="en-US" altLang="zh-TW" sz="2800" dirty="0"/>
              <a:t>// c inherits the property r</a:t>
            </a:r>
          </a:p>
          <a:p>
            <a:r>
              <a:rPr lang="en-US" altLang="zh-TW" sz="2800" dirty="0" err="1">
                <a:solidFill>
                  <a:srgbClr val="0070C0"/>
                </a:solidFill>
              </a:rPr>
              <a:t>c.x</a:t>
            </a:r>
            <a:r>
              <a:rPr lang="en-US" altLang="zh-TW" sz="2800" dirty="0">
                <a:solidFill>
                  <a:srgbClr val="0070C0"/>
                </a:solidFill>
              </a:rPr>
              <a:t> = 1; </a:t>
            </a:r>
            <a:r>
              <a:rPr lang="en-US" altLang="zh-TW" sz="2800" dirty="0" err="1">
                <a:solidFill>
                  <a:srgbClr val="0070C0"/>
                </a:solidFill>
              </a:rPr>
              <a:t>c.y</a:t>
            </a:r>
            <a:r>
              <a:rPr lang="en-US" altLang="zh-TW" sz="2800" dirty="0">
                <a:solidFill>
                  <a:srgbClr val="0070C0"/>
                </a:solidFill>
              </a:rPr>
              <a:t> = 1; </a:t>
            </a:r>
            <a:r>
              <a:rPr lang="en-US" altLang="zh-TW" sz="2800" dirty="0"/>
              <a:t>// c defines two properties of its own</a:t>
            </a:r>
          </a:p>
          <a:p>
            <a:r>
              <a:rPr lang="en-US" altLang="zh-TW" sz="2800" dirty="0" err="1">
                <a:solidFill>
                  <a:srgbClr val="C00000"/>
                </a:solidFill>
              </a:rPr>
              <a:t>c.r</a:t>
            </a:r>
            <a:r>
              <a:rPr lang="en-US" altLang="zh-TW" sz="2800" dirty="0">
                <a:solidFill>
                  <a:srgbClr val="C00000"/>
                </a:solidFill>
              </a:rPr>
              <a:t> = 2; </a:t>
            </a:r>
            <a:r>
              <a:rPr lang="en-US" altLang="zh-TW" sz="2800" dirty="0"/>
              <a:t>// c </a:t>
            </a:r>
            <a:r>
              <a:rPr lang="en-US" altLang="zh-TW" sz="2800" dirty="0">
                <a:solidFill>
                  <a:srgbClr val="C00000"/>
                </a:solidFill>
                <a:hlinkClick r:id="rId2"/>
              </a:rPr>
              <a:t>overrides</a:t>
            </a:r>
            <a:r>
              <a:rPr lang="en-US" altLang="zh-TW" sz="2800" dirty="0">
                <a:hlinkClick r:id="rId2"/>
              </a:rPr>
              <a:t> </a:t>
            </a:r>
            <a:r>
              <a:rPr lang="en-US" altLang="zh-TW" sz="2800" dirty="0"/>
              <a:t>its inherited property</a:t>
            </a:r>
          </a:p>
          <a:p>
            <a:r>
              <a:rPr lang="en-US" altLang="zh-TW" sz="2800" dirty="0" err="1">
                <a:solidFill>
                  <a:srgbClr val="C00000"/>
                </a:solidFill>
              </a:rPr>
              <a:t>unitcircle.r</a:t>
            </a:r>
            <a:r>
              <a:rPr lang="en-US" altLang="zh-TW" sz="2800" dirty="0">
                <a:solidFill>
                  <a:srgbClr val="0070C0"/>
                </a:solidFill>
              </a:rPr>
              <a:t>;</a:t>
            </a:r>
            <a:r>
              <a:rPr lang="en-US" altLang="zh-TW" sz="2800" dirty="0"/>
              <a:t> // =&gt; 1: the prototype object is not affected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356991"/>
            <a:ext cx="4016781" cy="33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0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Property Access Errors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things can go wrong when you query or set a property:</a:t>
            </a:r>
          </a:p>
          <a:p>
            <a:pPr lvl="1"/>
            <a:r>
              <a:rPr lang="en-US" altLang="zh-TW" dirty="0"/>
              <a:t>It is not an error to query a property that does not exist:</a:t>
            </a:r>
          </a:p>
          <a:p>
            <a:pPr lvl="2"/>
            <a:r>
              <a:rPr lang="en-US" altLang="zh-TW" dirty="0"/>
              <a:t>the property access </a:t>
            </a:r>
            <a:r>
              <a:rPr lang="en-US" altLang="zh-TW" dirty="0">
                <a:solidFill>
                  <a:srgbClr val="C00000"/>
                </a:solidFill>
              </a:rPr>
              <a:t>expression </a:t>
            </a:r>
            <a:r>
              <a:rPr lang="en-US" altLang="zh-TW" dirty="0" err="1">
                <a:solidFill>
                  <a:srgbClr val="C00000"/>
                </a:solidFill>
              </a:rPr>
              <a:t>o.x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evaluates to </a:t>
            </a:r>
            <a:r>
              <a:rPr lang="en-US" altLang="zh-TW" dirty="0">
                <a:solidFill>
                  <a:srgbClr val="C00000"/>
                </a:solidFill>
              </a:rPr>
              <a:t>undefined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If x is not found</a:t>
            </a:r>
            <a:r>
              <a:rPr lang="zh-TW" altLang="en-US" dirty="0"/>
              <a:t> </a:t>
            </a:r>
            <a:r>
              <a:rPr lang="en-US" altLang="zh-TW" dirty="0"/>
              <a:t>as an </a:t>
            </a:r>
            <a:r>
              <a:rPr lang="en-US" altLang="zh-TW" dirty="0">
                <a:solidFill>
                  <a:srgbClr val="C00000"/>
                </a:solidFill>
              </a:rPr>
              <a:t>own prope</a:t>
            </a:r>
            <a:r>
              <a:rPr lang="en-US" altLang="zh-TW" dirty="0"/>
              <a:t>rty or an </a:t>
            </a:r>
            <a:r>
              <a:rPr lang="en-US" altLang="zh-TW" dirty="0">
                <a:solidFill>
                  <a:srgbClr val="C00000"/>
                </a:solidFill>
              </a:rPr>
              <a:t>inherited property </a:t>
            </a:r>
            <a:r>
              <a:rPr lang="en-US" altLang="zh-TW" dirty="0"/>
              <a:t>of o,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book.subtitle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  <a:r>
              <a:rPr lang="en-US" altLang="zh-TW" dirty="0"/>
              <a:t> // =&gt; undefined: property doesn't exist</a:t>
            </a:r>
          </a:p>
          <a:p>
            <a:pPr lvl="4"/>
            <a:r>
              <a:rPr lang="en-US" altLang="zh-TW" dirty="0"/>
              <a:t>// </a:t>
            </a:r>
            <a:r>
              <a:rPr lang="en-US" altLang="zh-TW" dirty="0">
                <a:solidFill>
                  <a:srgbClr val="C00000"/>
                </a:solidFill>
              </a:rPr>
              <a:t>a </a:t>
            </a:r>
            <a:r>
              <a:rPr lang="en-US" altLang="zh-TW" dirty="0" err="1">
                <a:solidFill>
                  <a:srgbClr val="C00000"/>
                </a:solidFill>
              </a:rPr>
              <a:t>TypeError</a:t>
            </a:r>
            <a:r>
              <a:rPr lang="en-US" altLang="zh-TW" dirty="0">
                <a:solidFill>
                  <a:srgbClr val="C00000"/>
                </a:solidFill>
              </a:rPr>
              <a:t> exception.</a:t>
            </a:r>
            <a:r>
              <a:rPr lang="en-US" altLang="zh-TW" sz="1700" dirty="0">
                <a:solidFill>
                  <a:srgbClr val="C00000"/>
                </a:solidFill>
              </a:rPr>
              <a:t> </a:t>
            </a:r>
            <a:r>
              <a:rPr lang="en-US" altLang="zh-TW" sz="1700" dirty="0"/>
              <a:t>undefined doesn't have a length property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len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book.subtitle.length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/>
              <a:t>two ways to guard against this kind of exception:</a:t>
            </a:r>
          </a:p>
          <a:p>
            <a:pPr lvl="3"/>
            <a:r>
              <a:rPr lang="en-US" altLang="zh-TW" dirty="0"/>
              <a:t>Way 1:</a:t>
            </a:r>
          </a:p>
          <a:p>
            <a:pPr lvl="4"/>
            <a:r>
              <a:rPr lang="en-US" altLang="zh-TW" dirty="0"/>
              <a:t>// A verbose and explicit technique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len</a:t>
            </a:r>
            <a:r>
              <a:rPr lang="en-US" altLang="zh-TW" dirty="0">
                <a:solidFill>
                  <a:srgbClr val="0070C0"/>
                </a:solidFill>
              </a:rPr>
              <a:t> = undefined;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if (book) {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book.subtitle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 err="1">
                <a:solidFill>
                  <a:srgbClr val="0070C0"/>
                </a:solidFill>
              </a:rPr>
              <a:t>len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book.subtitle.length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3"/>
            <a:r>
              <a:rPr lang="en-US" altLang="zh-TW" dirty="0"/>
              <a:t>Way 2:</a:t>
            </a:r>
          </a:p>
          <a:p>
            <a:pPr lvl="4"/>
            <a:r>
              <a:rPr lang="en-US" altLang="zh-TW" dirty="0"/>
              <a:t>// A concise and idiomatic alternative to get subtitle length or undefined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len</a:t>
            </a:r>
            <a:r>
              <a:rPr lang="en-US" altLang="zh-TW" dirty="0">
                <a:solidFill>
                  <a:srgbClr val="0070C0"/>
                </a:solidFill>
              </a:rPr>
              <a:t> = book &amp;&amp; </a:t>
            </a:r>
            <a:r>
              <a:rPr lang="en-US" altLang="zh-TW" dirty="0" err="1">
                <a:solidFill>
                  <a:srgbClr val="0070C0"/>
                </a:solidFill>
              </a:rPr>
              <a:t>book.subtitle</a:t>
            </a:r>
            <a:r>
              <a:rPr lang="en-US" altLang="zh-TW" dirty="0">
                <a:solidFill>
                  <a:srgbClr val="0070C0"/>
                </a:solidFill>
              </a:rPr>
              <a:t> &amp;&amp; </a:t>
            </a:r>
            <a:r>
              <a:rPr lang="en-US" altLang="zh-TW" dirty="0" err="1">
                <a:solidFill>
                  <a:srgbClr val="0070C0"/>
                </a:solidFill>
              </a:rPr>
              <a:t>book.subtitle.length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/>
              <a:t>Properties </a:t>
            </a:r>
            <a:r>
              <a:rPr lang="en-US" altLang="zh-TW" dirty="0">
                <a:solidFill>
                  <a:srgbClr val="C00000"/>
                </a:solidFill>
              </a:rPr>
              <a:t>are read-only </a:t>
            </a:r>
            <a:r>
              <a:rPr lang="en-US" altLang="zh-TW" dirty="0"/>
              <a:t>and cannot be set:</a:t>
            </a:r>
          </a:p>
          <a:p>
            <a:pPr lvl="3"/>
            <a:r>
              <a:rPr lang="en-US" altLang="zh-TW" dirty="0"/>
              <a:t>// The prototype properties of built-in constructors are read-only.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Object.prototype</a:t>
            </a:r>
            <a:r>
              <a:rPr lang="en-US" altLang="zh-TW" dirty="0">
                <a:solidFill>
                  <a:srgbClr val="0070C0"/>
                </a:solidFill>
              </a:rPr>
              <a:t> = 0;</a:t>
            </a:r>
            <a:r>
              <a:rPr lang="en-US" altLang="zh-TW" dirty="0"/>
              <a:t> // Assignment</a:t>
            </a:r>
            <a:r>
              <a:rPr lang="en-US" altLang="zh-TW" dirty="0">
                <a:solidFill>
                  <a:srgbClr val="C00000"/>
                </a:solidFill>
              </a:rPr>
              <a:t> fails silently</a:t>
            </a:r>
            <a:r>
              <a:rPr lang="en-US" altLang="zh-TW" dirty="0"/>
              <a:t>; </a:t>
            </a:r>
            <a:r>
              <a:rPr lang="en-US" altLang="zh-TW" dirty="0" err="1"/>
              <a:t>Object.prototype</a:t>
            </a:r>
            <a:r>
              <a:rPr lang="en-US" altLang="zh-TW" dirty="0"/>
              <a:t> unchanged</a:t>
            </a:r>
            <a:endParaRPr lang="en-US" altLang="zh-TW" dirty="0">
              <a:solidFill>
                <a:srgbClr val="0070C0"/>
              </a:solidFill>
            </a:endParaRP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372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Deleting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200" b="1" dirty="0"/>
              <a:t>removes a property from an object: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</a:t>
            </a:r>
            <a:r>
              <a:rPr lang="en-US" altLang="zh-TW" sz="1800" dirty="0" err="1">
                <a:solidFill>
                  <a:srgbClr val="0070C0"/>
                </a:solidFill>
              </a:rPr>
              <a:t>book.author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 The book object now has no </a:t>
            </a: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author</a:t>
            </a:r>
            <a:r>
              <a:rPr lang="en-US" altLang="zh-TW" sz="1800" dirty="0"/>
              <a:t> property.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book["main title"]; </a:t>
            </a:r>
            <a:r>
              <a:rPr lang="en-US" altLang="zh-TW" sz="1800" dirty="0"/>
              <a:t>// Now it doesn't have </a:t>
            </a:r>
            <a:r>
              <a:rPr lang="en-US" altLang="zh-TW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"main title", </a:t>
            </a:r>
            <a:r>
              <a:rPr lang="en-US" altLang="zh-TW" sz="1800" dirty="0"/>
              <a:t>either.</a:t>
            </a:r>
          </a:p>
          <a:p>
            <a:r>
              <a:rPr lang="en-US" altLang="zh-TW" sz="2200" b="1" dirty="0"/>
              <a:t>delete operator only </a:t>
            </a:r>
            <a:r>
              <a:rPr lang="en-US" altLang="zh-TW" sz="2200" b="1" dirty="0">
                <a:solidFill>
                  <a:srgbClr val="C00000"/>
                </a:solidFill>
              </a:rPr>
              <a:t>deletes own properties</a:t>
            </a:r>
            <a:r>
              <a:rPr lang="en-US" altLang="zh-TW" sz="2200" b="1" dirty="0"/>
              <a:t>, </a:t>
            </a:r>
            <a:r>
              <a:rPr lang="en-US" altLang="zh-TW" sz="2200" b="1" dirty="0">
                <a:solidFill>
                  <a:srgbClr val="C00000"/>
                </a:solidFill>
              </a:rPr>
              <a:t>not inherited ones</a:t>
            </a:r>
            <a:r>
              <a:rPr lang="en-US" altLang="zh-TW" sz="2200" b="1" dirty="0"/>
              <a:t>.</a:t>
            </a:r>
          </a:p>
          <a:p>
            <a:r>
              <a:rPr lang="en-US" altLang="zh-TW" sz="2200" b="1" dirty="0"/>
              <a:t>evaluates to </a:t>
            </a:r>
            <a:r>
              <a:rPr lang="en-US" altLang="zh-TW" sz="2200" b="1" dirty="0">
                <a:solidFill>
                  <a:srgbClr val="C00000"/>
                </a:solidFill>
              </a:rPr>
              <a:t>true</a:t>
            </a:r>
            <a:r>
              <a:rPr lang="en-US" altLang="zh-TW" sz="2200" b="1" dirty="0"/>
              <a:t>:</a:t>
            </a:r>
          </a:p>
          <a:p>
            <a:pPr lvl="1"/>
            <a:r>
              <a:rPr lang="en-US" altLang="zh-TW" sz="1800" dirty="0"/>
              <a:t>if the delete succeeded or if the delete had no effect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o = {x:1}; </a:t>
            </a:r>
            <a:r>
              <a:rPr lang="en-US" altLang="zh-TW" sz="1800" dirty="0"/>
              <a:t>// o has own property x and inherits property </a:t>
            </a:r>
            <a:r>
              <a:rPr lang="en-US" altLang="zh-TW" sz="1800" b="1" dirty="0" err="1"/>
              <a:t>toString</a:t>
            </a:r>
            <a:endParaRPr lang="en-US" altLang="zh-TW" sz="1800" b="1" dirty="0"/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</a:t>
            </a:r>
            <a:r>
              <a:rPr lang="en-US" altLang="zh-TW" sz="1800" dirty="0" err="1">
                <a:solidFill>
                  <a:srgbClr val="0070C0"/>
                </a:solidFill>
              </a:rPr>
              <a:t>o.x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</a:t>
            </a:r>
            <a:r>
              <a:rPr lang="en-US" altLang="zh-TW" sz="1800" dirty="0">
                <a:solidFill>
                  <a:srgbClr val="C00000"/>
                </a:solidFill>
              </a:rPr>
              <a:t> Delete x, and return true (if success)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</a:t>
            </a:r>
            <a:r>
              <a:rPr lang="en-US" altLang="zh-TW" sz="1800" dirty="0" err="1">
                <a:solidFill>
                  <a:srgbClr val="0070C0"/>
                </a:solidFill>
              </a:rPr>
              <a:t>o.x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 Do nothing (x </a:t>
            </a:r>
            <a:r>
              <a:rPr lang="en-US" altLang="zh-TW" sz="1800" b="1" dirty="0"/>
              <a:t>doesn't exis</a:t>
            </a:r>
            <a:r>
              <a:rPr lang="en-US" altLang="zh-TW" sz="1800" dirty="0"/>
              <a:t>t), and return </a:t>
            </a:r>
            <a:r>
              <a:rPr lang="en-US" altLang="zh-TW" sz="1800" b="1" dirty="0"/>
              <a:t>true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</a:t>
            </a:r>
            <a:r>
              <a:rPr lang="en-US" altLang="zh-TW" sz="1800" dirty="0" err="1">
                <a:solidFill>
                  <a:srgbClr val="0070C0"/>
                </a:solidFill>
              </a:rPr>
              <a:t>o.toString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 Do nothing (</a:t>
            </a:r>
            <a:r>
              <a:rPr lang="en-US" altLang="zh-TW" sz="1800" dirty="0" err="1"/>
              <a:t>toString</a:t>
            </a:r>
            <a:r>
              <a:rPr lang="en-US" altLang="zh-TW" sz="1800" dirty="0"/>
              <a:t> isn't an </a:t>
            </a:r>
            <a:r>
              <a:rPr lang="en-US" altLang="zh-TW" sz="1800" b="1" dirty="0"/>
              <a:t>own property</a:t>
            </a:r>
            <a:r>
              <a:rPr lang="en-US" altLang="zh-TW" sz="1800" dirty="0"/>
              <a:t>), return true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1; </a:t>
            </a:r>
            <a:r>
              <a:rPr lang="en-US" altLang="zh-TW" sz="1800" dirty="0"/>
              <a:t>//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>
                <a:solidFill>
                  <a:srgbClr val="C00000"/>
                </a:solidFill>
              </a:rPr>
              <a:t>Nonsense, but evaluates to true</a:t>
            </a:r>
          </a:p>
          <a:p>
            <a:r>
              <a:rPr lang="en-US" altLang="zh-TW" sz="2200" b="1" dirty="0"/>
              <a:t>evaluates to </a:t>
            </a:r>
            <a:r>
              <a:rPr lang="en-US" altLang="zh-TW" sz="2200" b="1" dirty="0">
                <a:solidFill>
                  <a:srgbClr val="C00000"/>
                </a:solidFill>
              </a:rPr>
              <a:t>false</a:t>
            </a:r>
            <a:r>
              <a:rPr lang="en-US" altLang="zh-TW" sz="2200" b="1" dirty="0"/>
              <a:t> in this case:</a:t>
            </a:r>
          </a:p>
          <a:p>
            <a:pPr lvl="1"/>
            <a:r>
              <a:rPr lang="en-US" altLang="zh-TW" sz="1800" dirty="0">
                <a:solidFill>
                  <a:srgbClr val="C00000"/>
                </a:solidFill>
              </a:rPr>
              <a:t>delete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Object.prototype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 Can't delete; property is </a:t>
            </a:r>
            <a:r>
              <a:rPr lang="en-US" altLang="zh-TW" sz="1800" dirty="0">
                <a:solidFill>
                  <a:srgbClr val="C00000"/>
                </a:solidFill>
              </a:rPr>
              <a:t>non-configurable</a:t>
            </a:r>
          </a:p>
          <a:p>
            <a:pPr lvl="1"/>
            <a:r>
              <a:rPr lang="en-US" altLang="zh-TW" sz="1800" b="1" dirty="0" err="1">
                <a:solidFill>
                  <a:srgbClr val="0070C0"/>
                </a:solidFill>
              </a:rPr>
              <a:t>var</a:t>
            </a:r>
            <a:r>
              <a:rPr lang="en-US" altLang="zh-TW" sz="1800" dirty="0">
                <a:solidFill>
                  <a:srgbClr val="0070C0"/>
                </a:solidFill>
              </a:rPr>
              <a:t> x = 1; </a:t>
            </a:r>
            <a:r>
              <a:rPr lang="en-US" altLang="zh-TW" sz="1800" dirty="0"/>
              <a:t>// Declare a </a:t>
            </a:r>
            <a:r>
              <a:rPr lang="en-US" altLang="zh-TW" sz="1800" b="1" dirty="0"/>
              <a:t>global variable</a:t>
            </a:r>
          </a:p>
          <a:p>
            <a:pPr lvl="1"/>
            <a:r>
              <a:rPr lang="en-US" altLang="zh-TW" sz="1800" dirty="0">
                <a:solidFill>
                  <a:srgbClr val="C00000"/>
                </a:solidFill>
              </a:rPr>
              <a:t>delete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this.x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>
                <a:solidFill>
                  <a:srgbClr val="C00000"/>
                </a:solidFill>
              </a:rPr>
              <a:t>Can't delete </a:t>
            </a:r>
            <a:r>
              <a:rPr lang="en-US" altLang="zh-TW" sz="1800" dirty="0"/>
              <a:t>this property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function f() {} </a:t>
            </a:r>
            <a:r>
              <a:rPr lang="en-US" altLang="zh-TW" sz="1800" dirty="0"/>
              <a:t>// Declare a global function</a:t>
            </a:r>
          </a:p>
          <a:p>
            <a:pPr lvl="1"/>
            <a:r>
              <a:rPr lang="en-US" altLang="zh-TW" sz="1800" dirty="0">
                <a:solidFill>
                  <a:srgbClr val="C00000"/>
                </a:solidFill>
              </a:rPr>
              <a:t>delete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this.f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>
                <a:solidFill>
                  <a:srgbClr val="C00000"/>
                </a:solidFill>
              </a:rPr>
              <a:t>Can't delete this property either</a:t>
            </a:r>
          </a:p>
          <a:p>
            <a:r>
              <a:rPr lang="en-US" altLang="zh-TW" sz="2200" b="1" dirty="0">
                <a:solidFill>
                  <a:srgbClr val="C00000"/>
                </a:solidFill>
              </a:rPr>
              <a:t>non-strict mode:</a:t>
            </a:r>
          </a:p>
          <a:p>
            <a:pPr lvl="1"/>
            <a:r>
              <a:rPr lang="en-US" altLang="zh-TW" sz="1800" dirty="0" err="1">
                <a:solidFill>
                  <a:srgbClr val="0070C0"/>
                </a:solidFill>
              </a:rPr>
              <a:t>this.x</a:t>
            </a:r>
            <a:r>
              <a:rPr lang="en-US" altLang="zh-TW" sz="1800" dirty="0">
                <a:solidFill>
                  <a:srgbClr val="0070C0"/>
                </a:solidFill>
              </a:rPr>
              <a:t> = 1; </a:t>
            </a:r>
            <a:r>
              <a:rPr lang="en-US" altLang="zh-TW" sz="1800" dirty="0"/>
              <a:t>// Create a </a:t>
            </a:r>
            <a:r>
              <a:rPr lang="en-US" altLang="zh-TW" sz="1800" dirty="0">
                <a:solidFill>
                  <a:srgbClr val="C00000"/>
                </a:solidFill>
              </a:rPr>
              <a:t>configurable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/>
              <a:t>global property (</a:t>
            </a:r>
            <a:r>
              <a:rPr lang="en-US" altLang="zh-TW" sz="1800" b="1" dirty="0"/>
              <a:t>no </a:t>
            </a:r>
            <a:r>
              <a:rPr lang="en-US" altLang="zh-TW" sz="1800" b="1" dirty="0" err="1"/>
              <a:t>var</a:t>
            </a:r>
            <a:r>
              <a:rPr lang="en-US" altLang="zh-TW" sz="1800" dirty="0"/>
              <a:t>)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x; </a:t>
            </a:r>
            <a:r>
              <a:rPr lang="en-US" altLang="zh-TW" sz="1800" dirty="0"/>
              <a:t>// And delete it</a:t>
            </a:r>
          </a:p>
          <a:p>
            <a:r>
              <a:rPr lang="en-US" altLang="zh-TW" sz="2200" b="1" dirty="0">
                <a:solidFill>
                  <a:srgbClr val="C00000"/>
                </a:solidFill>
              </a:rPr>
              <a:t>strict mode: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x; </a:t>
            </a:r>
            <a:r>
              <a:rPr lang="en-US" altLang="zh-TW" sz="1800" dirty="0"/>
              <a:t>//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C00000"/>
                </a:solidFill>
              </a:rPr>
              <a:t>SyntaxError</a:t>
            </a:r>
            <a:r>
              <a:rPr lang="en-US" altLang="zh-TW" sz="1800" dirty="0">
                <a:solidFill>
                  <a:srgbClr val="C00000"/>
                </a:solidFill>
              </a:rPr>
              <a:t> </a:t>
            </a:r>
            <a:r>
              <a:rPr lang="en-US" altLang="zh-TW" sz="1800" dirty="0"/>
              <a:t>in strict mode</a:t>
            </a:r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delete </a:t>
            </a:r>
            <a:r>
              <a:rPr lang="en-US" altLang="zh-TW" sz="1800" dirty="0" err="1">
                <a:solidFill>
                  <a:srgbClr val="0070C0"/>
                </a:solidFill>
              </a:rPr>
              <a:t>this.x</a:t>
            </a:r>
            <a:r>
              <a:rPr lang="en-US" altLang="zh-TW" sz="1800" dirty="0">
                <a:solidFill>
                  <a:srgbClr val="0070C0"/>
                </a:solidFill>
              </a:rPr>
              <a:t>; </a:t>
            </a:r>
            <a:r>
              <a:rPr lang="en-US" altLang="zh-TW" sz="1800" dirty="0"/>
              <a:t>// This works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4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Testing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in , </a:t>
            </a:r>
            <a:r>
              <a:rPr lang="en-US" altLang="zh-TW" dirty="0" err="1"/>
              <a:t>hasOwnProperty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propertyIsEnumerable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check whether an object has a property with</a:t>
            </a:r>
            <a:r>
              <a:rPr lang="zh-TW" altLang="en-US" dirty="0"/>
              <a:t> </a:t>
            </a:r>
            <a:r>
              <a:rPr lang="en-US" altLang="zh-TW" dirty="0"/>
              <a:t>a given name:</a:t>
            </a:r>
          </a:p>
          <a:p>
            <a:r>
              <a:rPr lang="en-US" altLang="zh-TW" sz="2800" b="1" dirty="0"/>
              <a:t>in</a:t>
            </a:r>
            <a:r>
              <a:rPr lang="en-US" altLang="zh-TW" sz="2800" dirty="0"/>
              <a:t> </a:t>
            </a:r>
            <a:r>
              <a:rPr lang="en-US" altLang="zh-TW" dirty="0"/>
              <a:t>operator:</a:t>
            </a:r>
          </a:p>
          <a:p>
            <a:pPr lvl="1"/>
            <a:r>
              <a:rPr lang="en-US" altLang="zh-TW" dirty="0"/>
              <a:t>expects a property name (as a string) on its left side and an object on its right</a:t>
            </a:r>
          </a:p>
          <a:p>
            <a:pPr lvl="1"/>
            <a:r>
              <a:rPr lang="en-US" altLang="zh-TW" dirty="0"/>
              <a:t>returns true:</a:t>
            </a:r>
          </a:p>
          <a:p>
            <a:pPr lvl="2"/>
            <a:r>
              <a:rPr lang="en-US" altLang="zh-TW" dirty="0"/>
              <a:t>if </a:t>
            </a:r>
            <a:r>
              <a:rPr lang="en-US" altLang="zh-TW" dirty="0" err="1"/>
              <a:t>obj</a:t>
            </a:r>
            <a:r>
              <a:rPr lang="en-US" altLang="zh-TW" dirty="0"/>
              <a:t> has an own property or an inherited property by that name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 x: 1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"x" in o; </a:t>
            </a:r>
            <a:r>
              <a:rPr lang="en-US" altLang="zh-TW" dirty="0"/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/>
              <a:t>: o has an own property "x"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"y" in o; </a:t>
            </a:r>
            <a:r>
              <a:rPr lang="en-US" altLang="zh-TW" dirty="0"/>
              <a:t>// false: o doesn't have a property "y"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" in o; </a:t>
            </a:r>
            <a:r>
              <a:rPr lang="en-US" altLang="zh-TW" dirty="0"/>
              <a:t>//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/>
              <a:t>: o inherits a </a:t>
            </a:r>
            <a:r>
              <a:rPr lang="en-US" altLang="zh-TW" dirty="0" err="1"/>
              <a:t>toString</a:t>
            </a:r>
            <a:r>
              <a:rPr lang="en-US" altLang="zh-TW" dirty="0"/>
              <a:t> property</a:t>
            </a:r>
          </a:p>
          <a:p>
            <a:r>
              <a:rPr lang="en-US" altLang="zh-TW" dirty="0" err="1"/>
              <a:t>hasOwnProperty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tests object has an own property with the given name. </a:t>
            </a:r>
          </a:p>
          <a:p>
            <a:pPr lvl="1"/>
            <a:r>
              <a:rPr lang="en-US" altLang="zh-TW" dirty="0"/>
              <a:t>returns </a:t>
            </a:r>
            <a:r>
              <a:rPr lang="en-US" altLang="zh-TW" dirty="0">
                <a:solidFill>
                  <a:srgbClr val="C00000"/>
                </a:solidFill>
              </a:rPr>
              <a:t>false for inherited </a:t>
            </a:r>
            <a:r>
              <a:rPr lang="en-US" altLang="zh-TW" dirty="0"/>
              <a:t>properties: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 x: 1 }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o.hasOwnProperty</a:t>
            </a:r>
            <a:r>
              <a:rPr lang="en-US" altLang="zh-TW" dirty="0">
                <a:solidFill>
                  <a:srgbClr val="0070C0"/>
                </a:solidFill>
              </a:rPr>
              <a:t>("x"); </a:t>
            </a:r>
            <a:r>
              <a:rPr lang="en-US" altLang="zh-TW" dirty="0"/>
              <a:t>// true: o has an own property x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o.hasOwnProperty</a:t>
            </a:r>
            <a:r>
              <a:rPr lang="en-US" altLang="zh-TW" dirty="0">
                <a:solidFill>
                  <a:srgbClr val="0070C0"/>
                </a:solidFill>
              </a:rPr>
              <a:t>("y"); </a:t>
            </a:r>
            <a:r>
              <a:rPr lang="en-US" altLang="zh-TW" dirty="0"/>
              <a:t>// false: o doesn't have a property y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o.hasOwnProperty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r>
              <a:rPr lang="en-US" altLang="zh-TW" dirty="0"/>
              <a:t>// false: </a:t>
            </a:r>
            <a:r>
              <a:rPr lang="en-US" altLang="zh-TW" dirty="0" err="1"/>
              <a:t>toString</a:t>
            </a:r>
            <a:r>
              <a:rPr lang="en-US" altLang="zh-TW" dirty="0"/>
              <a:t> is an </a:t>
            </a:r>
            <a:r>
              <a:rPr lang="en-US" altLang="zh-TW" b="1" dirty="0"/>
              <a:t>inherited</a:t>
            </a:r>
            <a:r>
              <a:rPr lang="en-US" altLang="zh-TW" dirty="0"/>
              <a:t> property</a:t>
            </a:r>
          </a:p>
          <a:p>
            <a:r>
              <a:rPr lang="en-US" altLang="zh-TW" dirty="0" err="1"/>
              <a:t>propertyIsEnumerable</a:t>
            </a:r>
            <a:r>
              <a:rPr lang="en-US" altLang="zh-TW" dirty="0"/>
              <a:t>() refines the </a:t>
            </a:r>
            <a:r>
              <a:rPr lang="en-US" altLang="zh-TW" dirty="0" err="1"/>
              <a:t>hasOwnProperty</a:t>
            </a:r>
            <a:r>
              <a:rPr lang="en-US" altLang="zh-TW" dirty="0"/>
              <a:t>() test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returns true: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only if the named property is an</a:t>
            </a:r>
            <a:r>
              <a:rPr lang="en-US" altLang="zh-TW" dirty="0">
                <a:solidFill>
                  <a:srgbClr val="C00000"/>
                </a:solidFill>
              </a:rPr>
              <a:t> own property</a:t>
            </a:r>
            <a:r>
              <a:rPr lang="en-US" altLang="zh-TW" dirty="0">
                <a:solidFill>
                  <a:srgbClr val="0070C0"/>
                </a:solidFill>
              </a:rPr>
              <a:t> and its </a:t>
            </a:r>
            <a:r>
              <a:rPr lang="en-US" altLang="zh-TW" dirty="0">
                <a:solidFill>
                  <a:srgbClr val="C00000"/>
                </a:solidFill>
              </a:rPr>
              <a:t>enumerable attribute </a:t>
            </a:r>
            <a:r>
              <a:rPr lang="en-US" altLang="zh-TW" dirty="0">
                <a:solidFill>
                  <a:srgbClr val="0070C0"/>
                </a:solidFill>
              </a:rPr>
              <a:t>is true</a:t>
            </a:r>
          </a:p>
          <a:p>
            <a:pPr lvl="3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o = inherit({ y: 2 });</a:t>
            </a:r>
          </a:p>
          <a:p>
            <a:pPr lvl="3"/>
            <a:r>
              <a:rPr lang="en-US" altLang="zh-TW" sz="2600" dirty="0" err="1">
                <a:solidFill>
                  <a:srgbClr val="0070C0"/>
                </a:solidFill>
              </a:rPr>
              <a:t>o.x</a:t>
            </a:r>
            <a:r>
              <a:rPr lang="en-US" altLang="zh-TW" sz="2600" dirty="0">
                <a:solidFill>
                  <a:srgbClr val="0070C0"/>
                </a:solidFill>
              </a:rPr>
              <a:t> = 1;</a:t>
            </a:r>
          </a:p>
          <a:p>
            <a:pPr lvl="3"/>
            <a:r>
              <a:rPr lang="en-US" altLang="zh-TW" sz="2600" dirty="0" err="1">
                <a:solidFill>
                  <a:srgbClr val="0070C0"/>
                </a:solidFill>
              </a:rPr>
              <a:t>o.propertyIsEnumerable</a:t>
            </a:r>
            <a:r>
              <a:rPr lang="en-US" altLang="zh-TW" sz="2600" dirty="0">
                <a:solidFill>
                  <a:srgbClr val="0070C0"/>
                </a:solidFill>
              </a:rPr>
              <a:t>("x"); </a:t>
            </a:r>
            <a:r>
              <a:rPr lang="en-US" altLang="zh-TW" sz="2600" dirty="0"/>
              <a:t>// </a:t>
            </a:r>
            <a:r>
              <a:rPr lang="en-US" altLang="zh-TW" sz="2600" b="1" dirty="0"/>
              <a:t>true</a:t>
            </a:r>
            <a:r>
              <a:rPr lang="en-US" altLang="zh-TW" sz="2600" dirty="0"/>
              <a:t>: o has an own enumerable property x</a:t>
            </a:r>
          </a:p>
          <a:p>
            <a:pPr lvl="3"/>
            <a:r>
              <a:rPr lang="en-US" altLang="zh-TW" sz="2600" dirty="0" err="1">
                <a:solidFill>
                  <a:srgbClr val="0070C0"/>
                </a:solidFill>
              </a:rPr>
              <a:t>o.propertyIsEnumerable</a:t>
            </a:r>
            <a:r>
              <a:rPr lang="en-US" altLang="zh-TW" sz="2600" dirty="0">
                <a:solidFill>
                  <a:srgbClr val="0070C0"/>
                </a:solidFill>
              </a:rPr>
              <a:t>("y"); </a:t>
            </a:r>
            <a:r>
              <a:rPr lang="en-US" altLang="zh-TW" sz="2600" dirty="0"/>
              <a:t>// </a:t>
            </a:r>
            <a:r>
              <a:rPr lang="en-US" altLang="zh-TW" sz="2600" dirty="0">
                <a:solidFill>
                  <a:srgbClr val="C00000"/>
                </a:solidFill>
              </a:rPr>
              <a:t>false</a:t>
            </a:r>
            <a:r>
              <a:rPr lang="en-US" altLang="zh-TW" sz="2600" dirty="0"/>
              <a:t>: y is inherited, not own</a:t>
            </a:r>
          </a:p>
          <a:p>
            <a:pPr lvl="3"/>
            <a:r>
              <a:rPr lang="en-US" altLang="zh-TW" sz="2600" dirty="0" err="1">
                <a:solidFill>
                  <a:srgbClr val="0070C0"/>
                </a:solidFill>
              </a:rPr>
              <a:t>Object.prototype.propertyIsEnumerable</a:t>
            </a:r>
            <a:r>
              <a:rPr lang="en-US" altLang="zh-TW" sz="2600" dirty="0">
                <a:solidFill>
                  <a:srgbClr val="0070C0"/>
                </a:solidFill>
              </a:rPr>
              <a:t>("</a:t>
            </a:r>
            <a:r>
              <a:rPr lang="en-US" altLang="zh-TW" sz="2600" dirty="0" err="1">
                <a:solidFill>
                  <a:srgbClr val="0070C0"/>
                </a:solidFill>
              </a:rPr>
              <a:t>toString</a:t>
            </a:r>
            <a:r>
              <a:rPr lang="en-US" altLang="zh-TW" sz="2600" dirty="0">
                <a:solidFill>
                  <a:srgbClr val="0070C0"/>
                </a:solidFill>
              </a:rPr>
              <a:t>");</a:t>
            </a:r>
            <a:r>
              <a:rPr lang="en-US" altLang="zh-TW" sz="2600" dirty="0"/>
              <a:t> // </a:t>
            </a:r>
            <a:r>
              <a:rPr lang="en-US" altLang="zh-TW" sz="2600" dirty="0">
                <a:solidFill>
                  <a:srgbClr val="C00000"/>
                </a:solidFill>
              </a:rPr>
              <a:t>false</a:t>
            </a:r>
            <a:r>
              <a:rPr lang="en-US" altLang="zh-TW" sz="2600" dirty="0"/>
              <a:t>: not enumerable</a:t>
            </a:r>
            <a:endParaRPr lang="en-US" altLang="zh-TW" sz="26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4000" y="2276872"/>
            <a:ext cx="3990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</a:rPr>
              <a:t>var o = { x: 1 }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o.x </a:t>
            </a:r>
            <a:r>
              <a:rPr lang="zh-TW" altLang="en-US" sz="1600" dirty="0">
                <a:solidFill>
                  <a:srgbClr val="C00000"/>
                </a:solidFill>
              </a:rPr>
              <a:t>!==</a:t>
            </a:r>
            <a:r>
              <a:rPr lang="zh-TW" altLang="en-US" sz="1600" dirty="0"/>
              <a:t> </a:t>
            </a:r>
            <a:r>
              <a:rPr lang="zh-TW" altLang="en-US" sz="1600" dirty="0">
                <a:solidFill>
                  <a:srgbClr val="0070C0"/>
                </a:solidFill>
              </a:rPr>
              <a:t>undefined; </a:t>
            </a:r>
            <a:r>
              <a:rPr lang="zh-TW" altLang="en-US" sz="1600" dirty="0"/>
              <a:t>// true: o has a property x</a:t>
            </a:r>
          </a:p>
        </p:txBody>
      </p:sp>
      <p:sp>
        <p:nvSpPr>
          <p:cNvPr id="6" name="左-右雙向箭號 5"/>
          <p:cNvSpPr/>
          <p:nvPr/>
        </p:nvSpPr>
        <p:spPr>
          <a:xfrm>
            <a:off x="4932040" y="2492896"/>
            <a:ext cx="40196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49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Enumerating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Built-in methods </a:t>
            </a:r>
            <a:r>
              <a:rPr lang="en-US" altLang="zh-TW" dirty="0"/>
              <a:t>that objects </a:t>
            </a:r>
            <a:r>
              <a:rPr lang="en-US" altLang="zh-TW" b="1" dirty="0"/>
              <a:t>inherit</a:t>
            </a:r>
            <a:r>
              <a:rPr lang="en-US" altLang="zh-TW" dirty="0"/>
              <a:t> are </a:t>
            </a:r>
            <a:r>
              <a:rPr lang="en-US" altLang="zh-TW" dirty="0">
                <a:solidFill>
                  <a:srgbClr val="C00000"/>
                </a:solidFill>
              </a:rPr>
              <a:t>not enumerable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but properties that </a:t>
            </a:r>
            <a:r>
              <a:rPr lang="en-US" altLang="zh-TW" b="1" dirty="0"/>
              <a:t>your code adds</a:t>
            </a:r>
            <a:r>
              <a:rPr lang="en-US" altLang="zh-TW" dirty="0"/>
              <a:t> to objects are </a:t>
            </a:r>
            <a:r>
              <a:rPr lang="en-US" altLang="zh-TW" b="1" dirty="0"/>
              <a:t>enumerable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{x:1, y:2, z:3}; </a:t>
            </a:r>
            <a:r>
              <a:rPr lang="en-US" altLang="zh-TW" dirty="0"/>
              <a:t>// Three </a:t>
            </a:r>
            <a:r>
              <a:rPr lang="en-US" altLang="zh-TW" dirty="0">
                <a:solidFill>
                  <a:srgbClr val="C00000"/>
                </a:solidFill>
              </a:rPr>
              <a:t>enumerable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own properties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o.propertyIsEnumerable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") </a:t>
            </a:r>
            <a:r>
              <a:rPr lang="en-US" altLang="zh-TW" dirty="0"/>
              <a:t>// =&gt; false: not enumerable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for(p in o) </a:t>
            </a:r>
            <a:r>
              <a:rPr lang="en-US" altLang="zh-TW" dirty="0"/>
              <a:t>// Loop through the properties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console.log(p); </a:t>
            </a:r>
            <a:r>
              <a:rPr lang="en-US" altLang="zh-TW" dirty="0"/>
              <a:t>// Prints x, y, and z, but not </a:t>
            </a:r>
            <a:r>
              <a:rPr lang="en-US" altLang="zh-TW" dirty="0" err="1"/>
              <a:t>toString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for(p in o)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(!</a:t>
            </a:r>
            <a:r>
              <a:rPr lang="en-US" altLang="zh-TW" dirty="0" err="1">
                <a:solidFill>
                  <a:srgbClr val="0070C0"/>
                </a:solidFill>
              </a:rPr>
              <a:t>o.hasOwnProperty</a:t>
            </a:r>
            <a:r>
              <a:rPr lang="en-US" altLang="zh-TW" dirty="0">
                <a:solidFill>
                  <a:srgbClr val="0070C0"/>
                </a:solidFill>
              </a:rPr>
              <a:t>(p)) continue; </a:t>
            </a:r>
            <a:r>
              <a:rPr lang="en-US" altLang="zh-TW" dirty="0"/>
              <a:t>// Skip inherited properties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o[p] === "function") continue; </a:t>
            </a:r>
            <a:r>
              <a:rPr lang="en-US" altLang="zh-TW" dirty="0"/>
              <a:t>// Skip methods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32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Example 6-2. Object utility functions that enumerate properties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/>
              <a:t>/* </a:t>
            </a:r>
            <a:r>
              <a:rPr lang="en-US" altLang="zh-TW" sz="1800" b="1" dirty="0"/>
              <a:t>Copy the </a:t>
            </a:r>
            <a:r>
              <a:rPr lang="en-US" altLang="zh-TW" sz="1800" b="1" dirty="0">
                <a:solidFill>
                  <a:srgbClr val="C00000"/>
                </a:solidFill>
              </a:rPr>
              <a:t>enumerable</a:t>
            </a:r>
            <a:r>
              <a:rPr lang="en-US" altLang="zh-TW" sz="1800" b="1" dirty="0"/>
              <a:t> properties </a:t>
            </a:r>
            <a:r>
              <a:rPr lang="en-US" altLang="zh-TW" sz="1800" dirty="0"/>
              <a:t>of p to o, and return o.</a:t>
            </a:r>
          </a:p>
          <a:p>
            <a:r>
              <a:rPr lang="en-US" altLang="zh-TW" sz="1800" dirty="0"/>
              <a:t>* If o and p have a property by the same name, o's property is </a:t>
            </a:r>
            <a:r>
              <a:rPr lang="en-US" altLang="zh-TW" sz="1800" b="1" dirty="0"/>
              <a:t>overwritten</a:t>
            </a:r>
            <a:r>
              <a:rPr lang="en-US" altLang="zh-TW" sz="1800" dirty="0"/>
              <a:t>.</a:t>
            </a:r>
          </a:p>
          <a:p>
            <a:r>
              <a:rPr lang="en-US" altLang="zh-TW" sz="1800" dirty="0"/>
              <a:t>* This function does not handle getters and setters or copy attributes. </a:t>
            </a:r>
            <a:r>
              <a:rPr lang="zh-TW" altLang="en-US" sz="1800" dirty="0"/>
              <a:t>*</a:t>
            </a:r>
            <a:r>
              <a:rPr lang="en-US" altLang="zh-TW" sz="1800" dirty="0"/>
              <a:t>/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function extend(o, p) {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for(prop in p) { </a:t>
            </a:r>
            <a:r>
              <a:rPr lang="en-US" altLang="zh-TW" sz="1800" dirty="0"/>
              <a:t>// For all props in p.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    o[prop] = p[prop]; </a:t>
            </a:r>
            <a:r>
              <a:rPr lang="en-US" altLang="zh-TW" sz="1800" dirty="0"/>
              <a:t>// Add the property to o.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}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return o;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1800" dirty="0"/>
          </a:p>
          <a:p>
            <a:r>
              <a:rPr lang="en-US" altLang="zh-TW" sz="1800" dirty="0"/>
              <a:t>/* Copy the enumerable properties of p to o, and return o.</a:t>
            </a:r>
          </a:p>
          <a:p>
            <a:r>
              <a:rPr lang="en-US" altLang="zh-TW" sz="1800" dirty="0"/>
              <a:t>* If o and p have a property by the same name, o's property is </a:t>
            </a:r>
            <a:r>
              <a:rPr lang="en-US" altLang="zh-TW" sz="1800" b="1" dirty="0"/>
              <a:t>left alone</a:t>
            </a:r>
            <a:r>
              <a:rPr lang="en-US" altLang="zh-TW" sz="1800" dirty="0"/>
              <a:t>.</a:t>
            </a:r>
          </a:p>
          <a:p>
            <a:r>
              <a:rPr lang="en-US" altLang="zh-TW" sz="1800" dirty="0"/>
              <a:t>* This function does not handle getters and setters or copy attributes. */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function </a:t>
            </a:r>
            <a:r>
              <a:rPr lang="en-US" altLang="zh-TW" sz="1800" b="1" dirty="0">
                <a:solidFill>
                  <a:srgbClr val="0070C0"/>
                </a:solidFill>
              </a:rPr>
              <a:t>merge</a:t>
            </a:r>
            <a:r>
              <a:rPr lang="en-US" altLang="zh-TW" sz="1800" dirty="0">
                <a:solidFill>
                  <a:srgbClr val="0070C0"/>
                </a:solidFill>
              </a:rPr>
              <a:t>(o, p) {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for(prop in p) { </a:t>
            </a:r>
            <a:r>
              <a:rPr lang="en-US" altLang="zh-TW" sz="1800" dirty="0"/>
              <a:t>// For all props in p.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     if (</a:t>
            </a:r>
            <a:r>
              <a:rPr lang="en-US" altLang="zh-TW" sz="1800" dirty="0" err="1">
                <a:solidFill>
                  <a:srgbClr val="0070C0"/>
                </a:solidFill>
              </a:rPr>
              <a:t>o.hasOwnProperty</a:t>
            </a:r>
            <a:r>
              <a:rPr lang="en-US" altLang="zh-TW" sz="1800" dirty="0">
                <a:solidFill>
                  <a:srgbClr val="0070C0"/>
                </a:solidFill>
              </a:rPr>
              <a:t>[prop]) continue; </a:t>
            </a:r>
            <a:r>
              <a:rPr lang="en-US" altLang="zh-TW" sz="1800" dirty="0"/>
              <a:t>// Except those already in o.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    o[prop] = p[prop]; </a:t>
            </a:r>
            <a:r>
              <a:rPr lang="en-US" altLang="zh-TW" sz="1800" dirty="0"/>
              <a:t>// Add the property to o.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       return o;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1800" dirty="0"/>
          </a:p>
          <a:p>
            <a:r>
              <a:rPr lang="en-US" altLang="zh-TW" sz="1800" dirty="0"/>
              <a:t>/* </a:t>
            </a:r>
            <a:r>
              <a:rPr lang="en-US" altLang="zh-TW" sz="1800" b="1" dirty="0"/>
              <a:t>Remove</a:t>
            </a:r>
            <a:r>
              <a:rPr lang="en-US" altLang="zh-TW" sz="1800" dirty="0"/>
              <a:t> properties from o if there is not a property with the same name in p.  Return o. */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function </a:t>
            </a:r>
            <a:r>
              <a:rPr lang="en-US" altLang="zh-TW" sz="1800" b="1" dirty="0">
                <a:solidFill>
                  <a:srgbClr val="0070C0"/>
                </a:solidFill>
              </a:rPr>
              <a:t>restrict</a:t>
            </a:r>
            <a:r>
              <a:rPr lang="en-US" altLang="zh-TW" sz="1800" dirty="0">
                <a:solidFill>
                  <a:srgbClr val="0070C0"/>
                </a:solidFill>
              </a:rPr>
              <a:t>(o, p) {</a:t>
            </a:r>
          </a:p>
          <a:p>
            <a:r>
              <a:rPr lang="zh-TW" altLang="en-US" sz="1800" dirty="0">
                <a:solidFill>
                  <a:srgbClr val="0070C0"/>
                </a:solidFill>
              </a:rPr>
              <a:t>        </a:t>
            </a:r>
            <a:r>
              <a:rPr lang="en-US" altLang="zh-TW" sz="1800" dirty="0">
                <a:solidFill>
                  <a:srgbClr val="0070C0"/>
                </a:solidFill>
              </a:rPr>
              <a:t>for(prop in o) { </a:t>
            </a:r>
            <a:r>
              <a:rPr lang="en-US" altLang="zh-TW" sz="1800" dirty="0"/>
              <a:t>// For all props in o</a:t>
            </a:r>
          </a:p>
          <a:p>
            <a:r>
              <a:rPr lang="zh-TW" altLang="en-US" sz="1800" dirty="0">
                <a:solidFill>
                  <a:srgbClr val="0070C0"/>
                </a:solidFill>
              </a:rPr>
              <a:t>            </a:t>
            </a:r>
            <a:r>
              <a:rPr lang="en-US" altLang="zh-TW" sz="1800" dirty="0">
                <a:solidFill>
                  <a:srgbClr val="0070C0"/>
                </a:solidFill>
              </a:rPr>
              <a:t>if (!(prop in p)) delete o[prop]; </a:t>
            </a:r>
            <a:r>
              <a:rPr lang="en-US" altLang="zh-TW" sz="1800" dirty="0"/>
              <a:t>// Delete if not in p</a:t>
            </a:r>
          </a:p>
          <a:p>
            <a:r>
              <a:rPr lang="zh-TW" altLang="en-US" sz="1800" dirty="0">
                <a:solidFill>
                  <a:srgbClr val="0070C0"/>
                </a:solidFill>
              </a:rPr>
              <a:t>       </a:t>
            </a:r>
            <a:r>
              <a:rPr lang="en-US" altLang="zh-TW" sz="1800" dirty="0">
                <a:solidFill>
                  <a:srgbClr val="0070C0"/>
                </a:solidFill>
              </a:rPr>
              <a:t>}</a:t>
            </a:r>
          </a:p>
          <a:p>
            <a:r>
              <a:rPr lang="zh-TW" altLang="en-US" sz="1800" dirty="0">
                <a:solidFill>
                  <a:srgbClr val="0070C0"/>
                </a:solidFill>
              </a:rPr>
              <a:t>       </a:t>
            </a:r>
            <a:r>
              <a:rPr lang="en-US" altLang="zh-TW" sz="1800" dirty="0">
                <a:solidFill>
                  <a:srgbClr val="0070C0"/>
                </a:solidFill>
              </a:rPr>
              <a:t>return o;</a:t>
            </a:r>
          </a:p>
          <a:p>
            <a:r>
              <a:rPr lang="en-US" altLang="zh-TW" sz="18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56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/* For each property of p, </a:t>
            </a:r>
            <a:r>
              <a:rPr lang="en-US" altLang="zh-TW" sz="2000" b="1" dirty="0"/>
              <a:t>delete</a:t>
            </a:r>
            <a:r>
              <a:rPr lang="en-US" altLang="zh-TW" sz="2000" dirty="0"/>
              <a:t> the property with the same name from o. Return o.</a:t>
            </a:r>
            <a:r>
              <a:rPr lang="zh-TW" altLang="en-US" sz="2000" dirty="0"/>
              <a:t> *</a:t>
            </a:r>
            <a:r>
              <a:rPr lang="en-US" altLang="zh-TW" sz="2000" dirty="0"/>
              <a:t>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function subtract(o, p) {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</a:t>
            </a:r>
            <a:r>
              <a:rPr lang="en-US" altLang="zh-TW" sz="2000" dirty="0">
                <a:solidFill>
                  <a:srgbClr val="0070C0"/>
                </a:solidFill>
              </a:rPr>
              <a:t>for(prop in p) { </a:t>
            </a:r>
            <a:r>
              <a:rPr lang="en-US" altLang="zh-TW" sz="2000" dirty="0"/>
              <a:t>// For all props in p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</a:t>
            </a:r>
            <a:r>
              <a:rPr lang="en-US" altLang="zh-TW" sz="2000" dirty="0">
                <a:solidFill>
                  <a:srgbClr val="0070C0"/>
                </a:solidFill>
              </a:rPr>
              <a:t>delete o[prop]; </a:t>
            </a:r>
            <a:r>
              <a:rPr lang="en-US" altLang="zh-TW" sz="2000" dirty="0"/>
              <a:t>// Delete from o (deleting a nonexistent prop is harmless)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</a:t>
            </a: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</a:t>
            </a:r>
            <a:r>
              <a:rPr lang="en-US" altLang="zh-TW" sz="2000" dirty="0">
                <a:solidFill>
                  <a:srgbClr val="0070C0"/>
                </a:solidFill>
              </a:rPr>
              <a:t>return o;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/*Return a </a:t>
            </a:r>
            <a:r>
              <a:rPr lang="en-US" altLang="zh-TW" sz="2000" b="1" dirty="0"/>
              <a:t>new object </a:t>
            </a:r>
            <a:r>
              <a:rPr lang="en-US" altLang="zh-TW" sz="2000" dirty="0"/>
              <a:t>that </a:t>
            </a:r>
            <a:r>
              <a:rPr lang="en-US" altLang="zh-TW" sz="2000" b="1" dirty="0"/>
              <a:t>holds the properties of both o and p.</a:t>
            </a:r>
          </a:p>
          <a:p>
            <a:r>
              <a:rPr lang="en-US" altLang="zh-TW" sz="2000" dirty="0"/>
              <a:t>* If o and p have properties by the same name, the values from o are used.</a:t>
            </a:r>
            <a:r>
              <a:rPr lang="zh-TW" altLang="en-US" sz="2000" dirty="0"/>
              <a:t>*</a:t>
            </a:r>
            <a:r>
              <a:rPr lang="en-US" altLang="zh-TW" sz="2000" dirty="0"/>
              <a:t>/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function </a:t>
            </a:r>
            <a:r>
              <a:rPr lang="en-US" altLang="zh-TW" sz="2000" b="1" dirty="0">
                <a:solidFill>
                  <a:srgbClr val="0070C0"/>
                </a:solidFill>
              </a:rPr>
              <a:t>union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o,p</a:t>
            </a:r>
            <a:r>
              <a:rPr lang="en-US" altLang="zh-TW" sz="2000" dirty="0">
                <a:solidFill>
                  <a:srgbClr val="0070C0"/>
                </a:solidFill>
              </a:rPr>
              <a:t>) { return extend(extend({},o), p);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/*Return a </a:t>
            </a:r>
            <a:r>
              <a:rPr lang="en-US" altLang="zh-TW" sz="2000" b="1" dirty="0"/>
              <a:t>new object </a:t>
            </a:r>
            <a:r>
              <a:rPr lang="en-US" altLang="zh-TW" sz="2000" dirty="0"/>
              <a:t>that </a:t>
            </a:r>
            <a:r>
              <a:rPr lang="en-US" altLang="zh-TW" sz="2000" b="1" dirty="0"/>
              <a:t>holds</a:t>
            </a:r>
            <a:r>
              <a:rPr lang="en-US" altLang="zh-TW" sz="2000" dirty="0"/>
              <a:t> </a:t>
            </a:r>
            <a:r>
              <a:rPr lang="en-US" altLang="zh-TW" sz="2000" b="1" dirty="0"/>
              <a:t>only the properties of o that also appear in p</a:t>
            </a:r>
            <a:r>
              <a:rPr lang="en-US" altLang="zh-TW" sz="2000" dirty="0"/>
              <a:t>. This is something like the intersection of o and p, but the values of</a:t>
            </a:r>
            <a:r>
              <a:rPr lang="zh-TW" altLang="en-US" sz="2000" dirty="0"/>
              <a:t> </a:t>
            </a:r>
            <a:r>
              <a:rPr lang="en-US" altLang="zh-TW" sz="2000" dirty="0"/>
              <a:t>the properties in p are discarded*/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function </a:t>
            </a:r>
            <a:r>
              <a:rPr lang="en-US" altLang="zh-TW" sz="2000" b="1" dirty="0">
                <a:solidFill>
                  <a:srgbClr val="0070C0"/>
                </a:solidFill>
              </a:rPr>
              <a:t>intersection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o,p</a:t>
            </a:r>
            <a:r>
              <a:rPr lang="en-US" altLang="zh-TW" sz="2000" dirty="0">
                <a:solidFill>
                  <a:srgbClr val="0070C0"/>
                </a:solidFill>
              </a:rPr>
              <a:t>) { return restrict(extend({}, o), p); }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43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 6</a:t>
            </a:r>
            <a:br>
              <a:rPr lang="en-US" altLang="zh-TW" dirty="0"/>
            </a:br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06616" y="3861048"/>
            <a:ext cx="7232848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JavaScript’s fundamental datatype is the </a:t>
            </a:r>
            <a:r>
              <a:rPr lang="en-US" altLang="zh-TW" b="1" i="1" dirty="0">
                <a:solidFill>
                  <a:srgbClr val="C00000"/>
                </a:solidFill>
              </a:rPr>
              <a:t>object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/* Return an array that holds </a:t>
            </a:r>
            <a:r>
              <a:rPr lang="en-US" altLang="zh-TW" sz="1800" b="1" dirty="0"/>
              <a:t>the names of the </a:t>
            </a:r>
            <a:r>
              <a:rPr lang="en-US" altLang="zh-TW" sz="1800" b="1" dirty="0">
                <a:solidFill>
                  <a:srgbClr val="C00000"/>
                </a:solidFill>
              </a:rPr>
              <a:t>enumerable</a:t>
            </a:r>
            <a:r>
              <a:rPr lang="en-US" altLang="zh-TW" sz="1800" b="1" dirty="0"/>
              <a:t> </a:t>
            </a:r>
            <a:r>
              <a:rPr lang="en-US" altLang="zh-TW" sz="1800" b="1" dirty="0">
                <a:solidFill>
                  <a:srgbClr val="C00000"/>
                </a:solidFill>
              </a:rPr>
              <a:t>own</a:t>
            </a:r>
            <a:r>
              <a:rPr lang="en-US" altLang="zh-TW" sz="1800" b="1" dirty="0"/>
              <a:t> properties of o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function </a:t>
            </a:r>
            <a:r>
              <a:rPr lang="en-US" altLang="zh-TW" sz="2000" b="1" dirty="0">
                <a:solidFill>
                  <a:srgbClr val="0070C0"/>
                </a:solidFill>
              </a:rPr>
              <a:t>keys</a:t>
            </a:r>
            <a:r>
              <a:rPr lang="en-US" altLang="zh-TW" sz="2000" dirty="0">
                <a:solidFill>
                  <a:srgbClr val="0070C0"/>
                </a:solidFill>
              </a:rPr>
              <a:t>(o) {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</a:rPr>
              <a:t>if (</a:t>
            </a:r>
            <a:r>
              <a:rPr lang="en-US" altLang="zh-TW" sz="2000" dirty="0" err="1">
                <a:solidFill>
                  <a:srgbClr val="0070C0"/>
                </a:solidFill>
              </a:rPr>
              <a:t>typeof</a:t>
            </a:r>
            <a:r>
              <a:rPr lang="en-US" altLang="zh-TW" sz="2000" dirty="0">
                <a:solidFill>
                  <a:srgbClr val="0070C0"/>
                </a:solidFill>
              </a:rPr>
              <a:t> o !== "object") throw </a:t>
            </a:r>
            <a:r>
              <a:rPr lang="en-US" altLang="zh-TW" sz="2000" dirty="0" err="1">
                <a:solidFill>
                  <a:srgbClr val="0070C0"/>
                </a:solidFill>
              </a:rPr>
              <a:t>TypeError</a:t>
            </a:r>
            <a:r>
              <a:rPr lang="en-US" altLang="zh-TW" sz="2000" dirty="0">
                <a:solidFill>
                  <a:srgbClr val="0070C0"/>
                </a:solidFill>
              </a:rPr>
              <a:t>(); </a:t>
            </a:r>
            <a:r>
              <a:rPr lang="en-US" altLang="zh-TW" sz="2000" dirty="0"/>
              <a:t>// Object argument required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   </a:t>
            </a:r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result = []; </a:t>
            </a:r>
            <a:r>
              <a:rPr lang="en-US" altLang="zh-TW" sz="2000" dirty="0"/>
              <a:t>// The array we will return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   </a:t>
            </a:r>
            <a:r>
              <a:rPr lang="en-US" altLang="zh-TW" sz="2000" dirty="0">
                <a:solidFill>
                  <a:srgbClr val="0070C0"/>
                </a:solidFill>
              </a:rPr>
              <a:t>for(</a:t>
            </a:r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prop in o) { </a:t>
            </a:r>
            <a:r>
              <a:rPr lang="en-US" altLang="zh-TW" sz="2000" dirty="0"/>
              <a:t>// For all enumerable properties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        </a:t>
            </a:r>
            <a:r>
              <a:rPr lang="en-US" altLang="zh-TW" sz="2000" dirty="0">
                <a:solidFill>
                  <a:srgbClr val="0070C0"/>
                </a:solidFill>
              </a:rPr>
              <a:t>if (</a:t>
            </a:r>
            <a:r>
              <a:rPr lang="en-US" altLang="zh-TW" sz="2000" dirty="0" err="1">
                <a:solidFill>
                  <a:srgbClr val="0070C0"/>
                </a:solidFill>
              </a:rPr>
              <a:t>o.hasOwnProperty</a:t>
            </a:r>
            <a:r>
              <a:rPr lang="en-US" altLang="zh-TW" sz="2000" dirty="0">
                <a:solidFill>
                  <a:srgbClr val="0070C0"/>
                </a:solidFill>
              </a:rPr>
              <a:t>(prop)) </a:t>
            </a:r>
            <a:r>
              <a:rPr lang="en-US" altLang="zh-TW" sz="2000" dirty="0"/>
              <a:t>// If it is an own property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             </a:t>
            </a:r>
            <a:r>
              <a:rPr lang="en-US" altLang="zh-TW" sz="2000" dirty="0" err="1">
                <a:solidFill>
                  <a:srgbClr val="0070C0"/>
                </a:solidFill>
              </a:rPr>
              <a:t>result.push</a:t>
            </a:r>
            <a:r>
              <a:rPr lang="en-US" altLang="zh-TW" sz="2000" dirty="0">
                <a:solidFill>
                  <a:srgbClr val="0070C0"/>
                </a:solidFill>
              </a:rPr>
              <a:t>(prop); } </a:t>
            </a:r>
            <a:r>
              <a:rPr lang="en-US" altLang="zh-TW" sz="2000" dirty="0"/>
              <a:t>// add it to the array.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             </a:t>
            </a:r>
            <a:r>
              <a:rPr lang="en-US" altLang="zh-TW" sz="2000" dirty="0">
                <a:solidFill>
                  <a:srgbClr val="0070C0"/>
                </a:solidFill>
              </a:rPr>
              <a:t>return result; </a:t>
            </a:r>
            <a:r>
              <a:rPr lang="en-US" altLang="zh-TW" sz="2000" dirty="0"/>
              <a:t>// Return the array.</a:t>
            </a:r>
            <a:r>
              <a:rPr lang="zh-TW" altLang="en-US" sz="2000" dirty="0">
                <a:solidFill>
                  <a:srgbClr val="0070C0"/>
                </a:solidFill>
              </a:rPr>
              <a:t>  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2400" b="1" dirty="0"/>
              <a:t>ES5 defines two functions that enumerate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property names:</a:t>
            </a:r>
          </a:p>
          <a:p>
            <a:pPr lvl="1"/>
            <a:r>
              <a:rPr lang="en-US" altLang="zh-TW" sz="2400" b="1" dirty="0" err="1"/>
              <a:t>Object.keys</a:t>
            </a:r>
            <a:r>
              <a:rPr lang="en-US" altLang="zh-TW" sz="2400" b="1" dirty="0"/>
              <a:t>()</a:t>
            </a:r>
            <a:r>
              <a:rPr lang="zh-TW" altLang="en-US" sz="2400" b="1" dirty="0"/>
              <a:t> </a:t>
            </a:r>
            <a:r>
              <a:rPr lang="en-US" altLang="zh-TW" sz="2000" dirty="0"/>
              <a:t>(like the keys()):</a:t>
            </a:r>
          </a:p>
          <a:p>
            <a:pPr lvl="2"/>
            <a:r>
              <a:rPr lang="en-US" altLang="zh-TW" sz="2000" dirty="0"/>
              <a:t>returns </a:t>
            </a:r>
            <a:r>
              <a:rPr lang="en-US" altLang="zh-TW" sz="2000" b="1" dirty="0"/>
              <a:t>an array </a:t>
            </a:r>
            <a:r>
              <a:rPr lang="en-US" altLang="zh-TW" sz="2000" dirty="0"/>
              <a:t>of names of the</a:t>
            </a:r>
            <a:r>
              <a:rPr lang="zh-TW" altLang="en-US" sz="2000" dirty="0"/>
              <a:t> </a:t>
            </a:r>
            <a:r>
              <a:rPr lang="en-US" altLang="zh-TW" sz="2000" b="1" dirty="0"/>
              <a:t>enumerable own </a:t>
            </a:r>
            <a:r>
              <a:rPr lang="en-US" altLang="zh-TW" sz="2000" dirty="0"/>
              <a:t>properties of an object.</a:t>
            </a:r>
          </a:p>
          <a:p>
            <a:pPr lvl="1"/>
            <a:r>
              <a:rPr lang="en-US" altLang="zh-TW" sz="2400" b="1" dirty="0" err="1"/>
              <a:t>Object.getOwnPropertyNames</a:t>
            </a:r>
            <a:r>
              <a:rPr lang="en-US" altLang="zh-TW" sz="2400" b="1" dirty="0"/>
              <a:t>():</a:t>
            </a:r>
          </a:p>
          <a:p>
            <a:pPr lvl="2"/>
            <a:r>
              <a:rPr lang="en-US" altLang="zh-TW" sz="2000" dirty="0"/>
              <a:t>like </a:t>
            </a:r>
            <a:r>
              <a:rPr lang="en-US" altLang="zh-TW" sz="2000" dirty="0" err="1"/>
              <a:t>Object.keys</a:t>
            </a:r>
            <a:r>
              <a:rPr lang="en-US" altLang="zh-TW" sz="2000" dirty="0"/>
              <a:t>() but returns the names of </a:t>
            </a:r>
            <a:r>
              <a:rPr lang="en-US" altLang="zh-TW" sz="2000" b="1" dirty="0"/>
              <a:t>all the own properties of</a:t>
            </a:r>
            <a:r>
              <a:rPr lang="zh-TW" altLang="en-US" sz="2000" b="1" dirty="0"/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the specified object</a:t>
            </a:r>
            <a:r>
              <a:rPr lang="en-US" altLang="zh-TW" sz="2000" dirty="0"/>
              <a:t> </a:t>
            </a:r>
          </a:p>
          <a:p>
            <a:pPr lvl="2"/>
            <a:r>
              <a:rPr lang="en-US" altLang="zh-TW" sz="2000" b="1" dirty="0"/>
              <a:t>not just the enumerable </a:t>
            </a:r>
            <a:r>
              <a:rPr lang="en-US" altLang="zh-TW" sz="2000" dirty="0"/>
              <a:t>properties</a:t>
            </a:r>
          </a:p>
          <a:p>
            <a:pPr lvl="1"/>
            <a:endParaRPr lang="en-US" altLang="zh-TW" sz="2000" dirty="0">
              <a:solidFill>
                <a:srgbClr val="0070C0"/>
              </a:solidFill>
            </a:endParaRPr>
          </a:p>
          <a:p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463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8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Property </a:t>
            </a:r>
            <a:r>
              <a:rPr lang="en-US" altLang="zh-TW" b="1" dirty="0"/>
              <a:t>Getters</a:t>
            </a:r>
            <a:r>
              <a:rPr lang="en-US" altLang="zh-TW" dirty="0"/>
              <a:t> &amp; </a:t>
            </a:r>
            <a:r>
              <a:rPr lang="en-US" altLang="zh-TW" b="1" dirty="0"/>
              <a:t>Setters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an object property is a name, a value, and a set of attributes</a:t>
            </a:r>
          </a:p>
          <a:p>
            <a:pPr lvl="1"/>
            <a:r>
              <a:rPr lang="en-US" altLang="zh-TW" dirty="0"/>
              <a:t>the value may be replaced by one or two methods</a:t>
            </a:r>
            <a:r>
              <a:rPr lang="zh-TW" altLang="en-US" dirty="0"/>
              <a:t> </a:t>
            </a:r>
            <a:r>
              <a:rPr lang="en-US" altLang="zh-TW" dirty="0"/>
              <a:t>(ES5):</a:t>
            </a:r>
          </a:p>
          <a:p>
            <a:pPr lvl="2"/>
            <a:r>
              <a:rPr lang="en-US" altLang="zh-TW" b="1" i="1" dirty="0">
                <a:solidFill>
                  <a:srgbClr val="C00000"/>
                </a:solidFill>
              </a:rPr>
              <a:t>getter &amp; setter</a:t>
            </a:r>
            <a:r>
              <a:rPr lang="en-US" altLang="zh-TW" b="1" dirty="0">
                <a:solidFill>
                  <a:srgbClr val="C00000"/>
                </a:solidFill>
              </a:rPr>
              <a:t>:</a:t>
            </a:r>
          </a:p>
          <a:p>
            <a:pPr lvl="3"/>
            <a:r>
              <a:rPr lang="en-US" altLang="zh-TW" dirty="0"/>
              <a:t>define as </a:t>
            </a:r>
            <a:r>
              <a:rPr lang="en-US" altLang="zh-TW" dirty="0">
                <a:solidFill>
                  <a:srgbClr val="C00000"/>
                </a:solidFill>
              </a:rPr>
              <a:t>accessor</a:t>
            </a:r>
            <a:r>
              <a:rPr lang="en-US" altLang="zh-TW" dirty="0"/>
              <a:t> properties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可存取屬性</a:t>
            </a:r>
            <a:r>
              <a:rPr lang="en-US" altLang="zh-TW" dirty="0"/>
              <a:t>):</a:t>
            </a:r>
          </a:p>
          <a:p>
            <a:pPr lvl="3"/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b="1" dirty="0">
                <a:solidFill>
                  <a:srgbClr val="0070C0"/>
                </a:solidFill>
              </a:rPr>
              <a:t> o = {</a:t>
            </a:r>
          </a:p>
          <a:p>
            <a:pPr lvl="3"/>
            <a:r>
              <a:rPr lang="en-US" altLang="zh-TW" dirty="0"/>
              <a:t>// An ordinary data property</a:t>
            </a:r>
          </a:p>
          <a:p>
            <a:pPr lvl="3"/>
            <a:r>
              <a:rPr lang="en-US" altLang="zh-TW" b="1" dirty="0" err="1">
                <a:solidFill>
                  <a:srgbClr val="0070C0"/>
                </a:solidFill>
              </a:rPr>
              <a:t>data_prop</a:t>
            </a:r>
            <a:r>
              <a:rPr lang="en-US" altLang="zh-TW" b="1" dirty="0">
                <a:solidFill>
                  <a:srgbClr val="0070C0"/>
                </a:solidFill>
              </a:rPr>
              <a:t>: </a:t>
            </a:r>
            <a:r>
              <a:rPr lang="en-US" altLang="zh-TW" dirty="0">
                <a:solidFill>
                  <a:srgbClr val="0070C0"/>
                </a:solidFill>
              </a:rPr>
              <a:t>value,</a:t>
            </a:r>
          </a:p>
          <a:p>
            <a:pPr lvl="3"/>
            <a:r>
              <a:rPr lang="en-US" altLang="zh-TW" dirty="0"/>
              <a:t>// An </a:t>
            </a:r>
            <a:r>
              <a:rPr lang="en-US" altLang="zh-TW" b="1" dirty="0"/>
              <a:t>accessor property </a:t>
            </a:r>
            <a:r>
              <a:rPr lang="en-US" altLang="zh-TW" dirty="0"/>
              <a:t>defined as a pair of functions</a:t>
            </a:r>
          </a:p>
          <a:p>
            <a:pPr lvl="3"/>
            <a:r>
              <a:rPr lang="en-US" altLang="zh-TW" b="1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accessor_prop</a:t>
            </a:r>
            <a:r>
              <a:rPr lang="en-US" altLang="zh-TW" dirty="0">
                <a:solidFill>
                  <a:srgbClr val="0070C0"/>
                </a:solidFill>
              </a:rPr>
              <a:t>() { </a:t>
            </a:r>
            <a:r>
              <a:rPr lang="en-US" altLang="zh-TW" dirty="0"/>
              <a:t>/* function body here */ </a:t>
            </a:r>
            <a:r>
              <a:rPr lang="en-US" altLang="zh-TW" dirty="0">
                <a:solidFill>
                  <a:srgbClr val="0070C0"/>
                </a:solidFill>
              </a:rPr>
              <a:t>},</a:t>
            </a:r>
          </a:p>
          <a:p>
            <a:pPr lvl="3"/>
            <a:r>
              <a:rPr lang="en-US" altLang="zh-TW" b="1" dirty="0">
                <a:solidFill>
                  <a:srgbClr val="C00000"/>
                </a:solidFill>
              </a:rPr>
              <a:t>set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accessor_prop</a:t>
            </a:r>
            <a:r>
              <a:rPr lang="en-US" altLang="zh-TW" dirty="0">
                <a:solidFill>
                  <a:srgbClr val="0070C0"/>
                </a:solidFill>
              </a:rPr>
              <a:t>(value) { </a:t>
            </a:r>
            <a:r>
              <a:rPr lang="en-US" altLang="zh-TW" dirty="0"/>
              <a:t>/* function body here */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};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Example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p = { </a:t>
            </a:r>
            <a:r>
              <a:rPr lang="en-US" altLang="zh-TW" dirty="0"/>
              <a:t>// x and y are regular read-write data properties.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x: 1.0,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y: 1.0,</a:t>
            </a:r>
          </a:p>
          <a:p>
            <a:pPr lvl="3"/>
            <a:r>
              <a:rPr lang="en-US" altLang="zh-TW" dirty="0"/>
              <a:t>// r is a </a:t>
            </a:r>
            <a:r>
              <a:rPr lang="en-US" altLang="zh-TW" b="1" u="sng" dirty="0"/>
              <a:t>read-write </a:t>
            </a:r>
            <a:r>
              <a:rPr lang="en-US" altLang="zh-TW" b="1" dirty="0"/>
              <a:t>accessor property </a:t>
            </a:r>
            <a:r>
              <a:rPr lang="en-US" altLang="zh-TW" dirty="0"/>
              <a:t>with </a:t>
            </a:r>
            <a:r>
              <a:rPr lang="en-US" altLang="zh-TW" b="1" dirty="0"/>
              <a:t>getter</a:t>
            </a:r>
            <a:r>
              <a:rPr lang="en-US" altLang="zh-TW" dirty="0"/>
              <a:t> and </a:t>
            </a:r>
            <a:r>
              <a:rPr lang="en-US" altLang="zh-TW" b="1" dirty="0"/>
              <a:t>setter</a:t>
            </a:r>
            <a:r>
              <a:rPr lang="en-US" altLang="zh-TW" dirty="0"/>
              <a:t>.</a:t>
            </a:r>
          </a:p>
          <a:p>
            <a:pPr lvl="3"/>
            <a:r>
              <a:rPr lang="en-US" altLang="zh-TW" b="1" dirty="0"/>
              <a:t>// Don't forget to put a </a:t>
            </a:r>
            <a:r>
              <a:rPr lang="en-US" altLang="zh-TW" b="1" u="sng" dirty="0"/>
              <a:t>comma</a:t>
            </a:r>
            <a:r>
              <a:rPr lang="en-US" altLang="zh-TW" b="1" dirty="0"/>
              <a:t> after accessor methods.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b="1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r() </a:t>
            </a:r>
            <a:r>
              <a:rPr lang="en-US" altLang="zh-TW" dirty="0">
                <a:solidFill>
                  <a:srgbClr val="0070C0"/>
                </a:solidFill>
              </a:rPr>
              <a:t>{ return </a:t>
            </a:r>
            <a:r>
              <a:rPr lang="en-US" altLang="zh-TW" dirty="0" err="1">
                <a:solidFill>
                  <a:srgbClr val="0070C0"/>
                </a:solidFill>
              </a:rPr>
              <a:t>Math.sqrt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*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*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); }</a:t>
            </a:r>
            <a:r>
              <a:rPr lang="en-US" altLang="zh-TW" sz="2900" b="1" dirty="0">
                <a:solidFill>
                  <a:srgbClr val="C00000"/>
                </a:solidFill>
              </a:rPr>
              <a:t>,</a:t>
            </a:r>
          </a:p>
          <a:p>
            <a:pPr lvl="3"/>
            <a:r>
              <a:rPr lang="en-US" altLang="zh-TW" dirty="0"/>
              <a:t>   </a:t>
            </a:r>
            <a:r>
              <a:rPr lang="en-US" altLang="zh-TW" b="1" dirty="0">
                <a:solidFill>
                  <a:srgbClr val="C00000"/>
                </a:solidFill>
              </a:rPr>
              <a:t>set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r(</a:t>
            </a:r>
            <a:r>
              <a:rPr lang="en-US" altLang="zh-TW" dirty="0" err="1">
                <a:solidFill>
                  <a:srgbClr val="0070C0"/>
                </a:solidFill>
              </a:rPr>
              <a:t>newvalue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oldvalue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Math.sqrt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*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*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ratio = </a:t>
            </a:r>
            <a:r>
              <a:rPr lang="en-US" altLang="zh-TW" dirty="0" err="1">
                <a:solidFill>
                  <a:srgbClr val="0070C0"/>
                </a:solidFill>
              </a:rPr>
              <a:t>newvalue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oldvalue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 *= ratio;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 *= ratio;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}</a:t>
            </a:r>
            <a:r>
              <a:rPr lang="en-US" altLang="zh-TW" b="1" dirty="0">
                <a:solidFill>
                  <a:srgbClr val="C00000"/>
                </a:solidFill>
              </a:rPr>
              <a:t>,</a:t>
            </a:r>
          </a:p>
          <a:p>
            <a:pPr lvl="3"/>
            <a:r>
              <a:rPr lang="en-US" altLang="zh-TW" dirty="0"/>
              <a:t>// theta is a </a:t>
            </a:r>
            <a:r>
              <a:rPr lang="en-US" altLang="zh-TW" b="1" u="sng" dirty="0"/>
              <a:t>read-only </a:t>
            </a:r>
            <a:r>
              <a:rPr lang="en-US" altLang="zh-TW" dirty="0"/>
              <a:t>accessor property </a:t>
            </a:r>
            <a:r>
              <a:rPr lang="en-US" altLang="zh-TW" b="1" dirty="0"/>
              <a:t>with getter only</a:t>
            </a:r>
            <a:r>
              <a:rPr lang="en-US" altLang="zh-TW" dirty="0"/>
              <a:t>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 theta() { return Math.atan2(</a:t>
            </a:r>
            <a:r>
              <a:rPr lang="en-US" altLang="zh-TW" dirty="0" err="1">
                <a:solidFill>
                  <a:srgbClr val="0070C0"/>
                </a:solidFill>
              </a:rPr>
              <a:t>this.y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this.x</a:t>
            </a:r>
            <a:r>
              <a:rPr lang="en-US" altLang="zh-TW" dirty="0">
                <a:solidFill>
                  <a:srgbClr val="0070C0"/>
                </a:solidFill>
              </a:rPr>
              <a:t>); } </a:t>
            </a:r>
            <a:r>
              <a:rPr lang="en-US" altLang="zh-TW" dirty="0"/>
              <a:t>//the final getter or setter </a:t>
            </a:r>
            <a:r>
              <a:rPr lang="en-US" altLang="zh-TW" dirty="0">
                <a:solidFill>
                  <a:srgbClr val="C00000"/>
                </a:solidFill>
              </a:rPr>
              <a:t>with(out) the comma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93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Property Getters &amp; Setters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/>
          </a:bodyPr>
          <a:lstStyle/>
          <a:p>
            <a:r>
              <a:rPr lang="zh-TW" altLang="en-US" b="1" dirty="0"/>
              <a:t>Accessor properties are inherited</a:t>
            </a:r>
            <a:r>
              <a:rPr lang="en-US" altLang="zh-TW" b="1" dirty="0"/>
              <a:t>:</a:t>
            </a:r>
            <a:endParaRPr lang="zh-TW" altLang="en-US" b="1" dirty="0"/>
          </a:p>
          <a:p>
            <a:pPr lvl="1"/>
            <a:r>
              <a:rPr lang="en-US" altLang="zh-TW" dirty="0"/>
              <a:t>can give the new objects their own </a:t>
            </a:r>
            <a:r>
              <a:rPr lang="en-US" altLang="zh-TW" sz="2800" dirty="0"/>
              <a:t>x </a:t>
            </a:r>
            <a:r>
              <a:rPr lang="en-US" altLang="zh-TW" dirty="0"/>
              <a:t>and </a:t>
            </a:r>
            <a:r>
              <a:rPr lang="en-US" altLang="zh-TW" sz="2800" dirty="0"/>
              <a:t>y </a:t>
            </a:r>
            <a:r>
              <a:rPr lang="en-US" altLang="zh-TW" dirty="0"/>
              <a:t>properties</a:t>
            </a:r>
          </a:p>
          <a:p>
            <a:pPr lvl="2"/>
            <a:r>
              <a:rPr lang="en-US" altLang="zh-TW" dirty="0"/>
              <a:t>they’ll inherit the </a:t>
            </a:r>
            <a:r>
              <a:rPr lang="en-US" altLang="zh-TW" sz="2400" dirty="0"/>
              <a:t>r </a:t>
            </a:r>
            <a:r>
              <a:rPr lang="en-US" altLang="zh-TW" dirty="0"/>
              <a:t>and </a:t>
            </a:r>
            <a:r>
              <a:rPr lang="en-US" altLang="zh-TW" sz="2400" dirty="0"/>
              <a:t>theta </a:t>
            </a:r>
            <a:r>
              <a:rPr lang="en-US" altLang="zh-TW" dirty="0"/>
              <a:t>properties:</a:t>
            </a:r>
            <a:endParaRPr lang="en-US" altLang="zh-TW" dirty="0">
              <a:latin typeface="TheSansMonoCd-W5Regular"/>
            </a:endParaRPr>
          </a:p>
          <a:p>
            <a:pPr lvl="2"/>
            <a:endParaRPr lang="en-US" altLang="zh-TW" dirty="0">
              <a:latin typeface="TheSansMonoCd-W5Regular"/>
            </a:endParaRPr>
          </a:p>
          <a:p>
            <a:pPr lvl="2"/>
            <a:r>
              <a:rPr lang="en-US" altLang="zh-TW" dirty="0">
                <a:latin typeface="TheSansMonoCd-W5Regular"/>
              </a:rPr>
              <a:t>// Create a new object </a:t>
            </a:r>
            <a:r>
              <a:rPr lang="en-US" altLang="zh-TW" b="1" dirty="0">
                <a:latin typeface="TheSansMonoCd-W5Regular"/>
              </a:rPr>
              <a:t>that inherits getters and setters</a:t>
            </a:r>
          </a:p>
          <a:p>
            <a:pPr lvl="2"/>
            <a:r>
              <a:rPr lang="en-US" altLang="zh-TW" sz="2800" dirty="0" err="1">
                <a:solidFill>
                  <a:srgbClr val="0070C0"/>
                </a:solidFill>
                <a:latin typeface="TheSansMonoCd-W5Regular"/>
              </a:rPr>
              <a:t>var</a:t>
            </a:r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 q = </a:t>
            </a:r>
            <a:r>
              <a:rPr lang="en-US" altLang="zh-TW" sz="2800" dirty="0">
                <a:solidFill>
                  <a:srgbClr val="C00000"/>
                </a:solidFill>
                <a:latin typeface="TheSansMonoCd-W5Regular"/>
              </a:rPr>
              <a:t>inherit</a:t>
            </a:r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(p);</a:t>
            </a:r>
          </a:p>
          <a:p>
            <a:pPr lvl="2"/>
            <a:r>
              <a:rPr lang="en-US" altLang="zh-TW" dirty="0">
                <a:latin typeface="TheSansMonoCd-W5Regular"/>
              </a:rPr>
              <a:t>// Create q's own data properties</a:t>
            </a:r>
          </a:p>
          <a:p>
            <a:pPr lvl="2"/>
            <a:r>
              <a:rPr lang="en-US" altLang="zh-TW" sz="2800" dirty="0" err="1">
                <a:solidFill>
                  <a:srgbClr val="0070C0"/>
                </a:solidFill>
                <a:latin typeface="TheSansMonoCd-W5Regular"/>
              </a:rPr>
              <a:t>q.x</a:t>
            </a:r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 = 0, </a:t>
            </a:r>
            <a:r>
              <a:rPr lang="en-US" altLang="zh-TW" sz="2800" dirty="0" err="1">
                <a:solidFill>
                  <a:srgbClr val="0070C0"/>
                </a:solidFill>
                <a:latin typeface="TheSansMonoCd-W5Regular"/>
              </a:rPr>
              <a:t>q.y</a:t>
            </a:r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 = 0;</a:t>
            </a:r>
          </a:p>
          <a:p>
            <a:pPr lvl="2"/>
            <a:endParaRPr lang="en-US" altLang="zh-TW" sz="2800" dirty="0">
              <a:solidFill>
                <a:srgbClr val="0070C0"/>
              </a:solidFill>
              <a:latin typeface="TheSansMonoCd-W5Regular"/>
            </a:endParaRPr>
          </a:p>
          <a:p>
            <a:pPr lvl="2"/>
            <a:r>
              <a:rPr lang="en-US" altLang="zh-TW" dirty="0">
                <a:latin typeface="TheSansMonoCd-W5Regular"/>
              </a:rPr>
              <a:t>// And use the </a:t>
            </a:r>
            <a:r>
              <a:rPr lang="en-US" altLang="zh-TW" b="1" dirty="0">
                <a:solidFill>
                  <a:srgbClr val="C00000"/>
                </a:solidFill>
                <a:latin typeface="TheSansMonoCd-W5Regular"/>
              </a:rPr>
              <a:t>inherited accessor properties</a:t>
            </a:r>
          </a:p>
          <a:p>
            <a:pPr lvl="2"/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console.log(</a:t>
            </a:r>
            <a:r>
              <a:rPr lang="en-US" altLang="zh-TW" sz="2800" dirty="0" err="1">
                <a:solidFill>
                  <a:srgbClr val="0070C0"/>
                </a:solidFill>
                <a:latin typeface="TheSansMonoCd-W5Regular"/>
              </a:rPr>
              <a:t>q.</a:t>
            </a:r>
            <a:r>
              <a:rPr lang="en-US" altLang="zh-TW" sz="2800" b="1" dirty="0" err="1">
                <a:solidFill>
                  <a:srgbClr val="C00000"/>
                </a:solidFill>
                <a:latin typeface="TheSansMonoCd-W5Regular"/>
              </a:rPr>
              <a:t>r</a:t>
            </a:r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); </a:t>
            </a:r>
          </a:p>
          <a:p>
            <a:pPr lvl="2"/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console.log(</a:t>
            </a:r>
            <a:r>
              <a:rPr lang="en-US" altLang="zh-TW" sz="2800" dirty="0" err="1">
                <a:solidFill>
                  <a:srgbClr val="0070C0"/>
                </a:solidFill>
                <a:latin typeface="TheSansMonoCd-W5Regular"/>
              </a:rPr>
              <a:t>q.</a:t>
            </a:r>
            <a:r>
              <a:rPr lang="en-US" altLang="zh-TW" sz="2800" dirty="0" err="1">
                <a:solidFill>
                  <a:srgbClr val="C00000"/>
                </a:solidFill>
                <a:latin typeface="TheSansMonoCd-W5Regular"/>
              </a:rPr>
              <a:t>theta</a:t>
            </a:r>
            <a:r>
              <a:rPr lang="en-US" altLang="zh-TW" sz="2800" dirty="0">
                <a:solidFill>
                  <a:srgbClr val="0070C0"/>
                </a:solidFill>
                <a:latin typeface="TheSansMonoCd-W5Regular"/>
              </a:rPr>
              <a:t>);</a:t>
            </a:r>
            <a:endParaRPr lang="zh-TW" altLang="en-US" sz="2800" dirty="0">
              <a:solidFill>
                <a:srgbClr val="0070C0"/>
              </a:solidFill>
            </a:endParaRP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98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Property Getters &amp; Setters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76755" y="381471"/>
            <a:ext cx="9144000" cy="62158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use accessor properties:</a:t>
            </a:r>
          </a:p>
          <a:p>
            <a:pPr lvl="1"/>
            <a:r>
              <a:rPr lang="en-US" altLang="zh-TW" dirty="0"/>
              <a:t>sanity check of property writes </a:t>
            </a:r>
          </a:p>
          <a:p>
            <a:pPr lvl="1"/>
            <a:r>
              <a:rPr lang="en-US" altLang="zh-TW" dirty="0"/>
              <a:t>return different values on each property read:</a:t>
            </a:r>
          </a:p>
          <a:p>
            <a:pPr lvl="2"/>
            <a:r>
              <a:rPr lang="en-US" altLang="zh-TW" dirty="0"/>
              <a:t>// This object generates strictly increasing serial numbers</a:t>
            </a:r>
          </a:p>
          <a:p>
            <a:pPr lvl="2"/>
            <a:r>
              <a:rPr lang="en-US" altLang="zh-TW" sz="2200" dirty="0" err="1">
                <a:solidFill>
                  <a:srgbClr val="0070C0"/>
                </a:solidFill>
              </a:rPr>
              <a:t>var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 err="1">
                <a:solidFill>
                  <a:srgbClr val="0070C0"/>
                </a:solidFill>
              </a:rPr>
              <a:t>serialnum</a:t>
            </a:r>
            <a:r>
              <a:rPr lang="en-US" altLang="zh-TW" sz="2200" dirty="0">
                <a:solidFill>
                  <a:srgbClr val="0070C0"/>
                </a:solidFill>
              </a:rPr>
              <a:t> = {</a:t>
            </a:r>
          </a:p>
          <a:p>
            <a:pPr lvl="2"/>
            <a:r>
              <a:rPr lang="en-US" altLang="zh-TW" sz="2200" dirty="0"/>
              <a:t>      // This data property holds the </a:t>
            </a:r>
            <a:r>
              <a:rPr lang="en-US" altLang="zh-TW" sz="2200" b="1" dirty="0"/>
              <a:t>next serial number</a:t>
            </a:r>
            <a:r>
              <a:rPr lang="en-US" altLang="zh-TW" sz="2200" dirty="0"/>
              <a:t>.</a:t>
            </a:r>
          </a:p>
          <a:p>
            <a:pPr lvl="2"/>
            <a:r>
              <a:rPr lang="en-US" altLang="zh-TW" sz="2200" dirty="0"/>
              <a:t>     // The </a:t>
            </a:r>
            <a:r>
              <a:rPr lang="en-US" altLang="zh-TW" sz="2200" b="1" dirty="0">
                <a:solidFill>
                  <a:srgbClr val="C00000"/>
                </a:solidFill>
              </a:rPr>
              <a:t>$</a:t>
            </a:r>
            <a:r>
              <a:rPr lang="en-US" altLang="zh-TW" sz="2200" dirty="0"/>
              <a:t> in the property name hints that it is a </a:t>
            </a:r>
            <a:r>
              <a:rPr lang="en-US" altLang="zh-TW" sz="2200" dirty="0">
                <a:solidFill>
                  <a:srgbClr val="C00000"/>
                </a:solidFill>
              </a:rPr>
              <a:t>private property</a:t>
            </a:r>
            <a:r>
              <a:rPr lang="en-US" altLang="zh-TW" sz="2200" dirty="0"/>
              <a:t>.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</a:t>
            </a:r>
            <a:r>
              <a:rPr lang="en-US" altLang="zh-TW" sz="2200" b="1" dirty="0">
                <a:solidFill>
                  <a:srgbClr val="C00000"/>
                </a:solidFill>
              </a:rPr>
              <a:t>$</a:t>
            </a:r>
            <a:r>
              <a:rPr lang="en-US" altLang="zh-TW" sz="2200" dirty="0">
                <a:solidFill>
                  <a:srgbClr val="0070C0"/>
                </a:solidFill>
              </a:rPr>
              <a:t>n: 0,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</a:t>
            </a:r>
            <a:r>
              <a:rPr lang="en-US" altLang="zh-TW" sz="2200" dirty="0"/>
              <a:t>// Return the current value and increment it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</a:t>
            </a:r>
            <a:r>
              <a:rPr lang="en-US" altLang="zh-TW" sz="2200" b="1" dirty="0">
                <a:solidFill>
                  <a:srgbClr val="0070C0"/>
                </a:solidFill>
              </a:rPr>
              <a:t>get</a:t>
            </a:r>
            <a:r>
              <a:rPr lang="en-US" altLang="zh-TW" sz="2200" dirty="0">
                <a:solidFill>
                  <a:srgbClr val="0070C0"/>
                </a:solidFill>
              </a:rPr>
              <a:t> next() { return </a:t>
            </a:r>
            <a:r>
              <a:rPr lang="en-US" altLang="zh-TW" sz="2200" dirty="0" err="1">
                <a:solidFill>
                  <a:srgbClr val="0070C0"/>
                </a:solidFill>
              </a:rPr>
              <a:t>this.</a:t>
            </a:r>
            <a:r>
              <a:rPr lang="en-US" altLang="zh-TW" sz="2200" b="1" dirty="0" err="1">
                <a:solidFill>
                  <a:srgbClr val="C00000"/>
                </a:solidFill>
              </a:rPr>
              <a:t>$</a:t>
            </a:r>
            <a:r>
              <a:rPr lang="en-US" altLang="zh-TW" sz="2200" dirty="0" err="1">
                <a:solidFill>
                  <a:srgbClr val="0070C0"/>
                </a:solidFill>
              </a:rPr>
              <a:t>n</a:t>
            </a:r>
            <a:r>
              <a:rPr lang="en-US" altLang="zh-TW" sz="2200" dirty="0">
                <a:solidFill>
                  <a:srgbClr val="0070C0"/>
                </a:solidFill>
              </a:rPr>
              <a:t>++; },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</a:t>
            </a:r>
            <a:r>
              <a:rPr lang="en-US" altLang="zh-TW" sz="2200" dirty="0"/>
              <a:t>// Set a new value of n, but only if it is larger than current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</a:t>
            </a:r>
            <a:r>
              <a:rPr lang="en-US" altLang="zh-TW" sz="2200" b="1" dirty="0">
                <a:solidFill>
                  <a:srgbClr val="0070C0"/>
                </a:solidFill>
              </a:rPr>
              <a:t>set</a:t>
            </a:r>
            <a:r>
              <a:rPr lang="en-US" altLang="zh-TW" sz="2200" dirty="0">
                <a:solidFill>
                  <a:srgbClr val="0070C0"/>
                </a:solidFill>
              </a:rPr>
              <a:t> next(n) {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   if (n &gt;= </a:t>
            </a:r>
            <a:r>
              <a:rPr lang="en-US" altLang="zh-TW" sz="2200" dirty="0" err="1">
                <a:solidFill>
                  <a:srgbClr val="0070C0"/>
                </a:solidFill>
              </a:rPr>
              <a:t>this.$n</a:t>
            </a:r>
            <a:r>
              <a:rPr lang="en-US" altLang="zh-TW" sz="2200" dirty="0">
                <a:solidFill>
                  <a:srgbClr val="0070C0"/>
                </a:solidFill>
              </a:rPr>
              <a:t>) </a:t>
            </a:r>
            <a:r>
              <a:rPr lang="en-US" altLang="zh-TW" sz="2200" dirty="0" err="1">
                <a:solidFill>
                  <a:srgbClr val="0070C0"/>
                </a:solidFill>
              </a:rPr>
              <a:t>this.</a:t>
            </a:r>
            <a:r>
              <a:rPr lang="en-US" altLang="zh-TW" sz="2200" b="1" dirty="0" err="1">
                <a:solidFill>
                  <a:srgbClr val="C00000"/>
                </a:solidFill>
              </a:rPr>
              <a:t>$</a:t>
            </a:r>
            <a:r>
              <a:rPr lang="en-US" altLang="zh-TW" sz="2200" dirty="0" err="1">
                <a:solidFill>
                  <a:srgbClr val="0070C0"/>
                </a:solidFill>
              </a:rPr>
              <a:t>n</a:t>
            </a:r>
            <a:r>
              <a:rPr lang="en-US" altLang="zh-TW" sz="2200" dirty="0">
                <a:solidFill>
                  <a:srgbClr val="0070C0"/>
                </a:solidFill>
              </a:rPr>
              <a:t> = n;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   else </a:t>
            </a:r>
            <a:r>
              <a:rPr lang="en-US" altLang="zh-TW" sz="2200" b="1" dirty="0">
                <a:solidFill>
                  <a:srgbClr val="0070C0"/>
                </a:solidFill>
              </a:rPr>
              <a:t>throw</a:t>
            </a:r>
            <a:r>
              <a:rPr lang="en-US" altLang="zh-TW" sz="2200" dirty="0">
                <a:solidFill>
                  <a:srgbClr val="0070C0"/>
                </a:solidFill>
              </a:rPr>
              <a:t> "serial number can only be set to a larger value";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   }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};</a:t>
            </a:r>
            <a:endParaRPr lang="zh-TW" altLang="en-US" sz="2200" dirty="0">
              <a:solidFill>
                <a:srgbClr val="0070C0"/>
              </a:solidFill>
            </a:endParaRP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95" y="108594"/>
            <a:ext cx="1504950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C97804-DFDB-4DC0-B075-9B8F9AD9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731" y="5445224"/>
            <a:ext cx="3924300" cy="13352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889079-48E4-4DC2-AEDB-2CDD6BC30131}"/>
              </a:ext>
            </a:extLst>
          </p:cNvPr>
          <p:cNvSpPr/>
          <p:nvPr/>
        </p:nvSpPr>
        <p:spPr>
          <a:xfrm>
            <a:off x="5364088" y="5366720"/>
            <a:ext cx="192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Usage of Setter (=)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64F5C-E154-4D46-8309-889CF996D3F6}"/>
              </a:ext>
            </a:extLst>
          </p:cNvPr>
          <p:cNvSpPr/>
          <p:nvPr/>
        </p:nvSpPr>
        <p:spPr>
          <a:xfrm>
            <a:off x="5364088" y="6132786"/>
            <a:ext cx="2057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 like function (n)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896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Property Getters &amp; Setters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uses a getter method to implement a property with “magical” behavior:</a:t>
            </a:r>
          </a:p>
          <a:p>
            <a:pPr lvl="1"/>
            <a:r>
              <a:rPr lang="en-US" altLang="zh-TW" sz="2200" dirty="0">
                <a:solidFill>
                  <a:srgbClr val="002060"/>
                </a:solidFill>
              </a:rPr>
              <a:t>// This object has accessor properties that return </a:t>
            </a:r>
            <a:r>
              <a:rPr lang="en-US" altLang="zh-TW" sz="2200" b="1" dirty="0">
                <a:solidFill>
                  <a:srgbClr val="002060"/>
                </a:solidFill>
              </a:rPr>
              <a:t>random</a:t>
            </a:r>
            <a:r>
              <a:rPr lang="en-US" altLang="zh-TW" sz="2200" dirty="0">
                <a:solidFill>
                  <a:srgbClr val="002060"/>
                </a:solidFill>
              </a:rPr>
              <a:t> </a:t>
            </a:r>
            <a:r>
              <a:rPr lang="en-US" altLang="zh-TW" sz="2200" b="1" dirty="0">
                <a:solidFill>
                  <a:srgbClr val="002060"/>
                </a:solidFill>
              </a:rPr>
              <a:t>numbers</a:t>
            </a:r>
            <a:r>
              <a:rPr lang="en-US" altLang="zh-TW" sz="2200" dirty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US" altLang="zh-TW" sz="2200" dirty="0">
                <a:solidFill>
                  <a:srgbClr val="002060"/>
                </a:solidFill>
              </a:rPr>
              <a:t>// The expression "</a:t>
            </a:r>
            <a:r>
              <a:rPr lang="en-US" altLang="zh-TW" sz="2200" dirty="0" err="1">
                <a:solidFill>
                  <a:srgbClr val="002060"/>
                </a:solidFill>
              </a:rPr>
              <a:t>random.octet</a:t>
            </a:r>
            <a:r>
              <a:rPr lang="en-US" altLang="zh-TW" sz="2200" dirty="0">
                <a:solidFill>
                  <a:srgbClr val="002060"/>
                </a:solidFill>
              </a:rPr>
              <a:t>", for example, </a:t>
            </a:r>
          </a:p>
          <a:p>
            <a:pPr lvl="1"/>
            <a:r>
              <a:rPr lang="en-US" altLang="zh-TW" sz="2200" dirty="0">
                <a:solidFill>
                  <a:srgbClr val="002060"/>
                </a:solidFill>
              </a:rPr>
              <a:t>// yields </a:t>
            </a:r>
            <a:r>
              <a:rPr lang="en-US" altLang="zh-TW" sz="2200" dirty="0">
                <a:solidFill>
                  <a:srgbClr val="C00000"/>
                </a:solidFill>
              </a:rPr>
              <a:t>a random number between 0 and 255 </a:t>
            </a:r>
            <a:r>
              <a:rPr lang="en-US" altLang="zh-TW" sz="2200" dirty="0">
                <a:solidFill>
                  <a:srgbClr val="002060"/>
                </a:solidFill>
              </a:rPr>
              <a:t>each time it is evaluated.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random =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b="1" dirty="0">
                <a:solidFill>
                  <a:srgbClr val="C00000"/>
                </a:solidFill>
              </a:rPr>
              <a:t>get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</a:rPr>
              <a:t>octet</a:t>
            </a:r>
            <a:r>
              <a:rPr lang="en-US" altLang="zh-TW" sz="2400" dirty="0">
                <a:solidFill>
                  <a:srgbClr val="0070C0"/>
                </a:solidFill>
              </a:rPr>
              <a:t>() { return </a:t>
            </a:r>
            <a:r>
              <a:rPr lang="en-US" altLang="zh-TW" sz="2400" dirty="0" err="1">
                <a:solidFill>
                  <a:srgbClr val="0070C0"/>
                </a:solidFill>
              </a:rPr>
              <a:t>Math.floor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Math.random</a:t>
            </a:r>
            <a:r>
              <a:rPr lang="en-US" altLang="zh-TW" sz="2400" dirty="0">
                <a:solidFill>
                  <a:srgbClr val="0070C0"/>
                </a:solidFill>
              </a:rPr>
              <a:t>()*256); },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b="1" dirty="0">
                <a:solidFill>
                  <a:srgbClr val="C00000"/>
                </a:solidFill>
              </a:rPr>
              <a:t>get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</a:rPr>
              <a:t>uint16</a:t>
            </a:r>
            <a:r>
              <a:rPr lang="en-US" altLang="zh-TW" sz="2400" dirty="0">
                <a:solidFill>
                  <a:srgbClr val="0070C0"/>
                </a:solidFill>
              </a:rPr>
              <a:t>() { return </a:t>
            </a:r>
            <a:r>
              <a:rPr lang="en-US" altLang="zh-TW" sz="2400" dirty="0" err="1">
                <a:solidFill>
                  <a:srgbClr val="0070C0"/>
                </a:solidFill>
              </a:rPr>
              <a:t>Math.floor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Math.random</a:t>
            </a:r>
            <a:r>
              <a:rPr lang="en-US" altLang="zh-TW" sz="2400" dirty="0">
                <a:solidFill>
                  <a:srgbClr val="0070C0"/>
                </a:solidFill>
              </a:rPr>
              <a:t>()*65536); },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b="1" dirty="0">
                <a:solidFill>
                  <a:srgbClr val="C00000"/>
                </a:solidFill>
              </a:rPr>
              <a:t>get</a:t>
            </a:r>
            <a:r>
              <a:rPr lang="en-US" altLang="zh-TW" sz="2400" dirty="0">
                <a:solidFill>
                  <a:srgbClr val="0070C0"/>
                </a:solidFill>
              </a:rPr>
              <a:t> int16() { return </a:t>
            </a:r>
            <a:r>
              <a:rPr lang="en-US" altLang="zh-TW" sz="2400" dirty="0" err="1">
                <a:solidFill>
                  <a:srgbClr val="0070C0"/>
                </a:solidFill>
              </a:rPr>
              <a:t>Math.floor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Math.random</a:t>
            </a:r>
            <a:r>
              <a:rPr lang="en-US" altLang="zh-TW" sz="2400" dirty="0">
                <a:solidFill>
                  <a:srgbClr val="0070C0"/>
                </a:solidFill>
              </a:rPr>
              <a:t>()*65536)-32768; }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};</a:t>
            </a:r>
            <a:endParaRPr lang="zh-TW" altLang="en-US" sz="2400" dirty="0">
              <a:solidFill>
                <a:srgbClr val="0070C0"/>
              </a:solidFill>
            </a:endParaRP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442628"/>
            <a:ext cx="134302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6871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Property Getters &amp; Setters &amp; </a:t>
            </a:r>
            <a:r>
              <a:rPr lang="en-US" altLang="zh-TW" dirty="0">
                <a:solidFill>
                  <a:srgbClr val="C00000"/>
                </a:solidFill>
              </a:rPr>
              <a:t>static in class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class</a:t>
            </a:r>
            <a:r>
              <a:rPr lang="en-US" altLang="zh-TW" sz="2400" dirty="0">
                <a:solidFill>
                  <a:srgbClr val="0070C0"/>
                </a:solidFill>
              </a:rPr>
              <a:t> Temperature {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b="1" dirty="0">
                <a:solidFill>
                  <a:srgbClr val="0070C0"/>
                </a:solidFill>
              </a:rPr>
              <a:t>constructor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celsius</a:t>
            </a:r>
            <a:r>
              <a:rPr lang="en-US" altLang="zh-TW" sz="2400" dirty="0">
                <a:solidFill>
                  <a:srgbClr val="0070C0"/>
                </a:solidFill>
              </a:rPr>
              <a:t>) { </a:t>
            </a:r>
            <a:r>
              <a:rPr lang="en-US" altLang="zh-TW" sz="2400" dirty="0" err="1">
                <a:solidFill>
                  <a:srgbClr val="0070C0"/>
                </a:solidFill>
              </a:rPr>
              <a:t>this.celsius</a:t>
            </a:r>
            <a:r>
              <a:rPr lang="en-US" altLang="zh-TW" sz="2400" dirty="0">
                <a:solidFill>
                  <a:srgbClr val="0070C0"/>
                </a:solidFill>
              </a:rPr>
              <a:t> = </a:t>
            </a:r>
            <a:r>
              <a:rPr lang="en-US" altLang="zh-TW" sz="2400" dirty="0" err="1">
                <a:solidFill>
                  <a:srgbClr val="0070C0"/>
                </a:solidFill>
              </a:rPr>
              <a:t>celsius</a:t>
            </a:r>
            <a:r>
              <a:rPr lang="en-US" altLang="zh-TW" sz="2400" dirty="0">
                <a:solidFill>
                  <a:srgbClr val="0070C0"/>
                </a:solidFill>
              </a:rPr>
              <a:t>; }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>
                <a:solidFill>
                  <a:srgbClr val="C00000"/>
                </a:solidFill>
              </a:rPr>
              <a:t>get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fahrenheit</a:t>
            </a:r>
            <a:r>
              <a:rPr lang="en-US" altLang="zh-TW" sz="2400" dirty="0">
                <a:solidFill>
                  <a:srgbClr val="0070C0"/>
                </a:solidFill>
              </a:rPr>
              <a:t>() { return </a:t>
            </a:r>
            <a:r>
              <a:rPr lang="en-US" altLang="zh-TW" sz="2400" dirty="0" err="1">
                <a:solidFill>
                  <a:srgbClr val="0070C0"/>
                </a:solidFill>
              </a:rPr>
              <a:t>this.celsius</a:t>
            </a:r>
            <a:r>
              <a:rPr lang="en-US" altLang="zh-TW" sz="2400" dirty="0">
                <a:solidFill>
                  <a:srgbClr val="0070C0"/>
                </a:solidFill>
              </a:rPr>
              <a:t> * 1.8 + 32; } </a:t>
            </a:r>
            <a:r>
              <a:rPr lang="en-US" altLang="zh-TW" sz="2400" dirty="0">
                <a:solidFill>
                  <a:srgbClr val="C00000"/>
                </a:solidFill>
              </a:rPr>
              <a:t>//without comma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>
                <a:solidFill>
                  <a:srgbClr val="C00000"/>
                </a:solidFill>
              </a:rPr>
              <a:t>set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fahrenheit</a:t>
            </a:r>
            <a:r>
              <a:rPr lang="en-US" altLang="zh-TW" sz="2400" dirty="0">
                <a:solidFill>
                  <a:srgbClr val="0070C0"/>
                </a:solidFill>
              </a:rPr>
              <a:t>(value) { </a:t>
            </a:r>
            <a:r>
              <a:rPr lang="en-US" altLang="zh-TW" sz="2400" dirty="0" err="1">
                <a:solidFill>
                  <a:srgbClr val="0070C0"/>
                </a:solidFill>
              </a:rPr>
              <a:t>this.celsius</a:t>
            </a:r>
            <a:r>
              <a:rPr lang="en-US" altLang="zh-TW" sz="2400" dirty="0">
                <a:solidFill>
                  <a:srgbClr val="0070C0"/>
                </a:solidFill>
              </a:rPr>
              <a:t> = (value - 32) / 1.8;}</a:t>
            </a:r>
          </a:p>
          <a:p>
            <a:r>
              <a:rPr lang="zh-TW" altLang="en-US" sz="2400" dirty="0">
                <a:solidFill>
                  <a:srgbClr val="0070C0"/>
                </a:solidFill>
              </a:rPr>
              <a:t>    </a:t>
            </a:r>
            <a:r>
              <a:rPr lang="en-US" altLang="zh-TW" sz="2400" b="1" dirty="0">
                <a:solidFill>
                  <a:srgbClr val="C00000"/>
                </a:solidFill>
              </a:rPr>
              <a:t>static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</a:rPr>
              <a:t>fromFahrenheit</a:t>
            </a:r>
            <a:r>
              <a:rPr lang="en-US" altLang="zh-TW" sz="2400" dirty="0">
                <a:solidFill>
                  <a:srgbClr val="0070C0"/>
                </a:solidFill>
              </a:rPr>
              <a:t>(value) {</a:t>
            </a:r>
          </a:p>
          <a:p>
            <a:r>
              <a:rPr lang="zh-TW" altLang="en-US" sz="2400" dirty="0">
                <a:solidFill>
                  <a:srgbClr val="0070C0"/>
                </a:solidFill>
              </a:rPr>
              <a:t>          </a:t>
            </a:r>
            <a:r>
              <a:rPr lang="en-US" altLang="zh-TW" sz="2400" dirty="0">
                <a:solidFill>
                  <a:srgbClr val="0070C0"/>
                </a:solidFill>
              </a:rPr>
              <a:t>return </a:t>
            </a:r>
            <a:r>
              <a:rPr lang="en-US" altLang="zh-TW" sz="2400" dirty="0">
                <a:solidFill>
                  <a:srgbClr val="C00000"/>
                </a:solidFill>
              </a:rPr>
              <a:t>new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Temperature</a:t>
            </a:r>
            <a:r>
              <a:rPr lang="en-US" altLang="zh-TW" sz="2400" dirty="0">
                <a:solidFill>
                  <a:srgbClr val="0070C0"/>
                </a:solidFill>
              </a:rPr>
              <a:t>((value - 32) / 1.8);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let temp = new Temperature(22);</a:t>
            </a:r>
          </a:p>
          <a:p>
            <a:pPr lvl="1"/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console.log(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</a:rPr>
              <a:t>temp.</a:t>
            </a:r>
            <a:r>
              <a:rPr lang="en-US" altLang="zh-TW" sz="2000" b="1" dirty="0" err="1">
                <a:solidFill>
                  <a:schemeClr val="accent5">
                    <a:lumMod val="50000"/>
                  </a:schemeClr>
                </a:solidFill>
              </a:rPr>
              <a:t>fahrenheit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// → 71.6  //using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getter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</a:rPr>
              <a:t>temp.</a:t>
            </a:r>
            <a:r>
              <a:rPr lang="en-US" altLang="zh-TW" sz="2000" dirty="0" err="1">
                <a:solidFill>
                  <a:srgbClr val="C00000"/>
                </a:solidFill>
              </a:rPr>
              <a:t>fahrenheit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=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86;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// using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setter</a:t>
            </a:r>
            <a:endParaRPr lang="en-US" altLang="zh-TW" sz="2000" b="1" dirty="0"/>
          </a:p>
          <a:p>
            <a:pPr lvl="1"/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console.log(</a:t>
            </a:r>
            <a:r>
              <a:rPr lang="en-US" altLang="zh-TW" sz="2000" dirty="0" err="1">
                <a:solidFill>
                  <a:schemeClr val="accent5">
                    <a:lumMod val="50000"/>
                  </a:schemeClr>
                </a:solidFill>
              </a:rPr>
              <a:t>temp.celsius</a:t>
            </a:r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2000" dirty="0"/>
              <a:t>// → 30</a:t>
            </a:r>
          </a:p>
          <a:p>
            <a:r>
              <a:rPr lang="en-US" altLang="zh-TW" sz="2400" b="1" dirty="0">
                <a:solidFill>
                  <a:srgbClr val="C00000"/>
                </a:solidFill>
              </a:rPr>
              <a:t>static: </a:t>
            </a:r>
            <a:r>
              <a:rPr lang="en-US" altLang="zh-TW" sz="2400" dirty="0">
                <a:solidFill>
                  <a:srgbClr val="C00000"/>
                </a:solidFill>
              </a:rPr>
              <a:t>//use the name of class directly to call its members </a:t>
            </a:r>
          </a:p>
          <a:p>
            <a:pPr lvl="1"/>
            <a:r>
              <a:rPr lang="en-US" altLang="zh-TW" sz="1900" dirty="0"/>
              <a:t>static written before their name </a:t>
            </a:r>
            <a:r>
              <a:rPr lang="en-US" altLang="zh-TW" sz="1900" dirty="0">
                <a:solidFill>
                  <a:srgbClr val="C00000"/>
                </a:solidFill>
              </a:rPr>
              <a:t>are stored on the constructor</a:t>
            </a:r>
            <a:r>
              <a:rPr lang="en-US" altLang="zh-TW" sz="1900" dirty="0"/>
              <a:t>: </a:t>
            </a:r>
          </a:p>
          <a:p>
            <a:pPr lvl="2"/>
            <a:r>
              <a:rPr lang="en-US" altLang="zh-TW" sz="1800" dirty="0"/>
              <a:t>So the </a:t>
            </a:r>
            <a:r>
              <a:rPr lang="en-US" altLang="zh-TW" sz="1800" b="1" dirty="0">
                <a:solidFill>
                  <a:srgbClr val="FF0000"/>
                </a:solidFill>
              </a:rPr>
              <a:t>Temperature</a:t>
            </a:r>
            <a:r>
              <a:rPr lang="en-US" altLang="zh-TW" sz="1800" b="1" dirty="0"/>
              <a:t> class </a:t>
            </a:r>
            <a:r>
              <a:rPr lang="en-US" altLang="zh-TW" sz="1800" dirty="0"/>
              <a:t>allows you to write </a:t>
            </a:r>
            <a:r>
              <a:rPr lang="en-US" altLang="zh-TW" sz="1800" b="1" dirty="0" err="1">
                <a:solidFill>
                  <a:srgbClr val="FF0000"/>
                </a:solidFill>
              </a:rPr>
              <a:t>Temperature</a:t>
            </a:r>
            <a:r>
              <a:rPr lang="en-US" altLang="zh-TW" sz="1800" dirty="0" err="1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altLang="zh-TW" sz="1800" b="1" dirty="0" err="1">
                <a:solidFill>
                  <a:schemeClr val="accent2">
                    <a:lumMod val="75000"/>
                  </a:schemeClr>
                </a:solidFill>
              </a:rPr>
              <a:t>fromFahrenheit</a:t>
            </a:r>
            <a:r>
              <a:rPr lang="en-US" altLang="zh-TW" sz="1800" b="1" dirty="0">
                <a:solidFill>
                  <a:srgbClr val="C00000"/>
                </a:solidFill>
              </a:rPr>
              <a:t>(100) </a:t>
            </a:r>
            <a:r>
              <a:rPr lang="en-US" altLang="zh-TW" sz="1800" dirty="0"/>
              <a:t>to create a temperature using degrees Fahrenheit.</a:t>
            </a:r>
            <a:endParaRPr lang="en-US" altLang="zh-TW" sz="18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11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Object Attributes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object has associated </a:t>
            </a:r>
            <a:r>
              <a:rPr lang="en-US" altLang="zh-TW" sz="2800" i="1" dirty="0">
                <a:solidFill>
                  <a:srgbClr val="0070C0"/>
                </a:solidFill>
              </a:rPr>
              <a:t>prototype</a:t>
            </a:r>
            <a:r>
              <a:rPr lang="en-US" altLang="zh-TW" sz="2800" dirty="0">
                <a:solidFill>
                  <a:srgbClr val="0070C0"/>
                </a:solidFill>
              </a:rPr>
              <a:t>, </a:t>
            </a:r>
            <a:r>
              <a:rPr lang="en-US" altLang="zh-TW" sz="2800" i="1" dirty="0">
                <a:solidFill>
                  <a:srgbClr val="0070C0"/>
                </a:solidFill>
              </a:rPr>
              <a:t>class</a:t>
            </a:r>
            <a:r>
              <a:rPr lang="en-US" altLang="zh-TW" sz="2800" dirty="0">
                <a:solidFill>
                  <a:srgbClr val="0070C0"/>
                </a:solidFill>
              </a:rPr>
              <a:t>, &amp; </a:t>
            </a:r>
            <a:r>
              <a:rPr lang="en-US" altLang="zh-TW" sz="2800" i="1" dirty="0">
                <a:solidFill>
                  <a:srgbClr val="0070C0"/>
                </a:solidFill>
              </a:rPr>
              <a:t>extensible</a:t>
            </a:r>
            <a:r>
              <a:rPr lang="en-US" altLang="zh-TW" sz="2800" i="1" dirty="0"/>
              <a:t> </a:t>
            </a:r>
            <a:r>
              <a:rPr lang="en-US" altLang="zh-TW" sz="2800" dirty="0"/>
              <a:t>attributes</a:t>
            </a:r>
          </a:p>
          <a:p>
            <a:r>
              <a:rPr lang="en-US" altLang="zh-TW" dirty="0"/>
              <a:t>The prototype Attribute:</a:t>
            </a:r>
          </a:p>
          <a:p>
            <a:pPr lvl="1"/>
            <a:r>
              <a:rPr lang="en-US" altLang="zh-TW" dirty="0"/>
              <a:t>specifies the object from which it inherits properties:</a:t>
            </a:r>
          </a:p>
          <a:p>
            <a:pPr lvl="2"/>
            <a:r>
              <a:rPr lang="en-US" altLang="zh-TW" dirty="0" err="1"/>
              <a:t>Object.prototype</a:t>
            </a:r>
            <a:endParaRPr lang="en-US" altLang="zh-TW" dirty="0"/>
          </a:p>
          <a:p>
            <a:pPr lvl="1"/>
            <a:r>
              <a:rPr lang="en-US" altLang="zh-TW" dirty="0"/>
              <a:t>it is set when an object is created.</a:t>
            </a:r>
          </a:p>
          <a:p>
            <a:pPr lvl="2"/>
            <a:r>
              <a:rPr lang="en-US" altLang="zh-TW" dirty="0" err="1"/>
              <a:t>Object.create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 err="1"/>
              <a:t>Object.getPrototypeOf</a:t>
            </a:r>
            <a:r>
              <a:rPr lang="en-US" altLang="zh-TW" dirty="0"/>
              <a:t>():</a:t>
            </a:r>
          </a:p>
          <a:p>
            <a:pPr lvl="3"/>
            <a:r>
              <a:rPr lang="en-US" altLang="zh-TW" dirty="0"/>
              <a:t>query the prototype of any object by passing an object</a:t>
            </a:r>
          </a:p>
          <a:p>
            <a:pPr lvl="2"/>
            <a:r>
              <a:rPr lang="en-US" altLang="zh-TW" sz="2600" dirty="0" err="1"/>
              <a:t>isPrototypeOf</a:t>
            </a:r>
            <a:r>
              <a:rPr lang="en-US" altLang="zh-TW" sz="2600" dirty="0"/>
              <a:t>():</a:t>
            </a:r>
          </a:p>
          <a:p>
            <a:pPr lvl="3"/>
            <a:r>
              <a:rPr lang="en-US" altLang="zh-TW" sz="2200" dirty="0"/>
              <a:t>To determine whether one object is the prototype of another object.</a:t>
            </a:r>
          </a:p>
          <a:p>
            <a:pPr lvl="3"/>
            <a:r>
              <a:rPr lang="en-US" altLang="zh-TW" sz="2200" dirty="0" err="1"/>
              <a:t>p.isPrototypeOf</a:t>
            </a:r>
            <a:r>
              <a:rPr lang="en-US" altLang="zh-TW" sz="2200" dirty="0"/>
              <a:t>(o): to find out if p is the prototype of o</a:t>
            </a:r>
          </a:p>
          <a:p>
            <a:pPr lvl="2"/>
            <a:r>
              <a:rPr lang="en-US" altLang="zh-TW" dirty="0"/>
              <a:t>EX: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p = {x:1}; </a:t>
            </a:r>
            <a:r>
              <a:rPr lang="en-US" altLang="zh-TW" dirty="0"/>
              <a:t>// Define a </a:t>
            </a:r>
            <a:r>
              <a:rPr lang="en-US" altLang="zh-TW" dirty="0">
                <a:solidFill>
                  <a:srgbClr val="C00000"/>
                </a:solidFill>
              </a:rPr>
              <a:t>prototype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object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</a:t>
            </a:r>
            <a:r>
              <a:rPr lang="en-US" altLang="zh-TW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(p); </a:t>
            </a:r>
            <a:r>
              <a:rPr lang="en-US" altLang="zh-TW" dirty="0"/>
              <a:t>// Create an object with that prototype.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p.isPrototypeOf</a:t>
            </a:r>
            <a:r>
              <a:rPr lang="en-US" altLang="zh-TW" dirty="0">
                <a:solidFill>
                  <a:srgbClr val="0070C0"/>
                </a:solidFill>
              </a:rPr>
              <a:t>(o) </a:t>
            </a:r>
            <a:r>
              <a:rPr lang="en-US" altLang="zh-TW" dirty="0">
                <a:solidFill>
                  <a:srgbClr val="002060"/>
                </a:solidFill>
              </a:rPr>
              <a:t>// =&gt; true: o inherits from p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Object.prototype.isPrototypeOf</a:t>
            </a:r>
            <a:r>
              <a:rPr lang="en-US" altLang="zh-TW" dirty="0">
                <a:solidFill>
                  <a:srgbClr val="0070C0"/>
                </a:solidFill>
              </a:rPr>
              <a:t>(o) </a:t>
            </a:r>
          </a:p>
          <a:p>
            <a:pPr lvl="4"/>
            <a:r>
              <a:rPr lang="en-US" altLang="zh-TW" dirty="0">
                <a:solidFill>
                  <a:srgbClr val="002060"/>
                </a:solidFill>
              </a:rPr>
              <a:t>// =&gt; true: p inherits from </a:t>
            </a:r>
            <a:r>
              <a:rPr lang="en-US" altLang="zh-TW" dirty="0" err="1">
                <a:solidFill>
                  <a:srgbClr val="002060"/>
                </a:solidFill>
              </a:rPr>
              <a:t>Object.prototype</a:t>
            </a:r>
            <a:endParaRPr lang="en-US" altLang="zh-TW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05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class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it is a string that provides information about type of object:</a:t>
            </a:r>
          </a:p>
          <a:p>
            <a:pPr lvl="1"/>
            <a:r>
              <a:rPr lang="en-US" altLang="zh-TW" i="1" dirty="0"/>
              <a:t>Example 6-4. A </a:t>
            </a:r>
            <a:r>
              <a:rPr lang="en-US" altLang="zh-TW" i="1" dirty="0" err="1"/>
              <a:t>classof</a:t>
            </a:r>
            <a:r>
              <a:rPr lang="en-US" altLang="zh-TW" i="1" dirty="0"/>
              <a:t>() function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(o)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(o === null) return "Null";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(o === undefined) return "Undefined";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return </a:t>
            </a:r>
            <a:r>
              <a:rPr lang="en-US" altLang="zh-TW" dirty="0" err="1">
                <a:solidFill>
                  <a:srgbClr val="0070C0"/>
                </a:solidFill>
                <a:hlinkClick r:id="rId2"/>
              </a:rPr>
              <a:t>Object.prototype.toString.</a:t>
            </a:r>
            <a:r>
              <a:rPr lang="en-US" altLang="zh-TW" dirty="0" err="1">
                <a:solidFill>
                  <a:srgbClr val="FF0000"/>
                </a:solidFill>
                <a:hlinkClick r:id="rId2"/>
              </a:rPr>
              <a:t>call</a:t>
            </a:r>
            <a:r>
              <a:rPr lang="en-US" altLang="zh-TW" dirty="0">
                <a:solidFill>
                  <a:srgbClr val="0070C0"/>
                </a:solidFill>
              </a:rPr>
              <a:t>(o).</a:t>
            </a:r>
            <a:r>
              <a:rPr lang="en-US" altLang="zh-TW" dirty="0">
                <a:solidFill>
                  <a:srgbClr val="FF0000"/>
                </a:solidFill>
              </a:rPr>
              <a:t>slice</a:t>
            </a:r>
            <a:r>
              <a:rPr lang="en-US" altLang="zh-TW" dirty="0">
                <a:solidFill>
                  <a:srgbClr val="0070C0"/>
                </a:solidFill>
              </a:rPr>
              <a:t>(8,-1); }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(null) </a:t>
            </a:r>
            <a:r>
              <a:rPr lang="en-US" altLang="zh-TW" dirty="0"/>
              <a:t>// =&gt; "Null"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(1) </a:t>
            </a:r>
            <a:r>
              <a:rPr lang="en-US" altLang="zh-TW" dirty="0"/>
              <a:t>// =&gt; "Number"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("") </a:t>
            </a:r>
            <a:r>
              <a:rPr lang="en-US" altLang="zh-TW" dirty="0"/>
              <a:t>// =&gt; "String"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(false) </a:t>
            </a:r>
            <a:r>
              <a:rPr lang="en-US" altLang="zh-TW" dirty="0"/>
              <a:t>// =&gt; "Boolean"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({}) </a:t>
            </a:r>
            <a:r>
              <a:rPr lang="en-US" altLang="zh-TW" dirty="0"/>
              <a:t>// =&gt; "Object"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([]) </a:t>
            </a:r>
            <a:r>
              <a:rPr lang="en-US" altLang="zh-TW" dirty="0"/>
              <a:t>// =&gt; "Array"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(/./) </a:t>
            </a:r>
            <a:r>
              <a:rPr lang="en-US" altLang="zh-TW" dirty="0"/>
              <a:t>// =&gt; "</a:t>
            </a:r>
            <a:r>
              <a:rPr lang="en-US" altLang="zh-TW" dirty="0" err="1"/>
              <a:t>Regexp</a:t>
            </a:r>
            <a:r>
              <a:rPr lang="en-US" altLang="zh-TW" dirty="0"/>
              <a:t>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(new Date()) </a:t>
            </a:r>
            <a:r>
              <a:rPr lang="en-US" altLang="zh-TW" dirty="0"/>
              <a:t>// =&gt; "Date"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(window) </a:t>
            </a:r>
            <a:r>
              <a:rPr lang="en-US" altLang="zh-TW" dirty="0"/>
              <a:t>// =&gt; "Window" (a client-side host object)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f() {}; </a:t>
            </a:r>
            <a:r>
              <a:rPr lang="en-US" altLang="zh-TW" dirty="0"/>
              <a:t>// Define a custom constructor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classof</a:t>
            </a:r>
            <a:r>
              <a:rPr lang="en-US" altLang="zh-TW" dirty="0">
                <a:solidFill>
                  <a:srgbClr val="0070C0"/>
                </a:solidFill>
              </a:rPr>
              <a:t>(new f()); </a:t>
            </a:r>
            <a:r>
              <a:rPr lang="en-US" altLang="zh-TW" dirty="0"/>
              <a:t>// =&gt; "Object"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F582A-D3A8-42DD-BFF2-0C0EDA4DDAC3}"/>
              </a:ext>
            </a:extLst>
          </p:cNvPr>
          <p:cNvSpPr/>
          <p:nvPr/>
        </p:nvSpPr>
        <p:spPr>
          <a:xfrm>
            <a:off x="6948264" y="2533658"/>
            <a:ext cx="109677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slice</a:t>
            </a:r>
            <a:r>
              <a:rPr lang="en-US" altLang="zh-TW" dirty="0">
                <a:solidFill>
                  <a:srgbClr val="0070C0"/>
                </a:solidFill>
              </a:rPr>
              <a:t>(8,-1)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A7DDCD-AAEE-46CB-B423-E62F4624FFD5}"/>
              </a:ext>
            </a:extLst>
          </p:cNvPr>
          <p:cNvSpPr/>
          <p:nvPr/>
        </p:nvSpPr>
        <p:spPr>
          <a:xfrm>
            <a:off x="4103440" y="2844224"/>
            <a:ext cx="5040560" cy="116955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Object.prototype.toString.call</a:t>
            </a:r>
            <a:r>
              <a:rPr lang="en-US" altLang="zh-TW" sz="1400" dirty="0"/>
              <a:t>(null); // "</a:t>
            </a:r>
            <a:r>
              <a:rPr lang="en-US" altLang="zh-TW" sz="1400" dirty="0">
                <a:solidFill>
                  <a:srgbClr val="FF0000"/>
                </a:solidFill>
              </a:rPr>
              <a:t>[object </a:t>
            </a:r>
            <a:r>
              <a:rPr lang="en-US" altLang="zh-TW" sz="1400" dirty="0"/>
              <a:t>Null</a:t>
            </a:r>
            <a:r>
              <a:rPr lang="en-US" altLang="zh-TW" sz="1400" dirty="0">
                <a:solidFill>
                  <a:srgbClr val="FF0000"/>
                </a:solidFill>
              </a:rPr>
              <a:t>]</a:t>
            </a:r>
            <a:r>
              <a:rPr lang="en-US" altLang="zh-TW" sz="1400" dirty="0"/>
              <a:t>"</a:t>
            </a:r>
          </a:p>
          <a:p>
            <a:r>
              <a:rPr lang="en-US" altLang="zh-TW" sz="1400" dirty="0" err="1"/>
              <a:t>Object.prototype.toString.call</a:t>
            </a:r>
            <a:r>
              <a:rPr lang="en-US" altLang="zh-TW" sz="1400" dirty="0"/>
              <a:t>(undefined); // "[object Undefined]"</a:t>
            </a:r>
          </a:p>
          <a:p>
            <a:r>
              <a:rPr lang="en-US" altLang="zh-TW" sz="1400" dirty="0" err="1"/>
              <a:t>Object.prototype.toString.call</a:t>
            </a:r>
            <a:r>
              <a:rPr lang="en-US" altLang="zh-TW" sz="1400" dirty="0"/>
              <a:t>(“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”);// "</a:t>
            </a:r>
            <a:r>
              <a:rPr lang="en-US" altLang="zh-TW" sz="1400" dirty="0">
                <a:solidFill>
                  <a:srgbClr val="FF0000"/>
                </a:solidFill>
              </a:rPr>
              <a:t>[object </a:t>
            </a:r>
            <a:r>
              <a:rPr lang="en-US" altLang="zh-TW" sz="1400" dirty="0"/>
              <a:t>String</a:t>
            </a:r>
            <a:r>
              <a:rPr lang="en-US" altLang="zh-TW" sz="1400" dirty="0">
                <a:solidFill>
                  <a:srgbClr val="FF0000"/>
                </a:solidFill>
              </a:rPr>
              <a:t>]</a:t>
            </a:r>
            <a:r>
              <a:rPr lang="en-US" altLang="zh-TW" sz="1400" dirty="0"/>
              <a:t>"</a:t>
            </a:r>
          </a:p>
          <a:p>
            <a:r>
              <a:rPr lang="en-US" altLang="zh-TW" sz="1400" dirty="0" err="1"/>
              <a:t>Object.prototype.toString.call</a:t>
            </a:r>
            <a:r>
              <a:rPr lang="en-US" altLang="zh-TW" sz="1400" dirty="0"/>
              <a:t>(123);// "[object Number]"</a:t>
            </a:r>
          </a:p>
          <a:p>
            <a:r>
              <a:rPr lang="en-US" altLang="zh-TW" sz="1400" dirty="0" err="1"/>
              <a:t>Object.prototype.toString.call</a:t>
            </a:r>
            <a:r>
              <a:rPr lang="en-US" altLang="zh-TW" sz="1400" dirty="0"/>
              <a:t>(true);// "[object Boolean]"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779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extensible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specifies whether </a:t>
            </a:r>
            <a:r>
              <a:rPr lang="en-US" altLang="zh-TW" b="1" dirty="0"/>
              <a:t>new properties </a:t>
            </a:r>
            <a:r>
              <a:rPr lang="en-US" altLang="zh-TW" dirty="0"/>
              <a:t>can be added to the object or not.</a:t>
            </a:r>
          </a:p>
          <a:p>
            <a:r>
              <a:rPr lang="en-US" altLang="zh-TW" dirty="0"/>
              <a:t>all </a:t>
            </a:r>
            <a:r>
              <a:rPr lang="en-US" altLang="zh-TW" dirty="0">
                <a:solidFill>
                  <a:srgbClr val="FF0000"/>
                </a:solidFill>
              </a:rPr>
              <a:t>built-in and user-defined </a:t>
            </a:r>
            <a:r>
              <a:rPr lang="en-US" altLang="zh-TW" dirty="0"/>
              <a:t>objects are </a:t>
            </a:r>
            <a:r>
              <a:rPr lang="en-US" altLang="zh-TW" b="1" dirty="0">
                <a:solidFill>
                  <a:srgbClr val="FF0000"/>
                </a:solidFill>
              </a:rPr>
              <a:t>extensible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unless they have been converted to be </a:t>
            </a:r>
            <a:r>
              <a:rPr lang="en-US" altLang="zh-TW" b="1" dirty="0" err="1">
                <a:solidFill>
                  <a:srgbClr val="FF0000"/>
                </a:solidFill>
              </a:rPr>
              <a:t>nonextensible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/>
              <a:t>Object.isExtensible</a:t>
            </a:r>
            <a:r>
              <a:rPr lang="en-US" altLang="zh-TW" dirty="0"/>
              <a:t>():</a:t>
            </a:r>
          </a:p>
          <a:p>
            <a:pPr lvl="2"/>
            <a:r>
              <a:rPr lang="en-US" altLang="zh-TW" dirty="0"/>
              <a:t>determine whether an object is extensible</a:t>
            </a:r>
          </a:p>
          <a:p>
            <a:pPr lvl="1"/>
            <a:r>
              <a:rPr lang="en-US" altLang="zh-TW" dirty="0" err="1"/>
              <a:t>Object.preventExtensions</a:t>
            </a:r>
            <a:r>
              <a:rPr lang="en-US" altLang="zh-TW" dirty="0"/>
              <a:t>():</a:t>
            </a:r>
          </a:p>
          <a:p>
            <a:pPr lvl="2"/>
            <a:r>
              <a:rPr lang="en-US" altLang="zh-TW" dirty="0"/>
              <a:t>make an object </a:t>
            </a:r>
            <a:r>
              <a:rPr lang="en-US" altLang="zh-TW" b="1" dirty="0" err="1"/>
              <a:t>nonextensible</a:t>
            </a:r>
            <a:endParaRPr lang="en-US" altLang="zh-TW" b="1" dirty="0"/>
          </a:p>
          <a:p>
            <a:pPr lvl="1"/>
            <a:r>
              <a:rPr lang="en-US" altLang="zh-TW" dirty="0" err="1"/>
              <a:t>preventExtensions</a:t>
            </a:r>
            <a:r>
              <a:rPr lang="en-US" altLang="zh-TW" dirty="0"/>
              <a:t>():</a:t>
            </a:r>
          </a:p>
          <a:p>
            <a:pPr lvl="2"/>
            <a:r>
              <a:rPr lang="en-US" altLang="zh-TW" dirty="0"/>
              <a:t>only affects the extensibility of the </a:t>
            </a:r>
            <a:r>
              <a:rPr lang="en-US" altLang="zh-TW" b="1" dirty="0"/>
              <a:t>object itself</a:t>
            </a:r>
          </a:p>
          <a:p>
            <a:r>
              <a:rPr lang="en-US" altLang="zh-TW" dirty="0"/>
              <a:t>The purpose of the extensible attribute:</a:t>
            </a:r>
          </a:p>
          <a:p>
            <a:pPr lvl="1"/>
            <a:r>
              <a:rPr lang="en-US" altLang="zh-TW" dirty="0"/>
              <a:t>is to be able to “</a:t>
            </a:r>
            <a:r>
              <a:rPr lang="en-US" altLang="zh-TW" dirty="0">
                <a:solidFill>
                  <a:srgbClr val="FF0000"/>
                </a:solidFill>
              </a:rPr>
              <a:t>lock down</a:t>
            </a:r>
            <a:r>
              <a:rPr lang="en-US" altLang="zh-TW" dirty="0"/>
              <a:t>” objects into a </a:t>
            </a:r>
            <a:r>
              <a:rPr lang="en-US" altLang="zh-TW" b="1" dirty="0"/>
              <a:t>known state and prevent outside tampering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452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/>
              <a:t>An object is a composite value: </a:t>
            </a:r>
          </a:p>
          <a:p>
            <a:pPr lvl="1"/>
            <a:r>
              <a:rPr lang="en-US" altLang="zh-TW" dirty="0"/>
              <a:t>aggregates multiple values (primitive values or other objects)</a:t>
            </a:r>
          </a:p>
          <a:p>
            <a:pPr lvl="1"/>
            <a:r>
              <a:rPr lang="en-US" altLang="zh-TW" dirty="0"/>
              <a:t>allows to store and retrieve those values by </a:t>
            </a:r>
            <a:r>
              <a:rPr lang="en-US" altLang="zh-TW" b="1" dirty="0"/>
              <a:t>name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is an </a:t>
            </a:r>
            <a:r>
              <a:rPr lang="en-US" altLang="zh-TW" b="1" dirty="0"/>
              <a:t>unordered</a:t>
            </a:r>
            <a:r>
              <a:rPr lang="en-US" altLang="zh-TW" dirty="0"/>
              <a:t> collection of properties:</a:t>
            </a:r>
          </a:p>
          <a:p>
            <a:pPr lvl="2"/>
            <a:r>
              <a:rPr lang="en-US" altLang="zh-TW" dirty="0"/>
              <a:t>has a name and a value. </a:t>
            </a:r>
          </a:p>
          <a:p>
            <a:pPr lvl="2"/>
            <a:r>
              <a:rPr lang="en-US" altLang="zh-TW" dirty="0"/>
              <a:t>Property names are strings:</a:t>
            </a:r>
          </a:p>
          <a:p>
            <a:pPr lvl="3"/>
            <a:r>
              <a:rPr lang="en-US" altLang="zh-TW" dirty="0"/>
              <a:t>Objects map </a:t>
            </a:r>
            <a:r>
              <a:rPr lang="en-US" altLang="zh-TW" b="1" dirty="0">
                <a:solidFill>
                  <a:srgbClr val="C00000"/>
                </a:solidFill>
              </a:rPr>
              <a:t>strings to values</a:t>
            </a:r>
          </a:p>
          <a:p>
            <a:pPr lvl="4"/>
            <a:r>
              <a:rPr lang="en-US" altLang="zh-TW" b="1" dirty="0">
                <a:solidFill>
                  <a:srgbClr val="C00000"/>
                </a:solidFill>
              </a:rPr>
              <a:t>string-to-value</a:t>
            </a:r>
            <a:r>
              <a:rPr lang="en-US" altLang="zh-TW" dirty="0">
                <a:solidFill>
                  <a:srgbClr val="C00000"/>
                </a:solidFill>
              </a:rPr>
              <a:t> mapping</a:t>
            </a:r>
          </a:p>
          <a:p>
            <a:r>
              <a:rPr lang="en-US" altLang="zh-TW" dirty="0"/>
              <a:t>prototypal inheritance:</a:t>
            </a:r>
          </a:p>
          <a:p>
            <a:pPr lvl="1"/>
            <a:r>
              <a:rPr lang="en-US" altLang="zh-TW" dirty="0"/>
              <a:t>a JS object inherits the properties of another object:</a:t>
            </a:r>
          </a:p>
          <a:p>
            <a:pPr lvl="2"/>
            <a:r>
              <a:rPr lang="en-US" altLang="zh-TW" dirty="0"/>
              <a:t>as its “prototype.”</a:t>
            </a:r>
          </a:p>
          <a:p>
            <a:pPr lvl="2"/>
            <a:r>
              <a:rPr lang="en-US" altLang="zh-TW" dirty="0"/>
              <a:t>methods of an object are typically inherited properties</a:t>
            </a:r>
          </a:p>
          <a:p>
            <a:r>
              <a:rPr lang="en-US" altLang="zh-TW" dirty="0"/>
              <a:t>JS objects are dynamic:</a:t>
            </a:r>
          </a:p>
          <a:p>
            <a:pPr lvl="1"/>
            <a:r>
              <a:rPr lang="en-US" altLang="zh-TW" dirty="0"/>
              <a:t>properties can usually </a:t>
            </a:r>
            <a:r>
              <a:rPr lang="en-US" altLang="zh-TW" b="1" dirty="0"/>
              <a:t>be added and deleted</a:t>
            </a:r>
          </a:p>
          <a:p>
            <a:pPr lvl="1"/>
            <a:r>
              <a:rPr lang="en-US" altLang="zh-TW" dirty="0"/>
              <a:t>They can also be used to represent sets of strings:</a:t>
            </a:r>
          </a:p>
          <a:p>
            <a:pPr lvl="2"/>
            <a:r>
              <a:rPr lang="en-US" altLang="zh-TW" dirty="0"/>
              <a:t>by ignoring the value part of the string-to-value mapping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An object in JS is:</a:t>
            </a:r>
          </a:p>
          <a:p>
            <a:pPr lvl="1"/>
            <a:r>
              <a:rPr lang="en-US" altLang="zh-TW" dirty="0"/>
              <a:t>Any value in JS that is </a:t>
            </a:r>
            <a:r>
              <a:rPr lang="en-US" altLang="zh-TW" dirty="0">
                <a:solidFill>
                  <a:srgbClr val="C00000"/>
                </a:solidFill>
              </a:rPr>
              <a:t>not</a:t>
            </a:r>
            <a:r>
              <a:rPr lang="en-US" altLang="zh-TW" dirty="0"/>
              <a:t> a </a:t>
            </a:r>
            <a:r>
              <a:rPr lang="en-US" altLang="zh-TW" dirty="0">
                <a:solidFill>
                  <a:srgbClr val="C00000"/>
                </a:solidFill>
              </a:rPr>
              <a:t>string, a number, true, false, null, or undefined</a:t>
            </a:r>
          </a:p>
          <a:p>
            <a:r>
              <a:rPr lang="en-US" altLang="zh-TW" dirty="0"/>
              <a:t>variable </a:t>
            </a:r>
            <a:r>
              <a:rPr lang="en-US" altLang="zh-TW" dirty="0">
                <a:solidFill>
                  <a:srgbClr val="0070C0"/>
                </a:solidFill>
              </a:rPr>
              <a:t>x</a:t>
            </a:r>
            <a:r>
              <a:rPr lang="en-US" altLang="zh-TW" dirty="0"/>
              <a:t> refers to </a:t>
            </a:r>
            <a:r>
              <a:rPr lang="en-US" altLang="zh-TW" dirty="0">
                <a:solidFill>
                  <a:srgbClr val="0070C0"/>
                </a:solidFill>
              </a:rPr>
              <a:t>an object</a:t>
            </a:r>
            <a:r>
              <a:rPr lang="en-US" altLang="zh-TW" dirty="0"/>
              <a:t>, and the code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y = x;</a:t>
            </a:r>
          </a:p>
          <a:p>
            <a:pPr lvl="1"/>
            <a:r>
              <a:rPr lang="en-US" altLang="zh-TW" dirty="0"/>
              <a:t>means: </a:t>
            </a:r>
            <a:r>
              <a:rPr lang="en-US" altLang="zh-TW" dirty="0">
                <a:solidFill>
                  <a:srgbClr val="C00000"/>
                </a:solidFill>
              </a:rPr>
              <a:t>y holds a </a:t>
            </a:r>
            <a:r>
              <a:rPr lang="en-US" altLang="zh-TW" b="1" dirty="0">
                <a:solidFill>
                  <a:srgbClr val="C00000"/>
                </a:solidFill>
              </a:rPr>
              <a:t>reference</a:t>
            </a:r>
            <a:r>
              <a:rPr lang="en-US" altLang="zh-TW" dirty="0">
                <a:solidFill>
                  <a:srgbClr val="C00000"/>
                </a:solidFill>
              </a:rPr>
              <a:t> to the same object, </a:t>
            </a:r>
            <a:r>
              <a:rPr lang="en-US" altLang="zh-TW" b="1" dirty="0">
                <a:solidFill>
                  <a:srgbClr val="C00000"/>
                </a:solidFill>
              </a:rPr>
              <a:t>not a copy </a:t>
            </a:r>
            <a:r>
              <a:rPr lang="en-US" altLang="zh-TW" dirty="0">
                <a:solidFill>
                  <a:srgbClr val="C00000"/>
                </a:solidFill>
              </a:rPr>
              <a:t>of that object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337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Serializing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16937"/>
            <a:ext cx="9144000" cy="6165304"/>
          </a:xfrm>
        </p:spPr>
        <p:txBody>
          <a:bodyPr>
            <a:normAutofit/>
          </a:bodyPr>
          <a:lstStyle/>
          <a:p>
            <a:r>
              <a:rPr lang="en-US" altLang="zh-TW" dirty="0"/>
              <a:t>Object </a:t>
            </a:r>
            <a:r>
              <a:rPr lang="en-US" altLang="zh-TW" b="1" i="1" dirty="0"/>
              <a:t>serialization</a:t>
            </a:r>
            <a:r>
              <a:rPr lang="en-US" altLang="zh-TW" i="1" dirty="0"/>
              <a:t>:</a:t>
            </a:r>
          </a:p>
          <a:p>
            <a:pPr lvl="1"/>
            <a:r>
              <a:rPr lang="en-US" altLang="zh-TW" dirty="0"/>
              <a:t>is the process of converting an object’s state to a </a:t>
            </a:r>
            <a:r>
              <a:rPr lang="en-US" altLang="zh-TW" dirty="0">
                <a:solidFill>
                  <a:srgbClr val="C00000"/>
                </a:solidFill>
              </a:rPr>
              <a:t>string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from which it can later be </a:t>
            </a:r>
            <a:r>
              <a:rPr lang="en-US" altLang="zh-TW" dirty="0">
                <a:solidFill>
                  <a:srgbClr val="C00000"/>
                </a:solidFill>
              </a:rPr>
              <a:t>restored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JSON.</a:t>
            </a:r>
            <a:r>
              <a:rPr lang="en-US" altLang="zh-TW" b="1" dirty="0" err="1"/>
              <a:t>stringify</a:t>
            </a:r>
            <a:r>
              <a:rPr lang="en-US" altLang="zh-TW" dirty="0"/>
              <a:t>() &amp; </a:t>
            </a:r>
            <a:r>
              <a:rPr lang="en-US" altLang="zh-TW" dirty="0" err="1"/>
              <a:t>JSON.</a:t>
            </a:r>
            <a:r>
              <a:rPr lang="en-US" altLang="zh-TW" b="1" dirty="0" err="1"/>
              <a:t>parse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serialize and restore JavaScript objects (ES5)</a:t>
            </a:r>
          </a:p>
          <a:p>
            <a:r>
              <a:rPr lang="en-US" altLang="zh-TW" dirty="0"/>
              <a:t>JSON stands for “</a:t>
            </a:r>
            <a:r>
              <a:rPr lang="en-US" altLang="zh-TW" b="1" dirty="0"/>
              <a:t>JavaScript Object Notation</a:t>
            </a:r>
            <a:r>
              <a:rPr lang="en-US" altLang="zh-TW" dirty="0"/>
              <a:t>,”:</a:t>
            </a:r>
          </a:p>
          <a:p>
            <a:pPr lvl="1"/>
            <a:r>
              <a:rPr lang="en-US" altLang="zh-TW" dirty="0"/>
              <a:t>its syntax is very similar to that of </a:t>
            </a:r>
            <a:r>
              <a:rPr lang="en-US" altLang="zh-TW" b="1" dirty="0"/>
              <a:t>JS object and array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o = {x:1, y:{z:[false,null,""]}}; </a:t>
            </a:r>
            <a:r>
              <a:rPr lang="en-US" altLang="zh-TW" dirty="0"/>
              <a:t>// Define a test object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 = </a:t>
            </a:r>
            <a:r>
              <a:rPr lang="en-US" altLang="zh-TW" dirty="0" err="1">
                <a:solidFill>
                  <a:srgbClr val="0070C0"/>
                </a:solidFill>
              </a:rPr>
              <a:t>JSON.stringify</a:t>
            </a:r>
            <a:r>
              <a:rPr lang="en-US" altLang="zh-TW" dirty="0">
                <a:solidFill>
                  <a:srgbClr val="0070C0"/>
                </a:solidFill>
              </a:rPr>
              <a:t>(o); </a:t>
            </a:r>
            <a:r>
              <a:rPr lang="en-US" altLang="zh-TW" dirty="0"/>
              <a:t>// s is '{"x":1,"y":{"z":[</a:t>
            </a:r>
            <a:r>
              <a:rPr lang="en-US" altLang="zh-TW" dirty="0" err="1"/>
              <a:t>false,null</a:t>
            </a:r>
            <a:r>
              <a:rPr lang="en-US" altLang="zh-TW" dirty="0"/>
              <a:t>,""]}}'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p = </a:t>
            </a:r>
            <a:r>
              <a:rPr lang="en-US" altLang="zh-TW" dirty="0" err="1">
                <a:solidFill>
                  <a:srgbClr val="0070C0"/>
                </a:solidFill>
              </a:rPr>
              <a:t>JSON.parse</a:t>
            </a:r>
            <a:r>
              <a:rPr lang="en-US" altLang="zh-TW" dirty="0">
                <a:solidFill>
                  <a:srgbClr val="0070C0"/>
                </a:solidFill>
              </a:rPr>
              <a:t>(s); </a:t>
            </a:r>
            <a:r>
              <a:rPr lang="en-US" altLang="zh-TW" dirty="0"/>
              <a:t>// p is a deep copy of o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110287"/>
            <a:ext cx="2895600" cy="428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64" y="5428855"/>
            <a:ext cx="1978099" cy="13628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7504" y="5740954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</a:rPr>
              <a:t>Serialization (to string)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7564" y="5059523"/>
            <a:ext cx="178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Restore to object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3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Object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toString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returns a string that somehow represents the value of the object on which it is invoked.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 = { x:1, y:1 }.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  <a:r>
              <a:rPr lang="en-US" altLang="zh-TW" dirty="0"/>
              <a:t> //=&gt; "[object Object]“</a:t>
            </a:r>
          </a:p>
          <a:p>
            <a:r>
              <a:rPr lang="en-US" altLang="zh-TW" dirty="0" err="1">
                <a:hlinkClick r:id="rId2"/>
              </a:rPr>
              <a:t>toLocaleString</a:t>
            </a:r>
            <a:r>
              <a:rPr lang="en-US" altLang="zh-TW" dirty="0">
                <a:hlinkClick r:id="rId2"/>
              </a:rPr>
              <a:t>():</a:t>
            </a:r>
            <a:endParaRPr lang="en-US" altLang="zh-TW" dirty="0"/>
          </a:p>
          <a:p>
            <a:pPr lvl="1"/>
            <a:r>
              <a:rPr lang="en-US" altLang="zh-TW" dirty="0"/>
              <a:t>return a localized string representation of the object</a:t>
            </a:r>
          </a:p>
          <a:p>
            <a:pPr lvl="2"/>
            <a:r>
              <a:rPr lang="en-US" altLang="zh-TW" dirty="0"/>
              <a:t>returns a string with a language-sensitive representation of this object.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123456.789.toLocaleString('</a:t>
            </a:r>
            <a:r>
              <a:rPr lang="en-US" altLang="zh-TW" dirty="0" err="1">
                <a:solidFill>
                  <a:srgbClr val="0070C0"/>
                </a:solidFill>
              </a:rPr>
              <a:t>ar</a:t>
            </a:r>
            <a:r>
              <a:rPr lang="en-US" altLang="zh-TW" dirty="0">
                <a:solidFill>
                  <a:srgbClr val="0070C0"/>
                </a:solidFill>
              </a:rPr>
              <a:t>-EG’);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/>
              <a:t>// =&gt; </a:t>
            </a:r>
            <a:r>
              <a:rPr lang="ar-AE" altLang="zh-TW" dirty="0"/>
              <a:t>"١٢٣٬٤٥٦٫٧٨٩"</a:t>
            </a:r>
            <a:endParaRPr lang="en-US" altLang="zh-TW" dirty="0"/>
          </a:p>
          <a:p>
            <a:r>
              <a:rPr lang="en-US" altLang="zh-TW" dirty="0" err="1"/>
              <a:t>toJSON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 err="1"/>
              <a:t>JSON.stringify</a:t>
            </a:r>
            <a:r>
              <a:rPr lang="en-US" altLang="zh-TW" dirty="0"/>
              <a:t>() method looks for a </a:t>
            </a:r>
            <a:r>
              <a:rPr lang="en-US" altLang="zh-TW" dirty="0" err="1"/>
              <a:t>toJSON</a:t>
            </a:r>
            <a:r>
              <a:rPr lang="en-US" altLang="zh-TW" dirty="0"/>
              <a:t>() method on any object it is</a:t>
            </a:r>
            <a:r>
              <a:rPr lang="zh-TW" altLang="en-US" dirty="0"/>
              <a:t> </a:t>
            </a:r>
            <a:r>
              <a:rPr lang="en-US" altLang="zh-TW" dirty="0"/>
              <a:t>asked to serialize.</a:t>
            </a:r>
          </a:p>
          <a:p>
            <a:pPr lvl="2"/>
            <a:r>
              <a:rPr lang="en-US" altLang="zh-TW" dirty="0"/>
              <a:t>ex:</a:t>
            </a:r>
            <a:r>
              <a:rPr lang="zh-TW" altLang="en-US" dirty="0"/>
              <a:t>  </a:t>
            </a:r>
            <a:r>
              <a:rPr lang="en-US" altLang="zh-TW" dirty="0" err="1"/>
              <a:t>Date.toJSON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valueOf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like the </a:t>
            </a:r>
            <a:r>
              <a:rPr lang="en-US" altLang="zh-TW" dirty="0" err="1"/>
              <a:t>toString</a:t>
            </a:r>
            <a:r>
              <a:rPr lang="en-US" altLang="zh-TW" dirty="0"/>
              <a:t>() method,</a:t>
            </a:r>
          </a:p>
          <a:p>
            <a:pPr lvl="2"/>
            <a:r>
              <a:rPr lang="en-US" altLang="zh-TW" dirty="0"/>
              <a:t>but it is called when JS needs </a:t>
            </a:r>
            <a:r>
              <a:rPr lang="en-US" altLang="zh-TW" b="1" dirty="0"/>
              <a:t>to convert an object to some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primitive</a:t>
            </a:r>
            <a:r>
              <a:rPr lang="en-US" altLang="zh-TW" b="1" dirty="0"/>
              <a:t> type other than a 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</a:rPr>
              <a:t>string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a number.</a:t>
            </a:r>
          </a:p>
          <a:p>
            <a:pPr lvl="3"/>
            <a:r>
              <a:rPr lang="en-US" altLang="zh-TW" dirty="0"/>
              <a:t>EX: </a:t>
            </a:r>
            <a:r>
              <a:rPr lang="en-US" altLang="zh-TW" dirty="0" err="1"/>
              <a:t>Date.valueOf</a:t>
            </a:r>
            <a:r>
              <a:rPr lang="en-US" altLang="zh-TW" dirty="0"/>
              <a:t>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623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37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CH7</a:t>
            </a:r>
            <a:br>
              <a:rPr lang="en-US" altLang="zh-TW" dirty="0"/>
            </a:b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6512" y="3886200"/>
            <a:ext cx="9001000" cy="17526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It is an ordered collection of values. 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Each value is called an </a:t>
            </a:r>
            <a:r>
              <a:rPr lang="en-US" altLang="zh-TW" sz="2800" i="1" dirty="0">
                <a:solidFill>
                  <a:srgbClr val="C00000"/>
                </a:solidFill>
              </a:rPr>
              <a:t>element</a:t>
            </a:r>
            <a:r>
              <a:rPr lang="en-US" altLang="zh-TW" sz="28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Each element has a numeric position in the array, as </a:t>
            </a:r>
            <a:r>
              <a:rPr lang="en-US" altLang="zh-TW" sz="2800" i="1" dirty="0">
                <a:solidFill>
                  <a:srgbClr val="C00000"/>
                </a:solidFill>
              </a:rPr>
              <a:t>index</a:t>
            </a:r>
            <a:r>
              <a:rPr lang="en-US" altLang="zh-TW" sz="2800" dirty="0">
                <a:solidFill>
                  <a:schemeClr val="tx1"/>
                </a:solidFill>
              </a:rPr>
              <a:t>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3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Creating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empty = []; </a:t>
            </a:r>
            <a:r>
              <a:rPr lang="en-US" altLang="zh-TW" dirty="0"/>
              <a:t>// An array with no elements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primes = [2, 3, 5, 7, 11]; </a:t>
            </a:r>
            <a:r>
              <a:rPr lang="en-US" altLang="zh-TW" dirty="0"/>
              <a:t>// An array with 5 numeric elements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misc</a:t>
            </a:r>
            <a:r>
              <a:rPr lang="en-US" altLang="zh-TW" dirty="0">
                <a:solidFill>
                  <a:srgbClr val="0070C0"/>
                </a:solidFill>
              </a:rPr>
              <a:t> = [ 1.1, true, "a", ]; </a:t>
            </a:r>
            <a:r>
              <a:rPr lang="en-US" altLang="zh-TW" dirty="0"/>
              <a:t>// 3 elements of various types + trailing comma</a:t>
            </a: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base = 1024;</a:t>
            </a:r>
          </a:p>
          <a:p>
            <a:r>
              <a:rPr lang="fr-FR" altLang="zh-TW" dirty="0">
                <a:solidFill>
                  <a:srgbClr val="0070C0"/>
                </a:solidFill>
              </a:rPr>
              <a:t>var t = [base, base+1, base+2, base+3];</a:t>
            </a:r>
          </a:p>
          <a:p>
            <a:endParaRPr lang="fr-FR" altLang="zh-TW" dirty="0"/>
          </a:p>
          <a:p>
            <a:r>
              <a:rPr lang="fr-FR" altLang="zh-TW" dirty="0"/>
              <a:t>//</a:t>
            </a:r>
            <a:r>
              <a:rPr lang="en-US" altLang="zh-TW" dirty="0"/>
              <a:t>Array literals can contain object literals or other array literals</a:t>
            </a:r>
            <a:endParaRPr lang="fr-FR" altLang="zh-TW" dirty="0"/>
          </a:p>
          <a:p>
            <a:r>
              <a:rPr lang="es-ES" altLang="zh-TW" dirty="0">
                <a:solidFill>
                  <a:srgbClr val="0070C0"/>
                </a:solidFill>
              </a:rPr>
              <a:t>var b = [[1,{x:1, y:2}], [2, {x:3, y:4}]];</a:t>
            </a:r>
          </a:p>
          <a:p>
            <a:endParaRPr lang="en-US" altLang="zh-TW" dirty="0"/>
          </a:p>
          <a:p>
            <a:r>
              <a:rPr lang="en-US" altLang="zh-TW" dirty="0"/>
              <a:t>// An array with 3 elements, </a:t>
            </a:r>
            <a:r>
              <a:rPr lang="en-US" altLang="zh-TW" dirty="0">
                <a:solidFill>
                  <a:srgbClr val="C00000"/>
                </a:solidFill>
              </a:rPr>
              <a:t>the middle one undefined</a:t>
            </a:r>
            <a:r>
              <a:rPr lang="en-US" altLang="zh-TW" dirty="0"/>
              <a:t>.</a:t>
            </a:r>
            <a:endParaRPr lang="es-E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count = [1,,3];</a:t>
            </a:r>
          </a:p>
          <a:p>
            <a:r>
              <a:rPr lang="en-US" altLang="zh-TW" dirty="0"/>
              <a:t>// An array </a:t>
            </a:r>
            <a:r>
              <a:rPr lang="en-US" altLang="zh-TW" dirty="0">
                <a:solidFill>
                  <a:srgbClr val="C00000"/>
                </a:solidFill>
              </a:rPr>
              <a:t>with 2 elements, both undefined</a:t>
            </a:r>
            <a:r>
              <a:rPr lang="en-US" altLang="zh-TW" dirty="0"/>
              <a:t>. 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undefs2 = [,,]; 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undefs3 = [,,,];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with the </a:t>
            </a:r>
            <a:r>
              <a:rPr lang="en-US" altLang="zh-TW" b="1" dirty="0">
                <a:solidFill>
                  <a:srgbClr val="002060"/>
                </a:solidFill>
              </a:rPr>
              <a:t>Array() </a:t>
            </a:r>
            <a:r>
              <a:rPr lang="en-US" altLang="zh-TW" dirty="0">
                <a:solidFill>
                  <a:srgbClr val="002060"/>
                </a:solidFill>
              </a:rPr>
              <a:t>constructor: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new Array();</a:t>
            </a:r>
            <a:r>
              <a:rPr lang="en-US" altLang="zh-TW" dirty="0"/>
              <a:t>//same as: </a:t>
            </a:r>
            <a:r>
              <a:rPr lang="en-US" altLang="zh-TW" dirty="0" err="1">
                <a:solidFill>
                  <a:srgbClr val="C00000"/>
                </a:solidFill>
              </a:rPr>
              <a:t>var</a:t>
            </a:r>
            <a:r>
              <a:rPr lang="en-US" altLang="zh-TW" dirty="0">
                <a:solidFill>
                  <a:srgbClr val="C00000"/>
                </a:solidFill>
              </a:rPr>
              <a:t> a = []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new Array(10); </a:t>
            </a:r>
            <a:r>
              <a:rPr lang="en-US" altLang="zh-TW" dirty="0"/>
              <a:t>//with a numeric argument (length)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new Array(5, 4, 3, 2, 1, "testing, testing");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87" y="5057775"/>
            <a:ext cx="240982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921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Reading and Writing Array Elements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a = ["world"]; </a:t>
            </a:r>
            <a:r>
              <a:rPr lang="en-US" altLang="zh-TW" sz="2000" dirty="0"/>
              <a:t>// Start with a one-element array</a:t>
            </a:r>
          </a:p>
          <a:p>
            <a:pPr lvl="1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value = a[0]; </a:t>
            </a:r>
            <a:r>
              <a:rPr lang="en-US" altLang="zh-TW" sz="2000" dirty="0"/>
              <a:t>// Read element 0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a[1] = 3.14; </a:t>
            </a:r>
            <a:r>
              <a:rPr lang="en-US" altLang="zh-TW" sz="2000" dirty="0"/>
              <a:t>// Write element 1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i = 2;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a[i] = 3; </a:t>
            </a:r>
            <a:r>
              <a:rPr lang="en-US" altLang="zh-TW" sz="2000" dirty="0"/>
              <a:t>// Write element 2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a[i + 1] = "hello"; </a:t>
            </a:r>
            <a:r>
              <a:rPr lang="en-US" altLang="zh-TW" sz="2000" dirty="0"/>
              <a:t>// Write element 3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a[a[i]] = a[0];</a:t>
            </a:r>
            <a:r>
              <a:rPr lang="en-US" altLang="zh-TW" sz="2000" dirty="0"/>
              <a:t> // Read elements 0 and 2, write element 3</a:t>
            </a:r>
          </a:p>
          <a:p>
            <a:pPr lvl="1"/>
            <a:r>
              <a:rPr lang="en-US" altLang="zh-TW" sz="2000" dirty="0" err="1">
                <a:solidFill>
                  <a:srgbClr val="0070C0"/>
                </a:solidFill>
              </a:rPr>
              <a:t>a.length</a:t>
            </a:r>
            <a:r>
              <a:rPr lang="en-US" altLang="zh-TW" sz="2000" dirty="0"/>
              <a:t> // =&gt; 4</a:t>
            </a:r>
          </a:p>
          <a:p>
            <a:r>
              <a:rPr lang="en-US" altLang="zh-TW" sz="2400" dirty="0"/>
              <a:t>arrays are a specialized kind of object: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[]</a:t>
            </a:r>
            <a:r>
              <a:rPr lang="en-US" altLang="zh-TW" sz="2000" dirty="0"/>
              <a:t> can be used to access object</a:t>
            </a:r>
          </a:p>
          <a:p>
            <a:r>
              <a:rPr lang="en-US" altLang="zh-TW" sz="2400" dirty="0"/>
              <a:t>JS converts numeric array index you specify to a string:</a:t>
            </a:r>
          </a:p>
          <a:p>
            <a:pPr lvl="1"/>
            <a:r>
              <a:rPr lang="en-US" altLang="zh-TW" sz="2400" dirty="0"/>
              <a:t>index 1 becomes</a:t>
            </a:r>
            <a:r>
              <a:rPr lang="zh-TW" altLang="en-US" sz="2400" dirty="0"/>
              <a:t> </a:t>
            </a:r>
            <a:r>
              <a:rPr lang="en-US" altLang="zh-TW" sz="2400" dirty="0"/>
              <a:t>the string "1“:</a:t>
            </a:r>
          </a:p>
          <a:p>
            <a:pPr lvl="2"/>
            <a:r>
              <a:rPr lang="en-US" altLang="zh-TW" sz="2000" dirty="0"/>
              <a:t>uses that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</a:rPr>
              <a:t>string</a:t>
            </a:r>
            <a:r>
              <a:rPr lang="en-US" altLang="zh-TW" sz="2000" dirty="0"/>
              <a:t> as a </a:t>
            </a:r>
            <a:r>
              <a:rPr lang="en-US" altLang="zh-TW" sz="2000" dirty="0">
                <a:solidFill>
                  <a:srgbClr val="C00000"/>
                </a:solidFill>
              </a:rPr>
              <a:t>property name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o = {}; </a:t>
            </a:r>
            <a:r>
              <a:rPr lang="en-US" altLang="zh-TW" dirty="0"/>
              <a:t>// Create a plain object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o[1] = “one”; </a:t>
            </a:r>
            <a:r>
              <a:rPr lang="en-US" altLang="zh-TW" dirty="0"/>
              <a:t>// Index it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string: property name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with an integer</a:t>
            </a:r>
          </a:p>
          <a:p>
            <a:pPr lvl="1"/>
            <a:r>
              <a:rPr lang="en-US" altLang="zh-TW" sz="2000" b="1" dirty="0">
                <a:solidFill>
                  <a:srgbClr val="0070C0"/>
                </a:solidFill>
              </a:rPr>
              <a:t>a[-1.23] = true</a:t>
            </a:r>
            <a:r>
              <a:rPr lang="en-US" altLang="zh-TW" sz="2000" dirty="0">
                <a:solidFill>
                  <a:srgbClr val="0070C0"/>
                </a:solidFill>
              </a:rPr>
              <a:t>; </a:t>
            </a:r>
            <a:r>
              <a:rPr lang="en-US" altLang="zh-TW" sz="2000" dirty="0"/>
              <a:t>// This creates a </a:t>
            </a:r>
            <a:r>
              <a:rPr lang="en-US" altLang="zh-TW" sz="2000" dirty="0">
                <a:solidFill>
                  <a:srgbClr val="C00000"/>
                </a:solidFill>
              </a:rPr>
              <a:t>property named "-1.23</a:t>
            </a:r>
            <a:r>
              <a:rPr lang="en-US" altLang="zh-TW" sz="2000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altLang="zh-TW" sz="2000" b="1" dirty="0">
                <a:solidFill>
                  <a:srgbClr val="0070C0"/>
                </a:solidFill>
              </a:rPr>
              <a:t>a["1000"] = 0;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// This the </a:t>
            </a:r>
            <a:r>
              <a:rPr lang="en-US" altLang="zh-TW" sz="2000" dirty="0">
                <a:solidFill>
                  <a:srgbClr val="C00000"/>
                </a:solidFill>
              </a:rPr>
              <a:t>1001st element </a:t>
            </a:r>
            <a:r>
              <a:rPr lang="en-US" altLang="zh-TW" sz="2000" dirty="0"/>
              <a:t>of the array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a[1.000] </a:t>
            </a:r>
            <a:r>
              <a:rPr lang="en-US" altLang="zh-TW" sz="2000" dirty="0"/>
              <a:t>// Array index 1. Same as a[1]</a:t>
            </a:r>
          </a:p>
          <a:p>
            <a:pPr lvl="1"/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08" y="490066"/>
            <a:ext cx="2381250" cy="1314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80" y="2007146"/>
            <a:ext cx="243840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465092"/>
            <a:ext cx="1861536" cy="7882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5673061"/>
            <a:ext cx="2124213" cy="6924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5E8D8E-2260-4D2A-A90A-346526ABF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630" y="4221088"/>
            <a:ext cx="1027777" cy="11548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605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Sparse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/>
          </a:bodyPr>
          <a:lstStyle/>
          <a:p>
            <a:r>
              <a:rPr lang="en-US" altLang="zh-TW" dirty="0"/>
              <a:t>the array is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sparse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elements don’t have contiguous indexes starting at 0:</a:t>
            </a:r>
          </a:p>
          <a:p>
            <a:pPr lvl="1"/>
            <a:r>
              <a:rPr lang="en-US" altLang="zh-TW" dirty="0"/>
              <a:t>the value of </a:t>
            </a:r>
            <a:r>
              <a:rPr lang="en-US" altLang="zh-TW" dirty="0">
                <a:solidFill>
                  <a:srgbClr val="C00000"/>
                </a:solidFill>
              </a:rPr>
              <a:t>length</a:t>
            </a:r>
            <a:r>
              <a:rPr lang="en-US" altLang="zh-TW" dirty="0"/>
              <a:t> is &gt; the number of elements.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a = new Array(5); </a:t>
            </a:r>
            <a:r>
              <a:rPr lang="en-US" altLang="zh-TW" sz="2000" dirty="0"/>
              <a:t>// No elements, but </a:t>
            </a:r>
            <a:r>
              <a:rPr lang="en-US" altLang="zh-TW" sz="2000" dirty="0" err="1">
                <a:solidFill>
                  <a:srgbClr val="C00000"/>
                </a:solidFill>
              </a:rPr>
              <a:t>a.length</a:t>
            </a:r>
            <a:r>
              <a:rPr lang="en-US" altLang="zh-TW" sz="2000" dirty="0">
                <a:solidFill>
                  <a:srgbClr val="C00000"/>
                </a:solidFill>
              </a:rPr>
              <a:t> is 5</a:t>
            </a:r>
            <a:r>
              <a:rPr lang="en-US" altLang="zh-TW" sz="2000" dirty="0"/>
              <a:t>.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a = [];</a:t>
            </a:r>
            <a:r>
              <a:rPr lang="en-US" altLang="zh-TW" sz="2000" dirty="0"/>
              <a:t> // Create an array </a:t>
            </a:r>
            <a:r>
              <a:rPr lang="en-US" altLang="zh-TW" sz="2000" dirty="0">
                <a:solidFill>
                  <a:srgbClr val="C00000"/>
                </a:solidFill>
              </a:rPr>
              <a:t>with no elements and length = 0</a:t>
            </a:r>
            <a:r>
              <a:rPr lang="en-US" altLang="zh-TW" sz="2000" dirty="0"/>
              <a:t>.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a[1000] = 0</a:t>
            </a:r>
            <a:r>
              <a:rPr lang="en-US" altLang="zh-TW" sz="2000" dirty="0"/>
              <a:t>; // Assignment </a:t>
            </a:r>
            <a:r>
              <a:rPr lang="en-US" altLang="zh-TW" sz="2000" dirty="0">
                <a:solidFill>
                  <a:srgbClr val="C00000"/>
                </a:solidFill>
              </a:rPr>
              <a:t>adds one element but sets length to 1001</a:t>
            </a:r>
            <a:r>
              <a:rPr lang="en-US" altLang="zh-TW" sz="2000" dirty="0"/>
              <a:t>.</a:t>
            </a:r>
          </a:p>
          <a:p>
            <a:pPr lvl="2"/>
            <a:endParaRPr lang="en-US" altLang="zh-TW" sz="2000" dirty="0"/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a1 = [,,,]; </a:t>
            </a:r>
            <a:r>
              <a:rPr lang="en-US" altLang="zh-TW" sz="2000" dirty="0"/>
              <a:t>// This array is </a:t>
            </a:r>
            <a:r>
              <a:rPr lang="en-US" altLang="zh-TW" sz="2000" b="1" dirty="0">
                <a:solidFill>
                  <a:srgbClr val="C00000"/>
                </a:solidFill>
              </a:rPr>
              <a:t>[undefined, undefined, undefined]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a2 = new Array(3); </a:t>
            </a:r>
            <a:r>
              <a:rPr lang="en-US" altLang="zh-TW" sz="2000" dirty="0"/>
              <a:t>// This array has </a:t>
            </a:r>
            <a:r>
              <a:rPr lang="en-US" altLang="zh-TW" sz="2000" b="1" dirty="0"/>
              <a:t>no values </a:t>
            </a:r>
            <a:r>
              <a:rPr lang="en-US" altLang="zh-TW" sz="2000" dirty="0"/>
              <a:t>at all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0 in a1 </a:t>
            </a:r>
            <a:r>
              <a:rPr lang="en-US" altLang="zh-TW" sz="2000" dirty="0"/>
              <a:t>// =&gt; </a:t>
            </a:r>
            <a:r>
              <a:rPr lang="en-US" altLang="zh-TW" sz="2000" dirty="0">
                <a:solidFill>
                  <a:srgbClr val="C00000"/>
                </a:solidFill>
              </a:rPr>
              <a:t>true</a:t>
            </a:r>
            <a:r>
              <a:rPr lang="en-US" altLang="zh-TW" sz="2000" dirty="0">
                <a:solidFill>
                  <a:srgbClr val="0070C0"/>
                </a:solidFill>
              </a:rPr>
              <a:t>: a1 has </a:t>
            </a:r>
            <a:r>
              <a:rPr lang="en-US" altLang="zh-TW" sz="2000" dirty="0">
                <a:solidFill>
                  <a:srgbClr val="C00000"/>
                </a:solidFill>
              </a:rPr>
              <a:t>an element with index 0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0 in a2 </a:t>
            </a:r>
            <a:r>
              <a:rPr lang="en-US" altLang="zh-TW" sz="2000" dirty="0"/>
              <a:t>// =&gt; </a:t>
            </a:r>
            <a:r>
              <a:rPr lang="en-US" altLang="zh-TW" sz="2000" dirty="0">
                <a:solidFill>
                  <a:srgbClr val="C00000"/>
                </a:solidFill>
              </a:rPr>
              <a:t>false</a:t>
            </a:r>
            <a:r>
              <a:rPr lang="en-US" altLang="zh-TW" sz="2000" dirty="0">
                <a:solidFill>
                  <a:srgbClr val="0070C0"/>
                </a:solidFill>
              </a:rPr>
              <a:t>: a2 has </a:t>
            </a:r>
            <a:r>
              <a:rPr lang="en-US" altLang="zh-TW" sz="2000" b="1" dirty="0">
                <a:solidFill>
                  <a:srgbClr val="C00000"/>
                </a:solidFill>
              </a:rPr>
              <a:t>no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element</a:t>
            </a:r>
            <a:r>
              <a:rPr lang="en-US" altLang="zh-TW" sz="2000" dirty="0">
                <a:solidFill>
                  <a:srgbClr val="0070C0"/>
                </a:solidFill>
              </a:rPr>
              <a:t> with index 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111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Array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20" y="471562"/>
            <a:ext cx="9144000" cy="616530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[].length </a:t>
            </a:r>
            <a:r>
              <a:rPr lang="en-US" altLang="zh-TW" sz="2400" dirty="0"/>
              <a:t>// =&gt; 0: the array has no elements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['</a:t>
            </a:r>
            <a:r>
              <a:rPr lang="en-US" altLang="zh-TW" sz="2400" dirty="0" err="1">
                <a:solidFill>
                  <a:srgbClr val="0070C0"/>
                </a:solidFill>
              </a:rPr>
              <a:t>a','b','c</a:t>
            </a:r>
            <a:r>
              <a:rPr lang="en-US" altLang="zh-TW" sz="2400" dirty="0">
                <a:solidFill>
                  <a:srgbClr val="0070C0"/>
                </a:solidFill>
              </a:rPr>
              <a:t>'].length </a:t>
            </a:r>
            <a:r>
              <a:rPr lang="en-US" altLang="zh-TW" sz="2400" dirty="0"/>
              <a:t>// =&gt; 3: highest index is 2, length is 3</a:t>
            </a:r>
          </a:p>
          <a:p>
            <a:r>
              <a:rPr lang="en-US" altLang="zh-TW" dirty="0"/>
              <a:t>set the </a:t>
            </a:r>
            <a:r>
              <a:rPr lang="en-US" altLang="zh-TW" i="1" dirty="0">
                <a:solidFill>
                  <a:srgbClr val="C00000"/>
                </a:solidFill>
              </a:rPr>
              <a:t>length</a:t>
            </a:r>
            <a:r>
              <a:rPr lang="en-US" altLang="zh-TW" dirty="0"/>
              <a:t> to delete the  array element: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a = [1,2,3,4,5]; </a:t>
            </a:r>
            <a:r>
              <a:rPr lang="en-US" altLang="zh-TW" sz="2600" dirty="0"/>
              <a:t>// Start with a 5-element array</a:t>
            </a:r>
            <a:r>
              <a:rPr lang="en-US" altLang="zh-TW" sz="2600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a.length</a:t>
            </a:r>
            <a:r>
              <a:rPr lang="en-US" altLang="zh-TW" sz="2600" dirty="0">
                <a:solidFill>
                  <a:srgbClr val="0070C0"/>
                </a:solidFill>
              </a:rPr>
              <a:t> = 3; </a:t>
            </a:r>
            <a:r>
              <a:rPr lang="en-US" altLang="zh-TW" sz="2600" dirty="0"/>
              <a:t>// a is now [1,2,3].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a.length</a:t>
            </a:r>
            <a:r>
              <a:rPr lang="en-US" altLang="zh-TW" sz="2600" dirty="0">
                <a:solidFill>
                  <a:srgbClr val="0070C0"/>
                </a:solidFill>
              </a:rPr>
              <a:t> = 0; </a:t>
            </a:r>
            <a:r>
              <a:rPr lang="en-US" altLang="zh-TW" sz="2600" dirty="0"/>
              <a:t>// Delete all elements. a is [].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a.length</a:t>
            </a:r>
            <a:r>
              <a:rPr lang="en-US" altLang="zh-TW" sz="2600" dirty="0">
                <a:solidFill>
                  <a:srgbClr val="0070C0"/>
                </a:solidFill>
              </a:rPr>
              <a:t> = 5; </a:t>
            </a:r>
            <a:r>
              <a:rPr lang="en-US" altLang="zh-TW" sz="2600" dirty="0"/>
              <a:t>// Length is 5, but no elements, like new Array(5)</a:t>
            </a:r>
          </a:p>
          <a:p>
            <a:r>
              <a:rPr lang="en-US" altLang="zh-TW" dirty="0"/>
              <a:t>make length of an array </a:t>
            </a:r>
            <a:r>
              <a:rPr lang="en-US" altLang="zh-TW" b="1" dirty="0">
                <a:solidFill>
                  <a:srgbClr val="C00000"/>
                </a:solidFill>
              </a:rPr>
              <a:t>read-only</a:t>
            </a:r>
            <a:r>
              <a:rPr lang="en-US" altLang="zh-TW" dirty="0"/>
              <a:t> with </a:t>
            </a:r>
            <a:r>
              <a:rPr lang="en-US" altLang="zh-TW" dirty="0" err="1">
                <a:solidFill>
                  <a:srgbClr val="C00000"/>
                </a:solidFill>
              </a:rPr>
              <a:t>Object.defineProperty</a:t>
            </a:r>
            <a:r>
              <a:rPr lang="en-US" altLang="zh-TW" dirty="0">
                <a:solidFill>
                  <a:srgbClr val="C00000"/>
                </a:solidFill>
              </a:rPr>
              <a:t>() </a:t>
            </a:r>
            <a:r>
              <a:rPr lang="en-US" altLang="zh-TW" dirty="0"/>
              <a:t>(see §6.7)::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a = [1,2,3]; </a:t>
            </a:r>
            <a:r>
              <a:rPr lang="en-US" altLang="zh-TW" sz="2400" dirty="0"/>
              <a:t>// Start with a 3-element array.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Object.</a:t>
            </a:r>
            <a:r>
              <a:rPr lang="en-US" altLang="zh-TW" sz="2400" b="1" dirty="0" err="1">
                <a:solidFill>
                  <a:srgbClr val="0070C0"/>
                </a:solidFill>
              </a:rPr>
              <a:t>defineProperty</a:t>
            </a:r>
            <a:r>
              <a:rPr lang="en-US" altLang="zh-TW" sz="2400" dirty="0">
                <a:solidFill>
                  <a:srgbClr val="0070C0"/>
                </a:solidFill>
              </a:rPr>
              <a:t>(a, "</a:t>
            </a:r>
            <a:r>
              <a:rPr lang="en-US" altLang="zh-TW" sz="2400" dirty="0">
                <a:solidFill>
                  <a:srgbClr val="C00000"/>
                </a:solidFill>
              </a:rPr>
              <a:t>length</a:t>
            </a:r>
            <a:r>
              <a:rPr lang="en-US" altLang="zh-TW" sz="2400" dirty="0">
                <a:solidFill>
                  <a:srgbClr val="0070C0"/>
                </a:solidFill>
              </a:rPr>
              <a:t>", </a:t>
            </a:r>
            <a:r>
              <a:rPr lang="en-US" altLang="zh-TW" sz="2400" dirty="0"/>
              <a:t>// Make the length property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                         {</a:t>
            </a:r>
            <a:r>
              <a:rPr lang="en-US" altLang="zh-TW" sz="2400" b="1" dirty="0">
                <a:solidFill>
                  <a:srgbClr val="0070C0"/>
                </a:solidFill>
              </a:rPr>
              <a:t>writable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en-US" altLang="zh-TW" sz="2400" dirty="0">
                <a:solidFill>
                  <a:srgbClr val="C00000"/>
                </a:solidFill>
              </a:rPr>
              <a:t>false</a:t>
            </a:r>
            <a:r>
              <a:rPr lang="en-US" altLang="zh-TW" sz="2400" dirty="0">
                <a:solidFill>
                  <a:srgbClr val="0070C0"/>
                </a:solidFill>
              </a:rPr>
              <a:t>}); </a:t>
            </a:r>
            <a:r>
              <a:rPr lang="en-US" altLang="zh-TW" sz="2400" dirty="0"/>
              <a:t>// read only.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a.length</a:t>
            </a:r>
            <a:r>
              <a:rPr lang="en-US" altLang="zh-TW" sz="2400" dirty="0">
                <a:solidFill>
                  <a:srgbClr val="0070C0"/>
                </a:solidFill>
              </a:rPr>
              <a:t> = 0;</a:t>
            </a:r>
            <a:r>
              <a:rPr lang="en-US" altLang="zh-TW" sz="2400" dirty="0"/>
              <a:t> // a is unchanged.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057" y="84667"/>
            <a:ext cx="1559943" cy="29842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579946-0EA6-4B4D-B8BD-B995D3B9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12" y="5701291"/>
            <a:ext cx="3860218" cy="11120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791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Adding and Deleting Array Elements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TW" dirty="0">
                <a:solidFill>
                  <a:srgbClr val="0070C0"/>
                </a:solidFill>
              </a:rPr>
              <a:t>a = [] </a:t>
            </a:r>
            <a:r>
              <a:rPr lang="en-US" altLang="zh-TW" dirty="0"/>
              <a:t>// Start with an empty array.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a[0] = "zero"; </a:t>
            </a:r>
            <a:r>
              <a:rPr lang="en-US" altLang="zh-TW" dirty="0"/>
              <a:t>// And add elements to it.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a[1] = "one";</a:t>
            </a:r>
          </a:p>
          <a:p>
            <a:r>
              <a:rPr lang="en-US" altLang="zh-TW" dirty="0"/>
              <a:t>push():</a:t>
            </a:r>
          </a:p>
          <a:p>
            <a:pPr lvl="1"/>
            <a:r>
              <a:rPr lang="en-US" altLang="zh-TW" dirty="0"/>
              <a:t>add one or more values to the end of an array: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 = []; </a:t>
            </a:r>
            <a:r>
              <a:rPr lang="en-US" altLang="zh-TW" dirty="0"/>
              <a:t>// Start with an empty array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a.push</a:t>
            </a:r>
            <a:r>
              <a:rPr lang="en-US" altLang="zh-TW" dirty="0">
                <a:solidFill>
                  <a:srgbClr val="0070C0"/>
                </a:solidFill>
              </a:rPr>
              <a:t>("zero") </a:t>
            </a:r>
            <a:r>
              <a:rPr lang="en-US" altLang="zh-TW" dirty="0"/>
              <a:t>// Add a value at the end. a = ["zero"]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a.push</a:t>
            </a:r>
            <a:r>
              <a:rPr lang="en-US" altLang="zh-TW" dirty="0">
                <a:solidFill>
                  <a:srgbClr val="0070C0"/>
                </a:solidFill>
              </a:rPr>
              <a:t>("one", "two") </a:t>
            </a:r>
            <a:r>
              <a:rPr lang="en-US" altLang="zh-TW" sz="2200" dirty="0"/>
              <a:t>// Add two more values. a = ["zero", "one", "two"]</a:t>
            </a:r>
          </a:p>
          <a:p>
            <a:r>
              <a:rPr lang="en-US" altLang="zh-TW" dirty="0"/>
              <a:t>delete operator: </a:t>
            </a:r>
          </a:p>
          <a:p>
            <a:pPr lvl="1"/>
            <a:r>
              <a:rPr lang="en-US" altLang="zh-TW" dirty="0"/>
              <a:t>delete array elements with the 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 = [1,2,3];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delete a[1]; </a:t>
            </a:r>
            <a:r>
              <a:rPr lang="en-US" altLang="zh-TW" dirty="0"/>
              <a:t>// a now has </a:t>
            </a:r>
            <a:r>
              <a:rPr lang="en-US" altLang="zh-TW" dirty="0">
                <a:solidFill>
                  <a:srgbClr val="C00000"/>
                </a:solidFill>
              </a:rPr>
              <a:t>no </a:t>
            </a:r>
            <a:r>
              <a:rPr lang="en-US" altLang="zh-TW" dirty="0"/>
              <a:t>element at index 1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1 in a </a:t>
            </a:r>
            <a:r>
              <a:rPr lang="en-US" altLang="zh-TW" dirty="0"/>
              <a:t>// =&gt; </a:t>
            </a:r>
            <a:r>
              <a:rPr lang="en-US" altLang="zh-TW" b="1" dirty="0"/>
              <a:t>false</a:t>
            </a:r>
            <a:r>
              <a:rPr lang="en-US" altLang="zh-TW" dirty="0"/>
              <a:t>: no array index 1 is defined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a.length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3: delete </a:t>
            </a:r>
            <a:r>
              <a:rPr lang="en-US" altLang="zh-TW" dirty="0">
                <a:solidFill>
                  <a:srgbClr val="C00000"/>
                </a:solidFill>
              </a:rPr>
              <a:t>does not affect array length</a:t>
            </a:r>
            <a:r>
              <a:rPr lang="en-US" altLang="zh-TW" dirty="0"/>
              <a:t>, a[1, </a:t>
            </a:r>
            <a:r>
              <a:rPr lang="en-US" altLang="zh-TW" dirty="0">
                <a:solidFill>
                  <a:srgbClr val="C00000"/>
                </a:solidFill>
              </a:rPr>
              <a:t>empty</a:t>
            </a:r>
            <a:r>
              <a:rPr lang="en-US" altLang="zh-TW" dirty="0"/>
              <a:t>, 3]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985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4248" y="260648"/>
            <a:ext cx="2232248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/>
              <a:t>Iterating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b="1" dirty="0"/>
              <a:t>loop through the elements of an array is with a for loop:</a:t>
            </a:r>
          </a:p>
          <a:p>
            <a:pPr lvl="1"/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keys = </a:t>
            </a:r>
            <a:r>
              <a:rPr lang="en-US" altLang="zh-TW" sz="2900" dirty="0" err="1">
                <a:solidFill>
                  <a:srgbClr val="0070C0"/>
                </a:solidFill>
              </a:rPr>
              <a:t>Object.keys</a:t>
            </a:r>
            <a:r>
              <a:rPr lang="en-US" altLang="zh-TW" sz="2900" dirty="0">
                <a:solidFill>
                  <a:srgbClr val="0070C0"/>
                </a:solidFill>
              </a:rPr>
              <a:t>(o); </a:t>
            </a:r>
            <a:r>
              <a:rPr lang="en-US" altLang="zh-TW" sz="2900" dirty="0"/>
              <a:t>// Get an </a:t>
            </a:r>
            <a:r>
              <a:rPr lang="en-US" altLang="zh-TW" sz="2900" b="1" dirty="0"/>
              <a:t>array</a:t>
            </a:r>
            <a:r>
              <a:rPr lang="en-US" altLang="zh-TW" sz="2900" dirty="0"/>
              <a:t> of property names for object o</a:t>
            </a:r>
          </a:p>
          <a:p>
            <a:pPr lvl="1"/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values = [] </a:t>
            </a:r>
            <a:r>
              <a:rPr lang="en-US" altLang="zh-TW" sz="2900" dirty="0"/>
              <a:t>// Store matching property values in this array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for(</a:t>
            </a:r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i = 0; i &lt; </a:t>
            </a:r>
            <a:r>
              <a:rPr lang="en-US" altLang="zh-TW" sz="2900" dirty="0" err="1">
                <a:solidFill>
                  <a:srgbClr val="0070C0"/>
                </a:solidFill>
              </a:rPr>
              <a:t>keys.length</a:t>
            </a:r>
            <a:r>
              <a:rPr lang="en-US" altLang="zh-TW" sz="2900" dirty="0">
                <a:solidFill>
                  <a:srgbClr val="0070C0"/>
                </a:solidFill>
              </a:rPr>
              <a:t>; i++) { </a:t>
            </a:r>
            <a:r>
              <a:rPr lang="en-US" altLang="zh-TW" sz="2900" dirty="0"/>
              <a:t>// For each index in the array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      </a:t>
            </a:r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key = keys[i]; </a:t>
            </a:r>
            <a:r>
              <a:rPr lang="en-US" altLang="zh-TW" sz="2900" dirty="0"/>
              <a:t>// Get the key at that index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      values[i] = o[key]; } </a:t>
            </a:r>
            <a:r>
              <a:rPr lang="en-US" altLang="zh-TW" sz="2900" dirty="0"/>
              <a:t>// Store the value in the values array</a:t>
            </a:r>
          </a:p>
          <a:p>
            <a:r>
              <a:rPr lang="en-US" altLang="zh-TW" sz="3300" b="1" dirty="0"/>
              <a:t>To exclude </a:t>
            </a:r>
            <a:r>
              <a:rPr lang="en-US" altLang="zh-TW" sz="3300" b="1" dirty="0">
                <a:solidFill>
                  <a:srgbClr val="C00000"/>
                </a:solidFill>
              </a:rPr>
              <a:t>null, undefined, </a:t>
            </a:r>
            <a:r>
              <a:rPr lang="en-US" altLang="zh-TW" sz="3300" b="1" dirty="0"/>
              <a:t>and</a:t>
            </a:r>
            <a:r>
              <a:rPr lang="en-US" altLang="zh-TW" sz="3300" b="1" dirty="0">
                <a:solidFill>
                  <a:srgbClr val="C00000"/>
                </a:solidFill>
              </a:rPr>
              <a:t> nonexistent </a:t>
            </a:r>
            <a:r>
              <a:rPr lang="en-US" altLang="zh-TW" sz="3300" b="1" dirty="0"/>
              <a:t>elements: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for(</a:t>
            </a:r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i = 0; i &lt; </a:t>
            </a:r>
            <a:r>
              <a:rPr lang="en-US" altLang="zh-TW" sz="2900" dirty="0" err="1">
                <a:solidFill>
                  <a:srgbClr val="0070C0"/>
                </a:solidFill>
              </a:rPr>
              <a:t>a.length</a:t>
            </a:r>
            <a:r>
              <a:rPr lang="en-US" altLang="zh-TW" sz="2900" dirty="0">
                <a:solidFill>
                  <a:srgbClr val="0070C0"/>
                </a:solidFill>
              </a:rPr>
              <a:t>; i++) {</a:t>
            </a:r>
          </a:p>
          <a:p>
            <a:pPr lvl="1"/>
            <a:r>
              <a:rPr lang="en-US" altLang="zh-TW" sz="2900" dirty="0">
                <a:solidFill>
                  <a:srgbClr val="C00000"/>
                </a:solidFill>
              </a:rPr>
              <a:t>    if </a:t>
            </a:r>
            <a:r>
              <a:rPr lang="en-US" altLang="zh-TW" sz="2900" b="1" dirty="0">
                <a:solidFill>
                  <a:srgbClr val="C00000"/>
                </a:solidFill>
              </a:rPr>
              <a:t>(!a[i]) </a:t>
            </a:r>
            <a:r>
              <a:rPr lang="en-US" altLang="zh-TW" sz="2900" dirty="0">
                <a:solidFill>
                  <a:srgbClr val="C00000"/>
                </a:solidFill>
              </a:rPr>
              <a:t>continue; </a:t>
            </a:r>
            <a:r>
              <a:rPr lang="en-US" altLang="zh-TW" sz="2900" dirty="0"/>
              <a:t>// Skip null, undefined, and nonexistent elements</a:t>
            </a:r>
          </a:p>
          <a:p>
            <a:pPr lvl="1"/>
            <a:r>
              <a:rPr lang="en-US" altLang="zh-TW" sz="2900" dirty="0"/>
              <a:t>        // loop body here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   }</a:t>
            </a:r>
          </a:p>
          <a:p>
            <a:r>
              <a:rPr lang="en-US" altLang="zh-TW" sz="3600" b="1" dirty="0"/>
              <a:t>to skip </a:t>
            </a:r>
            <a:r>
              <a:rPr lang="en-US" altLang="zh-TW" sz="3600" b="1" dirty="0">
                <a:solidFill>
                  <a:srgbClr val="C00000"/>
                </a:solidFill>
              </a:rPr>
              <a:t>undefined </a:t>
            </a:r>
            <a:r>
              <a:rPr lang="en-US" altLang="zh-TW" sz="3600" b="1" dirty="0"/>
              <a:t>and</a:t>
            </a:r>
            <a:r>
              <a:rPr lang="en-US" altLang="zh-TW" sz="3600" b="1" dirty="0">
                <a:solidFill>
                  <a:srgbClr val="C00000"/>
                </a:solidFill>
              </a:rPr>
              <a:t> nonexistent </a:t>
            </a:r>
            <a:r>
              <a:rPr lang="en-US" altLang="zh-TW" sz="3600" b="1" dirty="0"/>
              <a:t>elements only: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for(</a:t>
            </a:r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i = 0; i &lt; </a:t>
            </a:r>
            <a:r>
              <a:rPr lang="en-US" altLang="zh-TW" sz="2900" dirty="0" err="1">
                <a:solidFill>
                  <a:srgbClr val="0070C0"/>
                </a:solidFill>
              </a:rPr>
              <a:t>a.length</a:t>
            </a:r>
            <a:r>
              <a:rPr lang="en-US" altLang="zh-TW" sz="2900" dirty="0">
                <a:solidFill>
                  <a:srgbClr val="0070C0"/>
                </a:solidFill>
              </a:rPr>
              <a:t>; i++) {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     </a:t>
            </a:r>
            <a:r>
              <a:rPr lang="en-US" altLang="zh-TW" sz="2900" dirty="0">
                <a:solidFill>
                  <a:srgbClr val="C00000"/>
                </a:solidFill>
              </a:rPr>
              <a:t>if (a[i] === undefined)</a:t>
            </a:r>
            <a:r>
              <a:rPr lang="en-US" altLang="zh-TW" sz="2900" dirty="0">
                <a:solidFill>
                  <a:srgbClr val="0070C0"/>
                </a:solidFill>
              </a:rPr>
              <a:t> continue; </a:t>
            </a:r>
            <a:r>
              <a:rPr lang="en-US" altLang="zh-TW" sz="2900" dirty="0"/>
              <a:t>// Skip </a:t>
            </a:r>
            <a:r>
              <a:rPr lang="en-US" altLang="zh-TW" sz="2900" dirty="0">
                <a:solidFill>
                  <a:srgbClr val="C00000"/>
                </a:solidFill>
              </a:rPr>
              <a:t>undefined + nonexistent </a:t>
            </a:r>
            <a:r>
              <a:rPr lang="en-US" altLang="zh-TW" sz="2900" dirty="0">
                <a:solidFill>
                  <a:srgbClr val="0070C0"/>
                </a:solidFill>
              </a:rPr>
              <a:t>elements</a:t>
            </a:r>
          </a:p>
          <a:p>
            <a:pPr lvl="1"/>
            <a:r>
              <a:rPr lang="en-US" altLang="zh-TW" sz="2900" dirty="0"/>
              <a:t>       // loop body here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  }</a:t>
            </a:r>
          </a:p>
          <a:p>
            <a:r>
              <a:rPr lang="en-US" altLang="zh-TW" sz="3300" b="1" dirty="0"/>
              <a:t>to skip indexes for which </a:t>
            </a:r>
            <a:r>
              <a:rPr lang="en-US" altLang="zh-TW" sz="3300" b="1" dirty="0">
                <a:solidFill>
                  <a:srgbClr val="C00000"/>
                </a:solidFill>
              </a:rPr>
              <a:t>no array element exists </a:t>
            </a:r>
            <a:r>
              <a:rPr lang="en-US" altLang="zh-TW" sz="3300" b="1" dirty="0"/>
              <a:t>but still want to handle existing </a:t>
            </a:r>
            <a:r>
              <a:rPr lang="en-US" altLang="zh-TW" sz="3300" b="1" dirty="0">
                <a:solidFill>
                  <a:srgbClr val="C00000"/>
                </a:solidFill>
              </a:rPr>
              <a:t>undefined</a:t>
            </a:r>
            <a:r>
              <a:rPr lang="en-US" altLang="zh-TW" sz="3300" b="1" dirty="0"/>
              <a:t> elements: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for(</a:t>
            </a:r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i = 0; i &lt; </a:t>
            </a:r>
            <a:r>
              <a:rPr lang="en-US" altLang="zh-TW" sz="2900" dirty="0" err="1">
                <a:solidFill>
                  <a:srgbClr val="0070C0"/>
                </a:solidFill>
              </a:rPr>
              <a:t>a.length</a:t>
            </a:r>
            <a:r>
              <a:rPr lang="en-US" altLang="zh-TW" sz="2900" dirty="0">
                <a:solidFill>
                  <a:srgbClr val="0070C0"/>
                </a:solidFill>
              </a:rPr>
              <a:t>; i++) {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if </a:t>
            </a:r>
            <a:r>
              <a:rPr lang="en-US" altLang="zh-TW" sz="2900" dirty="0">
                <a:solidFill>
                  <a:srgbClr val="C00000"/>
                </a:solidFill>
              </a:rPr>
              <a:t>(!(i in a)) </a:t>
            </a:r>
            <a:r>
              <a:rPr lang="en-US" altLang="zh-TW" sz="2900" dirty="0">
                <a:solidFill>
                  <a:srgbClr val="0070C0"/>
                </a:solidFill>
              </a:rPr>
              <a:t>continue ; </a:t>
            </a:r>
            <a:r>
              <a:rPr lang="en-US" altLang="zh-TW" sz="2900" dirty="0"/>
              <a:t>// Skip </a:t>
            </a:r>
            <a:r>
              <a:rPr lang="en-US" altLang="zh-TW" sz="2900" dirty="0">
                <a:solidFill>
                  <a:srgbClr val="C00000"/>
                </a:solidFill>
              </a:rPr>
              <a:t>nonexistent</a:t>
            </a:r>
            <a:r>
              <a:rPr lang="en-US" altLang="zh-TW" sz="2900" dirty="0">
                <a:solidFill>
                  <a:srgbClr val="0070C0"/>
                </a:solidFill>
              </a:rPr>
              <a:t> elements</a:t>
            </a:r>
          </a:p>
          <a:p>
            <a:pPr lvl="1"/>
            <a:r>
              <a:rPr lang="en-US" altLang="zh-TW" sz="2900" dirty="0"/>
              <a:t>// loop body here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3600" b="1" dirty="0"/>
              <a:t>for/in loop with sparse arrays: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for(</a:t>
            </a:r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</a:t>
            </a:r>
            <a:r>
              <a:rPr lang="en-US" altLang="zh-TW" sz="2900" dirty="0">
                <a:solidFill>
                  <a:srgbClr val="C00000"/>
                </a:solidFill>
              </a:rPr>
              <a:t>index in </a:t>
            </a:r>
            <a:r>
              <a:rPr lang="en-US" altLang="zh-TW" sz="2900" dirty="0" err="1">
                <a:solidFill>
                  <a:srgbClr val="C00000"/>
                </a:solidFill>
              </a:rPr>
              <a:t>sparseArray</a:t>
            </a:r>
            <a:r>
              <a:rPr lang="en-US" altLang="zh-TW" sz="2900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       </a:t>
            </a:r>
            <a:r>
              <a:rPr lang="en-US" altLang="zh-TW" sz="2900" dirty="0" err="1">
                <a:solidFill>
                  <a:srgbClr val="0070C0"/>
                </a:solidFill>
              </a:rPr>
              <a:t>var</a:t>
            </a:r>
            <a:r>
              <a:rPr lang="en-US" altLang="zh-TW" sz="2900" dirty="0">
                <a:solidFill>
                  <a:srgbClr val="0070C0"/>
                </a:solidFill>
              </a:rPr>
              <a:t> value = </a:t>
            </a:r>
            <a:r>
              <a:rPr lang="en-US" altLang="zh-TW" sz="2900" dirty="0" err="1">
                <a:solidFill>
                  <a:srgbClr val="0070C0"/>
                </a:solidFill>
              </a:rPr>
              <a:t>sparseArray</a:t>
            </a:r>
            <a:r>
              <a:rPr lang="en-US" altLang="zh-TW" sz="2900" dirty="0">
                <a:solidFill>
                  <a:srgbClr val="0070C0"/>
                </a:solidFill>
              </a:rPr>
              <a:t>[index];</a:t>
            </a:r>
          </a:p>
          <a:p>
            <a:pPr lvl="1"/>
            <a:r>
              <a:rPr lang="en-US" altLang="zh-TW" sz="2900" dirty="0"/>
              <a:t>        // Now do something with index and value</a:t>
            </a:r>
          </a:p>
          <a:p>
            <a:pPr lvl="1"/>
            <a:r>
              <a:rPr lang="en-US" altLang="zh-TW" sz="2900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sz="2200" dirty="0">
              <a:solidFill>
                <a:srgbClr val="0070C0"/>
              </a:solidFill>
            </a:endParaRPr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11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i="1" dirty="0"/>
              <a:t>property attributes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sz="2600" dirty="0"/>
              <a:t>each property has associated values </a:t>
            </a:r>
          </a:p>
          <a:p>
            <a:pPr lvl="2"/>
            <a:r>
              <a:rPr lang="en-US" altLang="zh-TW" sz="2600" b="1" i="1" dirty="0"/>
              <a:t>writable</a:t>
            </a:r>
            <a:r>
              <a:rPr lang="en-US" altLang="zh-TW" sz="2600" i="1" dirty="0"/>
              <a:t> </a:t>
            </a:r>
            <a:r>
              <a:rPr lang="en-US" altLang="zh-TW" sz="2600" dirty="0"/>
              <a:t>attribute:</a:t>
            </a:r>
          </a:p>
          <a:p>
            <a:pPr lvl="3"/>
            <a:r>
              <a:rPr lang="en-US" altLang="zh-TW" sz="2600" dirty="0"/>
              <a:t>the value of the property can be </a:t>
            </a:r>
            <a:r>
              <a:rPr lang="en-US" altLang="zh-TW" sz="2600" b="1" dirty="0"/>
              <a:t>set</a:t>
            </a:r>
            <a:r>
              <a:rPr lang="en-US" altLang="zh-TW" sz="2600" dirty="0"/>
              <a:t>.</a:t>
            </a:r>
          </a:p>
          <a:p>
            <a:pPr lvl="2"/>
            <a:r>
              <a:rPr lang="en-US" altLang="zh-TW" sz="2600" b="1" i="1" dirty="0"/>
              <a:t>enumerable</a:t>
            </a:r>
            <a:r>
              <a:rPr lang="en-US" altLang="zh-TW" sz="2600" i="1" dirty="0"/>
              <a:t> </a:t>
            </a:r>
            <a:r>
              <a:rPr lang="en-US" altLang="zh-TW" sz="2600" dirty="0"/>
              <a:t>attribute:</a:t>
            </a:r>
          </a:p>
          <a:p>
            <a:pPr lvl="3"/>
            <a:r>
              <a:rPr lang="en-US" altLang="zh-TW" sz="2600" dirty="0"/>
              <a:t>the property name is returned by a </a:t>
            </a:r>
            <a:r>
              <a:rPr lang="en-US" altLang="zh-TW" sz="2600" b="1" dirty="0"/>
              <a:t>for/in </a:t>
            </a:r>
            <a:r>
              <a:rPr lang="en-US" altLang="zh-TW" sz="2600" dirty="0"/>
              <a:t>loop.</a:t>
            </a:r>
          </a:p>
          <a:p>
            <a:pPr lvl="2"/>
            <a:r>
              <a:rPr lang="en-US" altLang="zh-TW" sz="2600" b="1" i="1" dirty="0"/>
              <a:t>configurable</a:t>
            </a:r>
            <a:r>
              <a:rPr lang="en-US" altLang="zh-TW" sz="2600" i="1" dirty="0"/>
              <a:t> </a:t>
            </a:r>
            <a:r>
              <a:rPr lang="en-US" altLang="zh-TW" sz="2600" dirty="0"/>
              <a:t>attribute:</a:t>
            </a:r>
          </a:p>
          <a:p>
            <a:pPr lvl="3"/>
            <a:r>
              <a:rPr lang="en-US" altLang="zh-TW" sz="2600" dirty="0"/>
              <a:t>the property can be </a:t>
            </a:r>
            <a:r>
              <a:rPr lang="en-US" altLang="zh-TW" sz="2600" b="1" dirty="0"/>
              <a:t>deleted</a:t>
            </a:r>
            <a:r>
              <a:rPr lang="en-US" altLang="zh-TW" sz="2600" dirty="0"/>
              <a:t> and its attributes can be altered.</a:t>
            </a:r>
          </a:p>
          <a:p>
            <a:r>
              <a:rPr lang="en-US" altLang="zh-TW" b="1" dirty="0"/>
              <a:t>3 categories of JS objects &amp; 2 types of properties:</a:t>
            </a:r>
          </a:p>
          <a:p>
            <a:pPr lvl="1"/>
            <a:r>
              <a:rPr lang="en-US" altLang="zh-TW" sz="2900" b="1" dirty="0"/>
              <a:t>native object:</a:t>
            </a:r>
          </a:p>
          <a:p>
            <a:pPr lvl="2"/>
            <a:r>
              <a:rPr lang="en-US" altLang="zh-TW" sz="2900" dirty="0"/>
              <a:t>is an object or class of objects defined by the ES specification.</a:t>
            </a:r>
          </a:p>
          <a:p>
            <a:pPr lvl="3"/>
            <a:r>
              <a:rPr lang="en-US" altLang="zh-TW" sz="2900" dirty="0"/>
              <a:t>EX: Arrays, functions, dates, and regular expressions</a:t>
            </a:r>
          </a:p>
          <a:p>
            <a:pPr lvl="1"/>
            <a:r>
              <a:rPr lang="en-US" altLang="zh-TW" sz="2900" b="1" dirty="0"/>
              <a:t>host object:</a:t>
            </a:r>
          </a:p>
          <a:p>
            <a:pPr lvl="2"/>
            <a:r>
              <a:rPr lang="en-US" altLang="zh-TW" sz="2900" dirty="0"/>
              <a:t>is an object defined by the host environment (such as a web browser) within which the JS interpreter is embedded. </a:t>
            </a:r>
          </a:p>
          <a:p>
            <a:pPr lvl="3"/>
            <a:r>
              <a:rPr lang="en-US" altLang="zh-TW" sz="2900" dirty="0"/>
              <a:t>EX: </a:t>
            </a:r>
            <a:r>
              <a:rPr lang="en-US" altLang="zh-TW" sz="2900" dirty="0" err="1"/>
              <a:t>HTMLElement</a:t>
            </a:r>
            <a:r>
              <a:rPr lang="en-US" altLang="zh-TW" sz="2900" dirty="0"/>
              <a:t> objects represent the structure of a web page in client-side JavaScript</a:t>
            </a:r>
          </a:p>
          <a:p>
            <a:pPr lvl="1"/>
            <a:r>
              <a:rPr lang="en-US" altLang="zh-TW" sz="2900" b="1" dirty="0"/>
              <a:t>user-defined object:</a:t>
            </a:r>
          </a:p>
          <a:p>
            <a:pPr lvl="2"/>
            <a:r>
              <a:rPr lang="en-US" altLang="zh-TW" sz="2900" dirty="0"/>
              <a:t>is any object created by the execution of JS code.</a:t>
            </a:r>
          </a:p>
          <a:p>
            <a:pPr lvl="1"/>
            <a:r>
              <a:rPr lang="en-US" altLang="zh-TW" sz="2900" b="1" dirty="0"/>
              <a:t>An own property:</a:t>
            </a:r>
          </a:p>
          <a:p>
            <a:pPr lvl="2"/>
            <a:r>
              <a:rPr lang="en-US" altLang="zh-TW" sz="2900" dirty="0"/>
              <a:t>is a property defined directly on an object.</a:t>
            </a:r>
          </a:p>
          <a:p>
            <a:pPr lvl="1"/>
            <a:r>
              <a:rPr lang="en-US" altLang="zh-TW" sz="2900" b="1" dirty="0"/>
              <a:t>An inherited property:</a:t>
            </a:r>
          </a:p>
          <a:p>
            <a:pPr lvl="2"/>
            <a:r>
              <a:rPr lang="en-US" altLang="zh-TW" sz="2900" dirty="0"/>
              <a:t>is a property defined by an object’s prototype object.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603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Multidimensional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r>
              <a:rPr lang="en-US" altLang="zh-TW" dirty="0"/>
              <a:t>JS doesn’t support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/>
              <a:t> multidimensional arrays:</a:t>
            </a:r>
          </a:p>
          <a:p>
            <a:pPr lvl="1"/>
            <a:r>
              <a:rPr lang="en-US" altLang="zh-TW" dirty="0"/>
              <a:t>but you can approximate them with </a:t>
            </a:r>
            <a:r>
              <a:rPr lang="en-US" altLang="zh-TW" dirty="0">
                <a:solidFill>
                  <a:srgbClr val="C00000"/>
                </a:solidFill>
              </a:rPr>
              <a:t>arrays of arrays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sz="2000" dirty="0"/>
              <a:t>// Create a multidimensional array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table = new Array(10); </a:t>
            </a:r>
            <a:r>
              <a:rPr lang="en-US" altLang="zh-TW" sz="2000" dirty="0"/>
              <a:t>// 10 rows of the table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for(</a:t>
            </a:r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i = 0; i &lt; </a:t>
            </a:r>
            <a:r>
              <a:rPr lang="en-US" altLang="zh-TW" sz="2000" dirty="0" err="1">
                <a:solidFill>
                  <a:srgbClr val="0070C0"/>
                </a:solidFill>
              </a:rPr>
              <a:t>table.length</a:t>
            </a:r>
            <a:r>
              <a:rPr lang="en-US" altLang="zh-TW" sz="2000" dirty="0">
                <a:solidFill>
                  <a:srgbClr val="0070C0"/>
                </a:solidFill>
              </a:rPr>
              <a:t>; i++)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     table[i] = new Array(10); </a:t>
            </a:r>
            <a:r>
              <a:rPr lang="en-US" altLang="zh-TW" sz="2000" dirty="0"/>
              <a:t>// Each row has 10 columns</a:t>
            </a:r>
          </a:p>
          <a:p>
            <a:pPr lvl="2"/>
            <a:r>
              <a:rPr lang="en-US" altLang="zh-TW" sz="2000" dirty="0"/>
              <a:t>// Initialize the array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for(</a:t>
            </a:r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row = 0; row &lt; </a:t>
            </a:r>
            <a:r>
              <a:rPr lang="en-US" altLang="zh-TW" sz="2000" dirty="0" err="1">
                <a:solidFill>
                  <a:srgbClr val="0070C0"/>
                </a:solidFill>
              </a:rPr>
              <a:t>table.length</a:t>
            </a:r>
            <a:r>
              <a:rPr lang="en-US" altLang="zh-TW" sz="2000" dirty="0">
                <a:solidFill>
                  <a:srgbClr val="0070C0"/>
                </a:solidFill>
              </a:rPr>
              <a:t>; row++) {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    for(col = 0; col &lt; table[row].length; col++) {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         table[row][col] = row*col;         }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     }</a:t>
            </a:r>
          </a:p>
          <a:p>
            <a:pPr lvl="2"/>
            <a:r>
              <a:rPr lang="en-US" altLang="zh-TW" dirty="0"/>
              <a:t>// Use the multidimensional array to compute 5*7</a:t>
            </a:r>
          </a:p>
          <a:p>
            <a:pPr lvl="2"/>
            <a:r>
              <a:rPr lang="en-US" altLang="zh-TW" b="1" dirty="0" err="1"/>
              <a:t>var</a:t>
            </a:r>
            <a:r>
              <a:rPr lang="en-US" altLang="zh-TW" b="1" dirty="0"/>
              <a:t> product = table[5][7]; </a:t>
            </a:r>
            <a:r>
              <a:rPr lang="en-US" altLang="zh-TW" dirty="0"/>
              <a:t>// 35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3" y="3429000"/>
            <a:ext cx="3074480" cy="15724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389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53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Array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join():	</a:t>
            </a:r>
          </a:p>
          <a:p>
            <a:pPr lvl="1"/>
            <a:r>
              <a:rPr lang="en-US" altLang="zh-TW" dirty="0"/>
              <a:t>converts all the elements of an array to </a:t>
            </a:r>
            <a:r>
              <a:rPr lang="en-US" altLang="zh-TW" b="1" dirty="0"/>
              <a:t>strings and concatenates them</a:t>
            </a:r>
            <a:r>
              <a:rPr lang="en-US" altLang="zh-TW" dirty="0"/>
              <a:t>, returning the resulting string:</a:t>
            </a:r>
          </a:p>
          <a:p>
            <a:pPr lvl="2"/>
            <a:r>
              <a:rPr lang="en-US" altLang="zh-TW" dirty="0"/>
              <a:t>specify an </a:t>
            </a:r>
            <a:r>
              <a:rPr lang="en-US" altLang="zh-TW" dirty="0">
                <a:solidFill>
                  <a:srgbClr val="C00000"/>
                </a:solidFill>
              </a:rPr>
              <a:t>optional string </a:t>
            </a:r>
            <a:r>
              <a:rPr lang="en-US" altLang="zh-TW" dirty="0"/>
              <a:t>that separates the elements in the resulting string. </a:t>
            </a:r>
          </a:p>
          <a:p>
            <a:pPr lvl="3"/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no separator string </a:t>
            </a:r>
            <a:r>
              <a:rPr lang="en-US" altLang="zh-TW" dirty="0"/>
              <a:t>is specified, a </a:t>
            </a:r>
            <a:r>
              <a:rPr lang="en-US" altLang="zh-TW" b="1" dirty="0"/>
              <a:t>comma</a:t>
            </a:r>
            <a:r>
              <a:rPr lang="en-US" altLang="zh-TW" dirty="0"/>
              <a:t> is used.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a = [1, 2, 3]; </a:t>
            </a:r>
            <a:r>
              <a:rPr lang="en-US" altLang="zh-TW" sz="2000" dirty="0"/>
              <a:t>// Create a new array with these three elements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a.join</a:t>
            </a:r>
            <a:r>
              <a:rPr lang="en-US" altLang="zh-TW" sz="2000" dirty="0">
                <a:solidFill>
                  <a:srgbClr val="0070C0"/>
                </a:solidFill>
              </a:rPr>
              <a:t>(); </a:t>
            </a:r>
            <a:r>
              <a:rPr lang="en-US" altLang="zh-TW" sz="2000" dirty="0"/>
              <a:t>// =&gt; "1,2,3" </a:t>
            </a:r>
            <a:r>
              <a:rPr lang="en-US" altLang="zh-TW" sz="2000" dirty="0">
                <a:solidFill>
                  <a:srgbClr val="C00000"/>
                </a:solidFill>
              </a:rPr>
              <a:t>no optional string </a:t>
            </a:r>
            <a:endParaRPr lang="en-US" altLang="zh-TW" sz="2000" dirty="0"/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a.join</a:t>
            </a:r>
            <a:r>
              <a:rPr lang="en-US" altLang="zh-TW" sz="2000" dirty="0">
                <a:solidFill>
                  <a:srgbClr val="0070C0"/>
                </a:solidFill>
              </a:rPr>
              <a:t>(" "); </a:t>
            </a:r>
            <a:r>
              <a:rPr lang="en-US" altLang="zh-TW" sz="2000" dirty="0"/>
              <a:t>// =&gt; "1 2 3" </a:t>
            </a:r>
            <a:r>
              <a:rPr lang="en-US" altLang="zh-TW" sz="2000" dirty="0">
                <a:solidFill>
                  <a:srgbClr val="C00000"/>
                </a:solidFill>
              </a:rPr>
              <a:t>optional string </a:t>
            </a:r>
            <a:endParaRPr lang="en-US" altLang="zh-TW" sz="2000" dirty="0"/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a.join</a:t>
            </a:r>
            <a:r>
              <a:rPr lang="en-US" altLang="zh-TW" sz="2000" dirty="0">
                <a:solidFill>
                  <a:srgbClr val="0070C0"/>
                </a:solidFill>
              </a:rPr>
              <a:t>(""); </a:t>
            </a:r>
            <a:r>
              <a:rPr lang="en-US" altLang="zh-TW" sz="2000" dirty="0"/>
              <a:t>// =&gt; "123" </a:t>
            </a:r>
            <a:r>
              <a:rPr lang="en-US" altLang="zh-TW" sz="2000" dirty="0">
                <a:solidFill>
                  <a:srgbClr val="C00000"/>
                </a:solidFill>
              </a:rPr>
              <a:t>optional string </a:t>
            </a:r>
            <a:endParaRPr lang="en-US" altLang="zh-TW" sz="2000" dirty="0"/>
          </a:p>
          <a:p>
            <a:pPr lvl="2"/>
            <a:endParaRPr lang="en-US" altLang="zh-TW" sz="2000" dirty="0"/>
          </a:p>
          <a:p>
            <a:pPr lvl="2"/>
            <a:r>
              <a:rPr lang="en-US" altLang="zh-TW" sz="2000" dirty="0"/>
              <a:t>// An array of length 10 with no elements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b = new Array(10)</a:t>
            </a:r>
            <a:r>
              <a:rPr lang="en-US" altLang="zh-TW" sz="2000" dirty="0"/>
              <a:t>; 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b.join</a:t>
            </a:r>
            <a:r>
              <a:rPr lang="en-US" altLang="zh-TW" sz="2000" dirty="0">
                <a:solidFill>
                  <a:srgbClr val="0070C0"/>
                </a:solidFill>
              </a:rPr>
              <a:t>('-')</a:t>
            </a:r>
            <a:r>
              <a:rPr lang="en-US" altLang="zh-TW" sz="2000" dirty="0"/>
              <a:t> // =&gt; '---------': a string of 9 hyphens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830312"/>
            <a:ext cx="2448272" cy="25065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41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3800" b="1" dirty="0"/>
              <a:t>reverse():</a:t>
            </a:r>
          </a:p>
          <a:p>
            <a:pPr lvl="1"/>
            <a:r>
              <a:rPr lang="en-US" altLang="zh-TW" sz="2900" dirty="0"/>
              <a:t>reverses the order of the elements of an array: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a = [1,2,3];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</a:t>
            </a:r>
            <a:r>
              <a:rPr lang="en-US" altLang="zh-TW" sz="2600" b="1" dirty="0" err="1">
                <a:solidFill>
                  <a:srgbClr val="C00000"/>
                </a:solidFill>
              </a:rPr>
              <a:t>reverse</a:t>
            </a:r>
            <a:r>
              <a:rPr lang="en-US" altLang="zh-TW" sz="2600" dirty="0">
                <a:solidFill>
                  <a:srgbClr val="0070C0"/>
                </a:solidFill>
              </a:rPr>
              <a:t>().join() </a:t>
            </a:r>
            <a:r>
              <a:rPr lang="en-US" altLang="zh-TW" sz="2600" dirty="0"/>
              <a:t>// =&gt; "3,2,1" and a is now [3,2,1]</a:t>
            </a:r>
          </a:p>
          <a:p>
            <a:r>
              <a:rPr lang="en-US" altLang="zh-TW" sz="3800" b="1" dirty="0"/>
              <a:t>sort():</a:t>
            </a:r>
          </a:p>
          <a:p>
            <a:pPr lvl="1"/>
            <a:r>
              <a:rPr lang="en-US" altLang="zh-TW" dirty="0"/>
              <a:t>sorts the elements of an array in place: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a = new Array("banana", "cherry", "apple");</a:t>
            </a:r>
          </a:p>
          <a:p>
            <a:pPr lvl="2"/>
            <a:r>
              <a:rPr lang="en-US" altLang="zh-TW" sz="2600" dirty="0" err="1">
                <a:solidFill>
                  <a:srgbClr val="C00000"/>
                </a:solidFill>
              </a:rPr>
              <a:t>a.sort</a:t>
            </a:r>
            <a:r>
              <a:rPr lang="en-US" altLang="zh-TW" sz="2600" dirty="0">
                <a:solidFill>
                  <a:srgbClr val="C00000"/>
                </a:solidFill>
              </a:rPr>
              <a:t>();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s = </a:t>
            </a:r>
            <a:r>
              <a:rPr lang="en-US" altLang="zh-TW" sz="2600" dirty="0" err="1">
                <a:solidFill>
                  <a:srgbClr val="0070C0"/>
                </a:solidFill>
              </a:rPr>
              <a:t>a.join</a:t>
            </a:r>
            <a:r>
              <a:rPr lang="en-US" altLang="zh-TW" sz="2600" dirty="0">
                <a:solidFill>
                  <a:srgbClr val="0070C0"/>
                </a:solidFill>
              </a:rPr>
              <a:t>(", "); </a:t>
            </a:r>
            <a:r>
              <a:rPr lang="en-US" altLang="zh-TW" sz="2600" dirty="0"/>
              <a:t>// s == "apple, banana, cherry“</a:t>
            </a:r>
          </a:p>
          <a:p>
            <a:pPr lvl="1"/>
            <a:r>
              <a:rPr lang="en-US" altLang="zh-TW" sz="2900" dirty="0"/>
              <a:t>to sort array into </a:t>
            </a:r>
            <a:r>
              <a:rPr lang="en-US" altLang="zh-TW" sz="2900" b="1" dirty="0"/>
              <a:t>numerical</a:t>
            </a:r>
            <a:r>
              <a:rPr lang="en-US" altLang="zh-TW" sz="2900" dirty="0"/>
              <a:t> rather than </a:t>
            </a:r>
            <a:r>
              <a:rPr lang="en-US" altLang="zh-TW" sz="2900" b="1" dirty="0"/>
              <a:t>alphabetical</a:t>
            </a:r>
            <a:r>
              <a:rPr lang="en-US" altLang="zh-TW" sz="2900" dirty="0"/>
              <a:t> order: </a:t>
            </a:r>
            <a:r>
              <a:rPr lang="en-US" altLang="zh-TW" sz="2900" dirty="0">
                <a:solidFill>
                  <a:srgbClr val="C00000"/>
                </a:solidFill>
              </a:rPr>
              <a:t>(see 7.8.3)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a = [33, 4, 1111, 222];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</a:t>
            </a:r>
            <a:r>
              <a:rPr lang="en-US" altLang="zh-TW" sz="2600" b="1" dirty="0" err="1">
                <a:solidFill>
                  <a:srgbClr val="0070C0"/>
                </a:solidFill>
              </a:rPr>
              <a:t>sort</a:t>
            </a:r>
            <a:r>
              <a:rPr lang="en-US" altLang="zh-TW" sz="2600" dirty="0">
                <a:solidFill>
                  <a:srgbClr val="0070C0"/>
                </a:solidFill>
              </a:rPr>
              <a:t>(); </a:t>
            </a:r>
            <a:r>
              <a:rPr lang="en-US" altLang="zh-TW" sz="2600" dirty="0"/>
              <a:t>// Alphabetical order: 1111, 222, 33, 4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</a:t>
            </a:r>
            <a:r>
              <a:rPr lang="en-US" altLang="zh-TW" sz="2600" b="1" dirty="0" err="1">
                <a:solidFill>
                  <a:srgbClr val="0070C0"/>
                </a:solidFill>
              </a:rPr>
              <a:t>sort</a:t>
            </a:r>
            <a:r>
              <a:rPr lang="en-US" altLang="zh-TW" sz="2600" dirty="0">
                <a:solidFill>
                  <a:srgbClr val="0070C0"/>
                </a:solidFill>
              </a:rPr>
              <a:t>(</a:t>
            </a:r>
            <a:r>
              <a:rPr lang="en-US" altLang="zh-TW" sz="2600" dirty="0">
                <a:solidFill>
                  <a:srgbClr val="C00000"/>
                </a:solidFill>
              </a:rPr>
              <a:t>function</a:t>
            </a:r>
            <a:r>
              <a:rPr lang="en-US" altLang="zh-TW" sz="2600" dirty="0">
                <a:solidFill>
                  <a:srgbClr val="0070C0"/>
                </a:solidFill>
              </a:rPr>
              <a:t>(</a:t>
            </a:r>
            <a:r>
              <a:rPr lang="en-US" altLang="zh-TW" sz="2600" dirty="0" err="1">
                <a:solidFill>
                  <a:srgbClr val="0070C0"/>
                </a:solidFill>
              </a:rPr>
              <a:t>a,b</a:t>
            </a:r>
            <a:r>
              <a:rPr lang="en-US" altLang="zh-TW" sz="2600" dirty="0">
                <a:solidFill>
                  <a:srgbClr val="0070C0"/>
                </a:solidFill>
              </a:rPr>
              <a:t>) { </a:t>
            </a:r>
            <a:r>
              <a:rPr lang="en-US" altLang="zh-TW" sz="2600" dirty="0">
                <a:solidFill>
                  <a:srgbClr val="002060"/>
                </a:solidFill>
              </a:rPr>
              <a:t>// Numerical order: 4, 33, 222, 1111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 return a-b; }); </a:t>
            </a:r>
            <a:r>
              <a:rPr lang="en-US" altLang="zh-TW" sz="2600" dirty="0">
                <a:solidFill>
                  <a:srgbClr val="002060"/>
                </a:solidFill>
              </a:rPr>
              <a:t>// Returns depending on order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//</a:t>
            </a: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rgbClr val="C00000"/>
                </a:solidFill>
              </a:rPr>
              <a:t>convenient use of </a:t>
            </a:r>
            <a:r>
              <a:rPr lang="en-US" altLang="zh-TW" sz="2600" b="1" dirty="0">
                <a:solidFill>
                  <a:srgbClr val="C00000"/>
                </a:solidFill>
              </a:rPr>
              <a:t>unnamed function</a:t>
            </a:r>
            <a:r>
              <a:rPr lang="en-US" altLang="zh-TW" sz="2600" dirty="0">
                <a:solidFill>
                  <a:srgbClr val="C00000"/>
                </a:solidFill>
              </a:rPr>
              <a:t> expressions (comparison function with two </a:t>
            </a:r>
            <a:r>
              <a:rPr lang="en-US" altLang="zh-TW" sz="2600" dirty="0" err="1">
                <a:solidFill>
                  <a:srgbClr val="C00000"/>
                </a:solidFill>
              </a:rPr>
              <a:t>args</a:t>
            </a:r>
            <a:r>
              <a:rPr lang="en-US" altLang="zh-TW" sz="2600" dirty="0">
                <a:solidFill>
                  <a:srgbClr val="C00000"/>
                </a:solidFill>
              </a:rPr>
              <a:t>.)</a:t>
            </a:r>
          </a:p>
          <a:p>
            <a:pPr lvl="2"/>
            <a:r>
              <a:rPr lang="en-US" altLang="zh-TW" sz="2600" dirty="0">
                <a:solidFill>
                  <a:srgbClr val="002060"/>
                </a:solidFill>
              </a:rPr>
              <a:t>// Reverse Numerical order: </a:t>
            </a:r>
            <a:r>
              <a:rPr lang="en-US" altLang="zh-TW" sz="2600" dirty="0">
                <a:solidFill>
                  <a:srgbClr val="0070C0"/>
                </a:solidFill>
              </a:rPr>
              <a:t>1111, 222, 33, 4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</a:t>
            </a:r>
            <a:r>
              <a:rPr lang="en-US" altLang="zh-TW" sz="2600" b="1" dirty="0" err="1">
                <a:solidFill>
                  <a:srgbClr val="0070C0"/>
                </a:solidFill>
              </a:rPr>
              <a:t>sort</a:t>
            </a:r>
            <a:r>
              <a:rPr lang="en-US" altLang="zh-TW" sz="2600" dirty="0">
                <a:solidFill>
                  <a:srgbClr val="0070C0"/>
                </a:solidFill>
              </a:rPr>
              <a:t>(function(</a:t>
            </a:r>
            <a:r>
              <a:rPr lang="en-US" altLang="zh-TW" sz="2600" dirty="0" err="1">
                <a:solidFill>
                  <a:srgbClr val="0070C0"/>
                </a:solidFill>
              </a:rPr>
              <a:t>a,b</a:t>
            </a:r>
            <a:r>
              <a:rPr lang="en-US" altLang="zh-TW" sz="2600" dirty="0">
                <a:solidFill>
                  <a:srgbClr val="0070C0"/>
                </a:solidFill>
              </a:rPr>
              <a:t>) {return b-a}); </a:t>
            </a:r>
          </a:p>
          <a:p>
            <a:pPr lvl="1"/>
            <a:r>
              <a:rPr lang="en-US" altLang="zh-TW" sz="2900" dirty="0"/>
              <a:t>a </a:t>
            </a:r>
            <a:r>
              <a:rPr lang="en-US" altLang="zh-TW" sz="2900" b="1" dirty="0">
                <a:solidFill>
                  <a:srgbClr val="C00000"/>
                </a:solidFill>
              </a:rPr>
              <a:t>case-insensitive</a:t>
            </a:r>
            <a:r>
              <a:rPr lang="en-US" altLang="zh-TW" sz="2900" dirty="0"/>
              <a:t> alphabetical sort on an array of strings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a = ['ant', 'Bug', 'cat', 'Dog']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</a:t>
            </a:r>
            <a:r>
              <a:rPr lang="en-US" altLang="zh-TW" sz="2600" b="1" dirty="0" err="1">
                <a:solidFill>
                  <a:srgbClr val="0070C0"/>
                </a:solidFill>
              </a:rPr>
              <a:t>sort</a:t>
            </a:r>
            <a:r>
              <a:rPr lang="en-US" altLang="zh-TW" sz="2600" dirty="0">
                <a:solidFill>
                  <a:srgbClr val="0070C0"/>
                </a:solidFill>
              </a:rPr>
              <a:t>(); </a:t>
            </a:r>
            <a:r>
              <a:rPr lang="en-US" altLang="zh-TW" sz="2600" dirty="0"/>
              <a:t>// case-sensitive sort: ['</a:t>
            </a:r>
            <a:r>
              <a:rPr lang="en-US" altLang="zh-TW" sz="2600" dirty="0" err="1"/>
              <a:t>Bug','Dog','ant',cat</a:t>
            </a:r>
            <a:r>
              <a:rPr lang="en-US" altLang="zh-TW" sz="2600" dirty="0"/>
              <a:t>']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</a:t>
            </a:r>
            <a:r>
              <a:rPr lang="en-US" altLang="zh-TW" sz="2600" b="1" dirty="0" err="1">
                <a:solidFill>
                  <a:srgbClr val="0070C0"/>
                </a:solidFill>
              </a:rPr>
              <a:t>sort</a:t>
            </a:r>
            <a:r>
              <a:rPr lang="en-US" altLang="zh-TW" sz="2600" dirty="0">
                <a:solidFill>
                  <a:srgbClr val="0070C0"/>
                </a:solidFill>
              </a:rPr>
              <a:t>(</a:t>
            </a:r>
            <a:r>
              <a:rPr lang="en-US" altLang="zh-TW" sz="2600" dirty="0">
                <a:solidFill>
                  <a:srgbClr val="C00000"/>
                </a:solidFill>
              </a:rPr>
              <a:t>function</a:t>
            </a:r>
            <a:r>
              <a:rPr lang="en-US" altLang="zh-TW" sz="2600" dirty="0">
                <a:solidFill>
                  <a:srgbClr val="0070C0"/>
                </a:solidFill>
              </a:rPr>
              <a:t>(</a:t>
            </a:r>
            <a:r>
              <a:rPr lang="en-US" altLang="zh-TW" sz="2600" dirty="0" err="1">
                <a:solidFill>
                  <a:srgbClr val="0070C0"/>
                </a:solidFill>
              </a:rPr>
              <a:t>s,t</a:t>
            </a:r>
            <a:r>
              <a:rPr lang="en-US" altLang="zh-TW" sz="2600" dirty="0">
                <a:solidFill>
                  <a:srgbClr val="0070C0"/>
                </a:solidFill>
              </a:rPr>
              <a:t>) { </a:t>
            </a:r>
            <a:r>
              <a:rPr lang="en-US" altLang="zh-TW" sz="2600" dirty="0"/>
              <a:t>// Case-insensitive sort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</a:t>
            </a:r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a = </a:t>
            </a:r>
            <a:r>
              <a:rPr lang="en-US" altLang="zh-TW" sz="2600" dirty="0" err="1">
                <a:solidFill>
                  <a:srgbClr val="0070C0"/>
                </a:solidFill>
              </a:rPr>
              <a:t>s.toLowerCase</a:t>
            </a:r>
            <a:r>
              <a:rPr lang="en-US" altLang="zh-TW" sz="2600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</a:t>
            </a:r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b = </a:t>
            </a:r>
            <a:r>
              <a:rPr lang="en-US" altLang="zh-TW" sz="2600" dirty="0" err="1">
                <a:solidFill>
                  <a:srgbClr val="0070C0"/>
                </a:solidFill>
              </a:rPr>
              <a:t>t.toLowerCase</a:t>
            </a:r>
            <a:r>
              <a:rPr lang="en-US" altLang="zh-TW" sz="2600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   if (a &lt; b) return -1;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   if (a &gt; b) return 1;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   return 0; }); </a:t>
            </a:r>
            <a:r>
              <a:rPr lang="en-US" altLang="zh-TW" sz="2600" dirty="0">
                <a:solidFill>
                  <a:srgbClr val="002060"/>
                </a:solidFill>
              </a:rPr>
              <a:t>// =&gt; ['</a:t>
            </a:r>
            <a:r>
              <a:rPr lang="en-US" altLang="zh-TW" sz="2600" dirty="0" err="1">
                <a:solidFill>
                  <a:srgbClr val="002060"/>
                </a:solidFill>
              </a:rPr>
              <a:t>ant','Bug','cat','Dog</a:t>
            </a:r>
            <a:r>
              <a:rPr lang="en-US" altLang="zh-TW" sz="2600" dirty="0">
                <a:solidFill>
                  <a:srgbClr val="002060"/>
                </a:solidFill>
              </a:rPr>
              <a:t>']</a:t>
            </a:r>
            <a:endParaRPr lang="en-US" altLang="zh-TW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BC6AF0-0441-4B04-BFE0-9ED2C0EC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730126"/>
            <a:ext cx="154305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6674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 err="1"/>
              <a:t>concat</a:t>
            </a:r>
            <a:r>
              <a:rPr lang="en-US" altLang="zh-TW" sz="2800" dirty="0"/>
              <a:t>()</a:t>
            </a:r>
            <a:r>
              <a:rPr lang="en-US" altLang="zh-TW" sz="3800" b="1" dirty="0"/>
              <a:t>:</a:t>
            </a:r>
          </a:p>
          <a:p>
            <a:pPr lvl="1"/>
            <a:r>
              <a:rPr lang="en-US" altLang="zh-TW" dirty="0"/>
              <a:t>creates and returns a </a:t>
            </a:r>
            <a:r>
              <a:rPr lang="en-US" altLang="zh-TW" b="1" dirty="0">
                <a:solidFill>
                  <a:srgbClr val="C00000"/>
                </a:solidFill>
              </a:rPr>
              <a:t>new array </a:t>
            </a:r>
            <a:r>
              <a:rPr lang="en-US" altLang="zh-TW" dirty="0"/>
              <a:t>that contains the elements of the original array: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a = [1,2,3];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a.concat</a:t>
            </a:r>
            <a:r>
              <a:rPr lang="en-US" altLang="zh-TW" sz="2000" dirty="0">
                <a:solidFill>
                  <a:srgbClr val="0070C0"/>
                </a:solidFill>
              </a:rPr>
              <a:t>(4, 5) </a:t>
            </a:r>
            <a:r>
              <a:rPr lang="en-US" altLang="zh-TW" sz="2000" dirty="0"/>
              <a:t>// Returns </a:t>
            </a:r>
            <a:r>
              <a:rPr lang="en-US" altLang="zh-TW" sz="2000" dirty="0">
                <a:solidFill>
                  <a:srgbClr val="0070C0"/>
                </a:solidFill>
              </a:rPr>
              <a:t>[1,2,3,</a:t>
            </a:r>
            <a:r>
              <a:rPr lang="en-US" altLang="zh-TW" sz="2000" dirty="0">
                <a:solidFill>
                  <a:srgbClr val="C00000"/>
                </a:solidFill>
              </a:rPr>
              <a:t>4,5</a:t>
            </a:r>
            <a:r>
              <a:rPr lang="en-US" altLang="zh-TW" sz="2000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a.concat</a:t>
            </a:r>
            <a:r>
              <a:rPr lang="en-US" altLang="zh-TW" sz="2000" dirty="0">
                <a:solidFill>
                  <a:srgbClr val="0070C0"/>
                </a:solidFill>
              </a:rPr>
              <a:t>([4,5]); </a:t>
            </a:r>
            <a:r>
              <a:rPr lang="en-US" altLang="zh-TW" sz="2000" dirty="0"/>
              <a:t>// Returns </a:t>
            </a:r>
            <a:r>
              <a:rPr lang="en-US" altLang="zh-TW" sz="2000" dirty="0">
                <a:solidFill>
                  <a:srgbClr val="0070C0"/>
                </a:solidFill>
              </a:rPr>
              <a:t>[1,2,3,</a:t>
            </a:r>
            <a:r>
              <a:rPr lang="en-US" altLang="zh-TW" sz="2000" dirty="0">
                <a:solidFill>
                  <a:srgbClr val="C00000"/>
                </a:solidFill>
              </a:rPr>
              <a:t>4,5</a:t>
            </a:r>
            <a:r>
              <a:rPr lang="en-US" altLang="zh-TW" sz="2000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a.concat</a:t>
            </a:r>
            <a:r>
              <a:rPr lang="en-US" altLang="zh-TW" sz="2000" dirty="0">
                <a:solidFill>
                  <a:srgbClr val="0070C0"/>
                </a:solidFill>
              </a:rPr>
              <a:t>([4,5],[6,7])</a:t>
            </a:r>
            <a:r>
              <a:rPr lang="en-US" altLang="zh-TW" sz="2000" dirty="0"/>
              <a:t> // Returns </a:t>
            </a:r>
            <a:r>
              <a:rPr lang="en-US" altLang="zh-TW" sz="2000" dirty="0">
                <a:solidFill>
                  <a:srgbClr val="0070C0"/>
                </a:solidFill>
              </a:rPr>
              <a:t>[1,2,3,</a:t>
            </a:r>
            <a:r>
              <a:rPr lang="en-US" altLang="zh-TW" sz="2000" dirty="0">
                <a:solidFill>
                  <a:srgbClr val="C00000"/>
                </a:solidFill>
              </a:rPr>
              <a:t>4,5,6,7</a:t>
            </a:r>
            <a:r>
              <a:rPr lang="en-US" altLang="zh-TW" sz="2000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a.concat</a:t>
            </a:r>
            <a:r>
              <a:rPr lang="en-US" altLang="zh-TW" sz="2000" dirty="0">
                <a:solidFill>
                  <a:srgbClr val="0070C0"/>
                </a:solidFill>
              </a:rPr>
              <a:t>(4, </a:t>
            </a:r>
            <a:r>
              <a:rPr lang="en-US" altLang="zh-TW" sz="2000" dirty="0">
                <a:solidFill>
                  <a:srgbClr val="C00000"/>
                </a:solidFill>
              </a:rPr>
              <a:t>[5,[6,7]]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r>
              <a:rPr lang="en-US" altLang="zh-TW" sz="2000" dirty="0"/>
              <a:t> // Returns [1,2,3,4,</a:t>
            </a:r>
            <a:r>
              <a:rPr lang="en-US" altLang="zh-TW" sz="2000" dirty="0">
                <a:solidFill>
                  <a:srgbClr val="C00000"/>
                </a:solidFill>
              </a:rPr>
              <a:t>5,[6,7]</a:t>
            </a:r>
            <a:r>
              <a:rPr lang="en-US" altLang="zh-TW" sz="2000" dirty="0"/>
              <a:t>]</a:t>
            </a:r>
          </a:p>
          <a:p>
            <a:r>
              <a:rPr lang="en-US" altLang="zh-TW" dirty="0"/>
              <a:t>slice():</a:t>
            </a:r>
          </a:p>
          <a:p>
            <a:pPr lvl="1"/>
            <a:r>
              <a:rPr lang="en-US" altLang="zh-TW" dirty="0"/>
              <a:t>returns a slice, or subarray, of the specified array:</a:t>
            </a:r>
          </a:p>
          <a:p>
            <a:pPr lvl="2"/>
            <a:r>
              <a:rPr lang="en-US" altLang="zh-TW" dirty="0"/>
              <a:t>Two arguments specify </a:t>
            </a:r>
            <a:r>
              <a:rPr lang="en-US" altLang="zh-TW" dirty="0">
                <a:solidFill>
                  <a:srgbClr val="C00000"/>
                </a:solidFill>
              </a:rPr>
              <a:t>start and end of the slice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If argument is negative:</a:t>
            </a:r>
          </a:p>
          <a:p>
            <a:pPr lvl="3"/>
            <a:r>
              <a:rPr lang="en-US" altLang="zh-TW" dirty="0"/>
              <a:t>specifies an element relative to </a:t>
            </a:r>
            <a:r>
              <a:rPr lang="en-US" altLang="zh-TW" dirty="0">
                <a:solidFill>
                  <a:srgbClr val="C00000"/>
                </a:solidFill>
              </a:rPr>
              <a:t>last in array</a:t>
            </a:r>
            <a:r>
              <a:rPr lang="en-US" altLang="zh-TW" dirty="0"/>
              <a:t>.</a:t>
            </a:r>
          </a:p>
          <a:p>
            <a:pPr lvl="4"/>
            <a:r>
              <a:rPr lang="en-US" altLang="zh-TW" b="1" dirty="0"/>
              <a:t>-1:</a:t>
            </a:r>
            <a:r>
              <a:rPr lang="en-US" altLang="zh-TW" dirty="0"/>
              <a:t> the last element, </a:t>
            </a:r>
            <a:r>
              <a:rPr lang="en-US" altLang="zh-TW" b="1" dirty="0"/>
              <a:t>-3:</a:t>
            </a:r>
            <a:r>
              <a:rPr lang="en-US" altLang="zh-TW" dirty="0"/>
              <a:t> 3rd from last:</a:t>
            </a:r>
          </a:p>
          <a:p>
            <a:pPr lvl="5"/>
            <a:r>
              <a:rPr lang="en-US" altLang="zh-TW" sz="2200" dirty="0" err="1">
                <a:solidFill>
                  <a:srgbClr val="0070C0"/>
                </a:solidFill>
              </a:rPr>
              <a:t>var</a:t>
            </a:r>
            <a:r>
              <a:rPr lang="en-US" altLang="zh-TW" sz="2200" dirty="0">
                <a:solidFill>
                  <a:srgbClr val="0070C0"/>
                </a:solidFill>
              </a:rPr>
              <a:t> a = [1,2,3,4,5];</a:t>
            </a:r>
          </a:p>
          <a:p>
            <a:pPr lvl="5"/>
            <a:r>
              <a:rPr lang="en-US" altLang="zh-TW" sz="2200" dirty="0" err="1">
                <a:solidFill>
                  <a:srgbClr val="0070C0"/>
                </a:solidFill>
              </a:rPr>
              <a:t>a.slice</a:t>
            </a:r>
            <a:r>
              <a:rPr lang="en-US" altLang="zh-TW" sz="2200" dirty="0">
                <a:solidFill>
                  <a:srgbClr val="0070C0"/>
                </a:solidFill>
              </a:rPr>
              <a:t>(0,3); </a:t>
            </a:r>
            <a:r>
              <a:rPr lang="en-US" altLang="zh-TW" sz="2200" dirty="0"/>
              <a:t>// Returns [1,2,3]</a:t>
            </a:r>
          </a:p>
          <a:p>
            <a:pPr lvl="5"/>
            <a:r>
              <a:rPr lang="en-US" altLang="zh-TW" sz="2200" dirty="0" err="1">
                <a:solidFill>
                  <a:srgbClr val="0070C0"/>
                </a:solidFill>
              </a:rPr>
              <a:t>a.slice</a:t>
            </a:r>
            <a:r>
              <a:rPr lang="en-US" altLang="zh-TW" sz="2200" dirty="0">
                <a:solidFill>
                  <a:srgbClr val="0070C0"/>
                </a:solidFill>
              </a:rPr>
              <a:t>(3); </a:t>
            </a:r>
            <a:r>
              <a:rPr lang="en-US" altLang="zh-TW" sz="2200" dirty="0"/>
              <a:t>// Returns [4,5]</a:t>
            </a:r>
          </a:p>
          <a:p>
            <a:pPr lvl="5"/>
            <a:r>
              <a:rPr lang="en-US" altLang="zh-TW" sz="2200" dirty="0" err="1">
                <a:solidFill>
                  <a:srgbClr val="0070C0"/>
                </a:solidFill>
              </a:rPr>
              <a:t>a.slice</a:t>
            </a:r>
            <a:r>
              <a:rPr lang="en-US" altLang="zh-TW" sz="2200" dirty="0">
                <a:solidFill>
                  <a:srgbClr val="0070C0"/>
                </a:solidFill>
              </a:rPr>
              <a:t>(1,-1); </a:t>
            </a:r>
            <a:r>
              <a:rPr lang="en-US" altLang="zh-TW" sz="2200" dirty="0"/>
              <a:t>// Returns [2,3,4]</a:t>
            </a:r>
          </a:p>
          <a:p>
            <a:pPr lvl="5"/>
            <a:r>
              <a:rPr lang="en-US" altLang="zh-TW" sz="2200" dirty="0" err="1">
                <a:solidFill>
                  <a:srgbClr val="0070C0"/>
                </a:solidFill>
              </a:rPr>
              <a:t>a.slice</a:t>
            </a:r>
            <a:r>
              <a:rPr lang="en-US" altLang="zh-TW" sz="2200" dirty="0">
                <a:solidFill>
                  <a:srgbClr val="0070C0"/>
                </a:solidFill>
              </a:rPr>
              <a:t>(-3,-2); </a:t>
            </a:r>
            <a:r>
              <a:rPr lang="en-US" altLang="zh-TW" sz="2200" dirty="0"/>
              <a:t>// Returns [3]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70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splice():</a:t>
            </a:r>
          </a:p>
          <a:p>
            <a:pPr lvl="1"/>
            <a:r>
              <a:rPr lang="en-US" altLang="zh-TW" dirty="0"/>
              <a:t>inserting or removing elements from an array: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a = [1,2,3,4,</a:t>
            </a:r>
            <a:r>
              <a:rPr lang="en-US" altLang="zh-TW" sz="2600" dirty="0">
                <a:solidFill>
                  <a:srgbClr val="C00000"/>
                </a:solidFill>
              </a:rPr>
              <a:t>5,6,7,8</a:t>
            </a:r>
            <a:r>
              <a:rPr lang="en-US" altLang="zh-TW" sz="2600" dirty="0">
                <a:solidFill>
                  <a:srgbClr val="0070C0"/>
                </a:solidFill>
              </a:rPr>
              <a:t>];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a.splice</a:t>
            </a:r>
            <a:r>
              <a:rPr lang="en-US" altLang="zh-TW" sz="2600" dirty="0">
                <a:solidFill>
                  <a:srgbClr val="0070C0"/>
                </a:solidFill>
              </a:rPr>
              <a:t>(4); </a:t>
            </a:r>
            <a:r>
              <a:rPr lang="en-US" altLang="zh-TW" sz="2600" dirty="0"/>
              <a:t>// Returns </a:t>
            </a:r>
            <a:r>
              <a:rPr lang="en-US" altLang="zh-TW" sz="2600" dirty="0">
                <a:solidFill>
                  <a:srgbClr val="0070C0"/>
                </a:solidFill>
              </a:rPr>
              <a:t>[5,6,7,8]; a is [1,</a:t>
            </a:r>
            <a:r>
              <a:rPr lang="en-US" altLang="zh-TW" sz="2600" dirty="0">
                <a:solidFill>
                  <a:srgbClr val="C00000"/>
                </a:solidFill>
              </a:rPr>
              <a:t>2,3</a:t>
            </a:r>
            <a:r>
              <a:rPr lang="en-US" altLang="zh-TW" sz="2600" dirty="0">
                <a:solidFill>
                  <a:srgbClr val="0070C0"/>
                </a:solidFill>
              </a:rPr>
              <a:t>,4]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a.splice</a:t>
            </a:r>
            <a:r>
              <a:rPr lang="en-US" altLang="zh-TW" sz="2600" dirty="0">
                <a:solidFill>
                  <a:srgbClr val="0070C0"/>
                </a:solidFill>
              </a:rPr>
              <a:t>(1,2); </a:t>
            </a:r>
            <a:r>
              <a:rPr lang="en-US" altLang="zh-TW" sz="2600" dirty="0"/>
              <a:t>// Returns </a:t>
            </a:r>
            <a:r>
              <a:rPr lang="en-US" altLang="zh-TW" sz="2600" dirty="0">
                <a:solidFill>
                  <a:srgbClr val="0070C0"/>
                </a:solidFill>
              </a:rPr>
              <a:t>[2,3]; a is [1,</a:t>
            </a:r>
            <a:r>
              <a:rPr lang="en-US" altLang="zh-TW" sz="2600" dirty="0">
                <a:solidFill>
                  <a:srgbClr val="C00000"/>
                </a:solidFill>
              </a:rPr>
              <a:t>4</a:t>
            </a:r>
            <a:r>
              <a:rPr lang="en-US" altLang="zh-TW" sz="2600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a.splice</a:t>
            </a:r>
            <a:r>
              <a:rPr lang="en-US" altLang="zh-TW" sz="2600" dirty="0">
                <a:solidFill>
                  <a:srgbClr val="0070C0"/>
                </a:solidFill>
              </a:rPr>
              <a:t>(1,1); </a:t>
            </a:r>
            <a:r>
              <a:rPr lang="en-US" altLang="zh-TW" sz="2600" dirty="0"/>
              <a:t>// Returns </a:t>
            </a:r>
            <a:r>
              <a:rPr lang="en-US" altLang="zh-TW" sz="2600" dirty="0">
                <a:solidFill>
                  <a:srgbClr val="0070C0"/>
                </a:solidFill>
              </a:rPr>
              <a:t>[4]; a is [1]</a:t>
            </a:r>
          </a:p>
          <a:p>
            <a:pPr lvl="1"/>
            <a:r>
              <a:rPr lang="en-US" altLang="zh-TW" sz="3600" dirty="0"/>
              <a:t>first two </a:t>
            </a:r>
            <a:r>
              <a:rPr lang="en-US" altLang="zh-TW" sz="3600" dirty="0" err="1"/>
              <a:t>args</a:t>
            </a:r>
            <a:r>
              <a:rPr lang="en-US" altLang="zh-TW" sz="3600" dirty="0"/>
              <a:t>: </a:t>
            </a:r>
          </a:p>
          <a:p>
            <a:pPr lvl="2"/>
            <a:r>
              <a:rPr lang="en-US" altLang="zh-TW" sz="3200" dirty="0"/>
              <a:t>specify which array elements are to be deleted.</a:t>
            </a:r>
          </a:p>
          <a:p>
            <a:pPr lvl="3"/>
            <a:r>
              <a:rPr lang="en-US" altLang="zh-TW" b="1" dirty="0"/>
              <a:t>first </a:t>
            </a:r>
            <a:r>
              <a:rPr lang="en-US" altLang="zh-TW" b="1" dirty="0" err="1"/>
              <a:t>args</a:t>
            </a:r>
            <a:r>
              <a:rPr lang="en-US" altLang="zh-TW" b="1" dirty="0"/>
              <a:t>:</a:t>
            </a:r>
            <a:r>
              <a:rPr lang="en-US" altLang="zh-TW" sz="1600" b="1" dirty="0"/>
              <a:t> </a:t>
            </a: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C00000"/>
                </a:solidFill>
              </a:rPr>
              <a:t>position</a:t>
            </a:r>
            <a:r>
              <a:rPr lang="en-US" altLang="zh-TW" dirty="0"/>
              <a:t> at which the insertion and/or deletion is to begin. </a:t>
            </a:r>
          </a:p>
          <a:p>
            <a:pPr lvl="3"/>
            <a:r>
              <a:rPr lang="en-US" altLang="zh-TW" b="1" dirty="0"/>
              <a:t>Second </a:t>
            </a:r>
            <a:r>
              <a:rPr lang="en-US" altLang="zh-TW" b="1" dirty="0" err="1"/>
              <a:t>args</a:t>
            </a:r>
            <a:r>
              <a:rPr lang="en-US" altLang="zh-TW" b="1" dirty="0"/>
              <a:t>: </a:t>
            </a: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C00000"/>
                </a:solidFill>
              </a:rPr>
              <a:t>number</a:t>
            </a:r>
            <a:r>
              <a:rPr lang="en-US" altLang="zh-TW" dirty="0"/>
              <a:t> of elements that should be deleted from array</a:t>
            </a:r>
            <a:endParaRPr lang="en-US" altLang="zh-TW" sz="8800" dirty="0"/>
          </a:p>
          <a:p>
            <a:pPr lvl="1"/>
            <a:r>
              <a:rPr lang="en-US" altLang="zh-TW" dirty="0"/>
              <a:t>followed by </a:t>
            </a:r>
            <a:r>
              <a:rPr lang="en-US" altLang="zh-TW" dirty="0" err="1"/>
              <a:t>args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Specify elements to be </a:t>
            </a:r>
            <a:r>
              <a:rPr lang="en-US" altLang="zh-TW" dirty="0">
                <a:solidFill>
                  <a:srgbClr val="C00000"/>
                </a:solidFill>
              </a:rPr>
              <a:t>inserted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into</a:t>
            </a:r>
            <a:r>
              <a:rPr lang="en-US" altLang="zh-TW" dirty="0"/>
              <a:t> the array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starting at the </a:t>
            </a:r>
            <a:r>
              <a:rPr lang="en-US" altLang="zh-TW" b="1" dirty="0">
                <a:solidFill>
                  <a:srgbClr val="C00000"/>
                </a:solidFill>
              </a:rPr>
              <a:t>position</a:t>
            </a:r>
            <a:r>
              <a:rPr lang="en-US" altLang="zh-TW" dirty="0">
                <a:solidFill>
                  <a:srgbClr val="C00000"/>
                </a:solidFill>
              </a:rPr>
              <a:t> specified </a:t>
            </a:r>
            <a:r>
              <a:rPr lang="en-US" altLang="zh-TW" dirty="0"/>
              <a:t>by the first argument.</a:t>
            </a:r>
          </a:p>
          <a:p>
            <a:pPr lvl="3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a = [1,2,</a:t>
            </a:r>
            <a:r>
              <a:rPr lang="en-US" altLang="zh-TW" sz="2400" dirty="0">
                <a:solidFill>
                  <a:srgbClr val="C00000"/>
                </a:solidFill>
              </a:rPr>
              <a:t>3,4,5</a:t>
            </a:r>
            <a:r>
              <a:rPr lang="en-US" altLang="zh-TW" sz="2400" dirty="0">
                <a:solidFill>
                  <a:srgbClr val="0070C0"/>
                </a:solidFill>
              </a:rPr>
              <a:t>];</a:t>
            </a:r>
          </a:p>
          <a:p>
            <a:pPr lvl="3"/>
            <a:r>
              <a:rPr lang="en-US" altLang="zh-TW" sz="2400" dirty="0" err="1">
                <a:solidFill>
                  <a:srgbClr val="0070C0"/>
                </a:solidFill>
              </a:rPr>
              <a:t>a.splice</a:t>
            </a:r>
            <a:r>
              <a:rPr lang="en-US" altLang="zh-TW" sz="2400" dirty="0">
                <a:solidFill>
                  <a:srgbClr val="0070C0"/>
                </a:solidFill>
              </a:rPr>
              <a:t>(2,</a:t>
            </a:r>
            <a:r>
              <a:rPr lang="en-US" altLang="zh-TW" sz="2400" b="1" u="sng" dirty="0">
                <a:solidFill>
                  <a:srgbClr val="0070C0"/>
                </a:solidFill>
              </a:rPr>
              <a:t>0</a:t>
            </a:r>
            <a:r>
              <a:rPr lang="en-US" altLang="zh-TW" sz="2400" dirty="0">
                <a:solidFill>
                  <a:srgbClr val="0070C0"/>
                </a:solidFill>
              </a:rPr>
              <a:t>,</a:t>
            </a:r>
            <a:r>
              <a:rPr lang="en-US" altLang="zh-TW" sz="2400" dirty="0">
                <a:solidFill>
                  <a:srgbClr val="C00000"/>
                </a:solidFill>
              </a:rPr>
              <a:t>'a','b'</a:t>
            </a:r>
            <a:r>
              <a:rPr lang="en-US" altLang="zh-TW" sz="2400" dirty="0">
                <a:solidFill>
                  <a:srgbClr val="0070C0"/>
                </a:solidFill>
              </a:rPr>
              <a:t>); </a:t>
            </a:r>
            <a:r>
              <a:rPr lang="en-US" altLang="zh-TW" sz="2400" dirty="0"/>
              <a:t>// Returns []; </a:t>
            </a:r>
            <a:r>
              <a:rPr lang="en-US" altLang="zh-TW" sz="2400" dirty="0">
                <a:solidFill>
                  <a:srgbClr val="0070C0"/>
                </a:solidFill>
              </a:rPr>
              <a:t>a is [1,2,</a:t>
            </a:r>
            <a:r>
              <a:rPr lang="en-US" altLang="zh-TW" sz="2400" dirty="0">
                <a:solidFill>
                  <a:srgbClr val="C00000"/>
                </a:solidFill>
              </a:rPr>
              <a:t>'a','b'</a:t>
            </a:r>
            <a:r>
              <a:rPr lang="en-US" altLang="zh-TW" sz="2400" dirty="0">
                <a:solidFill>
                  <a:srgbClr val="0070C0"/>
                </a:solidFill>
              </a:rPr>
              <a:t>,3,4,5]</a:t>
            </a:r>
          </a:p>
          <a:p>
            <a:pPr lvl="3"/>
            <a:r>
              <a:rPr lang="en-US" altLang="zh-TW" sz="2400" dirty="0" err="1">
                <a:solidFill>
                  <a:srgbClr val="0070C0"/>
                </a:solidFill>
              </a:rPr>
              <a:t>a.splice</a:t>
            </a:r>
            <a:r>
              <a:rPr lang="en-US" altLang="zh-TW" sz="2400" dirty="0">
                <a:solidFill>
                  <a:srgbClr val="0070C0"/>
                </a:solidFill>
              </a:rPr>
              <a:t>(2,</a:t>
            </a:r>
            <a:r>
              <a:rPr lang="en-US" altLang="zh-TW" sz="2400" b="1" u="sng" dirty="0">
                <a:solidFill>
                  <a:srgbClr val="0070C0"/>
                </a:solidFill>
              </a:rPr>
              <a:t>2</a:t>
            </a:r>
            <a:r>
              <a:rPr lang="en-US" altLang="zh-TW" sz="2400" dirty="0">
                <a:solidFill>
                  <a:srgbClr val="0070C0"/>
                </a:solidFill>
              </a:rPr>
              <a:t>,</a:t>
            </a:r>
            <a:r>
              <a:rPr lang="en-US" altLang="zh-TW" sz="2400" dirty="0">
                <a:solidFill>
                  <a:srgbClr val="C00000"/>
                </a:solidFill>
              </a:rPr>
              <a:t>[1,2],3</a:t>
            </a:r>
            <a:r>
              <a:rPr lang="en-US" altLang="zh-TW" sz="2400" dirty="0">
                <a:solidFill>
                  <a:srgbClr val="0070C0"/>
                </a:solidFill>
              </a:rPr>
              <a:t>); </a:t>
            </a:r>
            <a:r>
              <a:rPr lang="en-US" altLang="zh-TW" sz="2400" dirty="0"/>
              <a:t>// Returns </a:t>
            </a:r>
            <a:r>
              <a:rPr lang="en-US" altLang="zh-TW" sz="2400" dirty="0">
                <a:solidFill>
                  <a:srgbClr val="0070C0"/>
                </a:solidFill>
              </a:rPr>
              <a:t>['</a:t>
            </a:r>
            <a:r>
              <a:rPr lang="en-US" altLang="zh-TW" sz="2400" dirty="0" err="1">
                <a:solidFill>
                  <a:srgbClr val="0070C0"/>
                </a:solidFill>
              </a:rPr>
              <a:t>a','b</a:t>
            </a:r>
            <a:r>
              <a:rPr lang="en-US" altLang="zh-TW" sz="2400" dirty="0">
                <a:solidFill>
                  <a:srgbClr val="0070C0"/>
                </a:solidFill>
              </a:rPr>
              <a:t>']; a is [1,2,</a:t>
            </a:r>
            <a:r>
              <a:rPr lang="en-US" altLang="zh-TW" sz="2400" dirty="0">
                <a:solidFill>
                  <a:srgbClr val="C00000"/>
                </a:solidFill>
              </a:rPr>
              <a:t>[1,2],3</a:t>
            </a:r>
            <a:r>
              <a:rPr lang="en-US" altLang="zh-TW" sz="2400" dirty="0">
                <a:solidFill>
                  <a:srgbClr val="0070C0"/>
                </a:solidFill>
              </a:rPr>
              <a:t>,3,4,5]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65B972FE-B7A9-4839-A4E5-9084B127B27F}"/>
              </a:ext>
            </a:extLst>
          </p:cNvPr>
          <p:cNvCxnSpPr/>
          <p:nvPr/>
        </p:nvCxnSpPr>
        <p:spPr>
          <a:xfrm>
            <a:off x="4211960" y="1052736"/>
            <a:ext cx="288032" cy="216024"/>
          </a:xfrm>
          <a:prstGeom prst="bentConnector3">
            <a:avLst>
              <a:gd name="adj1" fmla="val 9703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E4DC95C1-CDE0-429F-85AD-20A97B001A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40152" y="1628800"/>
            <a:ext cx="288032" cy="224408"/>
          </a:xfrm>
          <a:prstGeom prst="bentConnector3">
            <a:avLst>
              <a:gd name="adj1" fmla="val 2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EA52A27-9D1B-4A03-8706-4E3DBBFD39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8104" y="2060848"/>
            <a:ext cx="288032" cy="224408"/>
          </a:xfrm>
          <a:prstGeom prst="bentConnector3">
            <a:avLst>
              <a:gd name="adj1" fmla="val 2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361F992-82A6-4B90-B89F-7D411053BE05}"/>
              </a:ext>
            </a:extLst>
          </p:cNvPr>
          <p:cNvCxnSpPr>
            <a:cxnSpLocks/>
          </p:cNvCxnSpPr>
          <p:nvPr/>
        </p:nvCxnSpPr>
        <p:spPr>
          <a:xfrm>
            <a:off x="3779912" y="5445224"/>
            <a:ext cx="2664296" cy="216024"/>
          </a:xfrm>
          <a:prstGeom prst="bentConnector3">
            <a:avLst>
              <a:gd name="adj1" fmla="val 998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84B7916-744F-47BE-9B28-236831E85287}"/>
              </a:ext>
            </a:extLst>
          </p:cNvPr>
          <p:cNvCxnSpPr/>
          <p:nvPr/>
        </p:nvCxnSpPr>
        <p:spPr>
          <a:xfrm>
            <a:off x="7649592" y="5877272"/>
            <a:ext cx="288032" cy="216024"/>
          </a:xfrm>
          <a:prstGeom prst="bentConnector3">
            <a:avLst>
              <a:gd name="adj1" fmla="val 9703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C800A1A-31E8-46DA-8E3C-0B6B5570DF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2120" y="5981092"/>
            <a:ext cx="901080" cy="112204"/>
          </a:xfrm>
          <a:prstGeom prst="bentConnector3">
            <a:avLst>
              <a:gd name="adj1" fmla="val 9979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58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push() and pop():</a:t>
            </a:r>
          </a:p>
          <a:p>
            <a:pPr lvl="1"/>
            <a:r>
              <a:rPr lang="en-US" altLang="zh-TW" sz="2400" dirty="0"/>
              <a:t>work with arrays as if they were </a:t>
            </a:r>
            <a:r>
              <a:rPr lang="en-US" altLang="zh-TW" sz="2400" dirty="0">
                <a:solidFill>
                  <a:srgbClr val="C00000"/>
                </a:solidFill>
              </a:rPr>
              <a:t>stacks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stack = []; </a:t>
            </a:r>
            <a:r>
              <a:rPr lang="en-US" altLang="zh-TW" sz="2000" dirty="0"/>
              <a:t>// stack: []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stack.push</a:t>
            </a:r>
            <a:r>
              <a:rPr lang="en-US" altLang="zh-TW" sz="2000" dirty="0">
                <a:solidFill>
                  <a:srgbClr val="0070C0"/>
                </a:solidFill>
              </a:rPr>
              <a:t>(1,2); </a:t>
            </a:r>
            <a:r>
              <a:rPr lang="en-US" altLang="zh-TW" sz="2000" dirty="0"/>
              <a:t>// stack: [1,2] Returns 2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stack.pop</a:t>
            </a:r>
            <a:r>
              <a:rPr lang="en-US" altLang="zh-TW" sz="2000" dirty="0">
                <a:solidFill>
                  <a:srgbClr val="0070C0"/>
                </a:solidFill>
              </a:rPr>
              <a:t>(); </a:t>
            </a:r>
            <a:r>
              <a:rPr lang="en-US" altLang="zh-TW" sz="2000" dirty="0"/>
              <a:t>// stack: [1] Returns 2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stack.push</a:t>
            </a:r>
            <a:r>
              <a:rPr lang="en-US" altLang="zh-TW" sz="2000" dirty="0">
                <a:solidFill>
                  <a:srgbClr val="0070C0"/>
                </a:solidFill>
              </a:rPr>
              <a:t>(3); </a:t>
            </a:r>
            <a:r>
              <a:rPr lang="en-US" altLang="zh-TW" sz="2000" dirty="0"/>
              <a:t>// stack: [1,3] Returns 2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stack.pop</a:t>
            </a:r>
            <a:r>
              <a:rPr lang="en-US" altLang="zh-TW" sz="2000" dirty="0">
                <a:solidFill>
                  <a:srgbClr val="0070C0"/>
                </a:solidFill>
              </a:rPr>
              <a:t>(); </a:t>
            </a:r>
            <a:r>
              <a:rPr lang="en-US" altLang="zh-TW" sz="2000" dirty="0"/>
              <a:t>// stack: [1] Returns 3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stack.push</a:t>
            </a:r>
            <a:r>
              <a:rPr lang="en-US" altLang="zh-TW" sz="2000" dirty="0">
                <a:solidFill>
                  <a:srgbClr val="0070C0"/>
                </a:solidFill>
              </a:rPr>
              <a:t>([4,5]); </a:t>
            </a:r>
            <a:r>
              <a:rPr lang="en-US" altLang="zh-TW" sz="2000" dirty="0"/>
              <a:t>// stack: [1,[4,5]] Returns 2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stack.pop</a:t>
            </a:r>
            <a:r>
              <a:rPr lang="en-US" altLang="zh-TW" sz="2000" dirty="0">
                <a:solidFill>
                  <a:srgbClr val="0070C0"/>
                </a:solidFill>
              </a:rPr>
              <a:t>() </a:t>
            </a:r>
            <a:r>
              <a:rPr lang="en-US" altLang="zh-TW" sz="2000" dirty="0"/>
              <a:t>// stack: [1] Returns [4,5]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stack.pop</a:t>
            </a:r>
            <a:r>
              <a:rPr lang="en-US" altLang="zh-TW" sz="2000" dirty="0">
                <a:solidFill>
                  <a:srgbClr val="0070C0"/>
                </a:solidFill>
              </a:rPr>
              <a:t>(); </a:t>
            </a:r>
            <a:r>
              <a:rPr lang="en-US" altLang="zh-TW" sz="2000" dirty="0"/>
              <a:t>// stack: [] Returns 1</a:t>
            </a:r>
          </a:p>
          <a:p>
            <a:r>
              <a:rPr lang="en-US" altLang="zh-TW" dirty="0" err="1"/>
              <a:t>unshift</a:t>
            </a:r>
            <a:r>
              <a:rPr lang="en-US" altLang="zh-TW" dirty="0"/>
              <a:t>() and shift():</a:t>
            </a:r>
          </a:p>
          <a:p>
            <a:pPr lvl="1"/>
            <a:r>
              <a:rPr lang="en-US" altLang="zh-TW" dirty="0"/>
              <a:t>like </a:t>
            </a:r>
            <a:r>
              <a:rPr lang="en-US" altLang="zh-TW" sz="2400" b="1" dirty="0"/>
              <a:t>push</a:t>
            </a:r>
            <a:r>
              <a:rPr lang="en-US" altLang="zh-TW" sz="2400" dirty="0"/>
              <a:t>() </a:t>
            </a:r>
            <a:r>
              <a:rPr lang="en-US" altLang="zh-TW" dirty="0"/>
              <a:t>and </a:t>
            </a:r>
            <a:r>
              <a:rPr lang="en-US" altLang="zh-TW" sz="2400" b="1" dirty="0"/>
              <a:t>pop</a:t>
            </a:r>
            <a:r>
              <a:rPr lang="en-US" altLang="zh-TW" sz="2400" dirty="0"/>
              <a:t>()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But it </a:t>
            </a:r>
            <a:r>
              <a:rPr lang="en-US" altLang="zh-TW" b="1" dirty="0"/>
              <a:t>insert and remove </a:t>
            </a:r>
            <a:r>
              <a:rPr lang="en-US" altLang="zh-TW" dirty="0"/>
              <a:t>elements </a:t>
            </a:r>
            <a:r>
              <a:rPr lang="en-US" altLang="zh-TW" dirty="0">
                <a:solidFill>
                  <a:srgbClr val="C00000"/>
                </a:solidFill>
              </a:rPr>
              <a:t>from the beginning </a:t>
            </a:r>
            <a:r>
              <a:rPr lang="en-US" altLang="zh-TW" dirty="0"/>
              <a:t>of an array </a:t>
            </a:r>
            <a:r>
              <a:rPr lang="en-US" altLang="zh-TW" b="1" dirty="0"/>
              <a:t>rather than </a:t>
            </a:r>
            <a:r>
              <a:rPr lang="en-US" altLang="zh-TW" dirty="0"/>
              <a:t>from the </a:t>
            </a:r>
            <a:r>
              <a:rPr lang="en-US" altLang="zh-TW" dirty="0">
                <a:solidFill>
                  <a:srgbClr val="C00000"/>
                </a:solidFill>
              </a:rPr>
              <a:t>end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[]; /</a:t>
            </a:r>
            <a:r>
              <a:rPr lang="en-US" altLang="zh-TW" dirty="0"/>
              <a:t>/ a:[]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a.unshift</a:t>
            </a:r>
            <a:r>
              <a:rPr lang="en-US" altLang="zh-TW" dirty="0">
                <a:solidFill>
                  <a:srgbClr val="0070C0"/>
                </a:solidFill>
              </a:rPr>
              <a:t>(1); </a:t>
            </a:r>
            <a:r>
              <a:rPr lang="en-US" altLang="zh-TW" dirty="0"/>
              <a:t>// a:[1] Returns: 1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a.unshift</a:t>
            </a:r>
            <a:r>
              <a:rPr lang="en-US" altLang="zh-TW" dirty="0">
                <a:solidFill>
                  <a:srgbClr val="0070C0"/>
                </a:solidFill>
              </a:rPr>
              <a:t>(22); </a:t>
            </a:r>
            <a:r>
              <a:rPr lang="en-US" altLang="zh-TW" dirty="0"/>
              <a:t>// a:[22,1] Returns: 2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a.shift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 a:[1] Returns: 22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a.unshift</a:t>
            </a:r>
            <a:r>
              <a:rPr lang="en-US" altLang="zh-TW" dirty="0">
                <a:solidFill>
                  <a:srgbClr val="0070C0"/>
                </a:solidFill>
              </a:rPr>
              <a:t>(3,[4,5]); </a:t>
            </a:r>
            <a:r>
              <a:rPr lang="en-US" altLang="zh-TW" dirty="0"/>
              <a:t>// a:[3,[4,5],1] Returns: 3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a.shift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 a:[[4,5],1] Returns: 3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a.shift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 a:[1] Returns: [4,5]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a.shift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  <a:r>
              <a:rPr lang="en-US" altLang="zh-TW" dirty="0"/>
              <a:t> // a:[] Returns: 1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786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ECMAScript 5 Array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ES5 defines 9 new array methods: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dirty="0">
                <a:solidFill>
                  <a:srgbClr val="C00000"/>
                </a:solidFill>
              </a:rPr>
              <a:t>iterating, mapping, filtering, testing, reducing, and searching </a:t>
            </a:r>
            <a:r>
              <a:rPr lang="en-US" altLang="zh-TW" dirty="0"/>
              <a:t>arrays.</a:t>
            </a:r>
          </a:p>
          <a:p>
            <a:r>
              <a:rPr lang="en-US" altLang="zh-TW" sz="3400" b="1" dirty="0" err="1"/>
              <a:t>forEach</a:t>
            </a:r>
            <a:r>
              <a:rPr lang="en-US" altLang="zh-TW" sz="3400" b="1" dirty="0"/>
              <a:t>():</a:t>
            </a:r>
          </a:p>
          <a:p>
            <a:pPr lvl="1"/>
            <a:r>
              <a:rPr lang="en-US" altLang="zh-TW" sz="2900" dirty="0"/>
              <a:t>iterates through an array</a:t>
            </a:r>
          </a:p>
          <a:p>
            <a:pPr lvl="1"/>
            <a:r>
              <a:rPr lang="en-US" altLang="zh-TW" sz="2900" dirty="0"/>
              <a:t>pass the </a:t>
            </a:r>
            <a:r>
              <a:rPr lang="en-US" altLang="zh-TW" sz="2900" dirty="0">
                <a:solidFill>
                  <a:srgbClr val="C00000"/>
                </a:solidFill>
              </a:rPr>
              <a:t>function as the first argument </a:t>
            </a:r>
            <a:r>
              <a:rPr lang="en-US" altLang="zh-TW" sz="2900" dirty="0"/>
              <a:t>to </a:t>
            </a:r>
            <a:r>
              <a:rPr lang="en-US" altLang="zh-TW" sz="2900" dirty="0" err="1"/>
              <a:t>forEach</a:t>
            </a:r>
            <a:r>
              <a:rPr lang="en-US" altLang="zh-TW" sz="2900" dirty="0"/>
              <a:t>().</a:t>
            </a:r>
          </a:p>
          <a:p>
            <a:pPr lvl="1"/>
            <a:r>
              <a:rPr lang="en-US" altLang="zh-TW" sz="2900" dirty="0"/>
              <a:t>It invokes your function with </a:t>
            </a:r>
            <a:r>
              <a:rPr lang="en-US" altLang="zh-TW" sz="2900" b="1" dirty="0">
                <a:solidFill>
                  <a:srgbClr val="C00000"/>
                </a:solidFill>
              </a:rPr>
              <a:t>three</a:t>
            </a:r>
            <a:r>
              <a:rPr lang="en-US" altLang="zh-TW" sz="2900" dirty="0">
                <a:solidFill>
                  <a:srgbClr val="C00000"/>
                </a:solidFill>
              </a:rPr>
              <a:t> arguments</a:t>
            </a:r>
            <a:r>
              <a:rPr lang="en-US" altLang="zh-TW" sz="2900" dirty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sz="2900" dirty="0"/>
              <a:t>the </a:t>
            </a:r>
            <a:r>
              <a:rPr lang="en-US" altLang="zh-TW" sz="2900" dirty="0">
                <a:solidFill>
                  <a:srgbClr val="C00000"/>
                </a:solidFill>
              </a:rPr>
              <a:t>value</a:t>
            </a:r>
            <a:r>
              <a:rPr lang="en-US" altLang="zh-TW" sz="2900" dirty="0"/>
              <a:t> of the array element,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sz="2900" dirty="0"/>
              <a:t>the </a:t>
            </a:r>
            <a:r>
              <a:rPr lang="en-US" altLang="zh-TW" sz="2900" dirty="0">
                <a:solidFill>
                  <a:srgbClr val="C00000"/>
                </a:solidFill>
              </a:rPr>
              <a:t>index</a:t>
            </a:r>
            <a:r>
              <a:rPr lang="en-US" altLang="zh-TW" sz="2900" dirty="0"/>
              <a:t> of the array element,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sz="2900" dirty="0"/>
              <a:t>the </a:t>
            </a:r>
            <a:r>
              <a:rPr lang="en-US" altLang="zh-TW" sz="2900" dirty="0">
                <a:solidFill>
                  <a:srgbClr val="C00000"/>
                </a:solidFill>
              </a:rPr>
              <a:t>array</a:t>
            </a:r>
            <a:r>
              <a:rPr lang="en-US" altLang="zh-TW" sz="2900" dirty="0"/>
              <a:t> itself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pPr lvl="2"/>
            <a:r>
              <a:rPr lang="en-US" altLang="zh-TW" sz="3100" dirty="0" err="1">
                <a:solidFill>
                  <a:srgbClr val="0070C0"/>
                </a:solidFill>
              </a:rPr>
              <a:t>var</a:t>
            </a:r>
            <a:r>
              <a:rPr lang="en-US" altLang="zh-TW" sz="3100" dirty="0">
                <a:solidFill>
                  <a:srgbClr val="0070C0"/>
                </a:solidFill>
              </a:rPr>
              <a:t> </a:t>
            </a:r>
            <a:r>
              <a:rPr lang="en-US" altLang="zh-TW" sz="3100" dirty="0">
                <a:solidFill>
                  <a:srgbClr val="C00000"/>
                </a:solidFill>
              </a:rPr>
              <a:t>data</a:t>
            </a:r>
            <a:r>
              <a:rPr lang="en-US" altLang="zh-TW" sz="3100" dirty="0">
                <a:solidFill>
                  <a:srgbClr val="0070C0"/>
                </a:solidFill>
              </a:rPr>
              <a:t> = [1,2,3,4,5]; </a:t>
            </a:r>
            <a:r>
              <a:rPr lang="en-US" altLang="zh-TW" sz="3100" dirty="0"/>
              <a:t>// An array to sum</a:t>
            </a:r>
          </a:p>
          <a:p>
            <a:pPr lvl="2"/>
            <a:r>
              <a:rPr lang="en-US" altLang="zh-TW" sz="3100" dirty="0"/>
              <a:t>// Compute the sum of the array elements</a:t>
            </a:r>
          </a:p>
          <a:p>
            <a:pPr lvl="2"/>
            <a:r>
              <a:rPr lang="nn-NO" altLang="zh-TW" sz="3100" dirty="0">
                <a:solidFill>
                  <a:srgbClr val="0070C0"/>
                </a:solidFill>
              </a:rPr>
              <a:t>var sum = 0; </a:t>
            </a:r>
            <a:r>
              <a:rPr lang="nn-NO" altLang="zh-TW" sz="3100" dirty="0"/>
              <a:t>// Start at 0</a:t>
            </a:r>
          </a:p>
          <a:p>
            <a:pPr lvl="2"/>
            <a:r>
              <a:rPr lang="en-US" altLang="zh-TW" sz="3100" dirty="0"/>
              <a:t>// Add each value to sum</a:t>
            </a:r>
          </a:p>
          <a:p>
            <a:pPr lvl="2"/>
            <a:r>
              <a:rPr lang="en-US" altLang="zh-TW" sz="3100" dirty="0" err="1">
                <a:solidFill>
                  <a:srgbClr val="C00000"/>
                </a:solidFill>
              </a:rPr>
              <a:t>data.forEach</a:t>
            </a:r>
            <a:r>
              <a:rPr lang="en-US" altLang="zh-TW" sz="3100" dirty="0">
                <a:solidFill>
                  <a:srgbClr val="0070C0"/>
                </a:solidFill>
              </a:rPr>
              <a:t>( </a:t>
            </a:r>
            <a:r>
              <a:rPr lang="en-US" altLang="zh-TW" sz="3100" b="1" dirty="0">
                <a:solidFill>
                  <a:srgbClr val="0070C0"/>
                </a:solidFill>
              </a:rPr>
              <a:t>function</a:t>
            </a:r>
            <a:r>
              <a:rPr lang="en-US" altLang="zh-TW" sz="3100" dirty="0">
                <a:solidFill>
                  <a:srgbClr val="0070C0"/>
                </a:solidFill>
              </a:rPr>
              <a:t>(</a:t>
            </a:r>
            <a:r>
              <a:rPr lang="en-US" altLang="zh-TW" sz="3100" dirty="0">
                <a:solidFill>
                  <a:srgbClr val="C00000"/>
                </a:solidFill>
              </a:rPr>
              <a:t>value</a:t>
            </a:r>
            <a:r>
              <a:rPr lang="en-US" altLang="zh-TW" sz="3100" dirty="0">
                <a:solidFill>
                  <a:srgbClr val="0070C0"/>
                </a:solidFill>
              </a:rPr>
              <a:t>) { sum += </a:t>
            </a:r>
            <a:r>
              <a:rPr lang="en-US" altLang="zh-TW" sz="3100" dirty="0">
                <a:solidFill>
                  <a:srgbClr val="C00000"/>
                </a:solidFill>
              </a:rPr>
              <a:t>value</a:t>
            </a:r>
            <a:r>
              <a:rPr lang="en-US" altLang="zh-TW" sz="3100" dirty="0">
                <a:solidFill>
                  <a:srgbClr val="0070C0"/>
                </a:solidFill>
              </a:rPr>
              <a:t>; });</a:t>
            </a:r>
          </a:p>
          <a:p>
            <a:pPr lvl="2"/>
            <a:r>
              <a:rPr lang="en-US" altLang="zh-TW" sz="3100" dirty="0">
                <a:solidFill>
                  <a:srgbClr val="0070C0"/>
                </a:solidFill>
              </a:rPr>
              <a:t>sum </a:t>
            </a:r>
            <a:r>
              <a:rPr lang="en-US" altLang="zh-TW" sz="3100" dirty="0"/>
              <a:t>// =&gt; 15</a:t>
            </a:r>
          </a:p>
          <a:p>
            <a:pPr lvl="2"/>
            <a:endParaRPr lang="en-US" altLang="zh-TW" sz="3100" dirty="0">
              <a:solidFill>
                <a:srgbClr val="0070C0"/>
              </a:solidFill>
            </a:endParaRPr>
          </a:p>
          <a:p>
            <a:pPr lvl="2"/>
            <a:r>
              <a:rPr lang="en-US" altLang="zh-TW" sz="3100" dirty="0"/>
              <a:t>// Now increment each array element</a:t>
            </a:r>
          </a:p>
          <a:p>
            <a:pPr lvl="2"/>
            <a:r>
              <a:rPr lang="en-US" altLang="zh-TW" sz="3100" dirty="0" err="1">
                <a:solidFill>
                  <a:srgbClr val="0070C0"/>
                </a:solidFill>
              </a:rPr>
              <a:t>data.</a:t>
            </a:r>
            <a:r>
              <a:rPr lang="en-US" altLang="zh-TW" sz="3100" b="1" dirty="0" err="1">
                <a:solidFill>
                  <a:srgbClr val="C00000"/>
                </a:solidFill>
              </a:rPr>
              <a:t>forEach</a:t>
            </a:r>
            <a:r>
              <a:rPr lang="en-US" altLang="zh-TW" sz="3100" dirty="0">
                <a:solidFill>
                  <a:srgbClr val="0070C0"/>
                </a:solidFill>
              </a:rPr>
              <a:t>(function(</a:t>
            </a:r>
            <a:r>
              <a:rPr lang="en-US" altLang="zh-TW" sz="3100" dirty="0">
                <a:solidFill>
                  <a:srgbClr val="C00000"/>
                </a:solidFill>
              </a:rPr>
              <a:t>v, i, a</a:t>
            </a:r>
            <a:r>
              <a:rPr lang="en-US" altLang="zh-TW" sz="3100" dirty="0">
                <a:solidFill>
                  <a:srgbClr val="0070C0"/>
                </a:solidFill>
              </a:rPr>
              <a:t>) { </a:t>
            </a:r>
            <a:r>
              <a:rPr lang="en-US" altLang="zh-TW" sz="3100" dirty="0">
                <a:solidFill>
                  <a:srgbClr val="C00000"/>
                </a:solidFill>
              </a:rPr>
              <a:t>a</a:t>
            </a:r>
            <a:r>
              <a:rPr lang="en-US" altLang="zh-TW" sz="3100" dirty="0">
                <a:solidFill>
                  <a:srgbClr val="0070C0"/>
                </a:solidFill>
              </a:rPr>
              <a:t>[</a:t>
            </a:r>
            <a:r>
              <a:rPr lang="en-US" altLang="zh-TW" sz="3100" dirty="0">
                <a:solidFill>
                  <a:srgbClr val="C00000"/>
                </a:solidFill>
              </a:rPr>
              <a:t>i</a:t>
            </a:r>
            <a:r>
              <a:rPr lang="en-US" altLang="zh-TW" sz="3100" dirty="0">
                <a:solidFill>
                  <a:srgbClr val="0070C0"/>
                </a:solidFill>
              </a:rPr>
              <a:t>] = </a:t>
            </a:r>
            <a:r>
              <a:rPr lang="en-US" altLang="zh-TW" sz="3100" dirty="0">
                <a:solidFill>
                  <a:srgbClr val="C00000"/>
                </a:solidFill>
              </a:rPr>
              <a:t>v</a:t>
            </a:r>
            <a:r>
              <a:rPr lang="en-US" altLang="zh-TW" sz="3100" dirty="0">
                <a:solidFill>
                  <a:srgbClr val="0070C0"/>
                </a:solidFill>
              </a:rPr>
              <a:t> + 1; }); </a:t>
            </a:r>
            <a:r>
              <a:rPr lang="en-US" altLang="zh-TW" sz="3100" dirty="0"/>
              <a:t>//</a:t>
            </a:r>
            <a:r>
              <a:rPr lang="en-US" altLang="zh-TW" sz="3100" dirty="0">
                <a:solidFill>
                  <a:srgbClr val="FF0000"/>
                </a:solidFill>
              </a:rPr>
              <a:t>v</a:t>
            </a:r>
            <a:r>
              <a:rPr lang="en-US" altLang="zh-TW" sz="3100" dirty="0"/>
              <a:t>alue, </a:t>
            </a:r>
            <a:r>
              <a:rPr lang="en-US" altLang="zh-TW" sz="3100" dirty="0">
                <a:solidFill>
                  <a:srgbClr val="FF0000"/>
                </a:solidFill>
              </a:rPr>
              <a:t>i</a:t>
            </a:r>
            <a:r>
              <a:rPr lang="en-US" altLang="zh-TW" sz="3100" dirty="0"/>
              <a:t>ndex, </a:t>
            </a:r>
            <a:r>
              <a:rPr lang="en-US" altLang="zh-TW" sz="3100" dirty="0">
                <a:solidFill>
                  <a:srgbClr val="FF0000"/>
                </a:solidFill>
              </a:rPr>
              <a:t>a</a:t>
            </a:r>
            <a:r>
              <a:rPr lang="en-US" altLang="zh-TW" sz="3100" dirty="0"/>
              <a:t>rray</a:t>
            </a:r>
          </a:p>
          <a:p>
            <a:pPr lvl="2"/>
            <a:r>
              <a:rPr lang="en-US" altLang="zh-TW" sz="3100" dirty="0"/>
              <a:t>data</a:t>
            </a:r>
            <a:r>
              <a:rPr lang="en-US" altLang="zh-TW" sz="3100" dirty="0">
                <a:solidFill>
                  <a:srgbClr val="0070C0"/>
                </a:solidFill>
              </a:rPr>
              <a:t> // =&gt; [2,3,4,5,6]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A907C6-51AB-4AAA-A003-F408FFFB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556792"/>
            <a:ext cx="32099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8561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800" b="1" dirty="0" err="1"/>
              <a:t>forEach</a:t>
            </a:r>
            <a:r>
              <a:rPr lang="en-US" altLang="zh-TW" sz="2800" b="1" dirty="0"/>
              <a:t>():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no way to terminate </a:t>
            </a:r>
            <a:r>
              <a:rPr lang="en-US" altLang="zh-TW" dirty="0">
                <a:solidFill>
                  <a:srgbClr val="0070C0"/>
                </a:solidFill>
              </a:rPr>
              <a:t>iteration before all elements have been passed to the function.</a:t>
            </a:r>
          </a:p>
          <a:p>
            <a:pPr lvl="2"/>
            <a:r>
              <a:rPr lang="en-US" altLang="zh-TW" dirty="0"/>
              <a:t>to terminate early: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must throw an exception</a:t>
            </a:r>
            <a:r>
              <a:rPr lang="en-US" altLang="zh-TW" dirty="0"/>
              <a:t>, and place the call to </a:t>
            </a:r>
            <a:r>
              <a:rPr lang="en-US" altLang="zh-TW" dirty="0" err="1"/>
              <a:t>forEach</a:t>
            </a:r>
            <a:r>
              <a:rPr lang="en-US" altLang="zh-TW" dirty="0"/>
              <a:t>() within a try block.</a:t>
            </a:r>
          </a:p>
          <a:p>
            <a:pPr lvl="3"/>
            <a:r>
              <a:rPr lang="en-US" altLang="zh-TW" dirty="0"/>
              <a:t>code defines a </a:t>
            </a:r>
            <a:r>
              <a:rPr lang="en-US" altLang="zh-TW" dirty="0" err="1"/>
              <a:t>foreach</a:t>
            </a:r>
            <a:r>
              <a:rPr lang="en-US" altLang="zh-TW" dirty="0"/>
              <a:t>() function:</a:t>
            </a:r>
          </a:p>
          <a:p>
            <a:pPr lvl="4"/>
            <a:r>
              <a:rPr lang="en-US" altLang="zh-TW" dirty="0"/>
              <a:t>calls the </a:t>
            </a:r>
            <a:r>
              <a:rPr lang="en-US" altLang="zh-TW" dirty="0" err="1"/>
              <a:t>forEach</a:t>
            </a:r>
            <a:r>
              <a:rPr lang="en-US" altLang="zh-TW" dirty="0"/>
              <a:t>() method within such a try block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foreach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a,f,t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    try </a:t>
            </a:r>
            <a:r>
              <a:rPr lang="en-US" altLang="zh-TW" dirty="0">
                <a:solidFill>
                  <a:srgbClr val="0070C0"/>
                </a:solidFill>
              </a:rPr>
              <a:t>{ </a:t>
            </a:r>
            <a:r>
              <a:rPr lang="en-US" altLang="zh-TW" dirty="0" err="1">
                <a:solidFill>
                  <a:srgbClr val="0070C0"/>
                </a:solidFill>
              </a:rPr>
              <a:t>a.</a:t>
            </a:r>
            <a:r>
              <a:rPr lang="en-US" altLang="zh-TW" dirty="0" err="1">
                <a:solidFill>
                  <a:srgbClr val="C00000"/>
                </a:solidFill>
              </a:rPr>
              <a:t>forEach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f,t</a:t>
            </a:r>
            <a:r>
              <a:rPr lang="en-US" altLang="zh-TW" dirty="0">
                <a:solidFill>
                  <a:srgbClr val="0070C0"/>
                </a:solidFill>
              </a:rPr>
              <a:t>);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b="1" dirty="0">
                <a:solidFill>
                  <a:srgbClr val="0070C0"/>
                </a:solidFill>
              </a:rPr>
              <a:t>catch</a:t>
            </a:r>
            <a:r>
              <a:rPr lang="en-US" altLang="zh-TW" dirty="0">
                <a:solidFill>
                  <a:srgbClr val="0070C0"/>
                </a:solidFill>
              </a:rPr>
              <a:t>(e)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if (e === </a:t>
            </a:r>
            <a:r>
              <a:rPr lang="en-US" altLang="zh-TW" dirty="0" err="1">
                <a:solidFill>
                  <a:srgbClr val="C00000"/>
                </a:solidFill>
              </a:rPr>
              <a:t>foreach.break</a:t>
            </a:r>
            <a:r>
              <a:rPr lang="en-US" altLang="zh-TW" dirty="0">
                <a:solidFill>
                  <a:srgbClr val="0070C0"/>
                </a:solidFill>
              </a:rPr>
              <a:t>) return;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else </a:t>
            </a:r>
            <a:r>
              <a:rPr lang="en-US" altLang="zh-TW" b="1" dirty="0">
                <a:solidFill>
                  <a:srgbClr val="0070C0"/>
                </a:solidFill>
              </a:rPr>
              <a:t>throw</a:t>
            </a:r>
            <a:r>
              <a:rPr lang="en-US" altLang="zh-TW" dirty="0">
                <a:solidFill>
                  <a:srgbClr val="0070C0"/>
                </a:solidFill>
              </a:rPr>
              <a:t> e;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}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foreach.break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b="1" dirty="0">
                <a:solidFill>
                  <a:srgbClr val="C00000"/>
                </a:solidFill>
              </a:rPr>
              <a:t>Error</a:t>
            </a:r>
            <a:r>
              <a:rPr lang="en-US" altLang="zh-TW" dirty="0">
                <a:solidFill>
                  <a:srgbClr val="0070C0"/>
                </a:solidFill>
              </a:rPr>
              <a:t>("Stop Iteration");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012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map():</a:t>
            </a:r>
          </a:p>
          <a:p>
            <a:pPr lvl="1"/>
            <a:r>
              <a:rPr lang="en-US" altLang="zh-TW" dirty="0"/>
              <a:t>passes </a:t>
            </a:r>
            <a:r>
              <a:rPr lang="en-US" altLang="zh-TW" dirty="0">
                <a:solidFill>
                  <a:srgbClr val="C00000"/>
                </a:solidFill>
              </a:rPr>
              <a:t>each element of the array </a:t>
            </a:r>
            <a:r>
              <a:rPr lang="en-US" altLang="zh-TW" dirty="0"/>
              <a:t>on which it is invoked to the function you specify: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 = [1, 2, 3];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b = </a:t>
            </a:r>
            <a:r>
              <a:rPr lang="en-US" altLang="zh-TW" dirty="0" err="1">
                <a:solidFill>
                  <a:srgbClr val="0070C0"/>
                </a:solidFill>
              </a:rPr>
              <a:t>a.</a:t>
            </a:r>
            <a:r>
              <a:rPr lang="en-US" altLang="zh-TW" b="1" dirty="0" err="1">
                <a:solidFill>
                  <a:srgbClr val="C00000"/>
                </a:solidFill>
              </a:rPr>
              <a:t>map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(x) { return </a:t>
            </a:r>
            <a:r>
              <a:rPr lang="en-US" altLang="zh-TW" b="1" dirty="0">
                <a:solidFill>
                  <a:srgbClr val="0070C0"/>
                </a:solidFill>
              </a:rPr>
              <a:t>x*x</a:t>
            </a:r>
            <a:r>
              <a:rPr lang="en-US" altLang="zh-TW" dirty="0">
                <a:solidFill>
                  <a:srgbClr val="0070C0"/>
                </a:solidFill>
              </a:rPr>
              <a:t>; });</a:t>
            </a:r>
            <a:r>
              <a:rPr lang="en-US" altLang="zh-TW" dirty="0"/>
              <a:t> // b is [1, 4, 9]</a:t>
            </a:r>
          </a:p>
          <a:p>
            <a:endParaRPr lang="en-US" altLang="zh-TW" sz="2800" dirty="0"/>
          </a:p>
          <a:p>
            <a:r>
              <a:rPr lang="en-US" altLang="zh-TW" sz="2800" b="1" dirty="0"/>
              <a:t>filter():</a:t>
            </a:r>
          </a:p>
          <a:p>
            <a:pPr lvl="1"/>
            <a:r>
              <a:rPr lang="en-US" altLang="zh-TW" dirty="0"/>
              <a:t>returns an array containing a </a:t>
            </a:r>
            <a:r>
              <a:rPr lang="en-US" altLang="zh-TW" dirty="0">
                <a:solidFill>
                  <a:srgbClr val="C00000"/>
                </a:solidFill>
              </a:rPr>
              <a:t>subset</a:t>
            </a:r>
            <a:r>
              <a:rPr lang="en-US" altLang="zh-TW" dirty="0"/>
              <a:t> of the elements of the array on which it is invoked:</a:t>
            </a:r>
          </a:p>
          <a:p>
            <a:pPr lvl="2"/>
            <a:r>
              <a:rPr lang="pt-BR" altLang="zh-TW" dirty="0">
                <a:solidFill>
                  <a:srgbClr val="0070C0"/>
                </a:solidFill>
              </a:rPr>
              <a:t>a = [5, 4, 3, 2, 1];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smallvalues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a.filter</a:t>
            </a:r>
            <a:r>
              <a:rPr lang="en-US" altLang="zh-TW" dirty="0">
                <a:solidFill>
                  <a:srgbClr val="0070C0"/>
                </a:solidFill>
              </a:rPr>
              <a:t>(function(x) { return x &lt; 3 }); </a:t>
            </a:r>
            <a:r>
              <a:rPr lang="en-US" altLang="zh-TW" dirty="0"/>
              <a:t>// [2, 1]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everyother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a.filter</a:t>
            </a:r>
            <a:r>
              <a:rPr lang="en-US" altLang="zh-TW" dirty="0">
                <a:solidFill>
                  <a:srgbClr val="0070C0"/>
                </a:solidFill>
              </a:rPr>
              <a:t>(function(</a:t>
            </a:r>
            <a:r>
              <a:rPr lang="en-US" altLang="zh-TW" dirty="0" err="1">
                <a:solidFill>
                  <a:srgbClr val="0070C0"/>
                </a:solidFill>
              </a:rPr>
              <a:t>x,i</a:t>
            </a:r>
            <a:r>
              <a:rPr lang="en-US" altLang="zh-TW" dirty="0">
                <a:solidFill>
                  <a:srgbClr val="0070C0"/>
                </a:solidFill>
              </a:rPr>
              <a:t>) { return i%2==0 }); </a:t>
            </a:r>
            <a:r>
              <a:rPr lang="en-US" altLang="zh-TW" dirty="0"/>
              <a:t>// [5, 3, 1]</a:t>
            </a:r>
          </a:p>
          <a:p>
            <a:pPr lvl="2"/>
            <a:endParaRPr lang="en-US" altLang="zh-TW" sz="1800" dirty="0"/>
          </a:p>
          <a:p>
            <a:pPr lvl="1"/>
            <a:endParaRPr lang="en-US" altLang="zh-TW" sz="2200" b="1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16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Creating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/>
          </a:bodyPr>
          <a:lstStyle/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C00000"/>
                </a:solidFill>
              </a:rPr>
              <a:t>new</a:t>
            </a:r>
            <a:r>
              <a:rPr lang="en-US" altLang="zh-TW" dirty="0"/>
              <a:t> keyword, &amp;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Object.create</a:t>
            </a:r>
            <a:r>
              <a:rPr lang="en-US" altLang="zh-TW" dirty="0">
                <a:solidFill>
                  <a:srgbClr val="C00000"/>
                </a:solidFill>
              </a:rPr>
              <a:t>() </a:t>
            </a:r>
            <a:r>
              <a:rPr lang="en-US" altLang="zh-TW" dirty="0"/>
              <a:t>function (ES5):</a:t>
            </a:r>
          </a:p>
          <a:p>
            <a:pPr lvl="1"/>
            <a:r>
              <a:rPr lang="en-US" altLang="zh-TW" sz="2200" dirty="0" err="1">
                <a:solidFill>
                  <a:srgbClr val="0070C0"/>
                </a:solidFill>
              </a:rPr>
              <a:t>var</a:t>
            </a:r>
            <a:r>
              <a:rPr lang="en-US" altLang="zh-TW" sz="2200" dirty="0">
                <a:solidFill>
                  <a:srgbClr val="0070C0"/>
                </a:solidFill>
              </a:rPr>
              <a:t> empty = </a:t>
            </a:r>
            <a:r>
              <a:rPr lang="en-US" altLang="zh-TW" sz="2200" dirty="0">
                <a:solidFill>
                  <a:srgbClr val="C00000"/>
                </a:solidFill>
              </a:rPr>
              <a:t>{}</a:t>
            </a:r>
            <a:r>
              <a:rPr lang="en-US" altLang="zh-TW" sz="2200" dirty="0"/>
              <a:t>; // An object with no properties</a:t>
            </a:r>
          </a:p>
          <a:p>
            <a:pPr lvl="1"/>
            <a:r>
              <a:rPr lang="en-US" altLang="zh-TW" sz="2200" dirty="0" err="1">
                <a:solidFill>
                  <a:srgbClr val="0070C0"/>
                </a:solidFill>
              </a:rPr>
              <a:t>var</a:t>
            </a:r>
            <a:r>
              <a:rPr lang="en-US" altLang="zh-TW" sz="2200" dirty="0">
                <a:solidFill>
                  <a:srgbClr val="0070C0"/>
                </a:solidFill>
              </a:rPr>
              <a:t> point = { x:0, y:0 }; </a:t>
            </a:r>
            <a:r>
              <a:rPr lang="en-US" altLang="zh-TW" sz="2200" dirty="0"/>
              <a:t>// Two properties</a:t>
            </a:r>
          </a:p>
          <a:p>
            <a:pPr lvl="1"/>
            <a:r>
              <a:rPr lang="en-US" altLang="zh-TW" sz="2200" dirty="0" err="1">
                <a:solidFill>
                  <a:srgbClr val="0070C0"/>
                </a:solidFill>
              </a:rPr>
              <a:t>var</a:t>
            </a:r>
            <a:r>
              <a:rPr lang="en-US" altLang="zh-TW" sz="2200" dirty="0">
                <a:solidFill>
                  <a:srgbClr val="0070C0"/>
                </a:solidFill>
              </a:rPr>
              <a:t> point2 = { x:point.x, y:point.y+1 }; </a:t>
            </a:r>
            <a:r>
              <a:rPr lang="en-US" altLang="zh-TW" sz="2200" dirty="0"/>
              <a:t>// More complex values</a:t>
            </a:r>
          </a:p>
          <a:p>
            <a:pPr lvl="1"/>
            <a:r>
              <a:rPr lang="en-US" altLang="zh-TW" sz="2200" dirty="0" err="1">
                <a:solidFill>
                  <a:srgbClr val="0070C0"/>
                </a:solidFill>
              </a:rPr>
              <a:t>var</a:t>
            </a:r>
            <a:r>
              <a:rPr lang="en-US" altLang="zh-TW" sz="2200" dirty="0">
                <a:solidFill>
                  <a:srgbClr val="0070C0"/>
                </a:solidFill>
              </a:rPr>
              <a:t> book = {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       "main title": "JavaScript", </a:t>
            </a:r>
            <a:r>
              <a:rPr lang="en-US" altLang="zh-TW" sz="2200" dirty="0"/>
              <a:t>// Property names include </a:t>
            </a:r>
            <a:r>
              <a:rPr lang="en-US" altLang="zh-TW" sz="2200" dirty="0">
                <a:solidFill>
                  <a:srgbClr val="C00000"/>
                </a:solidFill>
              </a:rPr>
              <a:t>spaces</a:t>
            </a:r>
            <a:r>
              <a:rPr lang="en-US" altLang="zh-TW" sz="2200" dirty="0"/>
              <a:t>,</a:t>
            </a:r>
          </a:p>
          <a:p>
            <a:pPr lvl="1"/>
            <a:r>
              <a:rPr lang="en-US" altLang="zh-TW" sz="2200" dirty="0"/>
              <a:t>           </a:t>
            </a:r>
            <a:r>
              <a:rPr lang="en-US" altLang="zh-TW" sz="2200" dirty="0">
                <a:solidFill>
                  <a:srgbClr val="C00000"/>
                </a:solidFill>
              </a:rPr>
              <a:t>'sub-title'</a:t>
            </a:r>
            <a:r>
              <a:rPr lang="en-US" altLang="zh-TW" sz="2200" dirty="0"/>
              <a:t>:</a:t>
            </a:r>
            <a:r>
              <a:rPr lang="en-US" altLang="zh-TW" sz="2200" dirty="0">
                <a:solidFill>
                  <a:srgbClr val="0070C0"/>
                </a:solidFill>
              </a:rPr>
              <a:t> "The Definitive Guide",</a:t>
            </a:r>
            <a:r>
              <a:rPr lang="en-US" altLang="zh-TW" sz="2200" dirty="0"/>
              <a:t> </a:t>
            </a:r>
            <a:r>
              <a:rPr lang="en-US" altLang="zh-TW" sz="1800" dirty="0"/>
              <a:t>// and </a:t>
            </a:r>
            <a:r>
              <a:rPr lang="en-US" altLang="zh-TW" sz="1800" dirty="0">
                <a:solidFill>
                  <a:srgbClr val="C00000"/>
                </a:solidFill>
              </a:rPr>
              <a:t>hyphens</a:t>
            </a:r>
            <a:r>
              <a:rPr lang="en-US" altLang="zh-TW" sz="1800" dirty="0"/>
              <a:t>, so use string literals</a:t>
            </a:r>
          </a:p>
          <a:p>
            <a:pPr lvl="1"/>
            <a:r>
              <a:rPr lang="en-US" altLang="zh-TW" sz="2200" dirty="0"/>
              <a:t>            </a:t>
            </a:r>
            <a:r>
              <a:rPr lang="en-US" altLang="zh-TW" sz="2200" dirty="0">
                <a:solidFill>
                  <a:srgbClr val="C00000"/>
                </a:solidFill>
              </a:rPr>
              <a:t>"for":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"all audiences", </a:t>
            </a:r>
            <a:r>
              <a:rPr lang="en-US" altLang="zh-TW" sz="2200" dirty="0"/>
              <a:t>// for is a </a:t>
            </a:r>
            <a:r>
              <a:rPr lang="en-US" altLang="zh-TW" sz="2200" dirty="0">
                <a:solidFill>
                  <a:srgbClr val="C00000"/>
                </a:solidFill>
              </a:rPr>
              <a:t>reserved word</a:t>
            </a:r>
            <a:r>
              <a:rPr lang="en-US" altLang="zh-TW" sz="2200" dirty="0"/>
              <a:t>, so quote</a:t>
            </a:r>
          </a:p>
          <a:p>
            <a:pPr lvl="1"/>
            <a:r>
              <a:rPr lang="en-US" altLang="zh-TW" sz="2200" dirty="0"/>
              <a:t>             </a:t>
            </a:r>
            <a:r>
              <a:rPr lang="en-US" altLang="zh-TW" sz="2200" b="1" dirty="0">
                <a:solidFill>
                  <a:srgbClr val="C00000"/>
                </a:solidFill>
              </a:rPr>
              <a:t>author</a:t>
            </a:r>
            <a:r>
              <a:rPr lang="en-US" altLang="zh-TW" sz="2200" dirty="0">
                <a:solidFill>
                  <a:srgbClr val="0070C0"/>
                </a:solidFill>
              </a:rPr>
              <a:t>: { </a:t>
            </a:r>
            <a:r>
              <a:rPr lang="en-US" altLang="zh-TW" sz="2200" dirty="0"/>
              <a:t>// The value of this property is</a:t>
            </a:r>
          </a:p>
          <a:p>
            <a:pPr lvl="1"/>
            <a:r>
              <a:rPr lang="en-US" altLang="zh-TW" sz="2200" dirty="0"/>
              <a:t>            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 err="1">
                <a:solidFill>
                  <a:srgbClr val="0070C0"/>
                </a:solidFill>
              </a:rPr>
              <a:t>firstname</a:t>
            </a:r>
            <a:r>
              <a:rPr lang="en-US" altLang="zh-TW" sz="2200" dirty="0">
                <a:solidFill>
                  <a:srgbClr val="0070C0"/>
                </a:solidFill>
              </a:rPr>
              <a:t>: "David", </a:t>
            </a:r>
            <a:r>
              <a:rPr lang="en-US" altLang="zh-TW" sz="2200" dirty="0"/>
              <a:t>// itself an object. Note that</a:t>
            </a:r>
          </a:p>
          <a:p>
            <a:pPr lvl="1"/>
            <a:r>
              <a:rPr lang="en-US" altLang="zh-TW" sz="2200" dirty="0"/>
              <a:t>             </a:t>
            </a:r>
            <a:r>
              <a:rPr lang="en-US" altLang="zh-TW" sz="2200" dirty="0">
                <a:solidFill>
                  <a:srgbClr val="0070C0"/>
                </a:solidFill>
              </a:rPr>
              <a:t>surname: "Flanagan" </a:t>
            </a:r>
            <a:r>
              <a:rPr lang="en-US" altLang="zh-TW" sz="2200" dirty="0"/>
              <a:t>// these property names are unquoted.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         }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191125"/>
            <a:ext cx="59531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196752"/>
            <a:ext cx="2843808" cy="7920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8412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600" b="1" dirty="0"/>
              <a:t>every() and some():</a:t>
            </a:r>
          </a:p>
          <a:p>
            <a:pPr lvl="1"/>
            <a:r>
              <a:rPr lang="en-US" altLang="zh-TW" sz="2200" dirty="0"/>
              <a:t>apply a </a:t>
            </a:r>
            <a:r>
              <a:rPr lang="en-US" altLang="zh-TW" sz="2200" b="1" dirty="0">
                <a:solidFill>
                  <a:srgbClr val="C00000"/>
                </a:solidFill>
              </a:rPr>
              <a:t>predicate</a:t>
            </a:r>
            <a:r>
              <a:rPr lang="en-US" altLang="zh-TW" sz="2200" b="1" dirty="0"/>
              <a:t> function </a:t>
            </a:r>
            <a:r>
              <a:rPr lang="en-US" altLang="zh-TW" sz="2200" dirty="0"/>
              <a:t>you specify to the elements of the array, and then return </a:t>
            </a:r>
            <a:r>
              <a:rPr lang="en-US" altLang="zh-TW" sz="2200" dirty="0">
                <a:solidFill>
                  <a:srgbClr val="C00000"/>
                </a:solidFill>
              </a:rPr>
              <a:t>true or false</a:t>
            </a:r>
            <a:r>
              <a:rPr lang="en-US" altLang="zh-TW" sz="2200" dirty="0"/>
              <a:t>.</a:t>
            </a:r>
          </a:p>
          <a:p>
            <a:pPr lvl="2"/>
            <a:r>
              <a:rPr lang="en-US" altLang="zh-TW" b="1" dirty="0"/>
              <a:t>every() </a:t>
            </a:r>
            <a:r>
              <a:rPr lang="en-US" altLang="zh-TW" dirty="0"/>
              <a:t>is like the mathematical “</a:t>
            </a:r>
            <a:r>
              <a:rPr lang="en-US" altLang="zh-TW" b="1" dirty="0">
                <a:solidFill>
                  <a:srgbClr val="C00000"/>
                </a:solidFill>
              </a:rPr>
              <a:t>for all</a:t>
            </a:r>
            <a:r>
              <a:rPr lang="en-US" altLang="zh-TW" dirty="0"/>
              <a:t>” quantifier </a:t>
            </a:r>
            <a:r>
              <a:rPr lang="en-US" altLang="zh-TW" b="1" dirty="0">
                <a:solidFill>
                  <a:srgbClr val="C00000"/>
                </a:solidFill>
              </a:rPr>
              <a:t>∀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it returns true:</a:t>
            </a:r>
          </a:p>
          <a:p>
            <a:pPr lvl="4"/>
            <a:r>
              <a:rPr lang="en-US" altLang="zh-TW" dirty="0"/>
              <a:t>your predicate function returns true for all elements in the array</a:t>
            </a:r>
          </a:p>
          <a:p>
            <a:pPr lvl="3"/>
            <a:r>
              <a:rPr lang="en-US" altLang="zh-TW" sz="1800" dirty="0">
                <a:solidFill>
                  <a:srgbClr val="0070C0"/>
                </a:solidFill>
              </a:rPr>
              <a:t>a = [1,2,3,4,5];</a:t>
            </a:r>
          </a:p>
          <a:p>
            <a:pPr lvl="3"/>
            <a:r>
              <a:rPr lang="en-US" altLang="zh-TW" sz="1800" dirty="0" err="1">
                <a:solidFill>
                  <a:srgbClr val="0070C0"/>
                </a:solidFill>
              </a:rPr>
              <a:t>a.every</a:t>
            </a:r>
            <a:r>
              <a:rPr lang="en-US" altLang="zh-TW" sz="1800" dirty="0">
                <a:solidFill>
                  <a:srgbClr val="0070C0"/>
                </a:solidFill>
              </a:rPr>
              <a:t>(function(x) { return x &lt; 10; }) </a:t>
            </a:r>
            <a:r>
              <a:rPr lang="en-US" altLang="zh-TW" sz="1800" dirty="0"/>
              <a:t>// =&gt; true: all values &lt; 10.</a:t>
            </a:r>
          </a:p>
          <a:p>
            <a:pPr lvl="3"/>
            <a:r>
              <a:rPr lang="en-US" altLang="zh-TW" sz="1800" dirty="0" err="1">
                <a:solidFill>
                  <a:srgbClr val="0070C0"/>
                </a:solidFill>
              </a:rPr>
              <a:t>a.every</a:t>
            </a:r>
            <a:r>
              <a:rPr lang="en-US" altLang="zh-TW" sz="1800" dirty="0">
                <a:solidFill>
                  <a:srgbClr val="0070C0"/>
                </a:solidFill>
              </a:rPr>
              <a:t>(function(x) { return x % 2 === 0; }) </a:t>
            </a:r>
            <a:r>
              <a:rPr lang="en-US" altLang="zh-TW" sz="1800" dirty="0"/>
              <a:t>// =&gt; </a:t>
            </a:r>
            <a:r>
              <a:rPr lang="en-US" altLang="zh-TW" sz="1800" dirty="0">
                <a:solidFill>
                  <a:srgbClr val="C00000"/>
                </a:solidFill>
              </a:rPr>
              <a:t>false</a:t>
            </a:r>
            <a:r>
              <a:rPr lang="en-US" altLang="zh-TW" sz="1800" dirty="0"/>
              <a:t>: not all values even</a:t>
            </a:r>
            <a:r>
              <a:rPr lang="en-US" altLang="zh-TW" sz="1600" dirty="0"/>
              <a:t>.</a:t>
            </a:r>
          </a:p>
          <a:p>
            <a:pPr lvl="2"/>
            <a:r>
              <a:rPr lang="en-US" altLang="zh-TW" b="1" dirty="0"/>
              <a:t>some() </a:t>
            </a:r>
            <a:r>
              <a:rPr lang="en-US" altLang="zh-TW" dirty="0"/>
              <a:t>is like the mathematical “</a:t>
            </a:r>
            <a:r>
              <a:rPr lang="en-US" altLang="zh-TW" dirty="0">
                <a:solidFill>
                  <a:srgbClr val="C00000"/>
                </a:solidFill>
              </a:rPr>
              <a:t>there exists, ⱻ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sz="1800" dirty="0">
                <a:solidFill>
                  <a:srgbClr val="0070C0"/>
                </a:solidFill>
              </a:rPr>
              <a:t>a = [1,2,3,4,5];</a:t>
            </a:r>
          </a:p>
          <a:p>
            <a:pPr lvl="3"/>
            <a:r>
              <a:rPr lang="en-US" altLang="zh-TW" sz="1800" dirty="0" err="1">
                <a:solidFill>
                  <a:srgbClr val="0070C0"/>
                </a:solidFill>
              </a:rPr>
              <a:t>a.some</a:t>
            </a:r>
            <a:r>
              <a:rPr lang="en-US" altLang="zh-TW" sz="1800" dirty="0">
                <a:solidFill>
                  <a:srgbClr val="0070C0"/>
                </a:solidFill>
              </a:rPr>
              <a:t>(function(x) { return x%2===0; }) </a:t>
            </a:r>
            <a:r>
              <a:rPr lang="en-US" altLang="zh-TW" sz="1800" dirty="0"/>
              <a:t>// =&gt; </a:t>
            </a:r>
            <a:r>
              <a:rPr lang="en-US" altLang="zh-TW" sz="1800" dirty="0">
                <a:solidFill>
                  <a:srgbClr val="C00000"/>
                </a:solidFill>
              </a:rPr>
              <a:t>true</a:t>
            </a:r>
            <a:r>
              <a:rPr lang="en-US" altLang="zh-TW" sz="1800" dirty="0"/>
              <a:t> a has some even numbers.</a:t>
            </a:r>
          </a:p>
          <a:p>
            <a:pPr lvl="3"/>
            <a:r>
              <a:rPr lang="en-US" altLang="zh-TW" sz="1800" dirty="0" err="1">
                <a:solidFill>
                  <a:srgbClr val="0070C0"/>
                </a:solidFill>
              </a:rPr>
              <a:t>a.some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 err="1">
                <a:solidFill>
                  <a:srgbClr val="0070C0"/>
                </a:solidFill>
              </a:rPr>
              <a:t>isNaN</a:t>
            </a:r>
            <a:r>
              <a:rPr lang="en-US" altLang="zh-TW" sz="1800" dirty="0">
                <a:solidFill>
                  <a:srgbClr val="0070C0"/>
                </a:solidFill>
              </a:rPr>
              <a:t>) </a:t>
            </a:r>
            <a:r>
              <a:rPr lang="en-US" altLang="zh-TW" sz="1800" dirty="0"/>
              <a:t>// =&gt; false: a has no non-numbers.</a:t>
            </a:r>
            <a:endParaRPr lang="en-US" altLang="zh-TW" sz="16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1"/>
            <a:endParaRPr lang="en-US" altLang="zh-TW" sz="2200" b="1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226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sz="2600" b="1" dirty="0"/>
              <a:t>reduce(), </a:t>
            </a:r>
            <a:r>
              <a:rPr lang="en-US" altLang="zh-TW" sz="2600" b="1" dirty="0" err="1"/>
              <a:t>reduceRight</a:t>
            </a:r>
            <a:r>
              <a:rPr lang="en-US" altLang="zh-TW" sz="2600" b="1" dirty="0"/>
              <a:t>():</a:t>
            </a:r>
          </a:p>
          <a:p>
            <a:pPr lvl="1"/>
            <a:r>
              <a:rPr lang="en-US" altLang="zh-TW" b="1" dirty="0"/>
              <a:t>combine</a:t>
            </a:r>
            <a:r>
              <a:rPr lang="en-US" altLang="zh-TW" dirty="0"/>
              <a:t> the elements of an array, </a:t>
            </a:r>
          </a:p>
          <a:p>
            <a:pPr lvl="1"/>
            <a:r>
              <a:rPr lang="en-US" altLang="zh-TW" dirty="0"/>
              <a:t>using the</a:t>
            </a:r>
            <a:r>
              <a:rPr lang="zh-TW" altLang="en-US" dirty="0"/>
              <a:t> </a:t>
            </a:r>
            <a:r>
              <a:rPr lang="en-US" altLang="zh-TW" dirty="0"/>
              <a:t>function you specify, to produce a </a:t>
            </a:r>
            <a:r>
              <a:rPr lang="en-US" altLang="zh-TW" b="1" dirty="0"/>
              <a:t>single value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a = [1,2,3,4,5]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sum = </a:t>
            </a:r>
            <a:r>
              <a:rPr lang="en-US" altLang="zh-TW" sz="2000" dirty="0" err="1">
                <a:solidFill>
                  <a:srgbClr val="0070C0"/>
                </a:solidFill>
              </a:rPr>
              <a:t>a.</a:t>
            </a:r>
            <a:r>
              <a:rPr lang="en-US" altLang="zh-TW" sz="2000" b="1" dirty="0" err="1">
                <a:solidFill>
                  <a:srgbClr val="C00000"/>
                </a:solidFill>
              </a:rPr>
              <a:t>reduce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b="1" u="sng" dirty="0">
                <a:solidFill>
                  <a:srgbClr val="0070C0"/>
                </a:solidFill>
              </a:rPr>
              <a:t>function(</a:t>
            </a:r>
            <a:r>
              <a:rPr lang="en-US" altLang="zh-TW" sz="2000" b="1" u="sng" dirty="0" err="1">
                <a:solidFill>
                  <a:srgbClr val="0070C0"/>
                </a:solidFill>
              </a:rPr>
              <a:t>x,y</a:t>
            </a:r>
            <a:r>
              <a:rPr lang="en-US" altLang="zh-TW" sz="2000" b="1" u="sng" dirty="0">
                <a:solidFill>
                  <a:srgbClr val="0070C0"/>
                </a:solidFill>
              </a:rPr>
              <a:t>) { return </a:t>
            </a:r>
            <a:r>
              <a:rPr lang="en-US" altLang="zh-TW" sz="2000" b="1" u="sng" dirty="0" err="1">
                <a:solidFill>
                  <a:srgbClr val="0070C0"/>
                </a:solidFill>
              </a:rPr>
              <a:t>x+y</a:t>
            </a:r>
            <a:r>
              <a:rPr lang="en-US" altLang="zh-TW" sz="2000" b="1" u="sng" dirty="0">
                <a:solidFill>
                  <a:srgbClr val="0070C0"/>
                </a:solidFill>
              </a:rPr>
              <a:t> }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b="1" u="sng" dirty="0">
                <a:solidFill>
                  <a:srgbClr val="0070C0"/>
                </a:solidFill>
              </a:rPr>
              <a:t>0</a:t>
            </a:r>
            <a:r>
              <a:rPr lang="en-US" altLang="zh-TW" sz="2000" dirty="0">
                <a:solidFill>
                  <a:srgbClr val="0070C0"/>
                </a:solidFill>
              </a:rPr>
              <a:t>); </a:t>
            </a:r>
            <a:r>
              <a:rPr lang="en-US" altLang="zh-TW" sz="2000" dirty="0"/>
              <a:t>// Sum of values</a:t>
            </a:r>
          </a:p>
          <a:p>
            <a:pPr lvl="3"/>
            <a:r>
              <a:rPr lang="en-US" altLang="zh-TW" sz="1600" dirty="0"/>
              <a:t>// first call with arguments 0 and 1. It adds these and returns 1. and so on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product = </a:t>
            </a:r>
            <a:r>
              <a:rPr lang="en-US" altLang="zh-TW" sz="2000" dirty="0" err="1">
                <a:solidFill>
                  <a:srgbClr val="0070C0"/>
                </a:solidFill>
              </a:rPr>
              <a:t>a.</a:t>
            </a:r>
            <a:r>
              <a:rPr lang="en-US" altLang="zh-TW" sz="2000" b="1" dirty="0" err="1">
                <a:solidFill>
                  <a:srgbClr val="0070C0"/>
                </a:solidFill>
              </a:rPr>
              <a:t>reduce</a:t>
            </a:r>
            <a:r>
              <a:rPr lang="en-US" altLang="zh-TW" sz="2000" dirty="0">
                <a:solidFill>
                  <a:srgbClr val="0070C0"/>
                </a:solidFill>
              </a:rPr>
              <a:t>(function(</a:t>
            </a:r>
            <a:r>
              <a:rPr lang="en-US" altLang="zh-TW" sz="2000" dirty="0" err="1">
                <a:solidFill>
                  <a:srgbClr val="0070C0"/>
                </a:solidFill>
              </a:rPr>
              <a:t>x,y</a:t>
            </a:r>
            <a:r>
              <a:rPr lang="en-US" altLang="zh-TW" sz="2000" dirty="0">
                <a:solidFill>
                  <a:srgbClr val="0070C0"/>
                </a:solidFill>
              </a:rPr>
              <a:t>) { return x*y }, 1); </a:t>
            </a:r>
            <a:r>
              <a:rPr lang="en-US" altLang="zh-TW" sz="2000" dirty="0"/>
              <a:t>// Product of values</a:t>
            </a:r>
          </a:p>
          <a:p>
            <a:pPr lvl="2"/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max = </a:t>
            </a:r>
            <a:r>
              <a:rPr lang="en-US" altLang="zh-TW" sz="2000" dirty="0" err="1">
                <a:solidFill>
                  <a:srgbClr val="0070C0"/>
                </a:solidFill>
              </a:rPr>
              <a:t>a.</a:t>
            </a:r>
            <a:r>
              <a:rPr lang="en-US" altLang="zh-TW" sz="2000" b="1" dirty="0" err="1">
                <a:solidFill>
                  <a:srgbClr val="0070C0"/>
                </a:solidFill>
              </a:rPr>
              <a:t>reduce</a:t>
            </a:r>
            <a:r>
              <a:rPr lang="en-US" altLang="zh-TW" sz="2000" dirty="0">
                <a:solidFill>
                  <a:srgbClr val="0070C0"/>
                </a:solidFill>
              </a:rPr>
              <a:t>(function(</a:t>
            </a:r>
            <a:r>
              <a:rPr lang="en-US" altLang="zh-TW" sz="2000" dirty="0" err="1">
                <a:solidFill>
                  <a:srgbClr val="0070C0"/>
                </a:solidFill>
              </a:rPr>
              <a:t>x,y</a:t>
            </a:r>
            <a:r>
              <a:rPr lang="en-US" altLang="zh-TW" sz="2000" dirty="0">
                <a:solidFill>
                  <a:srgbClr val="0070C0"/>
                </a:solidFill>
              </a:rPr>
              <a:t>) { return (x&gt;y)?</a:t>
            </a:r>
            <a:r>
              <a:rPr lang="en-US" altLang="zh-TW" sz="2000" dirty="0" err="1">
                <a:solidFill>
                  <a:srgbClr val="0070C0"/>
                </a:solidFill>
              </a:rPr>
              <a:t>x:y</a:t>
            </a:r>
            <a:r>
              <a:rPr lang="en-US" altLang="zh-TW" sz="2000" dirty="0">
                <a:solidFill>
                  <a:srgbClr val="0070C0"/>
                </a:solidFill>
              </a:rPr>
              <a:t>; }); </a:t>
            </a:r>
            <a:r>
              <a:rPr lang="en-US" altLang="zh-TW" sz="2000" dirty="0"/>
              <a:t>// Largest value</a:t>
            </a:r>
          </a:p>
          <a:p>
            <a:pPr lvl="1"/>
            <a:r>
              <a:rPr lang="en-US" altLang="zh-TW" dirty="0"/>
              <a:t>reduce() takes two arguments: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first</a:t>
            </a:r>
            <a:r>
              <a:rPr lang="en-US" altLang="zh-TW" dirty="0"/>
              <a:t> is the function that performs the reduction</a:t>
            </a:r>
            <a:r>
              <a:rPr lang="zh-TW" altLang="en-US" dirty="0"/>
              <a:t> </a:t>
            </a:r>
            <a:r>
              <a:rPr lang="en-US" altLang="zh-TW" dirty="0"/>
              <a:t>operation.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second (optional)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C00000"/>
                </a:solidFill>
              </a:rPr>
              <a:t>an </a:t>
            </a:r>
            <a:r>
              <a:rPr lang="en-US" altLang="zh-TW" b="1" dirty="0">
                <a:solidFill>
                  <a:srgbClr val="C00000"/>
                </a:solidFill>
              </a:rPr>
              <a:t>initial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value</a:t>
            </a:r>
            <a:r>
              <a:rPr lang="en-US" altLang="zh-TW" dirty="0">
                <a:solidFill>
                  <a:srgbClr val="C00000"/>
                </a:solidFill>
              </a:rPr>
              <a:t> to pass to the functio</a:t>
            </a:r>
            <a:r>
              <a:rPr lang="en-US" altLang="zh-TW" dirty="0"/>
              <a:t>n</a:t>
            </a:r>
          </a:p>
          <a:p>
            <a:pPr lvl="1"/>
            <a:r>
              <a:rPr lang="en-US" altLang="zh-TW" dirty="0" err="1"/>
              <a:t>reduceRight</a:t>
            </a:r>
            <a:r>
              <a:rPr lang="en-US" altLang="zh-TW" dirty="0"/>
              <a:t>() like reduce():</a:t>
            </a:r>
          </a:p>
          <a:p>
            <a:pPr lvl="2"/>
            <a:r>
              <a:rPr lang="en-US" altLang="zh-TW" sz="2000" dirty="0"/>
              <a:t>but it processes array from </a:t>
            </a:r>
            <a:r>
              <a:rPr lang="en-US" altLang="zh-TW" sz="2000" dirty="0">
                <a:solidFill>
                  <a:srgbClr val="C00000"/>
                </a:solidFill>
              </a:rPr>
              <a:t>highest index to lowest </a:t>
            </a:r>
            <a:r>
              <a:rPr lang="en-US" altLang="zh-TW" sz="2000" dirty="0"/>
              <a:t>(right-to-left):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[2, 3, 4]</a:t>
            </a:r>
          </a:p>
          <a:p>
            <a:pPr lvl="3"/>
            <a:r>
              <a:rPr lang="en-US" altLang="zh-TW" dirty="0"/>
              <a:t>// Compute 2^(3^4). Exponentiation has right-to-left precedence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big = </a:t>
            </a:r>
            <a:r>
              <a:rPr lang="en-US" altLang="zh-TW" dirty="0" err="1">
                <a:solidFill>
                  <a:srgbClr val="0070C0"/>
                </a:solidFill>
              </a:rPr>
              <a:t>a.</a:t>
            </a:r>
            <a:r>
              <a:rPr lang="en-US" altLang="zh-TW" b="1" dirty="0" err="1">
                <a:solidFill>
                  <a:srgbClr val="C00000"/>
                </a:solidFill>
              </a:rPr>
              <a:t>reduceRight</a:t>
            </a:r>
            <a:r>
              <a:rPr lang="en-US" altLang="zh-TW" dirty="0">
                <a:solidFill>
                  <a:srgbClr val="0070C0"/>
                </a:solidFill>
              </a:rPr>
              <a:t>(function(accumulator, value) </a:t>
            </a:r>
            <a:r>
              <a:rPr lang="en-US" altLang="zh-TW" b="1" dirty="0">
                <a:solidFill>
                  <a:srgbClr val="0070C0"/>
                </a:solidFill>
              </a:rPr>
              <a:t>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                   return </a:t>
            </a:r>
            <a:r>
              <a:rPr lang="en-US" altLang="zh-TW" dirty="0" err="1">
                <a:solidFill>
                  <a:srgbClr val="0070C0"/>
                </a:solidFill>
              </a:rPr>
              <a:t>Math.pow</a:t>
            </a:r>
            <a:r>
              <a:rPr lang="en-US" altLang="zh-TW" dirty="0">
                <a:solidFill>
                  <a:srgbClr val="0070C0"/>
                </a:solidFill>
              </a:rPr>
              <a:t>(value,  accumulator); 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endParaRPr lang="en-US" altLang="zh-TW" sz="1800" dirty="0"/>
          </a:p>
          <a:p>
            <a:pPr lvl="1"/>
            <a:endParaRPr lang="en-US" altLang="zh-TW" sz="2200" b="1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848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600" b="1" dirty="0" err="1"/>
              <a:t>indexOf</a:t>
            </a:r>
            <a:r>
              <a:rPr lang="en-US" altLang="zh-TW" sz="2600" b="1" dirty="0"/>
              <a:t>() </a:t>
            </a:r>
            <a:r>
              <a:rPr lang="en-US" altLang="zh-TW" sz="2600" dirty="0"/>
              <a:t>and</a:t>
            </a:r>
            <a:r>
              <a:rPr lang="en-US" altLang="zh-TW" sz="2600" b="1" dirty="0"/>
              <a:t> </a:t>
            </a:r>
            <a:r>
              <a:rPr lang="en-US" altLang="zh-TW" sz="2600" b="1" dirty="0" err="1"/>
              <a:t>lastIndexOf</a:t>
            </a:r>
            <a:r>
              <a:rPr lang="en-US" altLang="zh-TW" sz="2600" b="1" dirty="0"/>
              <a:t>():</a:t>
            </a:r>
          </a:p>
          <a:p>
            <a:pPr lvl="1"/>
            <a:r>
              <a:rPr lang="en-US" altLang="zh-TW" dirty="0"/>
              <a:t>search an array for an element with a </a:t>
            </a:r>
            <a:r>
              <a:rPr lang="en-US" altLang="zh-TW" dirty="0">
                <a:solidFill>
                  <a:srgbClr val="C00000"/>
                </a:solidFill>
              </a:rPr>
              <a:t>specified value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return the </a:t>
            </a:r>
            <a:r>
              <a:rPr lang="en-US" altLang="zh-TW" b="1" dirty="0">
                <a:solidFill>
                  <a:srgbClr val="C00000"/>
                </a:solidFill>
              </a:rPr>
              <a:t>index</a:t>
            </a:r>
            <a:r>
              <a:rPr lang="en-US" altLang="zh-TW" dirty="0"/>
              <a:t> of the first such element found</a:t>
            </a:r>
          </a:p>
          <a:p>
            <a:pPr lvl="2"/>
            <a:r>
              <a:rPr lang="en-US" altLang="zh-TW" dirty="0"/>
              <a:t>or </a:t>
            </a:r>
            <a:r>
              <a:rPr lang="en-US" altLang="zh-TW" b="1" dirty="0">
                <a:solidFill>
                  <a:srgbClr val="C00000"/>
                </a:solidFill>
              </a:rPr>
              <a:t>–1</a:t>
            </a:r>
            <a:r>
              <a:rPr lang="en-US" altLang="zh-TW" dirty="0"/>
              <a:t> if none is found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a = [0,1,2,1,0];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a.indexOf</a:t>
            </a:r>
            <a:r>
              <a:rPr lang="en-US" altLang="zh-TW" dirty="0">
                <a:solidFill>
                  <a:srgbClr val="0070C0"/>
                </a:solidFill>
              </a:rPr>
              <a:t>(1) </a:t>
            </a:r>
            <a:r>
              <a:rPr lang="en-US" altLang="zh-TW" dirty="0"/>
              <a:t>// =&gt; 1: a[1] is 1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a.lastIndexOf</a:t>
            </a:r>
            <a:r>
              <a:rPr lang="en-US" altLang="zh-TW" dirty="0">
                <a:solidFill>
                  <a:srgbClr val="0070C0"/>
                </a:solidFill>
              </a:rPr>
              <a:t>(1) </a:t>
            </a:r>
            <a:r>
              <a:rPr lang="en-US" altLang="zh-TW" dirty="0"/>
              <a:t>// =&gt; 3: a[3] is 1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a.indexOf</a:t>
            </a:r>
            <a:r>
              <a:rPr lang="en-US" altLang="zh-TW" dirty="0">
                <a:solidFill>
                  <a:srgbClr val="0070C0"/>
                </a:solidFill>
              </a:rPr>
              <a:t>(3) </a:t>
            </a:r>
            <a:r>
              <a:rPr lang="en-US" altLang="zh-TW" dirty="0"/>
              <a:t>// =&gt; -1: no element has value 3</a:t>
            </a:r>
          </a:p>
          <a:p>
            <a:pPr lvl="3"/>
            <a:endParaRPr lang="en-US" altLang="zh-TW" dirty="0"/>
          </a:p>
          <a:p>
            <a:pPr lvl="2"/>
            <a:r>
              <a:rPr lang="en-US" altLang="zh-TW" dirty="0"/>
              <a:t>Find all occurrences of a value x in an array a and return an array of matching indexes: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function </a:t>
            </a:r>
            <a:r>
              <a:rPr lang="en-US" altLang="zh-TW" sz="2400" dirty="0" err="1">
                <a:solidFill>
                  <a:srgbClr val="0070C0"/>
                </a:solidFill>
              </a:rPr>
              <a:t>findall</a:t>
            </a:r>
            <a:r>
              <a:rPr lang="en-US" altLang="zh-TW" sz="2400" dirty="0">
                <a:solidFill>
                  <a:srgbClr val="0070C0"/>
                </a:solidFill>
              </a:rPr>
              <a:t>(a, x) {</a:t>
            </a:r>
          </a:p>
          <a:p>
            <a:pPr lvl="3"/>
            <a:r>
              <a:rPr lang="zh-TW" altLang="en-US" sz="2400" dirty="0">
                <a:solidFill>
                  <a:srgbClr val="0070C0"/>
                </a:solidFill>
              </a:rPr>
              <a:t>      </a:t>
            </a: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results = [], </a:t>
            </a:r>
            <a:r>
              <a:rPr lang="en-US" altLang="zh-TW" sz="2400" dirty="0"/>
              <a:t>// The array of indexes we'll return</a:t>
            </a:r>
          </a:p>
          <a:p>
            <a:pPr lvl="3"/>
            <a:r>
              <a:rPr lang="zh-TW" altLang="en-US" sz="2400" dirty="0">
                <a:solidFill>
                  <a:srgbClr val="0070C0"/>
                </a:solidFill>
              </a:rPr>
              <a:t>       </a:t>
            </a:r>
            <a:r>
              <a:rPr lang="en-US" altLang="zh-TW" sz="2400" dirty="0" err="1">
                <a:solidFill>
                  <a:srgbClr val="0070C0"/>
                </a:solidFill>
              </a:rPr>
              <a:t>len</a:t>
            </a:r>
            <a:r>
              <a:rPr lang="en-US" altLang="zh-TW" sz="2400" dirty="0">
                <a:solidFill>
                  <a:srgbClr val="0070C0"/>
                </a:solidFill>
              </a:rPr>
              <a:t> = </a:t>
            </a:r>
            <a:r>
              <a:rPr lang="en-US" altLang="zh-TW" sz="2400" dirty="0" err="1">
                <a:solidFill>
                  <a:srgbClr val="0070C0"/>
                </a:solidFill>
              </a:rPr>
              <a:t>a.length</a:t>
            </a:r>
            <a:r>
              <a:rPr lang="en-US" altLang="zh-TW" sz="2400" dirty="0">
                <a:solidFill>
                  <a:srgbClr val="0070C0"/>
                </a:solidFill>
              </a:rPr>
              <a:t>, </a:t>
            </a:r>
            <a:r>
              <a:rPr lang="en-US" altLang="zh-TW" sz="2400" dirty="0"/>
              <a:t>// The length of the array to be searched</a:t>
            </a:r>
          </a:p>
          <a:p>
            <a:pPr lvl="3"/>
            <a:r>
              <a:rPr lang="zh-TW" altLang="en-US" sz="2400" dirty="0">
                <a:solidFill>
                  <a:srgbClr val="0070C0"/>
                </a:solidFill>
              </a:rPr>
              <a:t>       </a:t>
            </a:r>
            <a:r>
              <a:rPr lang="en-US" altLang="zh-TW" sz="2400" dirty="0" err="1">
                <a:solidFill>
                  <a:srgbClr val="0070C0"/>
                </a:solidFill>
              </a:rPr>
              <a:t>pos</a:t>
            </a:r>
            <a:r>
              <a:rPr lang="en-US" altLang="zh-TW" sz="2400" dirty="0">
                <a:solidFill>
                  <a:srgbClr val="0070C0"/>
                </a:solidFill>
              </a:rPr>
              <a:t> = 0; </a:t>
            </a:r>
            <a:r>
              <a:rPr lang="en-US" altLang="zh-TW" sz="2400" dirty="0"/>
              <a:t>// The position to search from</a:t>
            </a:r>
          </a:p>
          <a:p>
            <a:pPr lvl="3"/>
            <a:r>
              <a:rPr lang="zh-TW" altLang="en-US" sz="2400" dirty="0">
                <a:solidFill>
                  <a:srgbClr val="0070C0"/>
                </a:solidFill>
              </a:rPr>
              <a:t>       </a:t>
            </a:r>
            <a:r>
              <a:rPr lang="en-US" altLang="zh-TW" sz="2400" dirty="0">
                <a:solidFill>
                  <a:srgbClr val="0070C0"/>
                </a:solidFill>
              </a:rPr>
              <a:t>while(</a:t>
            </a:r>
            <a:r>
              <a:rPr lang="en-US" altLang="zh-TW" sz="2400" dirty="0" err="1">
                <a:solidFill>
                  <a:srgbClr val="0070C0"/>
                </a:solidFill>
              </a:rPr>
              <a:t>pos</a:t>
            </a:r>
            <a:r>
              <a:rPr lang="en-US" altLang="zh-TW" sz="2400" dirty="0">
                <a:solidFill>
                  <a:srgbClr val="0070C0"/>
                </a:solidFill>
              </a:rPr>
              <a:t> &lt; </a:t>
            </a:r>
            <a:r>
              <a:rPr lang="en-US" altLang="zh-TW" sz="2400" dirty="0" err="1">
                <a:solidFill>
                  <a:srgbClr val="0070C0"/>
                </a:solidFill>
              </a:rPr>
              <a:t>len</a:t>
            </a:r>
            <a:r>
              <a:rPr lang="en-US" altLang="zh-TW" sz="2400" dirty="0">
                <a:solidFill>
                  <a:srgbClr val="0070C0"/>
                </a:solidFill>
              </a:rPr>
              <a:t>) { </a:t>
            </a:r>
            <a:r>
              <a:rPr lang="en-US" altLang="zh-TW" sz="2400" dirty="0"/>
              <a:t>// While more elements to search...</a:t>
            </a:r>
          </a:p>
          <a:p>
            <a:pPr lvl="3"/>
            <a:r>
              <a:rPr lang="zh-TW" altLang="en-US" sz="2400" dirty="0"/>
              <a:t>            </a:t>
            </a:r>
            <a:r>
              <a:rPr lang="en-US" altLang="zh-TW" sz="2400" dirty="0" err="1">
                <a:solidFill>
                  <a:srgbClr val="C00000"/>
                </a:solidFill>
              </a:rPr>
              <a:t>pos</a:t>
            </a:r>
            <a:r>
              <a:rPr lang="en-US" altLang="zh-TW" sz="2400" dirty="0">
                <a:solidFill>
                  <a:srgbClr val="C00000"/>
                </a:solidFill>
              </a:rPr>
              <a:t> = </a:t>
            </a:r>
            <a:r>
              <a:rPr lang="en-US" altLang="zh-TW" sz="2400" dirty="0" err="1">
                <a:solidFill>
                  <a:srgbClr val="C00000"/>
                </a:solidFill>
              </a:rPr>
              <a:t>a.indexOf</a:t>
            </a:r>
            <a:r>
              <a:rPr lang="en-US" altLang="zh-TW" sz="2400" dirty="0">
                <a:solidFill>
                  <a:srgbClr val="C00000"/>
                </a:solidFill>
              </a:rPr>
              <a:t>(x, </a:t>
            </a:r>
            <a:r>
              <a:rPr lang="en-US" altLang="zh-TW" sz="2400" dirty="0" err="1">
                <a:solidFill>
                  <a:srgbClr val="C00000"/>
                </a:solidFill>
              </a:rPr>
              <a:t>pos</a:t>
            </a:r>
            <a:r>
              <a:rPr lang="en-US" altLang="zh-TW" sz="2400" dirty="0">
                <a:solidFill>
                  <a:srgbClr val="C00000"/>
                </a:solidFill>
              </a:rPr>
              <a:t>); </a:t>
            </a:r>
            <a:r>
              <a:rPr lang="en-US" altLang="zh-TW" sz="2400" dirty="0"/>
              <a:t>// Search</a:t>
            </a:r>
          </a:p>
          <a:p>
            <a:pPr lvl="3"/>
            <a:r>
              <a:rPr lang="zh-TW" altLang="en-US" sz="2400" dirty="0">
                <a:solidFill>
                  <a:srgbClr val="0070C0"/>
                </a:solidFill>
              </a:rPr>
              <a:t>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if (</a:t>
            </a:r>
            <a:r>
              <a:rPr lang="en-US" altLang="zh-TW" sz="2400" dirty="0" err="1">
                <a:solidFill>
                  <a:srgbClr val="0070C0"/>
                </a:solidFill>
              </a:rPr>
              <a:t>pos</a:t>
            </a:r>
            <a:r>
              <a:rPr lang="en-US" altLang="zh-TW" sz="2400" dirty="0">
                <a:solidFill>
                  <a:srgbClr val="0070C0"/>
                </a:solidFill>
              </a:rPr>
              <a:t> === -1) break; </a:t>
            </a:r>
            <a:r>
              <a:rPr lang="en-US" altLang="zh-TW" sz="2400" dirty="0"/>
              <a:t>// If nothing found, we're done.</a:t>
            </a:r>
          </a:p>
          <a:p>
            <a:pPr lvl="3"/>
            <a:r>
              <a:rPr lang="zh-TW" altLang="en-US" sz="2400" dirty="0"/>
              <a:t>            </a:t>
            </a:r>
            <a:r>
              <a:rPr lang="en-US" altLang="zh-TW" sz="2400" dirty="0" err="1">
                <a:solidFill>
                  <a:srgbClr val="C00000"/>
                </a:solidFill>
              </a:rPr>
              <a:t>results.push</a:t>
            </a: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en-US" altLang="zh-TW" sz="2400" dirty="0" err="1">
                <a:solidFill>
                  <a:srgbClr val="C00000"/>
                </a:solidFill>
              </a:rPr>
              <a:t>pos</a:t>
            </a:r>
            <a:r>
              <a:rPr lang="en-US" altLang="zh-TW" sz="2400" dirty="0">
                <a:solidFill>
                  <a:srgbClr val="C00000"/>
                </a:solidFill>
              </a:rPr>
              <a:t>); </a:t>
            </a:r>
            <a:r>
              <a:rPr lang="en-US" altLang="zh-TW" sz="2400" dirty="0"/>
              <a:t>// Otherwise, store index in array</a:t>
            </a:r>
          </a:p>
          <a:p>
            <a:pPr lvl="3"/>
            <a:r>
              <a:rPr lang="en-US" altLang="zh-TW" sz="2400" dirty="0"/>
              <a:t>            </a:t>
            </a:r>
            <a:r>
              <a:rPr lang="en-US" altLang="zh-TW" sz="2400" dirty="0" err="1">
                <a:solidFill>
                  <a:srgbClr val="0070C0"/>
                </a:solidFill>
              </a:rPr>
              <a:t>pos</a:t>
            </a:r>
            <a:r>
              <a:rPr lang="en-US" altLang="zh-TW" sz="2400" dirty="0">
                <a:solidFill>
                  <a:srgbClr val="0070C0"/>
                </a:solidFill>
              </a:rPr>
              <a:t> = </a:t>
            </a:r>
            <a:r>
              <a:rPr lang="en-US" altLang="zh-TW" sz="2400" dirty="0" err="1">
                <a:solidFill>
                  <a:srgbClr val="0070C0"/>
                </a:solidFill>
              </a:rPr>
              <a:t>pos</a:t>
            </a:r>
            <a:r>
              <a:rPr lang="en-US" altLang="zh-TW" sz="2400" dirty="0">
                <a:solidFill>
                  <a:srgbClr val="0070C0"/>
                </a:solidFill>
              </a:rPr>
              <a:t> + 1; </a:t>
            </a:r>
            <a:r>
              <a:rPr lang="en-US" altLang="zh-TW" sz="2400" dirty="0"/>
              <a:t>// And start next search at next element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          }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       return results; </a:t>
            </a:r>
            <a:r>
              <a:rPr lang="en-US" altLang="zh-TW" sz="2400" dirty="0"/>
              <a:t>// Return array of indexes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sz="1800" dirty="0"/>
          </a:p>
          <a:p>
            <a:pPr lvl="1"/>
            <a:endParaRPr lang="en-US" altLang="zh-TW" sz="2200" b="1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018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Array Type:</a:t>
            </a:r>
          </a:p>
          <a:p>
            <a:pPr lvl="1"/>
            <a:r>
              <a:rPr lang="en-US" altLang="zh-TW" dirty="0"/>
              <a:t>to determine whether it is an array or not: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Array.</a:t>
            </a:r>
            <a:r>
              <a:rPr lang="en-US" altLang="zh-TW" b="1" dirty="0" err="1">
                <a:solidFill>
                  <a:srgbClr val="0070C0"/>
                </a:solidFill>
              </a:rPr>
              <a:t>isArray</a:t>
            </a:r>
            <a:r>
              <a:rPr lang="en-US" altLang="zh-TW" dirty="0">
                <a:solidFill>
                  <a:srgbClr val="0070C0"/>
                </a:solidFill>
              </a:rPr>
              <a:t>([]) </a:t>
            </a:r>
            <a:r>
              <a:rPr lang="en-US" altLang="zh-TW" dirty="0"/>
              <a:t>// =&gt; true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Array.</a:t>
            </a:r>
            <a:r>
              <a:rPr lang="en-US" altLang="zh-TW" b="1" dirty="0" err="1">
                <a:solidFill>
                  <a:srgbClr val="0070C0"/>
                </a:solidFill>
              </a:rPr>
              <a:t>isArray</a:t>
            </a:r>
            <a:r>
              <a:rPr lang="en-US" altLang="zh-TW" dirty="0">
                <a:solidFill>
                  <a:srgbClr val="0070C0"/>
                </a:solidFill>
              </a:rPr>
              <a:t>({})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70C0"/>
                </a:solidFill>
              </a:rPr>
              <a:t>instanceof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operator: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[] </a:t>
            </a:r>
            <a:r>
              <a:rPr lang="en-US" altLang="zh-TW" b="1" dirty="0" err="1">
                <a:solidFill>
                  <a:srgbClr val="0070C0"/>
                </a:solidFill>
              </a:rPr>
              <a:t>instanceof</a:t>
            </a:r>
            <a:r>
              <a:rPr lang="en-US" altLang="zh-TW" dirty="0">
                <a:solidFill>
                  <a:srgbClr val="0070C0"/>
                </a:solidFill>
              </a:rPr>
              <a:t> Array </a:t>
            </a:r>
            <a:r>
              <a:rPr lang="en-US" altLang="zh-TW" dirty="0"/>
              <a:t>// =&gt; true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({}) </a:t>
            </a:r>
            <a:r>
              <a:rPr lang="en-US" altLang="zh-TW" b="1" dirty="0" err="1">
                <a:solidFill>
                  <a:srgbClr val="0070C0"/>
                </a:solidFill>
              </a:rPr>
              <a:t>instanceof</a:t>
            </a:r>
            <a:r>
              <a:rPr lang="en-US" altLang="zh-TW" dirty="0">
                <a:solidFill>
                  <a:srgbClr val="0070C0"/>
                </a:solidFill>
              </a:rPr>
              <a:t> Array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</a:p>
          <a:p>
            <a:r>
              <a:rPr lang="en-US" altLang="zh-TW" dirty="0"/>
              <a:t>Strings As Arrays: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 = ‘test’;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s.</a:t>
            </a:r>
            <a:r>
              <a:rPr lang="en-US" altLang="zh-TW" dirty="0" err="1">
                <a:solidFill>
                  <a:srgbClr val="C00000"/>
                </a:solidFill>
              </a:rPr>
              <a:t>charAt</a:t>
            </a:r>
            <a:r>
              <a:rPr lang="en-US" altLang="zh-TW" dirty="0">
                <a:solidFill>
                  <a:srgbClr val="0070C0"/>
                </a:solidFill>
              </a:rPr>
              <a:t>(0) </a:t>
            </a:r>
            <a:r>
              <a:rPr lang="en-US" altLang="zh-TW" dirty="0"/>
              <a:t>// =&gt; "t"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s[1] </a:t>
            </a:r>
            <a:r>
              <a:rPr lang="en-US" altLang="zh-TW" dirty="0"/>
              <a:t>// =&gt; "e“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 = "JavaScript"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Array.prototype.</a:t>
            </a:r>
            <a:r>
              <a:rPr lang="en-US" altLang="zh-TW" dirty="0" err="1">
                <a:solidFill>
                  <a:srgbClr val="C00000"/>
                </a:solidFill>
              </a:rPr>
              <a:t>join</a:t>
            </a:r>
            <a:r>
              <a:rPr lang="en-US" altLang="zh-TW" dirty="0" err="1">
                <a:solidFill>
                  <a:srgbClr val="0070C0"/>
                </a:solidFill>
              </a:rPr>
              <a:t>.call</a:t>
            </a:r>
            <a:r>
              <a:rPr lang="en-US" altLang="zh-TW" dirty="0">
                <a:solidFill>
                  <a:srgbClr val="0070C0"/>
                </a:solidFill>
              </a:rPr>
              <a:t>(s, " ") </a:t>
            </a:r>
            <a:r>
              <a:rPr lang="en-US" altLang="zh-TW" dirty="0"/>
              <a:t>// =&gt; "J a v a S c r i p t"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Array.prototype.</a:t>
            </a:r>
            <a:r>
              <a:rPr lang="en-US" altLang="zh-TW" dirty="0" err="1">
                <a:solidFill>
                  <a:srgbClr val="C00000"/>
                </a:solidFill>
              </a:rPr>
              <a:t>filter</a:t>
            </a:r>
            <a:r>
              <a:rPr lang="en-US" altLang="zh-TW" dirty="0" err="1">
                <a:solidFill>
                  <a:srgbClr val="0070C0"/>
                </a:solidFill>
              </a:rPr>
              <a:t>.call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s, </a:t>
            </a:r>
            <a:r>
              <a:rPr lang="en-US" altLang="zh-TW" dirty="0"/>
              <a:t>// Filter the characters of the string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function(x)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return </a:t>
            </a:r>
            <a:r>
              <a:rPr lang="en-US" altLang="zh-TW" dirty="0" err="1">
                <a:solidFill>
                  <a:srgbClr val="0070C0"/>
                </a:solidFill>
              </a:rPr>
              <a:t>x.match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>
                <a:solidFill>
                  <a:srgbClr val="C00000"/>
                </a:solidFill>
              </a:rPr>
              <a:t>^</a:t>
            </a:r>
            <a:r>
              <a:rPr lang="en-US" altLang="zh-TW" dirty="0" err="1">
                <a:solidFill>
                  <a:srgbClr val="0070C0"/>
                </a:solidFill>
              </a:rPr>
              <a:t>aeiou</a:t>
            </a:r>
            <a:r>
              <a:rPr lang="en-US" altLang="zh-TW" dirty="0">
                <a:solidFill>
                  <a:srgbClr val="0070C0"/>
                </a:solidFill>
              </a:rPr>
              <a:t>]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Only match non-vowels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}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.join("") </a:t>
            </a:r>
            <a:r>
              <a:rPr lang="en-US" altLang="zh-TW" dirty="0"/>
              <a:t>// =&gt; "</a:t>
            </a:r>
            <a:r>
              <a:rPr lang="en-US" altLang="zh-TW" dirty="0" err="1"/>
              <a:t>JvScrpt</a:t>
            </a:r>
            <a:r>
              <a:rPr lang="en-US" altLang="zh-TW" dirty="0"/>
              <a:t>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39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Creating Objects with </a:t>
            </a:r>
            <a:r>
              <a:rPr lang="en-US" altLang="zh-TW" dirty="0">
                <a:solidFill>
                  <a:srgbClr val="C00000"/>
                </a:solidFill>
              </a:rPr>
              <a:t>new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new: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o = new Object(); </a:t>
            </a:r>
            <a:r>
              <a:rPr lang="en-US" altLang="zh-TW" sz="2400" dirty="0"/>
              <a:t>// Create an empty object: same as {}.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a = new Array(); </a:t>
            </a:r>
            <a:r>
              <a:rPr lang="en-US" altLang="zh-TW" sz="2400" dirty="0"/>
              <a:t>// Create an empty array: same as [].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d = new Date(); </a:t>
            </a:r>
            <a:r>
              <a:rPr lang="en-US" altLang="zh-TW" sz="2400" dirty="0"/>
              <a:t>// Create a Date object representing the current time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r = new </a:t>
            </a:r>
            <a:r>
              <a:rPr lang="en-US" altLang="zh-TW" sz="2400" dirty="0" err="1">
                <a:solidFill>
                  <a:srgbClr val="0070C0"/>
                </a:solidFill>
              </a:rPr>
              <a:t>RegExp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 err="1">
                <a:solidFill>
                  <a:srgbClr val="0070C0"/>
                </a:solidFill>
              </a:rPr>
              <a:t>js</a:t>
            </a:r>
            <a:r>
              <a:rPr lang="en-US" altLang="zh-TW" sz="2400" dirty="0">
                <a:solidFill>
                  <a:srgbClr val="0070C0"/>
                </a:solidFill>
              </a:rPr>
              <a:t>"); </a:t>
            </a:r>
            <a:r>
              <a:rPr lang="en-US" altLang="zh-TW" sz="2400" dirty="0"/>
              <a:t>// Create a </a:t>
            </a:r>
            <a:r>
              <a:rPr lang="en-US" altLang="zh-TW" sz="2400" dirty="0" err="1"/>
              <a:t>RegExp</a:t>
            </a:r>
            <a:r>
              <a:rPr lang="en-US" altLang="zh-TW" sz="2400" dirty="0"/>
              <a:t> object for pattern matching.</a:t>
            </a:r>
          </a:p>
          <a:p>
            <a:r>
              <a:rPr lang="en-US" altLang="zh-TW" dirty="0"/>
              <a:t>Prototypes:</a:t>
            </a:r>
          </a:p>
          <a:p>
            <a:pPr lvl="1"/>
            <a:r>
              <a:rPr lang="en-US" altLang="zh-TW" dirty="0"/>
              <a:t>All created objects have the same prototype object:</a:t>
            </a:r>
          </a:p>
          <a:p>
            <a:pPr lvl="2"/>
            <a:r>
              <a:rPr lang="en-US" altLang="zh-TW" b="1" dirty="0" err="1">
                <a:solidFill>
                  <a:srgbClr val="C00000"/>
                </a:solidFill>
              </a:rPr>
              <a:t>Object.prototype</a:t>
            </a:r>
            <a:r>
              <a:rPr lang="en-US" altLang="zh-TW" b="1" dirty="0">
                <a:solidFill>
                  <a:srgbClr val="C00000"/>
                </a:solidFill>
              </a:rPr>
              <a:t>:</a:t>
            </a:r>
          </a:p>
          <a:p>
            <a:pPr lvl="3"/>
            <a:r>
              <a:rPr lang="en-US" altLang="zh-TW" dirty="0"/>
              <a:t>one of rare objects that has no prototype: </a:t>
            </a:r>
          </a:p>
          <a:p>
            <a:pPr lvl="4"/>
            <a:r>
              <a:rPr lang="en-US" altLang="zh-TW" dirty="0"/>
              <a:t>it does not inherit any properties.</a:t>
            </a:r>
          </a:p>
          <a:p>
            <a:pPr lvl="3"/>
            <a:r>
              <a:rPr lang="en-US" altLang="zh-TW" dirty="0"/>
              <a:t>object created by </a:t>
            </a:r>
            <a:r>
              <a:rPr lang="en-US" altLang="zh-TW" b="1" dirty="0"/>
              <a:t>new </a:t>
            </a:r>
            <a:r>
              <a:rPr lang="en-US" altLang="zh-TW" dirty="0"/>
              <a:t>Object() </a:t>
            </a:r>
            <a:r>
              <a:rPr lang="en-US" altLang="zh-TW" dirty="0">
                <a:solidFill>
                  <a:srgbClr val="C00000"/>
                </a:solidFill>
              </a:rPr>
              <a:t>inherits</a:t>
            </a:r>
            <a:r>
              <a:rPr lang="en-US" altLang="zh-TW" dirty="0"/>
              <a:t> from </a:t>
            </a:r>
            <a:r>
              <a:rPr lang="en-US" altLang="zh-TW" dirty="0" err="1">
                <a:solidFill>
                  <a:srgbClr val="C00000"/>
                </a:solidFill>
              </a:rPr>
              <a:t>Object.prototype</a:t>
            </a:r>
            <a:endParaRPr lang="en-US" altLang="zh-TW" dirty="0">
              <a:solidFill>
                <a:srgbClr val="C00000"/>
              </a:solidFill>
            </a:endParaRPr>
          </a:p>
          <a:p>
            <a:pPr lvl="4"/>
            <a:r>
              <a:rPr lang="en-US" altLang="zh-TW" dirty="0"/>
              <a:t>by </a:t>
            </a:r>
            <a:r>
              <a:rPr lang="en-US" altLang="zh-TW" b="1" dirty="0"/>
              <a:t>new Array() </a:t>
            </a:r>
            <a:r>
              <a:rPr lang="en-US" altLang="zh-TW" dirty="0"/>
              <a:t>uses </a:t>
            </a:r>
            <a:r>
              <a:rPr lang="en-US" altLang="zh-TW" dirty="0" err="1">
                <a:solidFill>
                  <a:srgbClr val="C00000"/>
                </a:solidFill>
              </a:rPr>
              <a:t>Array.prototype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as its prototype </a:t>
            </a:r>
          </a:p>
          <a:p>
            <a:pPr lvl="4"/>
            <a:r>
              <a:rPr lang="en-US" altLang="zh-TW" dirty="0"/>
              <a:t>by </a:t>
            </a:r>
            <a:r>
              <a:rPr lang="en-US" altLang="zh-TW" b="1" dirty="0"/>
              <a:t>new Date() </a:t>
            </a:r>
            <a:r>
              <a:rPr lang="en-US" altLang="zh-TW" dirty="0"/>
              <a:t>uses </a:t>
            </a:r>
            <a:r>
              <a:rPr lang="en-US" altLang="zh-TW" dirty="0" err="1">
                <a:solidFill>
                  <a:srgbClr val="C00000"/>
                </a:solidFill>
              </a:rPr>
              <a:t>Date.prototype</a:t>
            </a:r>
            <a:r>
              <a:rPr lang="en-US" altLang="zh-TW" dirty="0"/>
              <a:t> as its prototype</a:t>
            </a:r>
          </a:p>
          <a:p>
            <a:r>
              <a:rPr lang="en-US" altLang="zh-TW" b="1" i="1" dirty="0"/>
              <a:t>prototype chain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Date.prototype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inherits properties from </a:t>
            </a:r>
            <a:r>
              <a:rPr lang="en-US" altLang="zh-TW" dirty="0" err="1">
                <a:solidFill>
                  <a:srgbClr val="C00000"/>
                </a:solidFill>
              </a:rPr>
              <a:t>Object.prototype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a </a:t>
            </a:r>
            <a:r>
              <a:rPr lang="en-US" altLang="zh-TW" b="1" dirty="0"/>
              <a:t>Date object </a:t>
            </a:r>
            <a:r>
              <a:rPr lang="en-US" altLang="zh-TW" dirty="0"/>
              <a:t>created by new Date() inherits properties from both </a:t>
            </a:r>
            <a:r>
              <a:rPr lang="en-US" altLang="zh-TW" b="1" dirty="0" err="1"/>
              <a:t>Date.prototype</a:t>
            </a:r>
            <a:r>
              <a:rPr lang="en-US" altLang="zh-TW" b="1" dirty="0"/>
              <a:t> and </a:t>
            </a:r>
            <a:r>
              <a:rPr lang="en-US" altLang="zh-TW" b="1" dirty="0" err="1"/>
              <a:t>Object.prototype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14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Object.</a:t>
            </a:r>
            <a:r>
              <a:rPr lang="en-US" altLang="zh-TW" b="1" dirty="0" err="1"/>
              <a:t>create</a:t>
            </a:r>
            <a:r>
              <a:rPr lang="en-US" altLang="zh-TW" dirty="0"/>
              <a:t>() (ES5)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It creates a new object:</a:t>
            </a:r>
          </a:p>
          <a:p>
            <a:pPr lvl="1"/>
            <a:r>
              <a:rPr lang="en-US" altLang="zh-TW" dirty="0"/>
              <a:t>using its </a:t>
            </a:r>
            <a:r>
              <a:rPr lang="en-US" altLang="zh-TW" dirty="0">
                <a:solidFill>
                  <a:srgbClr val="C00000"/>
                </a:solidFill>
              </a:rPr>
              <a:t>first argument:</a:t>
            </a:r>
          </a:p>
          <a:p>
            <a:pPr lvl="2"/>
            <a:r>
              <a:rPr lang="en-US" altLang="zh-TW" dirty="0"/>
              <a:t>as the </a:t>
            </a:r>
            <a:r>
              <a:rPr lang="en-US" altLang="zh-TW" dirty="0">
                <a:solidFill>
                  <a:srgbClr val="C00000"/>
                </a:solidFill>
              </a:rPr>
              <a:t>prototype of that object</a:t>
            </a:r>
          </a:p>
          <a:p>
            <a:pPr lvl="1"/>
            <a:r>
              <a:rPr lang="en-US" altLang="zh-TW" dirty="0"/>
              <a:t>an optional </a:t>
            </a:r>
            <a:r>
              <a:rPr lang="en-US" altLang="zh-TW" dirty="0">
                <a:solidFill>
                  <a:srgbClr val="C00000"/>
                </a:solidFill>
              </a:rPr>
              <a:t>second argument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describes the </a:t>
            </a:r>
            <a:r>
              <a:rPr lang="en-US" altLang="zh-TW" dirty="0">
                <a:solidFill>
                  <a:srgbClr val="C00000"/>
                </a:solidFill>
              </a:rPr>
              <a:t>properties of the new object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o1 = </a:t>
            </a:r>
            <a:r>
              <a:rPr lang="en-US" altLang="zh-TW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{x:1, y:2}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o1 inherits properties x and y.</a:t>
            </a:r>
          </a:p>
          <a:p>
            <a:r>
              <a:rPr lang="en-US" altLang="zh-TW" dirty="0"/>
              <a:t>pass </a:t>
            </a:r>
            <a:r>
              <a:rPr lang="en-US" altLang="zh-TW" b="1" dirty="0"/>
              <a:t>null</a:t>
            </a:r>
            <a:r>
              <a:rPr lang="en-US" altLang="zh-TW" dirty="0"/>
              <a:t> to create a new object:</a:t>
            </a:r>
          </a:p>
          <a:p>
            <a:pPr lvl="1"/>
            <a:r>
              <a:rPr lang="en-US" altLang="zh-TW" dirty="0"/>
              <a:t>does not have a prototype &amp; will not inherit anything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o2 = </a:t>
            </a:r>
            <a:r>
              <a:rPr lang="en-US" altLang="zh-TW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/>
              <a:t>null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o2 inherits </a:t>
            </a:r>
            <a:r>
              <a:rPr lang="en-US" altLang="zh-TW" b="1" dirty="0"/>
              <a:t>no props or methods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an ordinary empty object (like by {} or new Object()):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o3 = </a:t>
            </a:r>
            <a:r>
              <a:rPr lang="en-US" altLang="zh-TW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Object.prototype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o3 is like </a:t>
            </a:r>
            <a:r>
              <a:rPr lang="en-US" altLang="zh-TW" b="1" dirty="0"/>
              <a:t>{} </a:t>
            </a:r>
            <a:r>
              <a:rPr lang="en-US" altLang="zh-TW" dirty="0"/>
              <a:t>or </a:t>
            </a:r>
            <a:r>
              <a:rPr lang="en-US" altLang="zh-TW" b="1" dirty="0"/>
              <a:t>new Object().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09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/>
              <a:t>Creating a new object that inherits from a prototype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// inherit() returns a newly created object that inherits properties from the prototype object p. </a:t>
            </a:r>
          </a:p>
          <a:p>
            <a:r>
              <a:rPr lang="en-US" altLang="zh-TW" sz="2400" dirty="0"/>
              <a:t>//It uses the ES5 function </a:t>
            </a:r>
            <a:r>
              <a:rPr lang="en-US" altLang="zh-TW" sz="2400" dirty="0" err="1"/>
              <a:t>Object.create</a:t>
            </a:r>
            <a:r>
              <a:rPr lang="en-US" altLang="zh-TW" sz="2400" dirty="0"/>
              <a:t>() if it is defined, and otherwise falls back to an older technique.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function </a:t>
            </a:r>
            <a:r>
              <a:rPr lang="en-US" altLang="zh-TW" sz="2400" b="1" dirty="0">
                <a:solidFill>
                  <a:srgbClr val="0070C0"/>
                </a:solidFill>
              </a:rPr>
              <a:t>inherit</a:t>
            </a:r>
            <a:r>
              <a:rPr lang="en-US" altLang="zh-TW" sz="2400" dirty="0">
                <a:solidFill>
                  <a:srgbClr val="0070C0"/>
                </a:solidFill>
              </a:rPr>
              <a:t>(p) {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if (p == null) </a:t>
            </a:r>
            <a:r>
              <a:rPr lang="en-US" altLang="zh-TW" sz="2400" b="1" dirty="0">
                <a:solidFill>
                  <a:srgbClr val="0070C0"/>
                </a:solidFill>
              </a:rPr>
              <a:t>throw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hlinkClick r:id="rId2"/>
              </a:rPr>
              <a:t>TypeError</a:t>
            </a:r>
            <a:r>
              <a:rPr lang="en-US" altLang="zh-TW" sz="2400" b="1" dirty="0">
                <a:solidFill>
                  <a:srgbClr val="0070C0"/>
                </a:solidFill>
                <a:hlinkClick r:id="rId2"/>
              </a:rPr>
              <a:t>()</a:t>
            </a:r>
            <a:r>
              <a:rPr lang="en-US" altLang="zh-TW" sz="2400" dirty="0">
                <a:solidFill>
                  <a:srgbClr val="0070C0"/>
                </a:solidFill>
              </a:rPr>
              <a:t>; </a:t>
            </a:r>
            <a:r>
              <a:rPr lang="en-US" altLang="zh-TW" sz="2400" dirty="0"/>
              <a:t>// p must be a non-null object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if (</a:t>
            </a:r>
            <a:r>
              <a:rPr lang="en-US" altLang="zh-TW" sz="2400" b="1" dirty="0" err="1">
                <a:solidFill>
                  <a:srgbClr val="0070C0"/>
                </a:solidFill>
              </a:rPr>
              <a:t>Object.create</a:t>
            </a:r>
            <a:r>
              <a:rPr lang="en-US" altLang="zh-TW" sz="2400" dirty="0">
                <a:solidFill>
                  <a:srgbClr val="0070C0"/>
                </a:solidFill>
              </a:rPr>
              <a:t>) </a:t>
            </a:r>
            <a:r>
              <a:rPr lang="en-US" altLang="zh-TW" sz="2400" dirty="0"/>
              <a:t>// If </a:t>
            </a:r>
            <a:r>
              <a:rPr lang="en-US" altLang="zh-TW" sz="2400" dirty="0" err="1"/>
              <a:t>Object.create</a:t>
            </a:r>
            <a:r>
              <a:rPr lang="en-US" altLang="zh-TW" sz="2400" dirty="0"/>
              <a:t>() is defined...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return </a:t>
            </a:r>
            <a:r>
              <a:rPr lang="en-US" altLang="zh-TW" sz="2400" b="1" dirty="0" err="1">
                <a:solidFill>
                  <a:srgbClr val="0070C0"/>
                </a:solidFill>
              </a:rPr>
              <a:t>Object.create</a:t>
            </a:r>
            <a:r>
              <a:rPr lang="en-US" altLang="zh-TW" sz="2400" b="1" dirty="0">
                <a:solidFill>
                  <a:srgbClr val="0070C0"/>
                </a:solidFill>
              </a:rPr>
              <a:t>(p</a:t>
            </a:r>
            <a:r>
              <a:rPr lang="en-US" altLang="zh-TW" sz="2400" dirty="0">
                <a:solidFill>
                  <a:srgbClr val="0070C0"/>
                </a:solidFill>
              </a:rPr>
              <a:t>); </a:t>
            </a:r>
            <a:r>
              <a:rPr lang="en-US" altLang="zh-TW" sz="2400" dirty="0"/>
              <a:t>// then just use it.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t = </a:t>
            </a:r>
            <a:r>
              <a:rPr lang="en-US" altLang="zh-TW" sz="2400" dirty="0" err="1">
                <a:solidFill>
                  <a:srgbClr val="0070C0"/>
                </a:solidFill>
              </a:rPr>
              <a:t>typeof</a:t>
            </a:r>
            <a:r>
              <a:rPr lang="en-US" altLang="zh-TW" sz="2400" dirty="0">
                <a:solidFill>
                  <a:srgbClr val="0070C0"/>
                </a:solidFill>
              </a:rPr>
              <a:t> p; </a:t>
            </a:r>
            <a:r>
              <a:rPr lang="en-US" altLang="zh-TW" sz="2400" dirty="0"/>
              <a:t>// Otherwise do some more type checking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if (t !== "object" &amp;&amp; t !== "function") </a:t>
            </a:r>
            <a:r>
              <a:rPr lang="en-US" altLang="zh-TW" sz="2400" b="1" dirty="0">
                <a:solidFill>
                  <a:srgbClr val="0070C0"/>
                </a:solidFill>
              </a:rPr>
              <a:t>throw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hlinkClick r:id="rId2"/>
              </a:rPr>
              <a:t>TypeError</a:t>
            </a:r>
            <a:r>
              <a:rPr lang="en-US" altLang="zh-TW" sz="2400" b="1" dirty="0">
                <a:solidFill>
                  <a:srgbClr val="0070C0"/>
                </a:solidFill>
                <a:hlinkClick r:id="rId2"/>
              </a:rPr>
              <a:t>()</a:t>
            </a:r>
            <a:r>
              <a:rPr lang="en-US" altLang="zh-TW" sz="2400" dirty="0">
                <a:solidFill>
                  <a:srgbClr val="0070C0"/>
                </a:solidFill>
              </a:rPr>
              <a:t>;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function f() {}; </a:t>
            </a:r>
            <a:r>
              <a:rPr lang="en-US" altLang="zh-TW" sz="2400" dirty="0"/>
              <a:t>// Define a dummy constructor function.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 err="1">
                <a:solidFill>
                  <a:srgbClr val="0070C0"/>
                </a:solidFill>
              </a:rPr>
              <a:t>f.prototype</a:t>
            </a:r>
            <a:r>
              <a:rPr lang="en-US" altLang="zh-TW" sz="2400" dirty="0">
                <a:solidFill>
                  <a:srgbClr val="0070C0"/>
                </a:solidFill>
              </a:rPr>
              <a:t> = p; </a:t>
            </a:r>
            <a:r>
              <a:rPr lang="en-US" altLang="zh-TW" sz="2400" dirty="0"/>
              <a:t>// Set its prototype property to p.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return new f(); </a:t>
            </a:r>
            <a:r>
              <a:rPr lang="en-US" altLang="zh-TW" sz="2400" dirty="0"/>
              <a:t>// Use f() to create an "heir" of p.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o = { x: "don't change this value" };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var f = </a:t>
            </a:r>
            <a:r>
              <a:rPr lang="en-US" altLang="zh-TW" sz="2400" b="1" dirty="0">
                <a:solidFill>
                  <a:srgbClr val="0070C0"/>
                </a:solidFill>
              </a:rPr>
              <a:t>inherit</a:t>
            </a:r>
            <a:r>
              <a:rPr lang="en-US" altLang="zh-TW" sz="2400" dirty="0">
                <a:solidFill>
                  <a:srgbClr val="0070C0"/>
                </a:solidFill>
              </a:rPr>
              <a:t>(o);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700808"/>
            <a:ext cx="2667000" cy="742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0A5E57-9B72-4B61-86D3-1B679525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416" y="5373216"/>
            <a:ext cx="2674163" cy="1423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50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Querying and Setting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altLang="zh-TW" dirty="0">
                <a:solidFill>
                  <a:srgbClr val="0070C0"/>
                </a:solidFill>
              </a:rPr>
              <a:t>var author = </a:t>
            </a:r>
            <a:r>
              <a:rPr lang="en-US" altLang="zh-TW" dirty="0" err="1">
                <a:solidFill>
                  <a:srgbClr val="0070C0"/>
                </a:solidFill>
              </a:rPr>
              <a:t>book.author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Get the "author" property of the book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var name = </a:t>
            </a:r>
            <a:r>
              <a:rPr lang="en-US" altLang="zh-TW" dirty="0" err="1">
                <a:solidFill>
                  <a:srgbClr val="0070C0"/>
                </a:solidFill>
              </a:rPr>
              <a:t>author.surname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Get the "surname" property of the author.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var title = book["main title"]; </a:t>
            </a:r>
            <a:r>
              <a:rPr lang="en-US" altLang="zh-TW" dirty="0"/>
              <a:t>// Get the "main title" property of the book.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book.edition</a:t>
            </a:r>
            <a:r>
              <a:rPr lang="en-US" altLang="zh-TW" dirty="0">
                <a:solidFill>
                  <a:srgbClr val="0070C0"/>
                </a:solidFill>
              </a:rPr>
              <a:t> = 6; </a:t>
            </a:r>
            <a:r>
              <a:rPr lang="en-US" altLang="zh-TW" dirty="0"/>
              <a:t>// Create an "edition" property of book.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book["main title"] = "ECMAScript"; </a:t>
            </a:r>
            <a:r>
              <a:rPr lang="en-US" altLang="zh-TW" dirty="0"/>
              <a:t>// Set the "main title" property.</a:t>
            </a:r>
          </a:p>
          <a:p>
            <a:r>
              <a:rPr lang="en-US" altLang="zh-TW" dirty="0"/>
              <a:t>Objects As Associative Arrays:</a:t>
            </a:r>
          </a:p>
          <a:p>
            <a:pPr lvl="1"/>
            <a:r>
              <a:rPr lang="en-US" altLang="zh-TW" dirty="0"/>
              <a:t>two JS expressions have </a:t>
            </a:r>
            <a:r>
              <a:rPr lang="en-US" altLang="zh-TW" dirty="0">
                <a:solidFill>
                  <a:srgbClr val="C00000"/>
                </a:solidFill>
              </a:rPr>
              <a:t>the same value:</a:t>
            </a:r>
          </a:p>
          <a:p>
            <a:pPr lvl="2"/>
            <a:r>
              <a:rPr lang="en-US" altLang="zh-TW" sz="2600" dirty="0" err="1">
                <a:solidFill>
                  <a:srgbClr val="0070C0"/>
                </a:solidFill>
              </a:rPr>
              <a:t>object.property</a:t>
            </a:r>
            <a:endParaRPr lang="en-US" altLang="zh-TW" sz="2600" dirty="0">
              <a:solidFill>
                <a:srgbClr val="0070C0"/>
              </a:solidFill>
            </a:endParaRP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object["property"]:</a:t>
            </a:r>
          </a:p>
          <a:p>
            <a:pPr lvl="3"/>
            <a:r>
              <a:rPr lang="en-US" altLang="zh-TW" sz="2600" dirty="0"/>
              <a:t>an array indexed by </a:t>
            </a:r>
            <a:r>
              <a:rPr lang="en-US" altLang="zh-TW" sz="2600" dirty="0">
                <a:solidFill>
                  <a:srgbClr val="C00000"/>
                </a:solidFill>
              </a:rPr>
              <a:t>strings</a:t>
            </a:r>
            <a:r>
              <a:rPr lang="en-US" altLang="zh-TW" sz="2600" dirty="0"/>
              <a:t> rather than by </a:t>
            </a:r>
            <a:r>
              <a:rPr lang="en-US" altLang="zh-TW" sz="2600" dirty="0">
                <a:solidFill>
                  <a:srgbClr val="C00000"/>
                </a:solidFill>
              </a:rPr>
              <a:t>numbers</a:t>
            </a:r>
          </a:p>
          <a:p>
            <a:r>
              <a:rPr lang="en-US" altLang="zh-TW" b="1" dirty="0"/>
              <a:t>strongly typed </a:t>
            </a:r>
            <a:r>
              <a:rPr lang="en-US" altLang="zh-TW" dirty="0"/>
              <a:t>languages:</a:t>
            </a:r>
            <a:r>
              <a:rPr lang="zh-TW" altLang="en-US" dirty="0"/>
              <a:t> </a:t>
            </a:r>
            <a:r>
              <a:rPr lang="en-US" altLang="zh-TW" dirty="0"/>
              <a:t>C, C++, Java:</a:t>
            </a:r>
          </a:p>
          <a:p>
            <a:pPr lvl="1"/>
            <a:r>
              <a:rPr lang="en-US" altLang="zh-TW" dirty="0"/>
              <a:t>object can have only </a:t>
            </a:r>
            <a:r>
              <a:rPr lang="en-US" altLang="zh-TW" b="1" dirty="0"/>
              <a:t>a fixed</a:t>
            </a:r>
            <a:r>
              <a:rPr lang="zh-TW" altLang="en-US" b="1" dirty="0"/>
              <a:t> </a:t>
            </a:r>
            <a:r>
              <a:rPr lang="en-US" altLang="zh-TW" b="1" dirty="0"/>
              <a:t>number </a:t>
            </a:r>
            <a:r>
              <a:rPr lang="en-US" altLang="zh-TW" dirty="0"/>
              <a:t>of properties, </a:t>
            </a:r>
          </a:p>
          <a:p>
            <a:pPr lvl="2"/>
            <a:r>
              <a:rPr lang="en-US" altLang="zh-TW" dirty="0"/>
              <a:t>the names of these properties must be defined in advance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loosely typed </a:t>
            </a:r>
            <a:r>
              <a:rPr lang="en-US" altLang="zh-TW" dirty="0">
                <a:solidFill>
                  <a:srgbClr val="C00000"/>
                </a:solidFill>
              </a:rPr>
              <a:t>language: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JavaScript:</a:t>
            </a:r>
          </a:p>
          <a:p>
            <a:pPr lvl="1"/>
            <a:r>
              <a:rPr lang="en-US" altLang="zh-TW" dirty="0"/>
              <a:t>a program can</a:t>
            </a:r>
            <a:r>
              <a:rPr lang="zh-TW" altLang="en-US" dirty="0"/>
              <a:t> </a:t>
            </a:r>
            <a:r>
              <a:rPr lang="en-US" altLang="zh-TW" dirty="0"/>
              <a:t>create any number of properties in any object: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addr</a:t>
            </a:r>
            <a:r>
              <a:rPr lang="en-US" altLang="zh-TW" dirty="0">
                <a:solidFill>
                  <a:srgbClr val="0070C0"/>
                </a:solidFill>
              </a:rPr>
              <a:t> = "";</a:t>
            </a:r>
          </a:p>
          <a:p>
            <a:pPr lvl="2"/>
            <a:r>
              <a:rPr lang="nn-NO" altLang="zh-TW" dirty="0">
                <a:solidFill>
                  <a:srgbClr val="0070C0"/>
                </a:solidFill>
              </a:rPr>
              <a:t>for(i = 0; i &lt; 4; i++)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addr</a:t>
            </a:r>
            <a:r>
              <a:rPr lang="en-US" altLang="zh-TW" dirty="0">
                <a:solidFill>
                  <a:srgbClr val="0070C0"/>
                </a:solidFill>
              </a:rPr>
              <a:t> += </a:t>
            </a:r>
            <a:r>
              <a:rPr lang="en-US" altLang="zh-TW" b="1" dirty="0">
                <a:solidFill>
                  <a:srgbClr val="0070C0"/>
                </a:solidFill>
              </a:rPr>
              <a:t>customer</a:t>
            </a:r>
            <a:r>
              <a:rPr lang="en-US" altLang="zh-TW" dirty="0">
                <a:solidFill>
                  <a:srgbClr val="0070C0"/>
                </a:solidFill>
              </a:rPr>
              <a:t>[“</a:t>
            </a:r>
            <a:r>
              <a:rPr lang="en-US" altLang="zh-TW" dirty="0">
                <a:solidFill>
                  <a:srgbClr val="C00000"/>
                </a:solidFill>
              </a:rPr>
              <a:t>address</a:t>
            </a:r>
            <a:r>
              <a:rPr lang="en-US" altLang="zh-TW" dirty="0">
                <a:solidFill>
                  <a:srgbClr val="0070C0"/>
                </a:solidFill>
              </a:rPr>
              <a:t>” + i] + ‘\n’;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26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12232</TotalTime>
  <Words>8365</Words>
  <Application>Microsoft Office PowerPoint</Application>
  <PresentationFormat>如螢幕大小 (4:3)</PresentationFormat>
  <Paragraphs>890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TheSansMonoCd-W5Regular</vt:lpstr>
      <vt:lpstr>標楷體</vt:lpstr>
      <vt:lpstr>Arial</vt:lpstr>
      <vt:lpstr>Calibri</vt:lpstr>
      <vt:lpstr>Times New Roman</vt:lpstr>
      <vt:lpstr>Office 佈景主題</vt:lpstr>
      <vt:lpstr>JavaScript程式設計 (JavaScript Programming)</vt:lpstr>
      <vt:lpstr>CH 6 Object</vt:lpstr>
      <vt:lpstr>object</vt:lpstr>
      <vt:lpstr>object</vt:lpstr>
      <vt:lpstr>Creating Objects</vt:lpstr>
      <vt:lpstr>Creating Objects with new</vt:lpstr>
      <vt:lpstr>Object.create() (ES5)</vt:lpstr>
      <vt:lpstr>Creating a new object that inherits from a prototype</vt:lpstr>
      <vt:lpstr>Querying and Setting Properties</vt:lpstr>
      <vt:lpstr>Associative arrays with for/in loop</vt:lpstr>
      <vt:lpstr>Inheritance</vt:lpstr>
      <vt:lpstr>Inheritance</vt:lpstr>
      <vt:lpstr>練習時間</vt:lpstr>
      <vt:lpstr>Property Access Errors</vt:lpstr>
      <vt:lpstr>Deleting Properties</vt:lpstr>
      <vt:lpstr>Testing Properties</vt:lpstr>
      <vt:lpstr>Enumerating Properties</vt:lpstr>
      <vt:lpstr>Example 6-2. Object utility functions that enumerate properties</vt:lpstr>
      <vt:lpstr> </vt:lpstr>
      <vt:lpstr>PowerPoint 簡報</vt:lpstr>
      <vt:lpstr>練習時間</vt:lpstr>
      <vt:lpstr>Property Getters &amp; Setters</vt:lpstr>
      <vt:lpstr>Property Getters &amp; Setters</vt:lpstr>
      <vt:lpstr>Property Getters &amp; Setters</vt:lpstr>
      <vt:lpstr>Property Getters &amp; Setters</vt:lpstr>
      <vt:lpstr>Property Getters &amp; Setters &amp; static in class</vt:lpstr>
      <vt:lpstr>Object Attributes</vt:lpstr>
      <vt:lpstr>class Attribute</vt:lpstr>
      <vt:lpstr>extensible Attribute</vt:lpstr>
      <vt:lpstr>Serializing Objects</vt:lpstr>
      <vt:lpstr>Object Methods</vt:lpstr>
      <vt:lpstr>練習時間</vt:lpstr>
      <vt:lpstr>CH7 Array</vt:lpstr>
      <vt:lpstr>Creating Arrays</vt:lpstr>
      <vt:lpstr>Reading and Writing Array Elements</vt:lpstr>
      <vt:lpstr>Sparse Arrays</vt:lpstr>
      <vt:lpstr>Array Length</vt:lpstr>
      <vt:lpstr>Adding and Deleting Array Elements</vt:lpstr>
      <vt:lpstr>Iterating Arrays</vt:lpstr>
      <vt:lpstr>Multidimensional Arrays</vt:lpstr>
      <vt:lpstr>練習時間</vt:lpstr>
      <vt:lpstr>Array Methods</vt:lpstr>
      <vt:lpstr>PowerPoint 簡報</vt:lpstr>
      <vt:lpstr>PowerPoint 簡報</vt:lpstr>
      <vt:lpstr>PowerPoint 簡報</vt:lpstr>
      <vt:lpstr>PowerPoint 簡報</vt:lpstr>
      <vt:lpstr>ECMAScript 5 Array Methods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492</cp:revision>
  <dcterms:created xsi:type="dcterms:W3CDTF">2011-02-22T09:06:58Z</dcterms:created>
  <dcterms:modified xsi:type="dcterms:W3CDTF">2020-10-19T14:09:44Z</dcterms:modified>
</cp:coreProperties>
</file>