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482" r:id="rId2"/>
    <p:sldId id="415" r:id="rId3"/>
    <p:sldId id="413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64" r:id="rId13"/>
    <p:sldId id="424" r:id="rId14"/>
    <p:sldId id="425" r:id="rId15"/>
    <p:sldId id="426" r:id="rId16"/>
    <p:sldId id="467" r:id="rId17"/>
    <p:sldId id="484" r:id="rId18"/>
    <p:sldId id="487" r:id="rId19"/>
    <p:sldId id="485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86" r:id="rId29"/>
    <p:sldId id="496" r:id="rId30"/>
    <p:sldId id="499" r:id="rId31"/>
    <p:sldId id="501" r:id="rId32"/>
    <p:sldId id="497" r:id="rId33"/>
    <p:sldId id="498" r:id="rId34"/>
    <p:sldId id="500" r:id="rId35"/>
    <p:sldId id="502" r:id="rId36"/>
    <p:sldId id="503" r:id="rId37"/>
    <p:sldId id="504" r:id="rId38"/>
    <p:sldId id="427" r:id="rId39"/>
    <p:sldId id="428" r:id="rId40"/>
    <p:sldId id="429" r:id="rId41"/>
    <p:sldId id="430" r:id="rId42"/>
    <p:sldId id="431" r:id="rId43"/>
    <p:sldId id="432" r:id="rId44"/>
    <p:sldId id="465" r:id="rId45"/>
    <p:sldId id="461" r:id="rId46"/>
    <p:sldId id="434" r:id="rId47"/>
    <p:sldId id="433" r:id="rId48"/>
    <p:sldId id="435" r:id="rId49"/>
    <p:sldId id="436" r:id="rId50"/>
    <p:sldId id="438" r:id="rId51"/>
    <p:sldId id="462" r:id="rId52"/>
    <p:sldId id="437" r:id="rId53"/>
    <p:sldId id="439" r:id="rId54"/>
    <p:sldId id="505" r:id="rId55"/>
    <p:sldId id="466" r:id="rId56"/>
    <p:sldId id="463" r:id="rId57"/>
    <p:sldId id="440" r:id="rId58"/>
    <p:sldId id="441" r:id="rId59"/>
    <p:sldId id="442" r:id="rId60"/>
    <p:sldId id="443" r:id="rId61"/>
    <p:sldId id="444" r:id="rId62"/>
    <p:sldId id="445" r:id="rId63"/>
    <p:sldId id="446" r:id="rId64"/>
    <p:sldId id="447" r:id="rId65"/>
    <p:sldId id="448" r:id="rId66"/>
    <p:sldId id="449" r:id="rId67"/>
    <p:sldId id="450" r:id="rId68"/>
    <p:sldId id="451" r:id="rId69"/>
    <p:sldId id="468" r:id="rId70"/>
    <p:sldId id="469" r:id="rId71"/>
    <p:sldId id="470" r:id="rId72"/>
    <p:sldId id="363" r:id="rId73"/>
    <p:sldId id="311" r:id="rId7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1F93-2149-4EC4-85E4-E2301F451352}" type="datetimeFigureOut">
              <a:rPr lang="zh-TW" altLang="en-US" smtClean="0"/>
              <a:pPr/>
              <a:t>2020/10/28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D1DF5-41F2-42D8-AE49-7D8AA220FE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81F3-20D4-4C71-811D-D0D566A2DBC0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B433-B02E-49DE-B28F-2504AC00D4A9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2B00-8F2D-48AB-9F75-38A662F5403E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A30D-7613-43E9-9DC9-F8D27120A026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A97B-5514-4B7D-8F3F-627678FAE3F6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AD2C-45D5-46A6-A8D5-F29011628671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F5E4-9DED-4BC8-8002-13B80E1AFADF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6B78-6710-4C7F-90E6-4B0EAD0A3E50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7F00-069A-426A-9A0F-9A32B93D76AD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C0E3-9F9E-429E-9D2F-6F7F2DF87875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1A12-DF99-4ED1-B74D-7B5A7C003046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EDB5-C03A-49C4-B0EE-7E003B6198ED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E0C8-62BE-452E-8D16-E23FD82DC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ythilya.github.io/2018/10/22/closur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thelp.ithome.com.tw/articles/101933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ythilya.github.io/2018/10/22/closure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thelp.ithome.com.tw/articles/1019331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thelp.ithome.com.tw/articles/1019331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19331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331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331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help.ithome.com.tw/articles/1019331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3313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3313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8/10/22/closure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ythilya.blogspot.com/2015/06/javascript-module-pattern.html#mo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ythilya.github.io/2018/10/22/closure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ilya.github.io/2015/06/26/javascript-design-pattern-singlet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ythilya.github.io/2015/06/26/javascript-design-pattern-singleton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Web/JavaScript/Reference/Statements/le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zh-tw/library/ff679975(v=vs.94).aspx" TargetMode="External"/><Relationship Id="rId2" Type="http://schemas.openxmlformats.org/officeDocument/2006/relationships/hyperlink" Target="https://developer.mozilla.org/en-US/docs/Web/JavaScript/Reference/Functions/rest_parame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Statements/for...o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loquentjavascript.net/code/scripts.j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loquentjavascript.net/code/scripts.j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eveloper.mozilla.org/zh-TW/docs/Web/JavaScript/Reference/Global_Objects/Array/findInde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eveloper.mozilla.org/zh-TW/docs/Web/JavaScript/Reference/Global_Objects/Array/findInde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Reference/Global_Objects/Map" TargetMode="External"/><Relationship Id="rId2" Type="http://schemas.openxmlformats.org/officeDocument/2006/relationships/hyperlink" Target="https://msdn.microsoft.com/zh-tw/library/ff679976(v=vs.94).aspx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Operators/super" TargetMode="External"/><Relationship Id="rId2" Type="http://schemas.openxmlformats.org/officeDocument/2006/relationships/hyperlink" Target="https://developer.mozilla.org/en-US/docs/Web/JavaScript/Inheritance_and_the_prototype_chain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sup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144000" cy="1728192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JavaScript</a:t>
            </a:r>
            <a:r>
              <a:rPr lang="zh-TW" altLang="en-US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程式設計</a:t>
            </a:r>
            <a:b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40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(JavaScript Programming)</a:t>
            </a:r>
            <a:endParaRPr lang="zh-TW" altLang="en-US" sz="4000" b="1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916760"/>
            <a:ext cx="6400800" cy="17526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數位學習科技學系</a:t>
            </a:r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國立台南大學</a:t>
            </a:r>
            <a:endParaRPr lang="en-US" altLang="zh-TW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2020</a:t>
            </a:r>
            <a:endParaRPr lang="zh-TW" altLang="en-US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116632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109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學年度 第 </a:t>
            </a:r>
            <a:r>
              <a:rPr lang="en-US" altLang="zh-TW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1 </a:t>
            </a:r>
            <a:r>
              <a:rPr lang="zh-TW" altLang="en-US" sz="3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學期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068960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蘇俊銘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(Jun-Ming Su)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jmsu@mail.nutn.edu.tw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Arrow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C00000"/>
                </a:solidFill>
              </a:rPr>
              <a:t>third</a:t>
            </a:r>
            <a:r>
              <a:rPr lang="en-US" altLang="zh-TW" dirty="0"/>
              <a:t> notation for functions: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dirty="0">
                <a:solidFill>
                  <a:srgbClr val="C00000"/>
                </a:solidFill>
              </a:rPr>
              <a:t>arrow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C00000"/>
                </a:solidFill>
              </a:rPr>
              <a:t>=&gt;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expresses like: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“this</a:t>
            </a:r>
            <a:r>
              <a:rPr lang="en-US" altLang="zh-TW" b="1" dirty="0">
                <a:solidFill>
                  <a:srgbClr val="0070C0"/>
                </a:solidFill>
              </a:rPr>
              <a:t> input </a:t>
            </a:r>
            <a:r>
              <a:rPr lang="en-US" altLang="zh-TW" dirty="0">
                <a:solidFill>
                  <a:srgbClr val="FF0000"/>
                </a:solidFill>
              </a:rPr>
              <a:t>(the parameters) </a:t>
            </a:r>
            <a:r>
              <a:rPr lang="en-US" altLang="zh-TW" dirty="0">
                <a:solidFill>
                  <a:srgbClr val="0070C0"/>
                </a:solidFill>
              </a:rPr>
              <a:t>produces this </a:t>
            </a:r>
            <a:r>
              <a:rPr lang="en-US" altLang="zh-TW" b="1" dirty="0">
                <a:solidFill>
                  <a:srgbClr val="0070C0"/>
                </a:solidFill>
              </a:rPr>
              <a:t>result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(the body)</a:t>
            </a:r>
            <a:r>
              <a:rPr lang="en-US" altLang="zh-TW" dirty="0">
                <a:solidFill>
                  <a:srgbClr val="0070C0"/>
                </a:solidFill>
              </a:rPr>
              <a:t>”.</a:t>
            </a:r>
          </a:p>
          <a:p>
            <a:pPr lvl="1"/>
            <a:r>
              <a:rPr lang="en-US" altLang="zh-TW" dirty="0"/>
              <a:t>it were added in 2015:</a:t>
            </a:r>
          </a:p>
          <a:p>
            <a:pPr lvl="2"/>
            <a:r>
              <a:rPr lang="en-US" altLang="zh-TW" dirty="0"/>
              <a:t>to write </a:t>
            </a:r>
            <a:r>
              <a:rPr lang="en-US" altLang="zh-TW" b="1" dirty="0">
                <a:solidFill>
                  <a:srgbClr val="C00000"/>
                </a:solidFill>
              </a:rPr>
              <a:t>small</a:t>
            </a:r>
            <a:r>
              <a:rPr lang="en-US" altLang="zh-TW" dirty="0">
                <a:solidFill>
                  <a:srgbClr val="C00000"/>
                </a:solidFill>
              </a:rPr>
              <a:t> function expressions in a </a:t>
            </a:r>
            <a:r>
              <a:rPr lang="en-US" altLang="zh-TW" b="1" dirty="0">
                <a:solidFill>
                  <a:srgbClr val="C00000"/>
                </a:solidFill>
              </a:rPr>
              <a:t>less</a:t>
            </a:r>
            <a:r>
              <a:rPr lang="en-US" altLang="zh-TW" dirty="0">
                <a:solidFill>
                  <a:srgbClr val="C00000"/>
                </a:solidFill>
              </a:rPr>
              <a:t> verbose way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EX: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power = (base, exponent) </a:t>
            </a:r>
            <a:r>
              <a:rPr lang="en-US" altLang="zh-TW" b="1" dirty="0">
                <a:solidFill>
                  <a:srgbClr val="C00000"/>
                </a:solidFill>
              </a:rPr>
              <a:t>=&gt;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let result = 1;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for (let count = 0; count &lt; </a:t>
            </a:r>
            <a:r>
              <a:rPr lang="en-US" altLang="zh-TW" b="1" dirty="0">
                <a:solidFill>
                  <a:srgbClr val="0070C0"/>
                </a:solidFill>
              </a:rPr>
              <a:t>exponent</a:t>
            </a:r>
            <a:r>
              <a:rPr lang="en-US" altLang="zh-TW" dirty="0">
                <a:solidFill>
                  <a:srgbClr val="0070C0"/>
                </a:solidFill>
              </a:rPr>
              <a:t>; count++)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result *= </a:t>
            </a:r>
            <a:r>
              <a:rPr lang="en-US" altLang="zh-TW" b="1" dirty="0">
                <a:solidFill>
                  <a:srgbClr val="0070C0"/>
                </a:solidFill>
              </a:rPr>
              <a:t>base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     return result;</a:t>
            </a:r>
          </a:p>
          <a:p>
            <a:pPr lvl="3"/>
            <a:r>
              <a:rPr lang="en-US" altLang="zh-TW" b="1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altLang="zh-TW" b="1" dirty="0"/>
              <a:t>only one parameter name:</a:t>
            </a:r>
          </a:p>
          <a:p>
            <a:pPr lvl="2"/>
            <a:r>
              <a:rPr lang="en-US" altLang="zh-TW" b="1" dirty="0"/>
              <a:t>parentheses</a:t>
            </a:r>
            <a:r>
              <a:rPr lang="en-US" altLang="zh-TW" dirty="0"/>
              <a:t> around the parameter list can be omitted: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square1 = </a:t>
            </a:r>
            <a:r>
              <a:rPr lang="en-US" altLang="zh-TW" b="1" dirty="0">
                <a:solidFill>
                  <a:srgbClr val="C00000"/>
                </a:solidFill>
              </a:rPr>
              <a:t>(x)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=&gt;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{</a:t>
            </a:r>
            <a:r>
              <a:rPr lang="en-US" altLang="zh-TW" dirty="0">
                <a:solidFill>
                  <a:srgbClr val="0070C0"/>
                </a:solidFill>
              </a:rPr>
              <a:t> return x * x; </a:t>
            </a:r>
            <a:r>
              <a:rPr lang="en-US" altLang="zh-TW" b="1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3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square2 = </a:t>
            </a:r>
            <a:r>
              <a:rPr lang="en-US" altLang="zh-TW" b="1" dirty="0">
                <a:solidFill>
                  <a:srgbClr val="C00000"/>
                </a:solidFill>
              </a:rPr>
              <a:t>x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=&gt;</a:t>
            </a:r>
            <a:r>
              <a:rPr lang="en-US" altLang="zh-TW" dirty="0">
                <a:solidFill>
                  <a:srgbClr val="0070C0"/>
                </a:solidFill>
              </a:rPr>
              <a:t> x * x;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arrow function has </a:t>
            </a:r>
            <a:r>
              <a:rPr lang="en-US" altLang="zh-TW" b="1" dirty="0">
                <a:solidFill>
                  <a:srgbClr val="C00000"/>
                </a:solidFill>
              </a:rPr>
              <a:t>no</a:t>
            </a:r>
            <a:r>
              <a:rPr lang="en-US" altLang="zh-TW" b="1" dirty="0">
                <a:solidFill>
                  <a:srgbClr val="0070C0"/>
                </a:solidFill>
              </a:rPr>
              <a:t> parameters: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horn = </a:t>
            </a:r>
            <a:r>
              <a:rPr lang="en-US" altLang="zh-TW" dirty="0">
                <a:solidFill>
                  <a:srgbClr val="C00000"/>
                </a:solidFill>
              </a:rPr>
              <a:t>() </a:t>
            </a:r>
            <a:r>
              <a:rPr lang="en-US" altLang="zh-TW" dirty="0">
                <a:solidFill>
                  <a:srgbClr val="0070C0"/>
                </a:solidFill>
              </a:rPr>
              <a:t>=&gt; { console.log("Toot"); };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5164075"/>
            <a:ext cx="1532756" cy="12063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410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Optional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/>
              <a:t>following code is allowed and executes </a:t>
            </a:r>
            <a:r>
              <a:rPr lang="en-US" altLang="zh-TW" sz="2400" dirty="0">
                <a:solidFill>
                  <a:srgbClr val="C00000"/>
                </a:solidFill>
              </a:rPr>
              <a:t>without</a:t>
            </a:r>
            <a:r>
              <a:rPr lang="en-US" altLang="zh-TW" sz="2400" dirty="0"/>
              <a:t> any problem: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function square(</a:t>
            </a:r>
            <a:r>
              <a:rPr lang="en-US" altLang="zh-TW" sz="2000" b="1" dirty="0">
                <a:solidFill>
                  <a:srgbClr val="C00000"/>
                </a:solidFill>
              </a:rPr>
              <a:t>x</a:t>
            </a:r>
            <a:r>
              <a:rPr lang="en-US" altLang="zh-TW" sz="2000" dirty="0">
                <a:solidFill>
                  <a:srgbClr val="0070C0"/>
                </a:solidFill>
              </a:rPr>
              <a:t>) { return x * x; }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console.log(square(</a:t>
            </a:r>
            <a:r>
              <a:rPr lang="en-US" altLang="zh-TW" sz="2000" b="1" dirty="0">
                <a:solidFill>
                  <a:srgbClr val="C00000"/>
                </a:solidFill>
              </a:rPr>
              <a:t>4</a:t>
            </a:r>
            <a:r>
              <a:rPr lang="en-US" altLang="zh-TW" sz="2000" dirty="0">
                <a:solidFill>
                  <a:srgbClr val="0070C0"/>
                </a:solidFill>
              </a:rPr>
              <a:t>, true, "hedgehog")); </a:t>
            </a:r>
            <a:r>
              <a:rPr lang="en-US" altLang="zh-TW" sz="2000" dirty="0"/>
              <a:t>// → 16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JS </a:t>
            </a:r>
            <a:r>
              <a:rPr lang="en-US" altLang="zh-TW" b="1" dirty="0"/>
              <a:t>ignores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the extra arguments </a:t>
            </a:r>
            <a:r>
              <a:rPr lang="en-US" altLang="zh-TW" dirty="0"/>
              <a:t>and computes the square of </a:t>
            </a:r>
            <a:r>
              <a:rPr lang="en-US" altLang="zh-TW" dirty="0">
                <a:solidFill>
                  <a:srgbClr val="C00000"/>
                </a:solidFill>
              </a:rPr>
              <a:t>the first one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JS is </a:t>
            </a:r>
            <a:r>
              <a:rPr lang="en-US" altLang="zh-TW" b="1" dirty="0"/>
              <a:t>extremely broad-minded </a:t>
            </a:r>
            <a:r>
              <a:rPr lang="en-US" altLang="zh-TW" dirty="0"/>
              <a:t>about the number of arguments you pass to a function. </a:t>
            </a:r>
          </a:p>
          <a:p>
            <a:pPr lvl="3"/>
            <a:r>
              <a:rPr lang="en-US" altLang="zh-TW" dirty="0"/>
              <a:t>If you pass </a:t>
            </a:r>
            <a:r>
              <a:rPr lang="en-US" altLang="zh-TW" b="1" dirty="0">
                <a:solidFill>
                  <a:srgbClr val="C00000"/>
                </a:solidFill>
              </a:rPr>
              <a:t>too many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the extra ones are </a:t>
            </a:r>
            <a:r>
              <a:rPr lang="en-US" altLang="zh-TW" b="1" dirty="0">
                <a:solidFill>
                  <a:srgbClr val="C00000"/>
                </a:solidFill>
              </a:rPr>
              <a:t>ignored</a:t>
            </a:r>
            <a:r>
              <a:rPr lang="en-US" altLang="zh-TW" dirty="0"/>
              <a:t>.</a:t>
            </a:r>
          </a:p>
          <a:p>
            <a:pPr lvl="3"/>
            <a:r>
              <a:rPr lang="en-US" altLang="zh-TW" dirty="0"/>
              <a:t>If you pass </a:t>
            </a:r>
            <a:r>
              <a:rPr lang="en-US" altLang="zh-TW" b="1" dirty="0">
                <a:solidFill>
                  <a:srgbClr val="C00000"/>
                </a:solidFill>
              </a:rPr>
              <a:t>too few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C00000"/>
                </a:solidFill>
              </a:rPr>
              <a:t>the missing parameters </a:t>
            </a:r>
            <a:r>
              <a:rPr lang="en-US" altLang="zh-TW" dirty="0"/>
              <a:t>get assigned the value </a:t>
            </a:r>
            <a:r>
              <a:rPr lang="en-US" altLang="zh-TW" b="1" u="sng" dirty="0">
                <a:solidFill>
                  <a:srgbClr val="C00000"/>
                </a:solidFill>
              </a:rPr>
              <a:t>undefined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this </a:t>
            </a:r>
            <a:r>
              <a:rPr lang="en-US" altLang="zh-TW" b="1" dirty="0"/>
              <a:t>minus</a:t>
            </a:r>
            <a:r>
              <a:rPr lang="en-US" altLang="zh-TW" dirty="0"/>
              <a:t> function tries to imitate the </a:t>
            </a:r>
            <a:r>
              <a:rPr lang="zh-TW" altLang="en-US" b="1" dirty="0">
                <a:solidFill>
                  <a:srgbClr val="C00000"/>
                </a:solidFill>
              </a:rPr>
              <a:t>－</a:t>
            </a:r>
            <a:r>
              <a:rPr lang="en-US" altLang="zh-TW" b="1" dirty="0"/>
              <a:t> operator </a:t>
            </a:r>
            <a:r>
              <a:rPr lang="en-US" altLang="zh-TW" dirty="0"/>
              <a:t>by acting on either one or two arguments: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minus(a, b) { if (b === undefined) return -a;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           else return a - b; }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console.log(minus(10));</a:t>
            </a:r>
            <a:r>
              <a:rPr lang="en-US" altLang="zh-TW" dirty="0"/>
              <a:t> // → -10</a:t>
            </a:r>
          </a:p>
          <a:p>
            <a:pPr lvl="2"/>
            <a:r>
              <a:rPr lang="en-US" altLang="zh-TW" dirty="0">
                <a:solidFill>
                  <a:srgbClr val="7030A0"/>
                </a:solidFill>
              </a:rPr>
              <a:t>console.log(minus(10, 5));</a:t>
            </a:r>
            <a:r>
              <a:rPr lang="en-US" altLang="zh-TW" dirty="0"/>
              <a:t> // → 5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12E9590-F43C-429C-B6F8-ABB313057953}"/>
              </a:ext>
            </a:extLst>
          </p:cNvPr>
          <p:cNvCxnSpPr/>
          <p:nvPr/>
        </p:nvCxnSpPr>
        <p:spPr>
          <a:xfrm>
            <a:off x="2987824" y="1556792"/>
            <a:ext cx="172819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6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6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This combination of a </a:t>
            </a:r>
            <a:r>
              <a:rPr lang="en-US" altLang="zh-TW" sz="2400" b="1" dirty="0"/>
              <a:t>function object and a scope </a:t>
            </a:r>
            <a:r>
              <a:rPr lang="en-US" altLang="zh-TW" sz="2400" dirty="0"/>
              <a:t>(a set of variable bindings) in which the function’s variables are resolved</a:t>
            </a:r>
          </a:p>
          <a:p>
            <a:pPr lvl="1"/>
            <a:r>
              <a:rPr lang="en-US" altLang="zh-TW" sz="2400" dirty="0"/>
              <a:t>The ability to </a:t>
            </a:r>
            <a:r>
              <a:rPr lang="en-US" altLang="zh-TW" sz="2400" dirty="0">
                <a:solidFill>
                  <a:srgbClr val="C00000"/>
                </a:solidFill>
              </a:rPr>
              <a:t>treat functions as values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What happens </a:t>
            </a:r>
            <a:r>
              <a:rPr lang="en-US" altLang="zh-TW" sz="2400" dirty="0"/>
              <a:t>to local bindings when the function call that created them is </a:t>
            </a:r>
            <a:r>
              <a:rPr lang="en-US" altLang="zh-TW" sz="2400" dirty="0">
                <a:solidFill>
                  <a:srgbClr val="C00000"/>
                </a:solidFill>
              </a:rPr>
              <a:t>no longer active</a:t>
            </a:r>
            <a:r>
              <a:rPr lang="en-US" altLang="zh-TW" sz="2400" dirty="0"/>
              <a:t>?</a:t>
            </a:r>
          </a:p>
          <a:p>
            <a:pPr lvl="1"/>
            <a:r>
              <a:rPr lang="en-US" altLang="zh-TW" sz="2400" b="1" dirty="0"/>
              <a:t>a function, </a:t>
            </a:r>
            <a:r>
              <a:rPr lang="en-US" altLang="zh-TW" sz="2400" b="1" dirty="0" err="1"/>
              <a:t>wrapValue</a:t>
            </a:r>
            <a:r>
              <a:rPr lang="en-US" altLang="zh-TW" sz="2400" b="1" dirty="0"/>
              <a:t>:</a:t>
            </a:r>
          </a:p>
          <a:p>
            <a:pPr lvl="2"/>
            <a:r>
              <a:rPr lang="en-US" altLang="zh-TW" sz="2200" dirty="0"/>
              <a:t>creates a local binding</a:t>
            </a:r>
          </a:p>
          <a:p>
            <a:pPr lvl="2"/>
            <a:r>
              <a:rPr lang="en-US" altLang="zh-TW" sz="2200" dirty="0"/>
              <a:t>It then </a:t>
            </a:r>
            <a:r>
              <a:rPr lang="en-US" altLang="zh-TW" sz="2200" b="1" dirty="0">
                <a:solidFill>
                  <a:srgbClr val="C00000"/>
                </a:solidFill>
              </a:rPr>
              <a:t>returns a function </a:t>
            </a:r>
            <a:r>
              <a:rPr lang="en-US" altLang="zh-TW" sz="2200" dirty="0"/>
              <a:t>that accesses and </a:t>
            </a:r>
            <a:r>
              <a:rPr lang="en-US" altLang="zh-TW" sz="2200" dirty="0">
                <a:solidFill>
                  <a:srgbClr val="C00000"/>
                </a:solidFill>
              </a:rPr>
              <a:t>returns this local binding</a:t>
            </a:r>
            <a:r>
              <a:rPr lang="en-US" altLang="zh-TW" sz="2200" dirty="0"/>
              <a:t>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wrapValue</a:t>
            </a:r>
            <a:r>
              <a:rPr lang="en-US" altLang="zh-TW" dirty="0">
                <a:solidFill>
                  <a:srgbClr val="0070C0"/>
                </a:solidFill>
              </a:rPr>
              <a:t>(n) {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let local = n;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     return </a:t>
            </a:r>
            <a:r>
              <a:rPr lang="en-US" altLang="zh-TW" dirty="0">
                <a:solidFill>
                  <a:srgbClr val="C00000"/>
                </a:solidFill>
              </a:rPr>
              <a:t>() =&gt; local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let wrap1 = </a:t>
            </a:r>
            <a:r>
              <a:rPr lang="en-US" altLang="zh-TW" dirty="0" err="1">
                <a:solidFill>
                  <a:srgbClr val="0070C0"/>
                </a:solidFill>
              </a:rPr>
              <a:t>wrapValue</a:t>
            </a:r>
            <a:r>
              <a:rPr lang="en-US" altLang="zh-TW" dirty="0">
                <a:solidFill>
                  <a:srgbClr val="0070C0"/>
                </a:solidFill>
              </a:rPr>
              <a:t>(1);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let wrap2 = </a:t>
            </a:r>
            <a:r>
              <a:rPr lang="en-US" altLang="zh-TW" dirty="0" err="1">
                <a:solidFill>
                  <a:srgbClr val="0070C0"/>
                </a:solidFill>
              </a:rPr>
              <a:t>wrapValue</a:t>
            </a:r>
            <a:r>
              <a:rPr lang="en-US" altLang="zh-TW" dirty="0">
                <a:solidFill>
                  <a:srgbClr val="0070C0"/>
                </a:solidFill>
              </a:rPr>
              <a:t>(2);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console.log(wrap1()); </a:t>
            </a:r>
            <a:r>
              <a:rPr lang="en-US" altLang="zh-TW" dirty="0"/>
              <a:t>// → 1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console.log(wrap2()); </a:t>
            </a:r>
            <a:r>
              <a:rPr lang="en-US" altLang="zh-TW" dirty="0"/>
              <a:t>// → 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7" y="5647854"/>
            <a:ext cx="4346857" cy="10736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834B5E-39EE-40AF-A8C0-D7B26541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7" y="3791357"/>
            <a:ext cx="2460932" cy="17978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776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b="1" dirty="0"/>
              <a:t>a good demonstration of the fact:</a:t>
            </a:r>
          </a:p>
          <a:p>
            <a:pPr lvl="1"/>
            <a:r>
              <a:rPr lang="en-US" altLang="zh-TW" dirty="0"/>
              <a:t>local bindings are created anew for every call, </a:t>
            </a:r>
          </a:p>
          <a:p>
            <a:pPr lvl="1"/>
            <a:r>
              <a:rPr lang="en-US" altLang="zh-TW" dirty="0"/>
              <a:t>different calls </a:t>
            </a:r>
            <a:r>
              <a:rPr lang="en-US" altLang="zh-TW" dirty="0">
                <a:solidFill>
                  <a:srgbClr val="C00000"/>
                </a:solidFill>
              </a:rPr>
              <a:t>can’t trample </a:t>
            </a:r>
            <a:r>
              <a:rPr lang="en-US" altLang="zh-TW" dirty="0"/>
              <a:t>on one another’s local bindings.</a:t>
            </a:r>
          </a:p>
          <a:p>
            <a:r>
              <a:rPr lang="en-US" altLang="zh-TW" b="1" dirty="0"/>
              <a:t>a closure: </a:t>
            </a:r>
            <a:r>
              <a:rPr lang="en-US" altLang="zh-TW" b="1" dirty="0">
                <a:solidFill>
                  <a:srgbClr val="C00000"/>
                </a:solidFill>
              </a:rPr>
              <a:t>(pass by reference)</a:t>
            </a:r>
          </a:p>
          <a:p>
            <a:pPr lvl="1"/>
            <a:r>
              <a:rPr lang="en-US" altLang="zh-TW" dirty="0"/>
              <a:t>being able to </a:t>
            </a:r>
            <a:r>
              <a:rPr lang="en-US" altLang="zh-TW" dirty="0">
                <a:solidFill>
                  <a:srgbClr val="C00000"/>
                </a:solidFill>
              </a:rPr>
              <a:t>reference a specific instance of a local binding </a:t>
            </a:r>
            <a:r>
              <a:rPr lang="en-US" altLang="zh-TW" dirty="0"/>
              <a:t>in an </a:t>
            </a:r>
            <a:r>
              <a:rPr lang="en-US" altLang="zh-TW" dirty="0">
                <a:solidFill>
                  <a:srgbClr val="C00000"/>
                </a:solidFill>
              </a:rPr>
              <a:t>enclosing scope</a:t>
            </a:r>
          </a:p>
          <a:p>
            <a:pPr lvl="1"/>
            <a:r>
              <a:rPr lang="en-US" altLang="zh-TW" dirty="0"/>
              <a:t>A function that</a:t>
            </a:r>
            <a:r>
              <a:rPr lang="en-US" altLang="zh-TW" dirty="0">
                <a:solidFill>
                  <a:srgbClr val="C00000"/>
                </a:solidFill>
              </a:rPr>
              <a:t> references bindings from local scopes around it.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This behavior:</a:t>
            </a:r>
          </a:p>
          <a:p>
            <a:pPr lvl="2"/>
            <a:r>
              <a:rPr lang="en-US" altLang="zh-TW" b="1" dirty="0">
                <a:solidFill>
                  <a:srgbClr val="C00000"/>
                </a:solidFill>
              </a:rPr>
              <a:t>frees</a:t>
            </a:r>
            <a:r>
              <a:rPr lang="en-US" altLang="zh-TW" dirty="0">
                <a:solidFill>
                  <a:srgbClr val="C00000"/>
                </a:solidFill>
              </a:rPr>
              <a:t> you from having to worry about </a:t>
            </a:r>
            <a:r>
              <a:rPr lang="en-US" altLang="zh-TW" b="1" dirty="0">
                <a:solidFill>
                  <a:srgbClr val="C00000"/>
                </a:solidFill>
              </a:rPr>
              <a:t>lifetimes of bindings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makes it possible to use </a:t>
            </a:r>
            <a:r>
              <a:rPr lang="en-US" altLang="zh-TW" b="1" dirty="0">
                <a:solidFill>
                  <a:srgbClr val="C00000"/>
                </a:solidFill>
              </a:rPr>
              <a:t>function values in some creative ways</a:t>
            </a:r>
            <a:r>
              <a:rPr lang="en-US" altLang="zh-TW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122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to create functions that multiply by an arbitrary amount: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function multiplier(factor)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return </a:t>
            </a:r>
            <a:r>
              <a:rPr lang="en-US" altLang="zh-TW" sz="2400" dirty="0">
                <a:solidFill>
                  <a:srgbClr val="C00000"/>
                </a:solidFill>
              </a:rPr>
              <a:t>number =&gt; number * factor; </a:t>
            </a:r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sz="2400" dirty="0"/>
              <a:t>// pass the </a:t>
            </a:r>
            <a:r>
              <a:rPr lang="en-US" altLang="zh-TW" sz="2400" dirty="0">
                <a:solidFill>
                  <a:srgbClr val="C00000"/>
                </a:solidFill>
              </a:rPr>
              <a:t>reference </a:t>
            </a:r>
            <a:r>
              <a:rPr lang="en-US" altLang="zh-TW" sz="2400" dirty="0"/>
              <a:t>of the local binding of function as </a:t>
            </a:r>
            <a:r>
              <a:rPr lang="en-US" altLang="zh-TW" sz="2400" b="1" dirty="0"/>
              <a:t>value</a:t>
            </a:r>
            <a:r>
              <a:rPr lang="en-US" altLang="zh-TW" sz="2400" dirty="0"/>
              <a:t>, </a:t>
            </a:r>
          </a:p>
          <a:p>
            <a:pPr lvl="1"/>
            <a:r>
              <a:rPr lang="en-US" altLang="zh-TW" sz="2400" dirty="0"/>
              <a:t>//</a:t>
            </a:r>
            <a:r>
              <a:rPr lang="en-US" altLang="zh-TW" sz="2400" dirty="0">
                <a:solidFill>
                  <a:srgbClr val="C00000"/>
                </a:solidFill>
              </a:rPr>
              <a:t> number =&gt; number * factor (2);</a:t>
            </a:r>
            <a:endParaRPr lang="en-US" altLang="zh-TW" sz="2400" dirty="0"/>
          </a:p>
          <a:p>
            <a:pPr lvl="1"/>
            <a:r>
              <a:rPr lang="en-US" altLang="zh-TW" sz="2400" b="1" dirty="0">
                <a:solidFill>
                  <a:srgbClr val="0070C0"/>
                </a:solidFill>
              </a:rPr>
              <a:t>let</a:t>
            </a:r>
            <a:r>
              <a:rPr lang="en-US" altLang="zh-TW" sz="2400" dirty="0">
                <a:solidFill>
                  <a:srgbClr val="0070C0"/>
                </a:solidFill>
              </a:rPr>
              <a:t> twice = </a:t>
            </a:r>
            <a:r>
              <a:rPr lang="en-US" altLang="zh-TW" sz="2400" b="1" dirty="0">
                <a:solidFill>
                  <a:srgbClr val="C00000"/>
                </a:solidFill>
              </a:rPr>
              <a:t>multiplier</a:t>
            </a:r>
            <a:r>
              <a:rPr lang="en-US" altLang="zh-TW" sz="2400" dirty="0">
                <a:solidFill>
                  <a:srgbClr val="C00000"/>
                </a:solidFill>
              </a:rPr>
              <a:t>(2)</a:t>
            </a:r>
            <a:r>
              <a:rPr lang="en-US" altLang="zh-TW" sz="2400" dirty="0">
                <a:solidFill>
                  <a:srgbClr val="0070C0"/>
                </a:solidFill>
              </a:rPr>
              <a:t>; 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b="1" dirty="0">
                <a:solidFill>
                  <a:srgbClr val="0070C0"/>
                </a:solidFill>
              </a:rPr>
              <a:t>twice</a:t>
            </a:r>
            <a:r>
              <a:rPr lang="en-US" altLang="zh-TW" sz="2400" dirty="0">
                <a:solidFill>
                  <a:srgbClr val="0070C0"/>
                </a:solidFill>
              </a:rPr>
              <a:t>(5)); </a:t>
            </a:r>
            <a:r>
              <a:rPr lang="en-US" altLang="zh-TW" sz="2400" dirty="0"/>
              <a:t>// → 10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</a:t>
            </a:r>
            <a:r>
              <a:rPr lang="en-US" altLang="zh-TW" sz="2400" b="1" dirty="0">
                <a:solidFill>
                  <a:srgbClr val="0070C0"/>
                </a:solidFill>
              </a:rPr>
              <a:t>twice</a:t>
            </a:r>
            <a:r>
              <a:rPr lang="en-US" altLang="zh-TW" sz="2400" dirty="0">
                <a:solidFill>
                  <a:srgbClr val="0070C0"/>
                </a:solidFill>
              </a:rPr>
              <a:t>(5)); </a:t>
            </a:r>
            <a:r>
              <a:rPr lang="en-US" altLang="zh-TW" sz="2400" dirty="0"/>
              <a:t>// → 10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//</a:t>
            </a:r>
            <a:r>
              <a:rPr lang="en-US" altLang="zh-TW" sz="2400" dirty="0">
                <a:solidFill>
                  <a:srgbClr val="C00000"/>
                </a:solidFill>
              </a:rPr>
              <a:t> number =&gt; number * factor (3);</a:t>
            </a:r>
            <a:endParaRPr lang="en-US" altLang="zh-TW" sz="2400" dirty="0"/>
          </a:p>
          <a:p>
            <a:pPr lvl="1"/>
            <a:r>
              <a:rPr lang="en-US" altLang="zh-TW" sz="2400" b="1" dirty="0">
                <a:solidFill>
                  <a:srgbClr val="0070C0"/>
                </a:solidFill>
              </a:rPr>
              <a:t>let</a:t>
            </a:r>
            <a:r>
              <a:rPr lang="en-US" altLang="zh-TW" sz="2400" dirty="0">
                <a:solidFill>
                  <a:srgbClr val="0070C0"/>
                </a:solidFill>
              </a:rPr>
              <a:t> three = multiplier(3); 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console.log(three(5)); </a:t>
            </a:r>
            <a:r>
              <a:rPr lang="en-US" altLang="zh-TW" sz="2400" dirty="0"/>
              <a:t>// → 15</a:t>
            </a:r>
          </a:p>
          <a:p>
            <a:r>
              <a:rPr lang="en-US" altLang="zh-TW" sz="2200" b="1" dirty="0"/>
              <a:t>multiplier</a:t>
            </a:r>
            <a:r>
              <a:rPr lang="en-US" altLang="zh-TW" sz="2200" dirty="0"/>
              <a:t> is called and </a:t>
            </a:r>
            <a:r>
              <a:rPr lang="en-US" altLang="zh-TW" sz="2200" b="1" dirty="0"/>
              <a:t>creates an environment</a:t>
            </a:r>
            <a:r>
              <a:rPr lang="en-US" altLang="zh-TW" sz="2200" dirty="0"/>
              <a:t>:</a:t>
            </a:r>
          </a:p>
          <a:p>
            <a:pPr lvl="1"/>
            <a:r>
              <a:rPr lang="en-US" altLang="zh-TW" sz="1800" dirty="0"/>
              <a:t>in which its </a:t>
            </a:r>
            <a:r>
              <a:rPr lang="en-US" altLang="zh-TW" sz="1800" b="1" dirty="0"/>
              <a:t>factor parameter is bound to 2</a:t>
            </a:r>
          </a:p>
          <a:p>
            <a:r>
              <a:rPr lang="en-US" altLang="zh-TW" sz="2200" dirty="0"/>
              <a:t>The function value it returns:</a:t>
            </a:r>
          </a:p>
          <a:p>
            <a:pPr lvl="1"/>
            <a:r>
              <a:rPr lang="en-US" altLang="zh-TW" sz="1800" dirty="0"/>
              <a:t>which is </a:t>
            </a:r>
            <a:r>
              <a:rPr lang="en-US" altLang="zh-TW" sz="1800" b="1" dirty="0">
                <a:solidFill>
                  <a:srgbClr val="C00000"/>
                </a:solidFill>
              </a:rPr>
              <a:t>stored in twice</a:t>
            </a:r>
            <a:r>
              <a:rPr lang="en-US" altLang="zh-TW" sz="1800" dirty="0"/>
              <a:t>, remembers this environment</a:t>
            </a:r>
          </a:p>
          <a:p>
            <a:pPr lvl="1"/>
            <a:r>
              <a:rPr lang="en-US" altLang="zh-TW" dirty="0"/>
              <a:t>when </a:t>
            </a:r>
            <a:r>
              <a:rPr lang="en-US" altLang="zh-TW" dirty="0">
                <a:solidFill>
                  <a:srgbClr val="C00000"/>
                </a:solidFill>
              </a:rPr>
              <a:t>twice</a:t>
            </a:r>
            <a:r>
              <a:rPr lang="en-US" altLang="zh-TW" dirty="0"/>
              <a:t> is called, </a:t>
            </a:r>
            <a:r>
              <a:rPr lang="en-US" altLang="zh-TW" dirty="0">
                <a:solidFill>
                  <a:srgbClr val="C00000"/>
                </a:solidFill>
              </a:rPr>
              <a:t>it multiplies its argument by 2</a:t>
            </a:r>
            <a:r>
              <a:rPr lang="en-US" altLang="zh-TW" dirty="0"/>
              <a:t>.</a:t>
            </a:r>
            <a:endParaRPr lang="en-US" altLang="zh-TW" sz="3600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284984"/>
            <a:ext cx="3853470" cy="15718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3A5F904-695D-4F86-80C8-305622265B21}"/>
              </a:ext>
            </a:extLst>
          </p:cNvPr>
          <p:cNvSpPr txBox="1"/>
          <p:nvPr/>
        </p:nvSpPr>
        <p:spPr>
          <a:xfrm>
            <a:off x="4126879" y="2408973"/>
            <a:ext cx="338437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C00000"/>
                </a:solidFill>
              </a:rPr>
              <a:t>number =&gt; number * factor (2);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26CA1BD-4C24-4979-B06E-31BF5D14277B}"/>
              </a:ext>
            </a:extLst>
          </p:cNvPr>
          <p:cNvSpPr/>
          <p:nvPr/>
        </p:nvSpPr>
        <p:spPr>
          <a:xfrm rot="10800000">
            <a:off x="3694831" y="2424448"/>
            <a:ext cx="432048" cy="33838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72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closure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4533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Try the following case: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function multiplier(factor)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return number =&gt; number * factor </a:t>
            </a:r>
            <a:r>
              <a:rPr lang="en-US" altLang="zh-TW" sz="2400" dirty="0">
                <a:solidFill>
                  <a:srgbClr val="C00000"/>
                </a:solidFill>
              </a:rPr>
              <a:t>* factor; </a:t>
            </a:r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let</a:t>
            </a:r>
            <a:r>
              <a:rPr lang="en-US" altLang="zh-TW" sz="2400" dirty="0">
                <a:solidFill>
                  <a:srgbClr val="0070C0"/>
                </a:solidFill>
              </a:rPr>
              <a:t> twice = multiplier(2); 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console.log(twice(5)); </a:t>
            </a:r>
            <a:r>
              <a:rPr lang="en-US" altLang="zh-TW" sz="2400" dirty="0"/>
              <a:t>// → ???</a:t>
            </a:r>
          </a:p>
          <a:p>
            <a:pPr lvl="1"/>
            <a:r>
              <a:rPr lang="en-US" altLang="zh-TW" sz="2400" dirty="0"/>
              <a:t>//</a:t>
            </a:r>
            <a:r>
              <a:rPr lang="zh-TW" altLang="en-US" sz="2400" dirty="0"/>
              <a:t>再</a:t>
            </a:r>
            <a:r>
              <a:rPr lang="en-US" altLang="zh-TW" sz="2400" dirty="0"/>
              <a:t>try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console.log(twice(5)); </a:t>
            </a:r>
            <a:r>
              <a:rPr lang="en-US" altLang="zh-TW" sz="2400" dirty="0"/>
              <a:t>// → ???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//</a:t>
            </a:r>
            <a:r>
              <a:rPr lang="zh-TW" altLang="en-US" sz="2400" dirty="0"/>
              <a:t>再</a:t>
            </a:r>
            <a:r>
              <a:rPr lang="en-US" altLang="zh-TW" sz="2400" dirty="0"/>
              <a:t>try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1"/>
            <a:r>
              <a:rPr lang="en-US" altLang="zh-TW" sz="2400" dirty="0" err="1">
                <a:solidFill>
                  <a:srgbClr val="C00000"/>
                </a:solidFill>
              </a:rPr>
              <a:t>var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twice = multiplier(2);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console.log(twice(5));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console.log(twice(5));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function multiplier(factor) { return number =&gt; </a:t>
            </a:r>
            <a:r>
              <a:rPr lang="en-US" altLang="zh-TW" sz="2400" dirty="0">
                <a:solidFill>
                  <a:srgbClr val="C00000"/>
                </a:solidFill>
              </a:rPr>
              <a:t> factor * factor; </a:t>
            </a:r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let</a:t>
            </a:r>
            <a:r>
              <a:rPr lang="en-US" altLang="zh-TW" sz="2400" dirty="0">
                <a:solidFill>
                  <a:srgbClr val="0070C0"/>
                </a:solidFill>
              </a:rPr>
              <a:t> twice = multiplier(2); 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console.log(twice(5));</a:t>
            </a:r>
            <a:r>
              <a:rPr lang="en-US" altLang="zh-TW" sz="2400" dirty="0"/>
              <a:t> // → ???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endParaRPr lang="en-US" altLang="zh-TW" sz="2400" dirty="0"/>
          </a:p>
          <a:p>
            <a:pPr lvl="1"/>
            <a:endParaRPr lang="en-US" altLang="zh-TW" sz="3600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4714D-0585-443C-8EC7-5826C1B8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迴圈</a:t>
            </a:r>
            <a:r>
              <a:rPr lang="en-US" altLang="zh-TW" b="1" dirty="0"/>
              <a:t>(loop)</a:t>
            </a:r>
            <a:r>
              <a:rPr lang="zh-TW" altLang="en-US" b="1" dirty="0"/>
              <a:t>與閉包</a:t>
            </a:r>
            <a:r>
              <a:rPr lang="en-US" altLang="zh-TW" b="1" dirty="0"/>
              <a:t>(closure)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15E48-2058-4864-B61D-9F0BAF46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5688632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實作一個每秒依序印出數字 </a:t>
            </a:r>
            <a:r>
              <a:rPr lang="en-US" altLang="zh-TW" dirty="0"/>
              <a:t>1, 2, 3, …, 5 </a:t>
            </a:r>
            <a:r>
              <a:rPr lang="zh-TW" altLang="en-US" dirty="0"/>
              <a:t>的功能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en-US" altLang="zh-TW" sz="2800" dirty="0">
                <a:solidFill>
                  <a:srgbClr val="0070C0"/>
                </a:solidFill>
              </a:rPr>
              <a:t>for (</a:t>
            </a:r>
            <a:r>
              <a:rPr lang="en-US" altLang="zh-TW" sz="2800" dirty="0">
                <a:solidFill>
                  <a:srgbClr val="C00000"/>
                </a:solidFill>
              </a:rPr>
              <a:t>var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</a:rPr>
              <a:t>i</a:t>
            </a:r>
            <a:r>
              <a:rPr lang="en-US" altLang="zh-TW" sz="2800" dirty="0">
                <a:solidFill>
                  <a:srgbClr val="0070C0"/>
                </a:solidFill>
              </a:rPr>
              <a:t> = 1; </a:t>
            </a:r>
            <a:r>
              <a:rPr lang="en-US" altLang="zh-TW" sz="2800" dirty="0" err="1">
                <a:solidFill>
                  <a:srgbClr val="0070C0"/>
                </a:solidFill>
              </a:rPr>
              <a:t>i</a:t>
            </a:r>
            <a:r>
              <a:rPr lang="en-US" altLang="zh-TW" sz="2800" dirty="0">
                <a:solidFill>
                  <a:srgbClr val="0070C0"/>
                </a:solidFill>
              </a:rPr>
              <a:t> &lt;= 5; </a:t>
            </a:r>
            <a:r>
              <a:rPr lang="en-US" altLang="zh-TW" sz="2800" dirty="0" err="1">
                <a:solidFill>
                  <a:srgbClr val="0070C0"/>
                </a:solidFill>
              </a:rPr>
              <a:t>i</a:t>
            </a:r>
            <a:r>
              <a:rPr lang="en-US" altLang="zh-TW" sz="2800" dirty="0">
                <a:solidFill>
                  <a:srgbClr val="0070C0"/>
                </a:solidFill>
              </a:rPr>
              <a:t>++) {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  </a:t>
            </a:r>
            <a:r>
              <a:rPr lang="en-US" altLang="zh-TW" sz="2800" dirty="0" err="1">
                <a:solidFill>
                  <a:srgbClr val="0070C0"/>
                </a:solidFill>
              </a:rPr>
              <a:t>setTimeout</a:t>
            </a:r>
            <a:r>
              <a:rPr lang="en-US" altLang="zh-TW" sz="2800" dirty="0">
                <a:solidFill>
                  <a:srgbClr val="0070C0"/>
                </a:solidFill>
              </a:rPr>
              <a:t>(function timer() {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    console.log(</a:t>
            </a:r>
            <a:r>
              <a:rPr lang="en-US" altLang="zh-TW" sz="2800" dirty="0" err="1">
                <a:solidFill>
                  <a:srgbClr val="0070C0"/>
                </a:solidFill>
              </a:rPr>
              <a:t>i</a:t>
            </a:r>
            <a:r>
              <a:rPr lang="en-US" altLang="zh-TW" sz="2800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  }, </a:t>
            </a:r>
            <a:r>
              <a:rPr lang="en-US" altLang="zh-TW" sz="2800" dirty="0" err="1">
                <a:solidFill>
                  <a:srgbClr val="0070C0"/>
                </a:solidFill>
              </a:rPr>
              <a:t>i</a:t>
            </a:r>
            <a:r>
              <a:rPr lang="en-US" altLang="zh-TW" sz="2800" dirty="0">
                <a:solidFill>
                  <a:srgbClr val="0070C0"/>
                </a:solidFill>
              </a:rPr>
              <a:t> * 1000 );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}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4B8626-50FD-4E81-9725-5419E705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2A2915-043E-44F5-A84A-DF7D7776C4A5}"/>
              </a:ext>
            </a:extLst>
          </p:cNvPr>
          <p:cNvSpPr/>
          <p:nvPr/>
        </p:nvSpPr>
        <p:spPr>
          <a:xfrm>
            <a:off x="84265" y="6398696"/>
            <a:ext cx="457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https://cythilya.github.io/2018/10/22/closure/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1A5B51-65B8-45FB-A5DC-70BCEEC5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11758"/>
            <a:ext cx="3820941" cy="18445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C1715F9-5DF9-4C18-A536-34EFFF290E10}"/>
              </a:ext>
            </a:extLst>
          </p:cNvPr>
          <p:cNvSpPr/>
          <p:nvPr/>
        </p:nvSpPr>
        <p:spPr>
          <a:xfrm>
            <a:off x="5076056" y="6080113"/>
            <a:ext cx="1152128" cy="272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63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A0A1A-7085-4D92-93A9-7A67CDEC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161"/>
          </a:xfrm>
        </p:spPr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44531-09DD-41D2-AE9A-AE8A5C11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03840"/>
            <a:ext cx="8640960" cy="239121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var變數</a:t>
            </a:r>
            <a:r>
              <a:rPr lang="zh-TW" altLang="en-US" dirty="0">
                <a:solidFill>
                  <a:srgbClr val="C00000"/>
                </a:solidFill>
              </a:rPr>
              <a:t>不具區塊範疇</a:t>
            </a:r>
            <a:r>
              <a:rPr lang="zh-TW" altLang="en-US" dirty="0"/>
              <a:t>特性</a:t>
            </a:r>
            <a:endParaRPr lang="en-US" altLang="zh-TW" dirty="0"/>
          </a:p>
          <a:p>
            <a:r>
              <a:rPr lang="zh-TW" altLang="en-US" dirty="0"/>
              <a:t>當 1 秒、2 秒…5 秒後執行 console.log(i) 時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就會去取 i 的值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此時 for 迴圈已跑完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>
                <a:solidFill>
                  <a:srgbClr val="C00000"/>
                </a:solidFill>
              </a:rPr>
              <a:t>i 變成 6，因此就會每隔一秒印出一個「6」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FBC998-840B-48D2-A01A-E9C1EEF3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7F3EF7-2075-4D09-BD41-2F0143EA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9871"/>
            <a:ext cx="6166194" cy="29767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5168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62465-7E30-4078-A0B3-A818541B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582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Solution 1: using </a:t>
            </a:r>
            <a:r>
              <a:rPr lang="en-US" altLang="zh-TW" dirty="0">
                <a:solidFill>
                  <a:srgbClr val="C00000"/>
                </a:solidFill>
                <a:hlinkClick r:id="rId2"/>
              </a:rPr>
              <a:t>IILF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161EF-F715-41B3-BBD2-0BE2A273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可使用 </a:t>
            </a:r>
            <a:r>
              <a:rPr lang="en-US" altLang="zh-TW" dirty="0"/>
              <a:t>IIFE </a:t>
            </a:r>
            <a:r>
              <a:rPr lang="zh-TW" altLang="en-US" dirty="0"/>
              <a:t>加入</a:t>
            </a:r>
            <a:r>
              <a:rPr lang="en-US" altLang="zh-TW" dirty="0"/>
              <a:t>[</a:t>
            </a:r>
            <a:r>
              <a:rPr lang="zh-TW" altLang="en-US" dirty="0"/>
              <a:t>新的範疇</a:t>
            </a:r>
            <a:r>
              <a:rPr lang="en-US" altLang="zh-TW" dirty="0"/>
              <a:t>(Scope)]</a:t>
            </a:r>
            <a:r>
              <a:rPr lang="zh-TW" altLang="en-US" dirty="0"/>
              <a:t>修改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即為</a:t>
            </a:r>
            <a:r>
              <a:rPr lang="zh-TW" altLang="en-US" dirty="0">
                <a:solidFill>
                  <a:srgbClr val="C00000"/>
                </a:solidFill>
              </a:rPr>
              <a:t>每次迭代</a:t>
            </a:r>
            <a:r>
              <a:rPr lang="zh-TW" altLang="en-US" dirty="0"/>
              <a:t>都建立</a:t>
            </a:r>
            <a:r>
              <a:rPr lang="zh-TW" altLang="en-US" dirty="0">
                <a:solidFill>
                  <a:srgbClr val="C00000"/>
                </a:solidFill>
              </a:rPr>
              <a:t>一個新的函式範疇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for (</a:t>
            </a:r>
            <a:r>
              <a:rPr lang="en-US" altLang="zh-TW" dirty="0">
                <a:solidFill>
                  <a:srgbClr val="C0000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= 1;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&lt;= 5;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++)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function(j)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(function timer()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console.log(j);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}, j * 1000);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  <a:r>
              <a:rPr lang="en-US" altLang="zh-TW" b="1" dirty="0">
                <a:solidFill>
                  <a:srgbClr val="C00000"/>
                </a:solidFill>
              </a:rPr>
              <a:t>)(</a:t>
            </a:r>
            <a:r>
              <a:rPr lang="en-US" altLang="zh-TW" b="1" dirty="0" err="1">
                <a:solidFill>
                  <a:srgbClr val="7030A0"/>
                </a:solidFill>
              </a:rPr>
              <a:t>i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  </a:t>
            </a:r>
            <a:r>
              <a:rPr lang="en-US" altLang="zh-TW" dirty="0"/>
              <a:t>//OR =&gt; 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dirty="0"/>
              <a:t>function(j){…}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</a:rPr>
              <a:t>i</a:t>
            </a:r>
            <a:r>
              <a:rPr lang="en-US" altLang="zh-TW" b="1" dirty="0">
                <a:solidFill>
                  <a:srgbClr val="C00000"/>
                </a:solidFill>
              </a:rPr>
              <a:t>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C5E77-D298-4F60-B162-F78917DD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C9C226-20A7-402A-81EE-66F8A264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94" y="2450550"/>
            <a:ext cx="2190750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179E6D4-F77D-4747-8EEF-1F786B3642C2}"/>
              </a:ext>
            </a:extLst>
          </p:cNvPr>
          <p:cNvSpPr/>
          <p:nvPr/>
        </p:nvSpPr>
        <p:spPr>
          <a:xfrm>
            <a:off x="5724128" y="3140968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137A58-4A65-462D-90E8-080BE591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75" y="4721184"/>
            <a:ext cx="2200275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8C35FA7A-0136-4CC4-83F0-3A63705E56EF}"/>
              </a:ext>
            </a:extLst>
          </p:cNvPr>
          <p:cNvSpPr/>
          <p:nvPr/>
        </p:nvSpPr>
        <p:spPr>
          <a:xfrm>
            <a:off x="5947449" y="5368354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DC8931B-19F6-4603-8617-4C18DFA1F59A}"/>
              </a:ext>
            </a:extLst>
          </p:cNvPr>
          <p:cNvCxnSpPr/>
          <p:nvPr/>
        </p:nvCxnSpPr>
        <p:spPr>
          <a:xfrm>
            <a:off x="6778847" y="5550387"/>
            <a:ext cx="1440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B7C448-5A17-4825-B408-A02B1E653177}"/>
              </a:ext>
            </a:extLst>
          </p:cNvPr>
          <p:cNvCxnSpPr/>
          <p:nvPr/>
        </p:nvCxnSpPr>
        <p:spPr>
          <a:xfrm>
            <a:off x="6553200" y="3284984"/>
            <a:ext cx="14401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801F31F-B0D2-4ED5-9DEB-0D0E0DCF43BA}"/>
              </a:ext>
            </a:extLst>
          </p:cNvPr>
          <p:cNvSpPr/>
          <p:nvPr/>
        </p:nvSpPr>
        <p:spPr>
          <a:xfrm>
            <a:off x="84265" y="6398696"/>
            <a:ext cx="457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https://cythilya.github.io/2018/10/22/closure/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0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 8 (CH3-Eloquent)</a:t>
            </a:r>
            <a:br>
              <a:rPr lang="en-US" altLang="zh-TW" dirty="0"/>
            </a:b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861048"/>
            <a:ext cx="7753664" cy="1752600"/>
          </a:xfrm>
        </p:spPr>
        <p:txBody>
          <a:bodyPr>
            <a:normAutofit/>
          </a:bodyPr>
          <a:lstStyle/>
          <a:p>
            <a:r>
              <a:rPr lang="en-US" altLang="zh-TW" dirty="0"/>
              <a:t>A </a:t>
            </a:r>
            <a:r>
              <a:rPr lang="en-US" altLang="zh-TW" i="1" dirty="0"/>
              <a:t>function </a:t>
            </a:r>
            <a:r>
              <a:rPr lang="en-US" altLang="zh-TW" dirty="0"/>
              <a:t>is a block of JS code:</a:t>
            </a:r>
          </a:p>
          <a:p>
            <a:r>
              <a:rPr lang="en-US" altLang="zh-TW" dirty="0"/>
              <a:t>	defined once but may be executed, </a:t>
            </a:r>
          </a:p>
          <a:p>
            <a:r>
              <a:rPr lang="en-US" altLang="zh-TW" dirty="0"/>
              <a:t>or </a:t>
            </a:r>
            <a:r>
              <a:rPr lang="en-US" altLang="zh-TW" i="1" dirty="0"/>
              <a:t>invoked</a:t>
            </a:r>
            <a:r>
              <a:rPr lang="en-US" altLang="zh-TW" dirty="0"/>
              <a:t>, any number of times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3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E43B1-672C-4309-99F7-D02AB78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  <a:hlinkClick r:id="rId2"/>
              </a:rPr>
              <a:t>IILF</a:t>
            </a:r>
            <a:r>
              <a:rPr lang="en-US" altLang="zh-TW" dirty="0"/>
              <a:t>(</a:t>
            </a:r>
            <a:r>
              <a:rPr lang="zh-TW" altLang="en-US" dirty="0"/>
              <a:t>立即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CA829-CD94-4DCC-8000-C48D22C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268760"/>
            <a:ext cx="9001000" cy="4525963"/>
          </a:xfrm>
        </p:spPr>
        <p:txBody>
          <a:bodyPr/>
          <a:lstStyle/>
          <a:p>
            <a:r>
              <a:rPr lang="en-US" altLang="zh-TW" b="1" dirty="0">
                <a:solidFill>
                  <a:srgbClr val="C00000"/>
                </a:solidFill>
              </a:rPr>
              <a:t>Immediately Invoked Functions Expressions (IIFE)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可立即執行的</a:t>
            </a:r>
            <a:r>
              <a:rPr lang="en-US" altLang="zh-TW" dirty="0"/>
              <a:t>Functions Expressions</a:t>
            </a:r>
            <a:r>
              <a:rPr lang="zh-TW" altLang="en-US" dirty="0"/>
              <a:t>函式表示式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var </a:t>
            </a:r>
            <a:r>
              <a:rPr lang="en-US" altLang="zh-TW" b="1" dirty="0">
                <a:solidFill>
                  <a:srgbClr val="0070C0"/>
                </a:solidFill>
              </a:rPr>
              <a:t>hello</a:t>
            </a:r>
            <a:r>
              <a:rPr lang="en-US" altLang="zh-TW" dirty="0">
                <a:solidFill>
                  <a:srgbClr val="0070C0"/>
                </a:solidFill>
              </a:rPr>
              <a:t> = function(name){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	console.log('Hello ' + name);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}; 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hello(“</a:t>
            </a:r>
            <a:r>
              <a:rPr lang="en-US" altLang="zh-TW" b="1" dirty="0" err="1">
                <a:solidFill>
                  <a:srgbClr val="C00000"/>
                </a:solidFill>
              </a:rPr>
              <a:t>jmsu</a:t>
            </a:r>
            <a:r>
              <a:rPr lang="en-US" altLang="zh-TW" b="1" dirty="0">
                <a:solidFill>
                  <a:srgbClr val="C00000"/>
                </a:solidFill>
              </a:rPr>
              <a:t>”)</a:t>
            </a:r>
            <a:r>
              <a:rPr lang="en-US" altLang="zh-TW" b="1" i="1" dirty="0">
                <a:solidFill>
                  <a:srgbClr val="C00000"/>
                </a:solidFill>
              </a:rPr>
              <a:t>; 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CD0B49-E238-43A8-BB11-FBDFCC45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F7972E-8CC6-42C0-987E-E4ACAA64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203329"/>
            <a:ext cx="4011874" cy="18722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75814C-6F16-4CF8-9588-546C6BB7E7E6}"/>
              </a:ext>
            </a:extLst>
          </p:cNvPr>
          <p:cNvSpPr/>
          <p:nvPr/>
        </p:nvSpPr>
        <p:spPr>
          <a:xfrm>
            <a:off x="323528" y="6398696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https://ithelp.ithome.com.tw/articles/10193313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26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E43B1-672C-4309-99F7-D02AB78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  <a:hlinkClick r:id="rId2"/>
              </a:rPr>
              <a:t>IILF</a:t>
            </a:r>
            <a:r>
              <a:rPr lang="en-US" altLang="zh-TW" dirty="0"/>
              <a:t>(</a:t>
            </a:r>
            <a:r>
              <a:rPr lang="zh-TW" altLang="en-US" dirty="0"/>
              <a:t>立即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CA829-CD94-4DCC-8000-C48D22C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9" y="1331061"/>
            <a:ext cx="8640960" cy="4525963"/>
          </a:xfrm>
        </p:spPr>
        <p:txBody>
          <a:bodyPr/>
          <a:lstStyle/>
          <a:p>
            <a:r>
              <a:rPr lang="zh-TW" altLang="en-US" dirty="0"/>
              <a:t>若把</a:t>
            </a:r>
            <a:r>
              <a:rPr lang="en-US" altLang="zh-TW" dirty="0"/>
              <a:t>hello()</a:t>
            </a:r>
            <a:r>
              <a:rPr lang="zh-TW" altLang="en-US" dirty="0"/>
              <a:t>這句刪掉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var hello = function(name){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	console.log('Hello ' + name);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}("</a:t>
            </a:r>
            <a:r>
              <a:rPr lang="en-US" altLang="zh-TW" dirty="0" err="1">
                <a:solidFill>
                  <a:srgbClr val="0070C0"/>
                </a:solidFill>
              </a:rPr>
              <a:t>jmsu</a:t>
            </a:r>
            <a:r>
              <a:rPr lang="en-US" altLang="zh-TW" dirty="0">
                <a:solidFill>
                  <a:srgbClr val="0070C0"/>
                </a:solidFill>
              </a:rPr>
              <a:t>");</a:t>
            </a:r>
            <a:r>
              <a:rPr lang="en-US" altLang="zh-TW" b="1" i="1" dirty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altLang="zh-TW" b="1" i="1" dirty="0">
              <a:solidFill>
                <a:srgbClr val="C00000"/>
              </a:solidFill>
            </a:endParaRPr>
          </a:p>
          <a:p>
            <a:r>
              <a:rPr lang="zh-TW" altLang="en-US" dirty="0"/>
              <a:t>電腦在函式表示式後面讀到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知道要</a:t>
            </a:r>
            <a:r>
              <a:rPr lang="zh-TW" altLang="en-US" dirty="0">
                <a:solidFill>
                  <a:srgbClr val="C00000"/>
                </a:solidFill>
              </a:rPr>
              <a:t>立刻呼叫這個函式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b="1" dirty="0">
                <a:solidFill>
                  <a:srgbClr val="C00000"/>
                </a:solidFill>
              </a:rPr>
              <a:t>這種立刻執行的函式寫法就稱為</a:t>
            </a:r>
            <a:r>
              <a:rPr lang="en-US" altLang="zh-TW" b="1" dirty="0">
                <a:solidFill>
                  <a:srgbClr val="C00000"/>
                </a:solidFill>
              </a:rPr>
              <a:t>IIFE</a:t>
            </a:r>
            <a:r>
              <a:rPr lang="zh-TW" altLang="en-US" dirty="0">
                <a:solidFill>
                  <a:srgbClr val="C00000"/>
                </a:solidFill>
              </a:rPr>
              <a:t>。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CD0B49-E238-43A8-BB11-FBDFCC45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EAEDA7-3343-4894-AE80-0C4F7DF0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726" y="1334508"/>
            <a:ext cx="3828193" cy="1086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C7F554A-C60E-4785-B13A-D51C7876543B}"/>
              </a:ext>
            </a:extLst>
          </p:cNvPr>
          <p:cNvSpPr/>
          <p:nvPr/>
        </p:nvSpPr>
        <p:spPr>
          <a:xfrm>
            <a:off x="323528" y="6398696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https://ithelp.ithome.com.tw/articles/10193313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1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0EE65-B188-4709-B79F-51434949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32656"/>
            <a:ext cx="8784976" cy="652534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一般的函式表示式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var hello2 = function(name){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	return 'Hello ' + name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console.log(hello2);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()</a:t>
            </a:r>
            <a:r>
              <a:rPr lang="zh-TW" altLang="en-US" dirty="0"/>
              <a:t>表示立即執行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故</a:t>
            </a:r>
            <a:r>
              <a:rPr lang="en-US" altLang="zh-TW" dirty="0"/>
              <a:t>console.log</a:t>
            </a:r>
            <a:r>
              <a:rPr lang="zh-TW" altLang="en-US" dirty="0"/>
              <a:t>印出</a:t>
            </a:r>
            <a:r>
              <a:rPr lang="en-US" altLang="zh-TW" dirty="0"/>
              <a:t>hello2</a:t>
            </a:r>
            <a:r>
              <a:rPr lang="zh-TW" altLang="en-US" dirty="0"/>
              <a:t>時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是印出</a:t>
            </a:r>
            <a:r>
              <a:rPr lang="en-US" altLang="zh-TW" dirty="0">
                <a:solidFill>
                  <a:srgbClr val="C00000"/>
                </a:solidFill>
              </a:rPr>
              <a:t>hello2</a:t>
            </a:r>
            <a:r>
              <a:rPr lang="zh-TW" altLang="en-US" dirty="0">
                <a:solidFill>
                  <a:srgbClr val="C00000"/>
                </a:solidFill>
              </a:rPr>
              <a:t>指向的函式</a:t>
            </a:r>
          </a:p>
          <a:p>
            <a:endParaRPr lang="en-US" altLang="zh-TW" dirty="0"/>
          </a:p>
          <a:p>
            <a:r>
              <a:rPr lang="en-US" altLang="zh-TW" dirty="0"/>
              <a:t>IIFE</a:t>
            </a:r>
            <a:r>
              <a:rPr lang="zh-TW" altLang="en-US" dirty="0"/>
              <a:t>方式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var hello2 = function(name){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	return 'Hello ' + name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'</a:t>
            </a:r>
            <a:r>
              <a:rPr lang="en-US" altLang="zh-TW" dirty="0" err="1">
                <a:solidFill>
                  <a:srgbClr val="C00000"/>
                </a:solidFill>
              </a:rPr>
              <a:t>jmsu</a:t>
            </a:r>
            <a:r>
              <a:rPr lang="en-US" altLang="zh-TW" dirty="0">
                <a:solidFill>
                  <a:srgbClr val="0070C0"/>
                </a:solidFill>
              </a:rPr>
              <a:t>'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console.log(hello2)</a:t>
            </a:r>
          </a:p>
          <a:p>
            <a:pPr lvl="1"/>
            <a:r>
              <a:rPr lang="zh-TW" altLang="en-US" dirty="0"/>
              <a:t>有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zh-TW" altLang="en-US" dirty="0"/>
              <a:t>表示立即執行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當</a:t>
            </a:r>
            <a:r>
              <a:rPr lang="en-US" altLang="zh-TW" dirty="0"/>
              <a:t>console.log</a:t>
            </a:r>
            <a:r>
              <a:rPr lang="zh-TW" altLang="en-US" dirty="0"/>
              <a:t>印出</a:t>
            </a:r>
            <a:r>
              <a:rPr lang="en-US" altLang="zh-TW" dirty="0"/>
              <a:t>hello2</a:t>
            </a:r>
            <a:r>
              <a:rPr lang="zh-TW" altLang="en-US" dirty="0"/>
              <a:t>時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是印出</a:t>
            </a:r>
            <a:r>
              <a:rPr lang="en-US" altLang="zh-TW" dirty="0"/>
              <a:t>hello2</a:t>
            </a:r>
            <a:r>
              <a:rPr lang="zh-TW" altLang="en-US" dirty="0"/>
              <a:t>指向函式立即執行的</a:t>
            </a:r>
            <a:r>
              <a:rPr lang="zh-TW" altLang="en-US" b="1" dirty="0">
                <a:solidFill>
                  <a:srgbClr val="C00000"/>
                </a:solidFill>
              </a:rPr>
              <a:t>結果值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5028F1-BA9D-4239-8F43-72A12BF8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610476-C98F-46D8-B16E-DBACAFD9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644203"/>
            <a:ext cx="3200356" cy="1800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F06746-C217-49F5-ACFC-67E82712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4005064"/>
            <a:ext cx="3481289" cy="14686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B76D73-2992-4D94-B6B8-858A9D8E2D47}"/>
              </a:ext>
            </a:extLst>
          </p:cNvPr>
          <p:cNvSpPr/>
          <p:nvPr/>
        </p:nvSpPr>
        <p:spPr>
          <a:xfrm>
            <a:off x="323528" y="6398696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https://ithelp.ithome.com.tw/articles/10193313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A14027D-A697-488E-B416-E1955BB5FC61}"/>
              </a:ext>
            </a:extLst>
          </p:cNvPr>
          <p:cNvCxnSpPr>
            <a:cxnSpLocks/>
          </p:cNvCxnSpPr>
          <p:nvPr/>
        </p:nvCxnSpPr>
        <p:spPr>
          <a:xfrm flipV="1">
            <a:off x="2843808" y="1052736"/>
            <a:ext cx="0" cy="79208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1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BAA64-C397-496D-8DA9-5ACE4A59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48679"/>
            <a:ext cx="8856984" cy="617279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var hello2 = function(name){ return 'Hello ' + name }('</a:t>
            </a:r>
            <a:r>
              <a:rPr lang="en-US" altLang="zh-TW" dirty="0" err="1">
                <a:solidFill>
                  <a:srgbClr val="0070C0"/>
                </a:solidFill>
              </a:rPr>
              <a:t>jmsu</a:t>
            </a:r>
            <a:r>
              <a:rPr lang="en-US" altLang="zh-TW" dirty="0">
                <a:solidFill>
                  <a:srgbClr val="0070C0"/>
                </a:solidFill>
              </a:rPr>
              <a:t>'); 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console.log(hello2</a:t>
            </a:r>
            <a:r>
              <a:rPr lang="en-US" altLang="zh-TW" b="1" u="sng" dirty="0">
                <a:solidFill>
                  <a:srgbClr val="FF0000"/>
                </a:solidFill>
              </a:rPr>
              <a:t>()</a:t>
            </a:r>
            <a:r>
              <a:rPr lang="en-US" altLang="zh-TW" dirty="0">
                <a:solidFill>
                  <a:srgbClr val="7030A0"/>
                </a:solidFill>
              </a:rPr>
              <a:t>);</a:t>
            </a:r>
          </a:p>
          <a:p>
            <a:pPr lvl="1"/>
            <a:endParaRPr lang="en-US" altLang="zh-TW" dirty="0">
              <a:solidFill>
                <a:srgbClr val="7030A0"/>
              </a:solidFill>
            </a:endParaRPr>
          </a:p>
          <a:p>
            <a:pPr lvl="1"/>
            <a:endParaRPr lang="en-US" altLang="zh-TW" dirty="0">
              <a:solidFill>
                <a:srgbClr val="7030A0"/>
              </a:solidFill>
            </a:endParaRPr>
          </a:p>
          <a:p>
            <a:pPr lvl="1"/>
            <a:endParaRPr lang="en-US" altLang="zh-TW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7030A0"/>
                </a:solidFill>
              </a:rPr>
              <a:t>寫成</a:t>
            </a:r>
            <a:r>
              <a:rPr lang="en-US" altLang="zh-TW" dirty="0">
                <a:solidFill>
                  <a:srgbClr val="7030A0"/>
                </a:solidFill>
              </a:rPr>
              <a:t>hello2():</a:t>
            </a:r>
          </a:p>
          <a:p>
            <a:pPr lvl="2"/>
            <a:r>
              <a:rPr lang="zh-TW" altLang="en-US" dirty="0"/>
              <a:t>乍看指向立即執行函式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但其實可視為指向立即執行函式的</a:t>
            </a:r>
            <a:r>
              <a:rPr lang="en-US" altLang="zh-TW" dirty="0"/>
              <a:t>[</a:t>
            </a:r>
            <a:r>
              <a:rPr lang="zh-TW" altLang="en-US" b="1" dirty="0">
                <a:solidFill>
                  <a:srgbClr val="C00000"/>
                </a:solidFill>
              </a:rPr>
              <a:t>返回值</a:t>
            </a:r>
            <a:r>
              <a:rPr lang="en-US" altLang="zh-TW" b="1" dirty="0">
                <a:solidFill>
                  <a:srgbClr val="C00000"/>
                </a:solidFill>
              </a:rPr>
              <a:t>Hello </a:t>
            </a:r>
            <a:r>
              <a:rPr lang="en-US" altLang="zh-TW" b="1" dirty="0" err="1">
                <a:solidFill>
                  <a:srgbClr val="C00000"/>
                </a:solidFill>
              </a:rPr>
              <a:t>jmsu</a:t>
            </a:r>
            <a:r>
              <a:rPr lang="en-US" altLang="zh-TW" dirty="0"/>
              <a:t>]:</a:t>
            </a:r>
          </a:p>
          <a:p>
            <a:pPr lvl="4"/>
            <a:r>
              <a:rPr lang="en-US" altLang="zh-TW" dirty="0"/>
              <a:t>console.log()</a:t>
            </a:r>
            <a:r>
              <a:rPr lang="zh-TW" altLang="en-US" dirty="0"/>
              <a:t>的</a:t>
            </a:r>
            <a:r>
              <a:rPr lang="en-US" altLang="zh-TW" dirty="0"/>
              <a:t>hello2</a:t>
            </a:r>
            <a:r>
              <a:rPr lang="zh-TW" altLang="en-US" dirty="0"/>
              <a:t>後面多加一個</a:t>
            </a:r>
            <a:r>
              <a:rPr lang="en-US" altLang="zh-TW" dirty="0"/>
              <a:t>():</a:t>
            </a:r>
          </a:p>
          <a:p>
            <a:pPr lvl="5"/>
            <a:r>
              <a:rPr lang="zh-TW" altLang="en-US" dirty="0"/>
              <a:t>會往</a:t>
            </a:r>
            <a:r>
              <a:rPr lang="en-US" altLang="zh-TW" dirty="0"/>
              <a:t>return</a:t>
            </a:r>
            <a:r>
              <a:rPr lang="zh-TW" altLang="en-US" dirty="0"/>
              <a:t>回傳的</a:t>
            </a:r>
            <a:r>
              <a:rPr lang="en-US" altLang="zh-TW" dirty="0"/>
              <a:t>'Hello ' + name</a:t>
            </a:r>
            <a:r>
              <a:rPr lang="zh-TW" altLang="en-US" dirty="0"/>
              <a:t>去找函式</a:t>
            </a:r>
            <a:r>
              <a:rPr lang="en-US" altLang="zh-TW" dirty="0"/>
              <a:t>:</a:t>
            </a:r>
          </a:p>
          <a:p>
            <a:pPr lvl="6"/>
            <a:r>
              <a:rPr lang="zh-TW" altLang="en-US" dirty="0"/>
              <a:t>現在</a:t>
            </a:r>
            <a:r>
              <a:rPr lang="en-US" altLang="zh-TW" dirty="0"/>
              <a:t>'Hello ' + name</a:t>
            </a:r>
            <a:r>
              <a:rPr lang="zh-TW" altLang="en-US" dirty="0"/>
              <a:t>是字串</a:t>
            </a:r>
            <a:r>
              <a:rPr lang="en-US" altLang="zh-TW" dirty="0">
                <a:solidFill>
                  <a:srgbClr val="C00000"/>
                </a:solidFill>
              </a:rPr>
              <a:t>Hello </a:t>
            </a:r>
            <a:r>
              <a:rPr lang="en-US" altLang="zh-TW" dirty="0" err="1">
                <a:solidFill>
                  <a:srgbClr val="C00000"/>
                </a:solidFill>
              </a:rPr>
              <a:t>jmsu</a:t>
            </a:r>
            <a:r>
              <a:rPr lang="zh-TW" altLang="en-US" dirty="0">
                <a:solidFill>
                  <a:srgbClr val="C00000"/>
                </a:solidFill>
              </a:rPr>
              <a:t>，並不是函式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81879F-8D81-4311-A69C-D7BC9DB3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FA6D03-8CE3-43D7-B633-56A08D6D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7184435" cy="10801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EFB758A-8E80-4EE8-9225-25AD0E451EF6}"/>
              </a:ext>
            </a:extLst>
          </p:cNvPr>
          <p:cNvSpPr/>
          <p:nvPr/>
        </p:nvSpPr>
        <p:spPr>
          <a:xfrm>
            <a:off x="323528" y="6398696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https://ithelp.ithome.com.tw/articles/10193313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54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B792E-C500-4915-A3B8-04EA8A0A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639"/>
            <a:ext cx="8229600" cy="69192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不用變數指著</a:t>
            </a:r>
            <a:r>
              <a:rPr lang="en-US" altLang="zh-TW" dirty="0"/>
              <a:t>IIFE</a:t>
            </a:r>
            <a:r>
              <a:rPr lang="zh-TW" altLang="en-US" dirty="0"/>
              <a:t>，這種寫法可否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CA861-1306-4A63-8BD7-FD5AFF58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(name){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	console.log(‘</a:t>
            </a:r>
            <a:r>
              <a:rPr lang="zh-TW" altLang="en-US" dirty="0">
                <a:solidFill>
                  <a:srgbClr val="0070C0"/>
                </a:solidFill>
              </a:rPr>
              <a:t>大家最愛</a:t>
            </a:r>
            <a:r>
              <a:rPr lang="en-US" altLang="zh-TW" dirty="0">
                <a:solidFill>
                  <a:srgbClr val="0070C0"/>
                </a:solidFill>
              </a:rPr>
              <a:t>’ + name)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}('JMSU');</a:t>
            </a:r>
          </a:p>
          <a:p>
            <a:pPr lvl="1"/>
            <a:r>
              <a:rPr lang="zh-TW" altLang="en-US" dirty="0"/>
              <a:t>沒有變數指向它</a:t>
            </a:r>
            <a:r>
              <a:rPr lang="en-US" altLang="zh-TW" dirty="0"/>
              <a:t>(</a:t>
            </a:r>
            <a:r>
              <a:rPr lang="zh-TW" altLang="en-US" dirty="0"/>
              <a:t>不是</a:t>
            </a:r>
            <a:r>
              <a:rPr lang="en-US" altLang="zh-TW" dirty="0"/>
              <a:t>Functions Expressions)</a:t>
            </a:r>
          </a:p>
          <a:p>
            <a:pPr lvl="1"/>
            <a:r>
              <a:rPr lang="zh-TW" altLang="en-US" dirty="0"/>
              <a:t>也沒有名子</a:t>
            </a:r>
            <a:r>
              <a:rPr lang="en-US" altLang="zh-TW" dirty="0"/>
              <a:t>(</a:t>
            </a:r>
            <a:r>
              <a:rPr lang="zh-TW" altLang="en-US" dirty="0"/>
              <a:t>不是</a:t>
            </a:r>
            <a:r>
              <a:rPr lang="en-US" altLang="zh-TW" dirty="0"/>
              <a:t>Function Statement):</a:t>
            </a:r>
          </a:p>
          <a:p>
            <a:pPr lvl="2"/>
            <a:r>
              <a:rPr lang="zh-TW" altLang="en-US" dirty="0"/>
              <a:t>所以語法解析器認為</a:t>
            </a:r>
            <a:r>
              <a:rPr lang="zh-TW" altLang="en-US" b="1" dirty="0">
                <a:solidFill>
                  <a:srgbClr val="C00000"/>
                </a:solidFill>
              </a:rPr>
              <a:t>這段程式寫錯了</a:t>
            </a:r>
            <a:endParaRPr lang="en-US" altLang="zh-TW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C202E-E14A-4307-B5B1-8758458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E378BA-170A-4E3F-8B60-128718D4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725144"/>
            <a:ext cx="7274926" cy="10801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8B1083-48C2-49BC-89D8-3BA9BBFACC72}"/>
              </a:ext>
            </a:extLst>
          </p:cNvPr>
          <p:cNvSpPr/>
          <p:nvPr/>
        </p:nvSpPr>
        <p:spPr>
          <a:xfrm>
            <a:off x="323528" y="6398696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https://ithelp.ithome.com.tw/articles/10193313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966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E4BDD-4715-444E-A7C7-5120AF8F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解法</a:t>
            </a:r>
            <a:r>
              <a:rPr lang="en-US" altLang="zh-TW" dirty="0"/>
              <a:t>: </a:t>
            </a:r>
            <a:r>
              <a:rPr lang="zh-TW" altLang="en-US" dirty="0"/>
              <a:t>最外面再用一個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zh-TW" altLang="en-US" dirty="0"/>
              <a:t>把它包起來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0F15E-7110-4572-A1F7-E2BA7C79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function(name){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	console.log('</a:t>
            </a:r>
            <a:r>
              <a:rPr lang="zh-TW" altLang="en-US" dirty="0">
                <a:solidFill>
                  <a:srgbClr val="0070C0"/>
                </a:solidFill>
              </a:rPr>
              <a:t>大家最愛</a:t>
            </a:r>
            <a:r>
              <a:rPr lang="en-US" altLang="zh-TW" dirty="0">
                <a:solidFill>
                  <a:srgbClr val="0070C0"/>
                </a:solidFill>
              </a:rPr>
              <a:t>' + name)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}('JMSU')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這就是</a:t>
            </a:r>
            <a:r>
              <a:rPr lang="en-US" altLang="zh-TW" b="1" dirty="0">
                <a:solidFill>
                  <a:srgbClr val="C00000"/>
                </a:solidFill>
              </a:rPr>
              <a:t>IIFE: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最常在</a:t>
            </a:r>
            <a:r>
              <a:rPr lang="en-US" altLang="zh-TW" b="1" dirty="0">
                <a:solidFill>
                  <a:srgbClr val="0070C0"/>
                </a:solidFill>
              </a:rPr>
              <a:t>JS</a:t>
            </a:r>
            <a:r>
              <a:rPr lang="zh-TW" altLang="en-US" b="1" dirty="0">
                <a:solidFill>
                  <a:srgbClr val="0070C0"/>
                </a:solidFill>
              </a:rPr>
              <a:t>框架、套件</a:t>
            </a:r>
            <a:r>
              <a:rPr lang="zh-TW" altLang="en-US" dirty="0">
                <a:solidFill>
                  <a:srgbClr val="0070C0"/>
                </a:solidFill>
              </a:rPr>
              <a:t>看到的寫法。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要放在</a:t>
            </a:r>
            <a:r>
              <a:rPr lang="zh-TW" altLang="en-US" dirty="0">
                <a:solidFill>
                  <a:srgbClr val="C00000"/>
                </a:solidFill>
              </a:rPr>
              <a:t>裡面或外面</a:t>
            </a:r>
            <a:r>
              <a:rPr lang="zh-TW" altLang="en-US" dirty="0">
                <a:solidFill>
                  <a:srgbClr val="0070C0"/>
                </a:solidFill>
              </a:rPr>
              <a:t>都可以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function(name){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	console.log('</a:t>
            </a:r>
            <a:r>
              <a:rPr lang="zh-TW" altLang="en-US" dirty="0">
                <a:solidFill>
                  <a:srgbClr val="0070C0"/>
                </a:solidFill>
              </a:rPr>
              <a:t>大家最愛</a:t>
            </a:r>
            <a:r>
              <a:rPr lang="en-US" altLang="zh-TW" dirty="0">
                <a:solidFill>
                  <a:srgbClr val="0070C0"/>
                </a:solidFill>
              </a:rPr>
              <a:t>' + name)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('JMSU');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59A911-6D2B-4D1C-91D3-B65A0215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7FBA58-A286-4853-8659-2EB409B9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636912"/>
            <a:ext cx="3972262" cy="11521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20673D-9CEF-450D-898A-7C61E08D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12" y="5682975"/>
            <a:ext cx="3262181" cy="9361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82597F-B966-4D7C-9919-65DE1836F15A}"/>
              </a:ext>
            </a:extLst>
          </p:cNvPr>
          <p:cNvSpPr/>
          <p:nvPr/>
        </p:nvSpPr>
        <p:spPr>
          <a:xfrm>
            <a:off x="-23427" y="6536809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https://ithelp.ithome.com.tw/articles/10193313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286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2786D-520F-42ED-83B5-49D00D80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IIFE:</a:t>
            </a:r>
            <a:br>
              <a:rPr lang="en-US" altLang="zh-TW" dirty="0"/>
            </a:br>
            <a:r>
              <a:rPr lang="zh-TW" altLang="en-US" dirty="0"/>
              <a:t>確保</a:t>
            </a:r>
            <a:r>
              <a:rPr lang="zh-TW" altLang="en-US" b="1" dirty="0"/>
              <a:t>不會汙染</a:t>
            </a:r>
            <a:r>
              <a:rPr lang="zh-TW" altLang="en-US" dirty="0"/>
              <a:t>到</a:t>
            </a:r>
            <a:r>
              <a:rPr lang="zh-TW" altLang="en-US" dirty="0">
                <a:solidFill>
                  <a:srgbClr val="C00000"/>
                </a:solidFill>
              </a:rPr>
              <a:t>全域環境</a:t>
            </a:r>
            <a:r>
              <a:rPr lang="zh-TW" altLang="en-US" dirty="0"/>
              <a:t>的變數。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C16B5-8F1A-4F1B-B5E9-DF7BF727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var </a:t>
            </a:r>
            <a:r>
              <a:rPr lang="en-US" altLang="zh-TW" dirty="0">
                <a:solidFill>
                  <a:srgbClr val="C00000"/>
                </a:solidFill>
              </a:rPr>
              <a:t>seafood</a:t>
            </a:r>
            <a:r>
              <a:rPr lang="en-US" altLang="zh-TW" dirty="0">
                <a:solidFill>
                  <a:srgbClr val="0070C0"/>
                </a:solidFill>
              </a:rPr>
              <a:t> = '</a:t>
            </a:r>
            <a:r>
              <a:rPr lang="zh-TW" altLang="en-US" dirty="0">
                <a:solidFill>
                  <a:srgbClr val="0070C0"/>
                </a:solidFill>
              </a:rPr>
              <a:t>龍蝦</a:t>
            </a:r>
            <a:r>
              <a:rPr lang="en-US" altLang="zh-TW" dirty="0">
                <a:solidFill>
                  <a:srgbClr val="0070C0"/>
                </a:solidFill>
              </a:rPr>
              <a:t>';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function(name){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	var </a:t>
            </a:r>
            <a:r>
              <a:rPr lang="en-US" altLang="zh-TW" dirty="0">
                <a:solidFill>
                  <a:srgbClr val="C00000"/>
                </a:solidFill>
              </a:rPr>
              <a:t>seafood</a:t>
            </a:r>
            <a:r>
              <a:rPr lang="en-US" altLang="zh-TW" dirty="0">
                <a:solidFill>
                  <a:srgbClr val="0070C0"/>
                </a:solidFill>
              </a:rPr>
              <a:t> = '</a:t>
            </a:r>
            <a:r>
              <a:rPr lang="zh-TW" altLang="en-US" dirty="0">
                <a:solidFill>
                  <a:srgbClr val="0070C0"/>
                </a:solidFill>
              </a:rPr>
              <a:t>帝王蟹</a:t>
            </a:r>
            <a:r>
              <a:rPr lang="en-US" altLang="zh-TW" dirty="0">
                <a:solidFill>
                  <a:srgbClr val="0070C0"/>
                </a:solidFill>
              </a:rPr>
              <a:t>';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	console.log(name + '</a:t>
            </a:r>
            <a:r>
              <a:rPr lang="zh-TW" altLang="en-US" dirty="0">
                <a:solidFill>
                  <a:srgbClr val="0070C0"/>
                </a:solidFill>
              </a:rPr>
              <a:t>要吃</a:t>
            </a:r>
            <a:r>
              <a:rPr lang="en-US" altLang="zh-TW" dirty="0">
                <a:solidFill>
                  <a:srgbClr val="0070C0"/>
                </a:solidFill>
              </a:rPr>
              <a:t>' + seafood);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}(' </a:t>
            </a:r>
            <a:r>
              <a:rPr lang="en-US" altLang="zh-TW" dirty="0" err="1">
                <a:solidFill>
                  <a:srgbClr val="0070C0"/>
                </a:solidFill>
              </a:rPr>
              <a:t>jmsu</a:t>
            </a:r>
            <a:r>
              <a:rPr lang="en-US" altLang="zh-TW" dirty="0">
                <a:solidFill>
                  <a:srgbClr val="0070C0"/>
                </a:solidFill>
              </a:rPr>
              <a:t>’)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zh-TW" altLang="en-US" b="1" dirty="0"/>
              <a:t>不少</a:t>
            </a:r>
            <a:r>
              <a:rPr lang="en-US" altLang="zh-TW" b="1" dirty="0"/>
              <a:t>JS</a:t>
            </a:r>
            <a:r>
              <a:rPr lang="zh-TW" altLang="en-US" b="1" dirty="0"/>
              <a:t>框架、套件的開頭與結尾</a:t>
            </a:r>
            <a:r>
              <a:rPr lang="zh-TW" altLang="en-US" b="1" dirty="0">
                <a:solidFill>
                  <a:srgbClr val="C00000"/>
                </a:solidFill>
              </a:rPr>
              <a:t>被</a:t>
            </a:r>
            <a:r>
              <a:rPr lang="en-US" altLang="zh-TW" b="1" dirty="0">
                <a:solidFill>
                  <a:srgbClr val="C00000"/>
                </a:solidFill>
              </a:rPr>
              <a:t>()</a:t>
            </a:r>
            <a:r>
              <a:rPr lang="zh-TW" altLang="en-US" b="1" dirty="0">
                <a:solidFill>
                  <a:srgbClr val="C00000"/>
                </a:solidFill>
              </a:rPr>
              <a:t>包住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b="1" dirty="0"/>
              <a:t>程式碼被立即函式包著</a:t>
            </a:r>
            <a:r>
              <a:rPr lang="en-US" altLang="zh-TW" b="1" dirty="0"/>
              <a:t>:</a:t>
            </a:r>
          </a:p>
          <a:p>
            <a:pPr lvl="3"/>
            <a:r>
              <a:rPr lang="zh-TW" altLang="en-US" dirty="0"/>
              <a:t>其目的是</a:t>
            </a:r>
            <a:r>
              <a:rPr lang="zh-TW" altLang="en-US" b="1" dirty="0">
                <a:solidFill>
                  <a:srgbClr val="C00000"/>
                </a:solidFill>
              </a:rPr>
              <a:t>怕污染</a:t>
            </a:r>
            <a:r>
              <a:rPr lang="zh-TW" altLang="en-US" dirty="0"/>
              <a:t>到使用者</a:t>
            </a:r>
            <a:r>
              <a:rPr lang="en-US" altLang="zh-TW" dirty="0"/>
              <a:t>(</a:t>
            </a:r>
            <a:r>
              <a:rPr lang="zh-TW" altLang="en-US" dirty="0"/>
              <a:t>開發者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zh-TW" altLang="en-US" b="1" dirty="0">
                <a:solidFill>
                  <a:srgbClr val="C00000"/>
                </a:solidFill>
              </a:rPr>
              <a:t>全域環境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D869CD-DE07-4785-89FE-250A8EA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A00AFE-1931-403B-83C1-98070280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677169"/>
            <a:ext cx="3368202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D0147DB-0C56-42A0-83A0-42E2F52889C5}"/>
              </a:ext>
            </a:extLst>
          </p:cNvPr>
          <p:cNvSpPr/>
          <p:nvPr/>
        </p:nvSpPr>
        <p:spPr>
          <a:xfrm>
            <a:off x="323528" y="6398696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https://ithelp.ithome.com.tw/articles/10193313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2342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BEB59-9884-4CEE-A805-1093E81F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若全域和</a:t>
            </a:r>
            <a:r>
              <a:rPr lang="en-US" altLang="zh-TW" dirty="0"/>
              <a:t>IIFE</a:t>
            </a:r>
            <a:r>
              <a:rPr lang="zh-TW" altLang="en-US" dirty="0"/>
              <a:t>內有</a:t>
            </a:r>
            <a:r>
              <a:rPr lang="zh-TW" altLang="en-US" dirty="0">
                <a:solidFill>
                  <a:srgbClr val="C00000"/>
                </a:solidFill>
              </a:rPr>
              <a:t>重複變數名</a:t>
            </a:r>
            <a:r>
              <a:rPr lang="zh-TW" altLang="en-US" dirty="0"/>
              <a:t>，</a:t>
            </a:r>
            <a:br>
              <a:rPr lang="en-US" altLang="zh-TW" dirty="0"/>
            </a:br>
            <a:r>
              <a:rPr lang="zh-TW" altLang="en-US" dirty="0"/>
              <a:t>框架、套件該</a:t>
            </a:r>
            <a:r>
              <a:rPr lang="zh-TW" altLang="en-US" b="1" dirty="0"/>
              <a:t>如何取用全域的變數</a:t>
            </a:r>
            <a:r>
              <a:rPr lang="zh-TW" altLang="en-US" dirty="0"/>
              <a:t>呢？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31035-64DE-4608-91DD-95251098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var </a:t>
            </a:r>
            <a:r>
              <a:rPr lang="en-US" altLang="zh-TW" dirty="0">
                <a:solidFill>
                  <a:srgbClr val="7030A0"/>
                </a:solidFill>
              </a:rPr>
              <a:t>food</a:t>
            </a:r>
            <a:r>
              <a:rPr lang="en-US" altLang="zh-TW" dirty="0">
                <a:solidFill>
                  <a:srgbClr val="0070C0"/>
                </a:solidFill>
              </a:rPr>
              <a:t> = '</a:t>
            </a:r>
            <a:r>
              <a:rPr lang="zh-TW" altLang="en-US" dirty="0">
                <a:solidFill>
                  <a:srgbClr val="0070C0"/>
                </a:solidFill>
              </a:rPr>
              <a:t>雞翅</a:t>
            </a:r>
            <a:r>
              <a:rPr lang="en-US" altLang="zh-TW" dirty="0">
                <a:solidFill>
                  <a:srgbClr val="0070C0"/>
                </a:solidFill>
              </a:rPr>
              <a:t>';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console.log(food);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(function(</a:t>
            </a:r>
            <a:r>
              <a:rPr lang="en-US" altLang="zh-TW" dirty="0">
                <a:solidFill>
                  <a:srgbClr val="C00000"/>
                </a:solidFill>
              </a:rPr>
              <a:t>global</a:t>
            </a:r>
            <a:r>
              <a:rPr lang="en-US" altLang="zh-TW" dirty="0">
                <a:solidFill>
                  <a:srgbClr val="0070C0"/>
                </a:solidFill>
              </a:rPr>
              <a:t>){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var </a:t>
            </a:r>
            <a:r>
              <a:rPr lang="en-US" altLang="zh-TW" dirty="0">
                <a:solidFill>
                  <a:srgbClr val="7030A0"/>
                </a:solidFill>
              </a:rPr>
              <a:t>food</a:t>
            </a:r>
            <a:r>
              <a:rPr lang="en-US" altLang="zh-TW" dirty="0">
                <a:solidFill>
                  <a:srgbClr val="0070C0"/>
                </a:solidFill>
              </a:rPr>
              <a:t> = '</a:t>
            </a:r>
            <a:r>
              <a:rPr lang="zh-TW" altLang="en-US" dirty="0">
                <a:solidFill>
                  <a:srgbClr val="0070C0"/>
                </a:solidFill>
              </a:rPr>
              <a:t>雞塊</a:t>
            </a:r>
            <a:r>
              <a:rPr lang="en-US" altLang="zh-TW" dirty="0">
                <a:solidFill>
                  <a:srgbClr val="0070C0"/>
                </a:solidFill>
              </a:rPr>
              <a:t>';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	</a:t>
            </a:r>
            <a:r>
              <a:rPr lang="en-US" altLang="zh-TW" dirty="0" err="1">
                <a:solidFill>
                  <a:srgbClr val="C00000"/>
                </a:solidFill>
              </a:rPr>
              <a:t>global.</a:t>
            </a:r>
            <a:r>
              <a:rPr lang="en-US" altLang="zh-TW" dirty="0" err="1">
                <a:solidFill>
                  <a:srgbClr val="0070C0"/>
                </a:solidFill>
              </a:rPr>
              <a:t>food</a:t>
            </a:r>
            <a:r>
              <a:rPr lang="en-US" altLang="zh-TW" dirty="0">
                <a:solidFill>
                  <a:srgbClr val="0070C0"/>
                </a:solidFill>
              </a:rPr>
              <a:t> = '</a:t>
            </a:r>
            <a:r>
              <a:rPr lang="zh-TW" altLang="en-US" dirty="0">
                <a:solidFill>
                  <a:srgbClr val="0070C0"/>
                </a:solidFill>
              </a:rPr>
              <a:t>雞腿</a:t>
            </a:r>
            <a:r>
              <a:rPr lang="en-US" altLang="zh-TW" dirty="0">
                <a:solidFill>
                  <a:srgbClr val="0070C0"/>
                </a:solidFill>
              </a:rPr>
              <a:t>';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console.log(food);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})(</a:t>
            </a:r>
            <a:r>
              <a:rPr lang="en-US" altLang="zh-TW" dirty="0">
                <a:solidFill>
                  <a:srgbClr val="C00000"/>
                </a:solidFill>
              </a:rPr>
              <a:t>window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console.log(food);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AF499F-A223-4C3E-972D-D3D70D61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FD0AD0-A4E0-40F0-BC9E-99C3E60E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276872"/>
            <a:ext cx="2601387" cy="26622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1EBC0C-3346-4EA6-BDE7-0BD740FFC7C6}"/>
              </a:ext>
            </a:extLst>
          </p:cNvPr>
          <p:cNvSpPr/>
          <p:nvPr/>
        </p:nvSpPr>
        <p:spPr>
          <a:xfrm>
            <a:off x="323528" y="6398696"/>
            <a:ext cx="4915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https://ithelp.ithome.com.tw/articles/10193313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00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60080-3A56-4CB6-9DE3-0ADE3C90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6009"/>
          </a:xfrm>
        </p:spPr>
        <p:txBody>
          <a:bodyPr/>
          <a:lstStyle/>
          <a:p>
            <a:r>
              <a:rPr lang="en-US" altLang="zh-TW" dirty="0"/>
              <a:t>Solution 2: using </a:t>
            </a:r>
            <a:r>
              <a:rPr lang="en-US" altLang="zh-TW" dirty="0">
                <a:solidFill>
                  <a:srgbClr val="C00000"/>
                </a:solidFill>
              </a:rPr>
              <a:t>let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F7CA0-B006-41BE-9271-3A3D2A62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07" y="1268760"/>
            <a:ext cx="8229600" cy="531460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為每次迭代</a:t>
            </a:r>
            <a:r>
              <a:rPr lang="zh-TW" altLang="en-US" dirty="0">
                <a:solidFill>
                  <a:srgbClr val="C00000"/>
                </a:solidFill>
              </a:rPr>
              <a:t>建立區塊範疇</a:t>
            </a:r>
            <a:r>
              <a:rPr lang="zh-TW" altLang="en-US" dirty="0"/>
              <a:t>，更好的解法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使用 </a:t>
            </a:r>
            <a:r>
              <a:rPr lang="en-US" altLang="zh-TW" b="1" dirty="0">
                <a:solidFill>
                  <a:srgbClr val="C00000"/>
                </a:solidFill>
              </a:rPr>
              <a:t>let</a:t>
            </a:r>
            <a:r>
              <a:rPr lang="en-US" altLang="zh-TW" b="1" dirty="0"/>
              <a:t>:</a:t>
            </a:r>
          </a:p>
          <a:p>
            <a:pPr lvl="2"/>
            <a:r>
              <a:rPr lang="en-US" altLang="zh-TW" dirty="0"/>
              <a:t>let </a:t>
            </a:r>
            <a:r>
              <a:rPr lang="zh-TW" altLang="en-US" dirty="0"/>
              <a:t>會在每次迭代時</a:t>
            </a:r>
            <a:r>
              <a:rPr lang="zh-TW" altLang="en-US" dirty="0">
                <a:solidFill>
                  <a:srgbClr val="C00000"/>
                </a:solidFill>
              </a:rPr>
              <a:t>重新宣告變數 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dirty="0"/>
              <a:t>並將上一次迭代的結果作為這一次的初始值</a:t>
            </a:r>
            <a:endParaRPr lang="en-US" altLang="zh-TW" dirty="0"/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for (</a:t>
            </a:r>
            <a:r>
              <a:rPr lang="en-US" altLang="zh-TW" dirty="0">
                <a:solidFill>
                  <a:srgbClr val="C00000"/>
                </a:solidFill>
              </a:rPr>
              <a:t>let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= 1;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&lt;= 5;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++)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setTimeout</a:t>
            </a:r>
            <a:r>
              <a:rPr lang="en-US" altLang="zh-TW" dirty="0">
                <a:solidFill>
                  <a:srgbClr val="0070C0"/>
                </a:solidFill>
              </a:rPr>
              <a:t>(function timer()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console.log(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}, 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* 1000);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B81FC-76C4-4B9C-ACF3-9BF1A1B9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E7B5B7-418B-4608-BB2A-2784DB1CB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645024"/>
            <a:ext cx="2636613" cy="23328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F4F14A-A4A6-41DB-A25E-5DDB7F1D521D}"/>
              </a:ext>
            </a:extLst>
          </p:cNvPr>
          <p:cNvSpPr/>
          <p:nvPr/>
        </p:nvSpPr>
        <p:spPr>
          <a:xfrm>
            <a:off x="84265" y="6398696"/>
            <a:ext cx="457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https://cythilya.github.io/2018/10/22/closure/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12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878F-8463-44A8-BFE7-3A6A0611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模組模式</a:t>
            </a:r>
            <a:r>
              <a:rPr lang="en-US" altLang="zh-TW" b="1" dirty="0"/>
              <a:t>(Module Pattern)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Closure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87B33-DCE4-4254-BF1B-7027AE9D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利用函數的「閉包</a:t>
            </a:r>
            <a:r>
              <a:rPr lang="en-US" altLang="zh-TW" dirty="0"/>
              <a:t>(closure)</a:t>
            </a:r>
            <a:r>
              <a:rPr lang="zh-TW" altLang="en-US" dirty="0"/>
              <a:t>」特性來避免汙染全域的問題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使用</a:t>
            </a:r>
            <a:r>
              <a:rPr lang="zh-TW" altLang="en-US" dirty="0">
                <a:solidFill>
                  <a:srgbClr val="C00000"/>
                </a:solidFill>
              </a:rPr>
              <a:t>閉包</a:t>
            </a:r>
            <a:r>
              <a:rPr lang="en-US" altLang="zh-TW" dirty="0">
                <a:solidFill>
                  <a:srgbClr val="C00000"/>
                </a:solidFill>
              </a:rPr>
              <a:t>(closure)</a:t>
            </a:r>
            <a:r>
              <a:rPr lang="zh-TW" altLang="en-US" dirty="0"/>
              <a:t>來提供</a:t>
            </a:r>
            <a:r>
              <a:rPr lang="en-US" altLang="zh-TW" dirty="0">
                <a:solidFill>
                  <a:srgbClr val="C00000"/>
                </a:solidFill>
              </a:rPr>
              <a:t>[</a:t>
            </a:r>
            <a:r>
              <a:rPr lang="zh-TW" altLang="en-US" dirty="0">
                <a:solidFill>
                  <a:srgbClr val="C00000"/>
                </a:solidFill>
              </a:rPr>
              <a:t>封裝</a:t>
            </a:r>
            <a:r>
              <a:rPr lang="en-US" altLang="zh-TW" dirty="0">
                <a:solidFill>
                  <a:srgbClr val="C00000"/>
                </a:solidFill>
              </a:rPr>
              <a:t>]</a:t>
            </a:r>
            <a:r>
              <a:rPr lang="zh-TW" altLang="en-US" dirty="0"/>
              <a:t>的功能</a:t>
            </a:r>
            <a:endParaRPr lang="en-US" altLang="zh-TW" dirty="0"/>
          </a:p>
          <a:p>
            <a:pPr lvl="2"/>
            <a:r>
              <a:rPr lang="zh-TW" altLang="en-US" dirty="0"/>
              <a:t>將</a:t>
            </a:r>
            <a:r>
              <a:rPr lang="en-US" altLang="zh-TW" dirty="0"/>
              <a:t>[</a:t>
            </a:r>
            <a:r>
              <a:rPr lang="zh-TW" altLang="en-US" dirty="0"/>
              <a:t>方法</a:t>
            </a:r>
            <a:r>
              <a:rPr lang="en-US" altLang="zh-TW" dirty="0"/>
              <a:t>]</a:t>
            </a:r>
            <a:r>
              <a:rPr lang="zh-TW" altLang="en-US" dirty="0"/>
              <a:t>和</a:t>
            </a:r>
            <a:r>
              <a:rPr lang="en-US" altLang="zh-TW" dirty="0"/>
              <a:t>[</a:t>
            </a:r>
            <a:r>
              <a:rPr lang="zh-TW" altLang="en-US" dirty="0"/>
              <a:t>變數</a:t>
            </a:r>
            <a:r>
              <a:rPr lang="en-US" altLang="zh-TW" dirty="0"/>
              <a:t>]</a:t>
            </a:r>
            <a:r>
              <a:rPr lang="zh-TW" altLang="en-US" dirty="0"/>
              <a:t>限制在一個範圍內存取與使用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好處</a:t>
            </a:r>
            <a:r>
              <a:rPr lang="en-US" altLang="zh-TW" dirty="0"/>
              <a:t>: </a:t>
            </a:r>
          </a:p>
          <a:p>
            <a:pPr lvl="4"/>
            <a:r>
              <a:rPr lang="zh-TW" altLang="en-US" dirty="0"/>
              <a:t>除了</a:t>
            </a:r>
            <a:r>
              <a:rPr lang="zh-TW" altLang="en-US" dirty="0">
                <a:solidFill>
                  <a:srgbClr val="C00000"/>
                </a:solidFill>
              </a:rPr>
              <a:t>避免汙染全域</a:t>
            </a:r>
            <a:r>
              <a:rPr lang="zh-TW" altLang="en-US" dirty="0"/>
              <a:t>外，也將</a:t>
            </a:r>
            <a:r>
              <a:rPr lang="zh-TW" altLang="en-US" dirty="0">
                <a:solidFill>
                  <a:srgbClr val="C00000"/>
                </a:solidFill>
              </a:rPr>
              <a:t>實作隱藏</a:t>
            </a:r>
            <a:r>
              <a:rPr lang="zh-TW" altLang="en-US" dirty="0"/>
              <a:t>起來</a:t>
            </a:r>
            <a:r>
              <a:rPr lang="en-US" altLang="zh-TW" dirty="0"/>
              <a:t>:</a:t>
            </a:r>
          </a:p>
          <a:p>
            <a:pPr lvl="5"/>
            <a:r>
              <a:rPr lang="zh-TW" altLang="en-US" dirty="0"/>
              <a:t>只提供公開的</a:t>
            </a:r>
            <a:r>
              <a:rPr lang="zh-TW" altLang="en-US" dirty="0">
                <a:solidFill>
                  <a:srgbClr val="C00000"/>
                </a:solidFill>
              </a:rPr>
              <a:t>介面</a:t>
            </a:r>
            <a:r>
              <a:rPr lang="en-US" altLang="zh-TW" dirty="0">
                <a:solidFill>
                  <a:srgbClr val="C00000"/>
                </a:solidFill>
              </a:rPr>
              <a:t>(public API)</a:t>
            </a:r>
            <a:r>
              <a:rPr lang="zh-TW" altLang="en-US" dirty="0"/>
              <a:t>供其他地方使用</a:t>
            </a:r>
            <a:endParaRPr lang="en-US" altLang="zh-TW" dirty="0"/>
          </a:p>
          <a:p>
            <a:pPr lvl="6"/>
            <a:r>
              <a:rPr lang="zh-TW" altLang="en-US" dirty="0"/>
              <a:t>簡單易懂。</a:t>
            </a:r>
            <a:endParaRPr lang="en-US" altLang="zh-TW" dirty="0"/>
          </a:p>
          <a:p>
            <a:pPr lvl="1"/>
            <a:r>
              <a:rPr lang="en-US" altLang="zh-TW" b="1" dirty="0"/>
              <a:t>JS</a:t>
            </a:r>
            <a:r>
              <a:rPr lang="zh-TW" altLang="en-US" b="1" dirty="0"/>
              <a:t>無熟知的</a:t>
            </a:r>
            <a:r>
              <a:rPr lang="en-US" altLang="zh-TW" b="1" dirty="0"/>
              <a:t>private</a:t>
            </a:r>
            <a:r>
              <a:rPr lang="zh-TW" altLang="en-US" b="1" dirty="0"/>
              <a:t>、</a:t>
            </a:r>
            <a:r>
              <a:rPr lang="en-US" altLang="zh-TW" b="1" dirty="0"/>
              <a:t>protected</a:t>
            </a:r>
            <a:r>
              <a:rPr lang="zh-TW" altLang="en-US" b="1" dirty="0"/>
              <a:t>和</a:t>
            </a:r>
            <a:r>
              <a:rPr lang="en-US" altLang="zh-TW" b="1" dirty="0"/>
              <a:t>public</a:t>
            </a:r>
            <a:r>
              <a:rPr lang="zh-TW" altLang="en-US" b="1" dirty="0"/>
              <a:t>語法可用</a:t>
            </a:r>
            <a:r>
              <a:rPr lang="en-US" altLang="zh-TW" b="1" dirty="0"/>
              <a:t>:</a:t>
            </a:r>
          </a:p>
          <a:p>
            <a:pPr lvl="2"/>
            <a:r>
              <a:rPr lang="zh-TW" altLang="en-US" b="1" dirty="0">
                <a:solidFill>
                  <a:srgbClr val="C00000"/>
                </a:solidFill>
              </a:rPr>
              <a:t>靠函數的作用域，即「閉包</a:t>
            </a:r>
            <a:r>
              <a:rPr lang="en-US" altLang="zh-TW" b="1" dirty="0">
                <a:solidFill>
                  <a:srgbClr val="C00000"/>
                </a:solidFill>
              </a:rPr>
              <a:t>(closure)</a:t>
            </a:r>
            <a:r>
              <a:rPr lang="zh-TW" altLang="en-US" b="1" dirty="0">
                <a:solidFill>
                  <a:srgbClr val="C00000"/>
                </a:solidFill>
              </a:rPr>
              <a:t>」來實作。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4BEB62-F3B4-4E4E-BA46-610448FF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C95B03-D6E5-4927-9BA6-3C4317C9668E}"/>
              </a:ext>
            </a:extLst>
          </p:cNvPr>
          <p:cNvSpPr/>
          <p:nvPr/>
        </p:nvSpPr>
        <p:spPr>
          <a:xfrm>
            <a:off x="179512" y="6527761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http://cythilya.blogspot.com/2015/06/javascript-module-pattern.html#more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81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Defining 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lvl="1"/>
            <a:r>
              <a:rPr lang="en-US" altLang="zh-TW" sz="2000" dirty="0" err="1">
                <a:solidFill>
                  <a:srgbClr val="C00000"/>
                </a:solidFill>
              </a:rPr>
              <a:t>const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square = function(x) {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return x * x;</a:t>
            </a:r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}; </a:t>
            </a:r>
          </a:p>
          <a:p>
            <a:pPr lvl="1"/>
            <a:r>
              <a:rPr lang="en-US" altLang="zh-TW" sz="2000" dirty="0">
                <a:solidFill>
                  <a:srgbClr val="7030A0"/>
                </a:solidFill>
              </a:rPr>
              <a:t>console.log(square(12));</a:t>
            </a:r>
            <a:r>
              <a:rPr lang="en-US" altLang="zh-TW" sz="2000" dirty="0"/>
              <a:t> // → 144</a:t>
            </a:r>
          </a:p>
          <a:p>
            <a:r>
              <a:rPr lang="en-US" altLang="zh-TW" sz="2400" b="1" dirty="0" err="1">
                <a:solidFill>
                  <a:srgbClr val="C00000"/>
                </a:solidFill>
              </a:rPr>
              <a:t>const</a:t>
            </a:r>
            <a:r>
              <a:rPr lang="en-US" altLang="zh-TW" sz="2400" b="1" dirty="0"/>
              <a:t> stands for </a:t>
            </a:r>
            <a:r>
              <a:rPr lang="en-US" altLang="zh-TW" sz="2400" b="1" dirty="0">
                <a:solidFill>
                  <a:srgbClr val="C00000"/>
                </a:solidFill>
              </a:rPr>
              <a:t>constant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值不變</a:t>
            </a:r>
            <a:r>
              <a:rPr lang="en-US" altLang="zh-TW" sz="2400" b="1" dirty="0"/>
              <a:t>)</a:t>
            </a:r>
          </a:p>
          <a:p>
            <a:pPr lvl="1"/>
            <a:r>
              <a:rPr lang="en-US" altLang="zh-TW" sz="2000" dirty="0"/>
              <a:t>defines a constant binding:</a:t>
            </a:r>
          </a:p>
          <a:p>
            <a:pPr lvl="2"/>
            <a:r>
              <a:rPr lang="en-US" altLang="zh-TW" sz="1600" dirty="0"/>
              <a:t>points at </a:t>
            </a:r>
            <a:r>
              <a:rPr lang="en-US" altLang="zh-TW" sz="1600" dirty="0">
                <a:solidFill>
                  <a:srgbClr val="C00000"/>
                </a:solidFill>
              </a:rPr>
              <a:t>the same value</a:t>
            </a:r>
            <a:r>
              <a:rPr lang="en-US" altLang="zh-TW" sz="1600" dirty="0"/>
              <a:t> for as long as it lives.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err="1">
                <a:solidFill>
                  <a:srgbClr val="0070C0"/>
                </a:solidFill>
              </a:rPr>
              <a:t>const</a:t>
            </a:r>
            <a:r>
              <a:rPr lang="en-US" altLang="zh-TW" sz="2000" dirty="0">
                <a:solidFill>
                  <a:srgbClr val="0070C0"/>
                </a:solidFill>
              </a:rPr>
              <a:t> power = function(base, exponent) {</a:t>
            </a:r>
          </a:p>
          <a:p>
            <a:pPr lvl="1"/>
            <a:r>
              <a:rPr lang="zh-TW" altLang="en-US" sz="2000" dirty="0">
                <a:solidFill>
                  <a:srgbClr val="0070C0"/>
                </a:solidFill>
              </a:rPr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let result = 1;</a:t>
            </a:r>
          </a:p>
          <a:p>
            <a:pPr lvl="1"/>
            <a:r>
              <a:rPr lang="zh-TW" altLang="en-US" sz="2000" dirty="0">
                <a:solidFill>
                  <a:srgbClr val="0070C0"/>
                </a:solidFill>
              </a:rPr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for (let count = 0; count &lt; exponent; count++) {</a:t>
            </a:r>
          </a:p>
          <a:p>
            <a:pPr lvl="1"/>
            <a:r>
              <a:rPr lang="zh-TW" altLang="en-US" sz="2000" dirty="0">
                <a:solidFill>
                  <a:srgbClr val="0070C0"/>
                </a:solidFill>
              </a:rPr>
              <a:t>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result *= base;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zh-TW" altLang="en-US" sz="2000" dirty="0">
                <a:solidFill>
                  <a:srgbClr val="0070C0"/>
                </a:solidFill>
              </a:rPr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return result;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};</a:t>
            </a:r>
          </a:p>
          <a:p>
            <a:pPr lvl="1"/>
            <a:r>
              <a:rPr lang="en-US" altLang="zh-TW" sz="2000" dirty="0">
                <a:solidFill>
                  <a:srgbClr val="7030A0"/>
                </a:solidFill>
              </a:rPr>
              <a:t>console.log(power(2, 10));</a:t>
            </a:r>
            <a:r>
              <a:rPr lang="zh-TW" altLang="en-US" sz="2000" dirty="0"/>
              <a:t> </a:t>
            </a:r>
            <a:r>
              <a:rPr lang="en-US" altLang="zh-TW" sz="2000" dirty="0"/>
              <a:t>// → 1024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92080" y="764704"/>
            <a:ext cx="339472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const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function square</a:t>
            </a:r>
            <a:r>
              <a:rPr lang="en-US" altLang="zh-TW" sz="2400" dirty="0"/>
              <a:t>(x) { </a:t>
            </a:r>
          </a:p>
          <a:p>
            <a:r>
              <a:rPr lang="en-US" altLang="zh-TW" sz="2400" dirty="0"/>
              <a:t>return x * x; };</a:t>
            </a:r>
            <a:endParaRPr lang="zh-TW" altLang="en-US" sz="2400" dirty="0"/>
          </a:p>
        </p:txBody>
      </p:sp>
      <p:sp>
        <p:nvSpPr>
          <p:cNvPr id="7" name="左-右雙向箭號 6"/>
          <p:cNvSpPr/>
          <p:nvPr/>
        </p:nvSpPr>
        <p:spPr>
          <a:xfrm>
            <a:off x="4283968" y="980728"/>
            <a:ext cx="72008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37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51FD4-088D-4294-96EC-D354E5AB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Module Pattern</a:t>
            </a:r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zh-TW" altLang="en-US" dirty="0"/>
              <a:t>一般型寫法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D15E0D-B6DE-4561-BE0E-D3C90248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CoolModule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var something = 'cool';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var another = [1, 2, 3];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b="1" dirty="0" err="1">
                <a:solidFill>
                  <a:srgbClr val="0070C0"/>
                </a:solidFill>
              </a:rPr>
              <a:t>doSomething</a:t>
            </a:r>
            <a:r>
              <a:rPr lang="en-US" altLang="zh-TW" b="1" dirty="0">
                <a:solidFill>
                  <a:srgbClr val="0070C0"/>
                </a:solidFill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console.log(something);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b="1" dirty="0" err="1">
                <a:solidFill>
                  <a:srgbClr val="0070C0"/>
                </a:solidFill>
              </a:rPr>
              <a:t>doAnother</a:t>
            </a:r>
            <a:r>
              <a:rPr lang="en-US" altLang="zh-TW" b="1" dirty="0">
                <a:solidFill>
                  <a:srgbClr val="0070C0"/>
                </a:solidFill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console.log(</a:t>
            </a:r>
            <a:r>
              <a:rPr lang="en-US" altLang="zh-TW" dirty="0" err="1">
                <a:solidFill>
                  <a:srgbClr val="0070C0"/>
                </a:solidFill>
              </a:rPr>
              <a:t>another.join</a:t>
            </a:r>
            <a:r>
              <a:rPr lang="en-US" altLang="zh-TW" dirty="0">
                <a:solidFill>
                  <a:srgbClr val="0070C0"/>
                </a:solidFill>
              </a:rPr>
              <a:t>(' ! '));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  return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doSomething</a:t>
            </a:r>
            <a:r>
              <a:rPr lang="en-US" altLang="zh-TW" dirty="0">
                <a:solidFill>
                  <a:srgbClr val="C0000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doSomething</a:t>
            </a:r>
            <a:r>
              <a:rPr lang="en-US" altLang="zh-TW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doAnother</a:t>
            </a:r>
            <a:r>
              <a:rPr lang="en-US" altLang="zh-TW" dirty="0">
                <a:solidFill>
                  <a:srgbClr val="C00000"/>
                </a:solidFill>
              </a:rPr>
              <a:t>: </a:t>
            </a:r>
            <a:r>
              <a:rPr lang="en-US" altLang="zh-TW" dirty="0" err="1">
                <a:solidFill>
                  <a:srgbClr val="0070C0"/>
                </a:solidFill>
              </a:rPr>
              <a:t>doAnother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  };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var foo = </a:t>
            </a:r>
            <a:r>
              <a:rPr lang="en-US" altLang="zh-TW" dirty="0" err="1">
                <a:solidFill>
                  <a:srgbClr val="0070C0"/>
                </a:solidFill>
              </a:rPr>
              <a:t>CoolModule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foo.</a:t>
            </a:r>
            <a:r>
              <a:rPr lang="en-US" altLang="zh-TW" dirty="0" err="1">
                <a:solidFill>
                  <a:srgbClr val="C00000"/>
                </a:solidFill>
              </a:rPr>
              <a:t>doSomething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cool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foo.</a:t>
            </a:r>
            <a:r>
              <a:rPr lang="en-US" altLang="zh-TW" dirty="0" err="1">
                <a:solidFill>
                  <a:srgbClr val="C00000"/>
                </a:solidFill>
              </a:rPr>
              <a:t>doAnother</a:t>
            </a:r>
            <a:r>
              <a:rPr lang="en-US" altLang="zh-TW" dirty="0">
                <a:solidFill>
                  <a:srgbClr val="C00000"/>
                </a:solidFill>
              </a:rPr>
              <a:t>()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1 ! 2 ! 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128D46-590F-4DC0-8ABF-82F8B2F6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99887-8DF4-4AC2-AC15-F57357362E40}"/>
              </a:ext>
            </a:extLst>
          </p:cNvPr>
          <p:cNvSpPr/>
          <p:nvPr/>
        </p:nvSpPr>
        <p:spPr>
          <a:xfrm>
            <a:off x="20877" y="6488668"/>
            <a:ext cx="457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https://cythilya.github.io/2018/10/22/closure/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A553CA62-9C34-45D2-8009-9A6EB8FBD852}"/>
              </a:ext>
            </a:extLst>
          </p:cNvPr>
          <p:cNvCxnSpPr>
            <a:cxnSpLocks/>
          </p:cNvCxnSpPr>
          <p:nvPr/>
        </p:nvCxnSpPr>
        <p:spPr>
          <a:xfrm rot="5400000">
            <a:off x="2483768" y="2780928"/>
            <a:ext cx="2088232" cy="504056"/>
          </a:xfrm>
          <a:prstGeom prst="bentConnector3">
            <a:avLst>
              <a:gd name="adj1" fmla="val 99870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CC55B30-2542-4622-8E6F-AC6A260C1C51}"/>
              </a:ext>
            </a:extLst>
          </p:cNvPr>
          <p:cNvCxnSpPr>
            <a:cxnSpLocks/>
          </p:cNvCxnSpPr>
          <p:nvPr/>
        </p:nvCxnSpPr>
        <p:spPr>
          <a:xfrm>
            <a:off x="2987824" y="1988840"/>
            <a:ext cx="792089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84EB969-6C94-4D79-82B5-A3BFCD2AB758}"/>
              </a:ext>
            </a:extLst>
          </p:cNvPr>
          <p:cNvCxnSpPr>
            <a:cxnSpLocks/>
          </p:cNvCxnSpPr>
          <p:nvPr/>
        </p:nvCxnSpPr>
        <p:spPr>
          <a:xfrm rot="5400000">
            <a:off x="2948693" y="3036084"/>
            <a:ext cx="1458498" cy="1236219"/>
          </a:xfrm>
          <a:prstGeom prst="bentConnector3">
            <a:avLst>
              <a:gd name="adj1" fmla="val 99924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826A2AA-CC20-414C-AF8F-A054FA56E6AF}"/>
              </a:ext>
            </a:extLst>
          </p:cNvPr>
          <p:cNvCxnSpPr>
            <a:cxnSpLocks/>
          </p:cNvCxnSpPr>
          <p:nvPr/>
        </p:nvCxnSpPr>
        <p:spPr>
          <a:xfrm>
            <a:off x="2843808" y="2924944"/>
            <a:ext cx="1452242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9C0C7E5A-0D24-4E9B-8027-F8CC60C525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221116" y="4900580"/>
            <a:ext cx="1593344" cy="504056"/>
          </a:xfrm>
          <a:prstGeom prst="bentConnector3">
            <a:avLst>
              <a:gd name="adj1" fmla="val 100481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20DFC40-9ADC-4D1A-8FCC-13BEDC09E12C}"/>
              </a:ext>
            </a:extLst>
          </p:cNvPr>
          <p:cNvCxnSpPr>
            <a:cxnSpLocks/>
          </p:cNvCxnSpPr>
          <p:nvPr/>
        </p:nvCxnSpPr>
        <p:spPr>
          <a:xfrm flipH="1">
            <a:off x="323528" y="4343072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3BDF942-29B0-487E-AB92-827CAFEFC08B}"/>
              </a:ext>
            </a:extLst>
          </p:cNvPr>
          <p:cNvCxnSpPr>
            <a:cxnSpLocks/>
          </p:cNvCxnSpPr>
          <p:nvPr/>
        </p:nvCxnSpPr>
        <p:spPr>
          <a:xfrm flipH="1">
            <a:off x="575556" y="4077072"/>
            <a:ext cx="396044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53B6B51B-C29A-41FC-979C-E3F8258254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9490" y="4702914"/>
            <a:ext cx="1546116" cy="288032"/>
          </a:xfrm>
          <a:prstGeom prst="bentConnector3">
            <a:avLst>
              <a:gd name="adj1" fmla="val 101475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C086BCE3-210B-4C54-8A6A-08E7F9FA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26" y="1412776"/>
            <a:ext cx="3169134" cy="44070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2190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7B576-1E9F-4F73-9F88-8C5AA421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MP</a:t>
            </a:r>
            <a:r>
              <a:rPr lang="zh-TW" altLang="en-US" b="1" dirty="0"/>
              <a:t>範例</a:t>
            </a:r>
            <a:r>
              <a:rPr lang="en-US" altLang="zh-TW" b="1" dirty="0"/>
              <a:t>-</a:t>
            </a:r>
            <a:r>
              <a:rPr lang="en-US" altLang="zh-TW" dirty="0">
                <a:solidFill>
                  <a:srgbClr val="C00000"/>
                </a:solidFill>
              </a:rPr>
              <a:t>Singleton + IIFE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9E922-5C6B-417D-AFE9-AFC045A1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40747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sz="4200" dirty="0"/>
              <a:t>用於只想要產生</a:t>
            </a:r>
            <a:r>
              <a:rPr lang="en-US" altLang="zh-TW" sz="4200" b="1" dirty="0"/>
              <a:t>[</a:t>
            </a:r>
            <a:r>
              <a:rPr lang="zh-TW" altLang="en-US" sz="4200" b="1" dirty="0"/>
              <a:t>單一實體</a:t>
            </a:r>
            <a:r>
              <a:rPr lang="en-US" altLang="zh-TW" sz="4200" b="1" dirty="0"/>
              <a:t>](</a:t>
            </a:r>
            <a:r>
              <a:rPr lang="en-US" altLang="zh-TW" sz="4200" b="1" dirty="0">
                <a:solidFill>
                  <a:srgbClr val="C00000"/>
                </a:solidFill>
              </a:rPr>
              <a:t>Singleton)</a:t>
            </a:r>
            <a:r>
              <a:rPr lang="zh-TW" altLang="en-US" sz="4200" dirty="0"/>
              <a:t>時。</a:t>
            </a:r>
            <a:endParaRPr lang="en-US" altLang="zh-TW" sz="4200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var </a:t>
            </a:r>
            <a:r>
              <a:rPr lang="en-US" altLang="zh-TW" dirty="0">
                <a:solidFill>
                  <a:srgbClr val="C00000"/>
                </a:solidFill>
              </a:rPr>
              <a:t>foo </a:t>
            </a:r>
            <a:r>
              <a:rPr lang="en-US" altLang="zh-TW" dirty="0">
                <a:solidFill>
                  <a:srgbClr val="0070C0"/>
                </a:solidFill>
              </a:rPr>
              <a:t>= 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0070C0"/>
                </a:solidFill>
              </a:rPr>
              <a:t>CoolModule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var something = 'cool';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var another = [1, 2, 3];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b="1" dirty="0" err="1">
                <a:solidFill>
                  <a:srgbClr val="0070C0"/>
                </a:solidFill>
              </a:rPr>
              <a:t>doSomething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console.log(something);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function </a:t>
            </a:r>
            <a:r>
              <a:rPr lang="en-US" altLang="zh-TW" b="1" dirty="0" err="1">
                <a:solidFill>
                  <a:srgbClr val="0070C0"/>
                </a:solidFill>
              </a:rPr>
              <a:t>doAnother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console.log(</a:t>
            </a:r>
            <a:r>
              <a:rPr lang="en-US" altLang="zh-TW" dirty="0" err="1">
                <a:solidFill>
                  <a:srgbClr val="0070C0"/>
                </a:solidFill>
              </a:rPr>
              <a:t>another.join</a:t>
            </a:r>
            <a:r>
              <a:rPr lang="en-US" altLang="zh-TW" dirty="0">
                <a:solidFill>
                  <a:srgbClr val="0070C0"/>
                </a:solidFill>
              </a:rPr>
              <a:t>(' ! '));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b="1" dirty="0">
                <a:solidFill>
                  <a:srgbClr val="C00000"/>
                </a:solidFill>
              </a:rPr>
              <a:t>return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C00000"/>
                </a:solidFill>
              </a:rPr>
              <a:t>doSomething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doSomething</a:t>
            </a:r>
            <a:r>
              <a:rPr lang="en-US" altLang="zh-TW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C00000"/>
                </a:solidFill>
              </a:rPr>
              <a:t>  </a:t>
            </a:r>
            <a:r>
              <a:rPr lang="en-US" altLang="zh-TW" dirty="0" err="1">
                <a:solidFill>
                  <a:srgbClr val="C00000"/>
                </a:solidFill>
              </a:rPr>
              <a:t>doAnother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doAnother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foo.</a:t>
            </a:r>
            <a:r>
              <a:rPr lang="en-US" altLang="zh-TW" dirty="0" err="1">
                <a:solidFill>
                  <a:srgbClr val="C00000"/>
                </a:solidFill>
              </a:rPr>
              <a:t>doSomething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  <a:r>
              <a:rPr lang="en-US" altLang="zh-TW" dirty="0"/>
              <a:t> // cool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foo.</a:t>
            </a:r>
            <a:r>
              <a:rPr lang="en-US" altLang="zh-TW" dirty="0" err="1">
                <a:solidFill>
                  <a:srgbClr val="C00000"/>
                </a:solidFill>
              </a:rPr>
              <a:t>doAnother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  <a:r>
              <a:rPr lang="en-US" altLang="zh-TW" dirty="0"/>
              <a:t> // 1 ! 2 ! 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B84B57-E10D-453B-827F-E36B877A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CA8FCC-530E-4E50-8993-950895CE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08" y="1686818"/>
            <a:ext cx="3253101" cy="41660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7793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8F662-931F-40AF-9DBF-BCD06EEE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36"/>
            <a:ext cx="8229600" cy="472827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MP</a:t>
            </a:r>
            <a:r>
              <a:rPr lang="zh-TW" altLang="en-US" b="1" dirty="0"/>
              <a:t>範例</a:t>
            </a:r>
            <a:r>
              <a:rPr lang="en-US" altLang="zh-TW" b="1" dirty="0"/>
              <a:t>-</a:t>
            </a:r>
            <a:r>
              <a:rPr lang="en-US" altLang="zh-TW" dirty="0">
                <a:solidFill>
                  <a:srgbClr val="C00000"/>
                </a:solidFill>
              </a:rPr>
              <a:t>Singleton + IIFE</a:t>
            </a:r>
            <a:endParaRPr lang="zh-TW" altLang="en-US" sz="3100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62D65-0CBF-4981-822D-E66D6EA6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84163"/>
            <a:ext cx="8856984" cy="6373837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sz="4200" dirty="0"/>
              <a:t>變數</a:t>
            </a:r>
            <a:r>
              <a:rPr lang="en-US" altLang="zh-TW" sz="4200" b="1" dirty="0"/>
              <a:t>counter</a:t>
            </a:r>
            <a:r>
              <a:rPr lang="zh-TW" altLang="en-US" sz="4200" dirty="0"/>
              <a:t>是個</a:t>
            </a:r>
            <a:r>
              <a:rPr lang="en-US" altLang="zh-TW" sz="4200" dirty="0">
                <a:solidFill>
                  <a:srgbClr val="C00000"/>
                </a:solidFill>
              </a:rPr>
              <a:t>private</a:t>
            </a:r>
            <a:r>
              <a:rPr lang="zh-TW" altLang="en-US" sz="4200" dirty="0"/>
              <a:t>變數</a:t>
            </a:r>
            <a:r>
              <a:rPr lang="en-US" altLang="zh-TW" sz="4200" dirty="0"/>
              <a:t>:</a:t>
            </a:r>
          </a:p>
          <a:p>
            <a:pPr lvl="1"/>
            <a:r>
              <a:rPr lang="zh-TW" altLang="en-US" sz="4200" dirty="0"/>
              <a:t>無法被</a:t>
            </a:r>
            <a:r>
              <a:rPr lang="en-US" altLang="zh-TW" sz="4200" dirty="0"/>
              <a:t>function</a:t>
            </a:r>
            <a:r>
              <a:rPr lang="zh-TW" altLang="en-US" sz="4200" dirty="0"/>
              <a:t>外的其他地方任意存取，</a:t>
            </a:r>
            <a:endParaRPr lang="en-US" altLang="zh-TW" sz="4200" dirty="0"/>
          </a:p>
          <a:p>
            <a:pPr lvl="2"/>
            <a:r>
              <a:rPr lang="zh-TW" altLang="en-US" sz="3800" dirty="0"/>
              <a:t>僅能由公開方法</a:t>
            </a:r>
            <a:r>
              <a:rPr lang="en-US" altLang="zh-TW" sz="3800" b="1" dirty="0" err="1"/>
              <a:t>incrementCounter</a:t>
            </a:r>
            <a:r>
              <a:rPr lang="en-US" altLang="zh-TW" sz="3800" dirty="0"/>
              <a:t> </a:t>
            </a:r>
            <a:r>
              <a:rPr lang="zh-TW" altLang="en-US" sz="3800" dirty="0"/>
              <a:t>和 </a:t>
            </a:r>
            <a:r>
              <a:rPr lang="en-US" altLang="zh-TW" sz="3800" b="1" dirty="0" err="1"/>
              <a:t>resetCounter</a:t>
            </a:r>
            <a:r>
              <a:rPr lang="zh-TW" altLang="en-US" sz="3800" dirty="0"/>
              <a:t>取用。</a:t>
            </a:r>
            <a:endParaRPr lang="en-US" altLang="zh-TW" sz="3800" dirty="0"/>
          </a:p>
          <a:p>
            <a:r>
              <a:rPr lang="zh-TW" altLang="en-US" sz="4200" dirty="0"/>
              <a:t> </a:t>
            </a:r>
            <a:r>
              <a:rPr lang="en-US" altLang="zh-TW" sz="4200" dirty="0"/>
              <a:t>function</a:t>
            </a:r>
            <a:r>
              <a:rPr lang="zh-TW" altLang="en-US" sz="4200" dirty="0"/>
              <a:t>最後會</a:t>
            </a:r>
            <a:r>
              <a:rPr lang="en-US" altLang="zh-TW" sz="4200" b="1" dirty="0">
                <a:solidFill>
                  <a:srgbClr val="C00000"/>
                </a:solidFill>
              </a:rPr>
              <a:t>return</a:t>
            </a:r>
            <a:r>
              <a:rPr lang="zh-TW" altLang="en-US" sz="4200" b="1" dirty="0">
                <a:solidFill>
                  <a:srgbClr val="C00000"/>
                </a:solidFill>
              </a:rPr>
              <a:t>一個物件</a:t>
            </a:r>
            <a:r>
              <a:rPr lang="en-US" altLang="zh-TW" sz="4200" dirty="0"/>
              <a:t>:</a:t>
            </a:r>
          </a:p>
          <a:p>
            <a:pPr lvl="1"/>
            <a:r>
              <a:rPr lang="zh-TW" altLang="en-US" sz="4200" dirty="0"/>
              <a:t>此物件即是</a:t>
            </a:r>
            <a:r>
              <a:rPr lang="zh-TW" altLang="en-US" sz="4200" b="1" dirty="0">
                <a:solidFill>
                  <a:srgbClr val="C00000"/>
                </a:solidFill>
              </a:rPr>
              <a:t>公開</a:t>
            </a:r>
            <a:r>
              <a:rPr lang="zh-TW" altLang="en-US" sz="4200" dirty="0"/>
              <a:t>出去的</a:t>
            </a:r>
            <a:r>
              <a:rPr lang="en-US" altLang="zh-TW" sz="4200" dirty="0"/>
              <a:t>API:</a:t>
            </a:r>
          </a:p>
          <a:p>
            <a:pPr lvl="2"/>
            <a:r>
              <a:rPr lang="zh-TW" altLang="en-US" sz="4200" dirty="0"/>
              <a:t>讓程式的其他區域可以與之互動。 </a:t>
            </a:r>
            <a:endParaRPr lang="en-US" altLang="zh-TW" sz="4200" dirty="0"/>
          </a:p>
          <a:p>
            <a:pPr lvl="3"/>
            <a:r>
              <a:rPr lang="zh-TW" altLang="en-US" sz="4200" dirty="0"/>
              <a:t>這就是利用函數的</a:t>
            </a:r>
            <a:r>
              <a:rPr lang="zh-TW" altLang="en-US" sz="4200" dirty="0">
                <a:solidFill>
                  <a:srgbClr val="C00000"/>
                </a:solidFill>
              </a:rPr>
              <a:t>閉包</a:t>
            </a:r>
            <a:r>
              <a:rPr lang="zh-TW" altLang="en-US" sz="4200" dirty="0"/>
              <a:t>特性來達成的。</a:t>
            </a:r>
            <a:endParaRPr lang="en-US" altLang="zh-TW" sz="4200" dirty="0"/>
          </a:p>
          <a:p>
            <a:r>
              <a:rPr lang="en-US" altLang="zh-TW" sz="3800" dirty="0">
                <a:solidFill>
                  <a:srgbClr val="0070C0"/>
                </a:solidFill>
              </a:rPr>
              <a:t>var </a:t>
            </a:r>
            <a:r>
              <a:rPr lang="en-US" altLang="zh-TW" sz="3800" b="1" dirty="0" err="1">
                <a:solidFill>
                  <a:srgbClr val="0070C0"/>
                </a:solidFill>
              </a:rPr>
              <a:t>testModule</a:t>
            </a:r>
            <a:r>
              <a:rPr lang="en-US" altLang="zh-TW" sz="3800" dirty="0">
                <a:solidFill>
                  <a:srgbClr val="0070C0"/>
                </a:solidFill>
              </a:rPr>
              <a:t> = </a:t>
            </a:r>
            <a:r>
              <a:rPr lang="en-US" altLang="zh-TW" sz="3800" b="1" dirty="0">
                <a:solidFill>
                  <a:srgbClr val="C00000"/>
                </a:solidFill>
              </a:rPr>
              <a:t>(</a:t>
            </a:r>
            <a:r>
              <a:rPr lang="en-US" altLang="zh-TW" sz="3800" dirty="0">
                <a:solidFill>
                  <a:srgbClr val="0070C0"/>
                </a:solidFill>
              </a:rPr>
              <a:t>function(){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    var counter = 0;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    </a:t>
            </a:r>
            <a:r>
              <a:rPr lang="en-US" altLang="zh-TW" sz="3800" dirty="0">
                <a:solidFill>
                  <a:srgbClr val="C00000"/>
                </a:solidFill>
              </a:rPr>
              <a:t>return</a:t>
            </a:r>
            <a:r>
              <a:rPr lang="en-US" altLang="zh-TW" sz="3800" dirty="0">
                <a:solidFill>
                  <a:srgbClr val="0070C0"/>
                </a:solidFill>
              </a:rPr>
              <a:t> </a:t>
            </a:r>
            <a:r>
              <a:rPr lang="en-US" altLang="zh-TW" sz="3800" b="1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       </a:t>
            </a:r>
            <a:r>
              <a:rPr lang="en-US" altLang="zh-TW" sz="3800" dirty="0">
                <a:solidFill>
                  <a:srgbClr val="C00000"/>
                </a:solidFill>
              </a:rPr>
              <a:t> </a:t>
            </a:r>
            <a:r>
              <a:rPr lang="en-US" altLang="zh-TW" sz="3800" dirty="0" err="1">
                <a:solidFill>
                  <a:srgbClr val="C00000"/>
                </a:solidFill>
              </a:rPr>
              <a:t>incrementCounter</a:t>
            </a:r>
            <a:r>
              <a:rPr lang="en-US" altLang="zh-TW" sz="3800" dirty="0">
                <a:solidFill>
                  <a:srgbClr val="C00000"/>
                </a:solidFill>
              </a:rPr>
              <a:t>:</a:t>
            </a:r>
            <a:r>
              <a:rPr lang="en-US" altLang="zh-TW" sz="3800" dirty="0">
                <a:solidFill>
                  <a:srgbClr val="0070C0"/>
                </a:solidFill>
              </a:rPr>
              <a:t> function(){ return counter++; }</a:t>
            </a:r>
            <a:r>
              <a:rPr lang="en-US" altLang="zh-TW" sz="3800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        </a:t>
            </a:r>
            <a:r>
              <a:rPr lang="en-US" altLang="zh-TW" sz="3800" dirty="0" err="1">
                <a:solidFill>
                  <a:srgbClr val="C00000"/>
                </a:solidFill>
              </a:rPr>
              <a:t>resetCounter</a:t>
            </a:r>
            <a:r>
              <a:rPr lang="en-US" altLang="zh-TW" sz="3800" dirty="0">
                <a:solidFill>
                  <a:srgbClr val="C00000"/>
                </a:solidFill>
              </a:rPr>
              <a:t>: </a:t>
            </a:r>
            <a:r>
              <a:rPr lang="en-US" altLang="zh-TW" sz="3800" dirty="0">
                <a:solidFill>
                  <a:srgbClr val="0070C0"/>
                </a:solidFill>
              </a:rPr>
              <a:t>function(){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            console.log('counter value prior to reset: ' + counter);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            counter = 0;   }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    </a:t>
            </a:r>
            <a:r>
              <a:rPr lang="en-US" altLang="zh-TW" sz="3800" b="1" dirty="0">
                <a:solidFill>
                  <a:srgbClr val="C00000"/>
                </a:solidFill>
              </a:rPr>
              <a:t>};</a:t>
            </a:r>
          </a:p>
          <a:p>
            <a:r>
              <a:rPr lang="en-US" altLang="zh-TW" sz="3800" dirty="0">
                <a:solidFill>
                  <a:srgbClr val="0070C0"/>
                </a:solidFill>
              </a:rPr>
              <a:t>}()</a:t>
            </a:r>
            <a:r>
              <a:rPr lang="en-US" altLang="zh-TW" sz="3800" b="1" dirty="0">
                <a:solidFill>
                  <a:srgbClr val="C00000"/>
                </a:solidFill>
              </a:rPr>
              <a:t>)</a:t>
            </a:r>
            <a:r>
              <a:rPr lang="en-US" altLang="zh-TW" sz="3800" dirty="0">
                <a:solidFill>
                  <a:srgbClr val="0070C0"/>
                </a:solidFill>
              </a:rPr>
              <a:t>;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//test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testModule.</a:t>
            </a:r>
            <a:r>
              <a:rPr lang="en-US" altLang="zh-TW" b="1" dirty="0" err="1">
                <a:solidFill>
                  <a:srgbClr val="0070C0"/>
                </a:solidFill>
              </a:rPr>
              <a:t>incrementCounter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testModule.</a:t>
            </a:r>
            <a:r>
              <a:rPr lang="en-US" altLang="zh-TW" b="1" dirty="0" err="1">
                <a:solidFill>
                  <a:srgbClr val="0070C0"/>
                </a:solidFill>
              </a:rPr>
              <a:t>resetCounter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//counter value prior to reset: 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1D74B-784F-4F3C-9095-98137F2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0A9178-643B-4C05-B20D-F893AEFB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71" y="4276725"/>
            <a:ext cx="4391025" cy="1943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77372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52E4E-AAEE-4159-9806-82B687AA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6525"/>
            <a:ext cx="9036496" cy="6676851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var </a:t>
            </a:r>
            <a:r>
              <a:rPr lang="en-US" altLang="zh-TW" sz="2000" b="1" dirty="0" err="1">
                <a:solidFill>
                  <a:srgbClr val="0070C0"/>
                </a:solidFill>
              </a:rPr>
              <a:t>myNamespace</a:t>
            </a:r>
            <a:r>
              <a:rPr lang="en-US" altLang="zh-TW" sz="2000" dirty="0">
                <a:solidFill>
                  <a:srgbClr val="0070C0"/>
                </a:solidFill>
              </a:rPr>
              <a:t> = </a:t>
            </a:r>
            <a:r>
              <a:rPr lang="en-US" altLang="zh-TW" sz="2000" dirty="0">
                <a:solidFill>
                  <a:srgbClr val="C00000"/>
                </a:solidFill>
              </a:rPr>
              <a:t>(</a:t>
            </a:r>
            <a:r>
              <a:rPr lang="en-US" altLang="zh-TW" sz="2000" dirty="0">
                <a:solidFill>
                  <a:srgbClr val="0070C0"/>
                </a:solidFill>
              </a:rPr>
              <a:t>function(){</a:t>
            </a:r>
          </a:p>
          <a:p>
            <a:r>
              <a:rPr lang="en-US" altLang="zh-TW" sz="2000" dirty="0">
                <a:solidFill>
                  <a:srgbClr val="002060"/>
                </a:solidFill>
              </a:rPr>
              <a:t>    //</a:t>
            </a:r>
            <a:r>
              <a:rPr lang="en-US" altLang="zh-TW" sz="2000" dirty="0">
                <a:solidFill>
                  <a:srgbClr val="C00000"/>
                </a:solidFill>
              </a:rPr>
              <a:t>private</a:t>
            </a:r>
            <a:r>
              <a:rPr lang="en-US" altLang="zh-TW" sz="2000" dirty="0">
                <a:solidFill>
                  <a:srgbClr val="002060"/>
                </a:solidFill>
              </a:rPr>
              <a:t> members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var </a:t>
            </a:r>
            <a:r>
              <a:rPr lang="en-US" altLang="zh-TW" sz="2000" b="1" dirty="0" err="1">
                <a:solidFill>
                  <a:srgbClr val="0070C0"/>
                </a:solidFill>
              </a:rPr>
              <a:t>myPrivateVariable</a:t>
            </a:r>
            <a:r>
              <a:rPr lang="en-US" altLang="zh-TW" sz="2000" dirty="0">
                <a:solidFill>
                  <a:srgbClr val="0070C0"/>
                </a:solidFill>
              </a:rPr>
              <a:t> = 0;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var </a:t>
            </a:r>
            <a:r>
              <a:rPr lang="en-US" altLang="zh-TW" sz="2000" b="1" dirty="0" err="1">
                <a:solidFill>
                  <a:srgbClr val="0070C0"/>
                </a:solidFill>
              </a:rPr>
              <a:t>myPrivateMethod</a:t>
            </a:r>
            <a:r>
              <a:rPr lang="en-US" altLang="zh-TW" sz="2000" dirty="0">
                <a:solidFill>
                  <a:srgbClr val="0070C0"/>
                </a:solidFill>
              </a:rPr>
              <a:t> = function(</a:t>
            </a:r>
            <a:r>
              <a:rPr lang="en-US" altLang="zh-TW" sz="2000" dirty="0" err="1">
                <a:solidFill>
                  <a:srgbClr val="0070C0"/>
                </a:solidFill>
              </a:rPr>
              <a:t>someText</a:t>
            </a:r>
            <a:r>
              <a:rPr lang="en-US" altLang="zh-TW" sz="2000" dirty="0">
                <a:solidFill>
                  <a:srgbClr val="0070C0"/>
                </a:solidFill>
              </a:rPr>
              <a:t>) {console.log(</a:t>
            </a:r>
            <a:r>
              <a:rPr lang="en-US" altLang="zh-TW" sz="2000" dirty="0" err="1">
                <a:solidFill>
                  <a:srgbClr val="0070C0"/>
                </a:solidFill>
              </a:rPr>
              <a:t>someText</a:t>
            </a:r>
            <a:r>
              <a:rPr lang="en-US" altLang="zh-TW" sz="2000" dirty="0">
                <a:solidFill>
                  <a:srgbClr val="0070C0"/>
                </a:solidFill>
              </a:rPr>
              <a:t>);};</a:t>
            </a:r>
          </a:p>
          <a:p>
            <a:r>
              <a:rPr lang="en-US" altLang="zh-TW" sz="2000" dirty="0">
                <a:solidFill>
                  <a:srgbClr val="002060"/>
                </a:solidFill>
              </a:rPr>
              <a:t>    //</a:t>
            </a:r>
            <a:r>
              <a:rPr lang="en-US" altLang="zh-TW" sz="2000" dirty="0">
                <a:solidFill>
                  <a:srgbClr val="C00000"/>
                </a:solidFill>
              </a:rPr>
              <a:t>public</a:t>
            </a:r>
            <a:r>
              <a:rPr lang="en-US" altLang="zh-TW" sz="2000" dirty="0">
                <a:solidFill>
                  <a:srgbClr val="002060"/>
                </a:solidFill>
              </a:rPr>
              <a:t> members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</a:t>
            </a:r>
            <a:r>
              <a:rPr lang="en-US" altLang="zh-TW" sz="2000" b="1" dirty="0">
                <a:solidFill>
                  <a:srgbClr val="C00000"/>
                </a:solidFill>
              </a:rPr>
              <a:t>return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</a:t>
            </a:r>
            <a:r>
              <a:rPr lang="en-US" altLang="zh-TW" sz="2000" dirty="0" err="1">
                <a:solidFill>
                  <a:srgbClr val="C00000"/>
                </a:solidFill>
              </a:rPr>
              <a:t>myPublicVariable</a:t>
            </a:r>
            <a:r>
              <a:rPr lang="en-US" altLang="zh-TW" sz="2000" dirty="0">
                <a:solidFill>
                  <a:srgbClr val="C00000"/>
                </a:solidFill>
              </a:rPr>
              <a:t>:</a:t>
            </a:r>
            <a:r>
              <a:rPr lang="en-US" altLang="zh-TW" sz="2000" dirty="0">
                <a:solidFill>
                  <a:srgbClr val="0070C0"/>
                </a:solidFill>
              </a:rPr>
              <a:t> 'foo'</a:t>
            </a:r>
            <a:r>
              <a:rPr lang="en-US" altLang="zh-TW" sz="2000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</a:t>
            </a:r>
            <a:r>
              <a:rPr lang="en-US" altLang="zh-TW" sz="2000" dirty="0" err="1">
                <a:solidFill>
                  <a:srgbClr val="C00000"/>
                </a:solidFill>
              </a:rPr>
              <a:t>myPublicFunction</a:t>
            </a:r>
            <a:r>
              <a:rPr lang="en-US" altLang="zh-TW" sz="2000" dirty="0">
                <a:solidFill>
                  <a:srgbClr val="C00000"/>
                </a:solidFill>
              </a:rPr>
              <a:t>: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</a:rPr>
              <a:t>function</a:t>
            </a:r>
            <a:r>
              <a:rPr lang="en-US" altLang="zh-TW" sz="2000" dirty="0">
                <a:solidFill>
                  <a:srgbClr val="0070C0"/>
                </a:solidFill>
              </a:rPr>
              <a:t>(bar)</a:t>
            </a:r>
            <a:r>
              <a:rPr lang="en-US" altLang="zh-TW" sz="20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    </a:t>
            </a:r>
            <a:r>
              <a:rPr lang="en-US" altLang="zh-TW" sz="2000" b="1" dirty="0" err="1">
                <a:solidFill>
                  <a:srgbClr val="0070C0"/>
                </a:solidFill>
              </a:rPr>
              <a:t>myPrivateVariable</a:t>
            </a:r>
            <a:r>
              <a:rPr lang="en-US" altLang="zh-TW" sz="2000" dirty="0">
                <a:solidFill>
                  <a:srgbClr val="0070C0"/>
                </a:solidFill>
              </a:rPr>
              <a:t>++;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    </a:t>
            </a:r>
            <a:r>
              <a:rPr lang="en-US" altLang="zh-TW" sz="2000" b="1" dirty="0" err="1">
                <a:solidFill>
                  <a:srgbClr val="0070C0"/>
                </a:solidFill>
              </a:rPr>
              <a:t>myPrivateMethod</a:t>
            </a:r>
            <a:r>
              <a:rPr lang="en-US" altLang="zh-TW" sz="2000" dirty="0">
                <a:solidFill>
                  <a:srgbClr val="0070C0"/>
                </a:solidFill>
              </a:rPr>
              <a:t>(bar);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2000" b="1" dirty="0">
                <a:solidFill>
                  <a:srgbClr val="C00000"/>
                </a:solidFill>
              </a:rPr>
              <a:t>    };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}()</a:t>
            </a:r>
            <a:r>
              <a:rPr lang="en-US" altLang="zh-TW" sz="2000" b="1" dirty="0">
                <a:solidFill>
                  <a:srgbClr val="C00000"/>
                </a:solidFill>
              </a:rPr>
              <a:t>)</a:t>
            </a:r>
            <a:r>
              <a:rPr lang="en-US" altLang="zh-TW" sz="2000" dirty="0">
                <a:solidFill>
                  <a:srgbClr val="0070C0"/>
                </a:solidFill>
              </a:rPr>
              <a:t>;</a:t>
            </a:r>
          </a:p>
          <a:p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>
                <a:solidFill>
                  <a:srgbClr val="0070C0"/>
                </a:solidFill>
              </a:rPr>
              <a:t>console.log(</a:t>
            </a:r>
            <a:r>
              <a:rPr lang="en-US" altLang="zh-TW" sz="2000" b="1" dirty="0" err="1">
                <a:solidFill>
                  <a:srgbClr val="0070C0"/>
                </a:solidFill>
              </a:rPr>
              <a:t>myNamespace</a:t>
            </a:r>
            <a:r>
              <a:rPr lang="en-US" altLang="zh-TW" sz="2000" dirty="0" err="1">
                <a:solidFill>
                  <a:srgbClr val="0070C0"/>
                </a:solidFill>
              </a:rPr>
              <a:t>.</a:t>
            </a:r>
            <a:r>
              <a:rPr lang="en-US" altLang="zh-TW" sz="2000" dirty="0" err="1">
                <a:solidFill>
                  <a:srgbClr val="C00000"/>
                </a:solidFill>
              </a:rPr>
              <a:t>myPublicVariable</a:t>
            </a:r>
            <a:r>
              <a:rPr lang="en-US" altLang="zh-TW" sz="2000" dirty="0">
                <a:solidFill>
                  <a:srgbClr val="0070C0"/>
                </a:solidFill>
              </a:rPr>
              <a:t>); </a:t>
            </a:r>
            <a:r>
              <a:rPr lang="en-US" altLang="zh-TW" sz="2000" dirty="0"/>
              <a:t>//foo</a:t>
            </a:r>
          </a:p>
          <a:p>
            <a:r>
              <a:rPr lang="en-US" altLang="zh-TW" sz="2000" b="1" dirty="0" err="1">
                <a:solidFill>
                  <a:srgbClr val="0070C0"/>
                </a:solidFill>
              </a:rPr>
              <a:t>myNamespace</a:t>
            </a:r>
            <a:r>
              <a:rPr lang="en-US" altLang="zh-TW" sz="2000" dirty="0" err="1">
                <a:solidFill>
                  <a:srgbClr val="0070C0"/>
                </a:solidFill>
              </a:rPr>
              <a:t>.</a:t>
            </a:r>
            <a:r>
              <a:rPr lang="en-US" altLang="zh-TW" sz="2000" dirty="0" err="1">
                <a:solidFill>
                  <a:srgbClr val="C00000"/>
                </a:solidFill>
              </a:rPr>
              <a:t>myPublicFunction</a:t>
            </a:r>
            <a:r>
              <a:rPr lang="en-US" altLang="zh-TW" sz="2000" dirty="0">
                <a:solidFill>
                  <a:srgbClr val="0070C0"/>
                </a:solidFill>
              </a:rPr>
              <a:t>('hi'); </a:t>
            </a:r>
            <a:r>
              <a:rPr lang="en-US" altLang="zh-TW" sz="2000" dirty="0"/>
              <a:t>//hi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315C2-9898-4ABC-9F12-3A48BE82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D90975-49C2-41E1-A6AE-14021FAF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8920"/>
            <a:ext cx="4552950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A91F92B-BB25-44CF-9DCD-B42965B713B6}"/>
              </a:ext>
            </a:extLst>
          </p:cNvPr>
          <p:cNvCxnSpPr/>
          <p:nvPr/>
        </p:nvCxnSpPr>
        <p:spPr>
          <a:xfrm rot="16200000" flipH="1">
            <a:off x="-144524" y="2312876"/>
            <a:ext cx="2160240" cy="504056"/>
          </a:xfrm>
          <a:prstGeom prst="bentConnector3">
            <a:avLst>
              <a:gd name="adj1" fmla="val 98991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B7FE9E-23E5-4BF4-83EA-6B9D0708244F}"/>
              </a:ext>
            </a:extLst>
          </p:cNvPr>
          <p:cNvCxnSpPr>
            <a:cxnSpLocks/>
          </p:cNvCxnSpPr>
          <p:nvPr/>
        </p:nvCxnSpPr>
        <p:spPr>
          <a:xfrm>
            <a:off x="2898882" y="1196752"/>
            <a:ext cx="0" cy="2016224"/>
          </a:xfrm>
          <a:prstGeom prst="straightConnector1">
            <a:avLst/>
          </a:prstGeom>
          <a:ln w="63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1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3F7DF-82BD-446B-8E4B-7E6C1C56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149"/>
            <a:ext cx="8229600" cy="964120"/>
          </a:xfrm>
        </p:spPr>
        <p:txBody>
          <a:bodyPr>
            <a:normAutofit/>
          </a:bodyPr>
          <a:lstStyle/>
          <a:p>
            <a:r>
              <a:rPr lang="en-US" altLang="zh-TW" b="1" dirty="0"/>
              <a:t>JS</a:t>
            </a:r>
            <a:r>
              <a:rPr lang="zh-TW" altLang="en-US" b="1" dirty="0"/>
              <a:t> </a:t>
            </a:r>
            <a:r>
              <a:rPr lang="en-US" altLang="zh-TW" b="1" dirty="0"/>
              <a:t>Singleton </a:t>
            </a:r>
            <a:r>
              <a:rPr lang="zh-TW" altLang="en-US" b="1" dirty="0"/>
              <a:t>單體模式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1F87B-EF72-467E-A31D-F624F0B3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55" y="991269"/>
            <a:ext cx="8964488" cy="536508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b="1" dirty="0"/>
              <a:t>同一個 </a:t>
            </a:r>
            <a:r>
              <a:rPr lang="en-US" altLang="zh-TW" sz="2800" b="1" dirty="0"/>
              <a:t>class </a:t>
            </a:r>
            <a:r>
              <a:rPr lang="zh-TW" altLang="en-US" sz="2800" dirty="0"/>
              <a:t>只能建立</a:t>
            </a:r>
            <a:r>
              <a:rPr lang="zh-TW" altLang="en-US" sz="2800" b="1" dirty="0">
                <a:solidFill>
                  <a:srgbClr val="C00000"/>
                </a:solidFill>
              </a:rPr>
              <a:t>唯一一個實體物件</a:t>
            </a:r>
            <a:r>
              <a:rPr lang="en-US" altLang="zh-TW" sz="2800" b="1" dirty="0">
                <a:solidFill>
                  <a:srgbClr val="C00000"/>
                </a:solidFill>
              </a:rPr>
              <a:t>(instance)</a:t>
            </a:r>
            <a:r>
              <a:rPr lang="en-US" altLang="zh-TW" sz="2800" dirty="0"/>
              <a:t>:</a:t>
            </a:r>
          </a:p>
          <a:p>
            <a:pPr lvl="1"/>
            <a:r>
              <a:rPr lang="zh-TW" altLang="en-US" sz="2400" dirty="0"/>
              <a:t>當</a:t>
            </a:r>
            <a:r>
              <a:rPr lang="zh-TW" altLang="en-US" sz="2400" b="1" dirty="0"/>
              <a:t>第二次使用</a:t>
            </a:r>
            <a:r>
              <a:rPr lang="zh-TW" altLang="en-US" sz="2400" dirty="0"/>
              <a:t>同一個 </a:t>
            </a:r>
            <a:r>
              <a:rPr lang="en-US" altLang="zh-TW" sz="2400" dirty="0"/>
              <a:t>class </a:t>
            </a:r>
            <a:r>
              <a:rPr lang="zh-TW" altLang="en-US" sz="2400" dirty="0"/>
              <a:t>建立新物件的時候</a:t>
            </a:r>
            <a:r>
              <a:rPr lang="en-US" altLang="zh-TW" sz="2400" dirty="0"/>
              <a:t>:</a:t>
            </a:r>
          </a:p>
          <a:p>
            <a:pPr lvl="2"/>
            <a:r>
              <a:rPr lang="zh-TW" altLang="en-US" dirty="0"/>
              <a:t>會得到和第一次建立時同一個物件。</a:t>
            </a:r>
            <a:endParaRPr lang="en-US" altLang="zh-TW" dirty="0"/>
          </a:p>
          <a:p>
            <a:r>
              <a:rPr lang="zh-TW" altLang="en-US" sz="2800" b="1" dirty="0"/>
              <a:t>一般當利用同一個 </a:t>
            </a:r>
            <a:r>
              <a:rPr lang="en-US" altLang="zh-TW" sz="2800" b="1" dirty="0"/>
              <a:t>class </a:t>
            </a:r>
            <a:r>
              <a:rPr lang="zh-TW" altLang="en-US" sz="2800" b="1" dirty="0"/>
              <a:t>建立實體物件時</a:t>
            </a:r>
            <a:r>
              <a:rPr lang="en-US" altLang="zh-TW" sz="2800" b="1" dirty="0"/>
              <a:t>:</a:t>
            </a:r>
          </a:p>
          <a:p>
            <a:pPr lvl="1"/>
            <a:r>
              <a:rPr lang="zh-TW" altLang="en-US" sz="2400" dirty="0"/>
              <a:t>每次建立得到的物件都會</a:t>
            </a:r>
            <a:r>
              <a:rPr lang="zh-TW" altLang="en-US" sz="2400" b="1" dirty="0">
                <a:solidFill>
                  <a:srgbClr val="C00000"/>
                </a:solidFill>
              </a:rPr>
              <a:t>是不同</a:t>
            </a:r>
            <a:r>
              <a:rPr lang="zh-TW" altLang="en-US" sz="2400" dirty="0"/>
              <a:t>的</a:t>
            </a:r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var obj =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</a:t>
            </a:r>
            <a:r>
              <a:rPr lang="en-US" altLang="zh-TW" sz="2400" dirty="0" err="1">
                <a:solidFill>
                  <a:srgbClr val="0070C0"/>
                </a:solidFill>
              </a:rPr>
              <a:t>myProp</a:t>
            </a:r>
            <a:r>
              <a:rPr lang="en-US" altLang="zh-TW" sz="2400" dirty="0">
                <a:solidFill>
                  <a:srgbClr val="0070C0"/>
                </a:solidFill>
              </a:rPr>
              <a:t>: '</a:t>
            </a:r>
            <a:r>
              <a:rPr lang="en-US" altLang="zh-TW" sz="2400" dirty="0" err="1">
                <a:solidFill>
                  <a:srgbClr val="0070C0"/>
                </a:solidFill>
              </a:rPr>
              <a:t>myValue</a:t>
            </a:r>
            <a:r>
              <a:rPr lang="en-US" altLang="zh-TW" sz="2400" dirty="0">
                <a:solidFill>
                  <a:srgbClr val="0070C0"/>
                </a:solidFill>
              </a:rPr>
              <a:t>'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};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var obj2 =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</a:t>
            </a:r>
            <a:r>
              <a:rPr lang="en-US" altLang="zh-TW" sz="2400" dirty="0" err="1">
                <a:solidFill>
                  <a:srgbClr val="0070C0"/>
                </a:solidFill>
              </a:rPr>
              <a:t>myProp</a:t>
            </a:r>
            <a:r>
              <a:rPr lang="en-US" altLang="zh-TW" sz="2400" dirty="0">
                <a:solidFill>
                  <a:srgbClr val="0070C0"/>
                </a:solidFill>
              </a:rPr>
              <a:t>: '</a:t>
            </a:r>
            <a:r>
              <a:rPr lang="en-US" altLang="zh-TW" sz="2400" dirty="0" err="1">
                <a:solidFill>
                  <a:srgbClr val="0070C0"/>
                </a:solidFill>
              </a:rPr>
              <a:t>myValue</a:t>
            </a:r>
            <a:r>
              <a:rPr lang="en-US" altLang="zh-TW" sz="2400" dirty="0">
                <a:solidFill>
                  <a:srgbClr val="0070C0"/>
                </a:solidFill>
              </a:rPr>
              <a:t>'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};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console.log(obj === obj2); </a:t>
            </a:r>
            <a:r>
              <a:rPr lang="en-US" altLang="zh-TW" sz="2400" dirty="0"/>
              <a:t>// false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console.log(obj == obj2); </a:t>
            </a:r>
            <a:r>
              <a:rPr lang="en-US" altLang="zh-TW" sz="2400" dirty="0"/>
              <a:t>// false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DD9B97-90A8-43E1-B646-D5706FBA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6A3A21-44E2-4D96-8D24-E3589FAF05B1}"/>
              </a:ext>
            </a:extLst>
          </p:cNvPr>
          <p:cNvSpPr/>
          <p:nvPr/>
        </p:nvSpPr>
        <p:spPr>
          <a:xfrm>
            <a:off x="35496" y="651313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https://cythilya.github.io/2015/06/26/javascript-design-pattern-singleton/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57A3C6-531E-4E32-9F83-208C98A05C4D}"/>
              </a:ext>
            </a:extLst>
          </p:cNvPr>
          <p:cNvSpPr/>
          <p:nvPr/>
        </p:nvSpPr>
        <p:spPr>
          <a:xfrm>
            <a:off x="5374432" y="3230969"/>
            <a:ext cx="3312368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function Universe() {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// no-op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}</a:t>
            </a:r>
          </a:p>
          <a:p>
            <a:endParaRPr lang="zh-TW" altLang="en-US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var uni = new Universe();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var uni2 = new Universe();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console.log(uni === uni2);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// true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246290-01CF-4928-B951-FF376C25C541}"/>
              </a:ext>
            </a:extLst>
          </p:cNvPr>
          <p:cNvSpPr/>
          <p:nvPr/>
        </p:nvSpPr>
        <p:spPr>
          <a:xfrm>
            <a:off x="5724128" y="2861637"/>
            <a:ext cx="225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51515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預期 </a:t>
            </a:r>
            <a:r>
              <a:rPr lang="en-US" altLang="zh-TW" dirty="0">
                <a:solidFill>
                  <a:srgbClr val="51515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Singleton </a:t>
            </a:r>
            <a:r>
              <a:rPr lang="zh-TW" altLang="en-US" dirty="0">
                <a:solidFill>
                  <a:srgbClr val="51515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5382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BC9C0-2387-4890-8EDF-8D2098D7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方法</a:t>
            </a:r>
            <a:r>
              <a:rPr lang="en-US" altLang="zh-TW" b="1" dirty="0"/>
              <a:t>1:</a:t>
            </a:r>
            <a:r>
              <a:rPr lang="zh-TW" altLang="en-US" dirty="0"/>
              <a:t>儲存在</a:t>
            </a:r>
            <a:r>
              <a:rPr lang="zh-TW" altLang="en-US" dirty="0">
                <a:solidFill>
                  <a:srgbClr val="C00000"/>
                </a:solidFill>
              </a:rPr>
              <a:t>靜態屬性</a:t>
            </a:r>
            <a:r>
              <a:rPr lang="zh-TW" altLang="en-US" dirty="0"/>
              <a:t>中的實體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FFEC4-1661-448D-A8C3-1508A8E5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44616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將快取建立在</a:t>
            </a:r>
            <a:r>
              <a:rPr lang="zh-TW" altLang="en-US" b="1" dirty="0"/>
              <a:t>建構式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C00000"/>
                </a:solidFill>
              </a:rPr>
              <a:t>靜態屬性</a:t>
            </a:r>
            <a:r>
              <a:rPr lang="zh-TW" altLang="en-US" dirty="0"/>
              <a:t>中</a:t>
            </a:r>
            <a:r>
              <a:rPr lang="en-US" altLang="zh-TW" dirty="0"/>
              <a:t>(</a:t>
            </a:r>
            <a:r>
              <a:rPr lang="en-US" altLang="zh-TW" b="1" dirty="0"/>
              <a:t>Instance in a Static Property</a:t>
            </a:r>
            <a:r>
              <a:rPr lang="en-US" altLang="zh-TW" dirty="0"/>
              <a:t>):</a:t>
            </a:r>
          </a:p>
          <a:p>
            <a:pPr lvl="1"/>
            <a:r>
              <a:rPr lang="zh-TW" altLang="en-US" dirty="0"/>
              <a:t>建立類似</a:t>
            </a:r>
            <a:r>
              <a:rPr lang="en-US" altLang="zh-TW" b="1" dirty="0" err="1"/>
              <a:t>Universe.instance</a:t>
            </a:r>
            <a:r>
              <a:rPr lang="zh-TW" altLang="en-US" dirty="0"/>
              <a:t>的屬性，將物件實體儲存於此。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缺點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/>
              <a:t>是 </a:t>
            </a:r>
            <a:r>
              <a:rPr lang="en-US" altLang="zh-TW" dirty="0"/>
              <a:t>instance </a:t>
            </a:r>
            <a:r>
              <a:rPr lang="zh-TW" altLang="en-US" dirty="0"/>
              <a:t>屬性可被 </a:t>
            </a:r>
            <a:r>
              <a:rPr lang="en-US" altLang="zh-TW" dirty="0">
                <a:solidFill>
                  <a:srgbClr val="C00000"/>
                </a:solidFill>
              </a:rPr>
              <a:t>public</a:t>
            </a:r>
            <a:r>
              <a:rPr lang="en-US" altLang="zh-TW" dirty="0"/>
              <a:t> </a:t>
            </a:r>
            <a:r>
              <a:rPr lang="zh-TW" altLang="en-US" dirty="0"/>
              <a:t>存取，</a:t>
            </a:r>
            <a:r>
              <a:rPr lang="zh-TW" altLang="en-US" dirty="0">
                <a:solidFill>
                  <a:srgbClr val="C00000"/>
                </a:solidFill>
              </a:rPr>
              <a:t>可能會被修改</a:t>
            </a:r>
            <a:r>
              <a:rPr lang="zh-TW" altLang="en-US" dirty="0"/>
              <a:t>，失去應有正確性。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Universe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if(</a:t>
            </a:r>
            <a:r>
              <a:rPr lang="en-US" altLang="zh-TW" b="1" dirty="0" err="1">
                <a:solidFill>
                  <a:srgbClr val="0070C0"/>
                </a:solidFill>
              </a:rPr>
              <a:t>typeof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Universe.instance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=== </a:t>
            </a:r>
            <a:r>
              <a:rPr lang="en-US" altLang="zh-TW" dirty="0">
                <a:solidFill>
                  <a:srgbClr val="C00000"/>
                </a:solidFill>
              </a:rPr>
              <a:t>'object'</a:t>
            </a:r>
            <a:r>
              <a:rPr lang="en-US" altLang="zh-TW" dirty="0">
                <a:solidFill>
                  <a:srgbClr val="0070C0"/>
                </a:solidFill>
              </a:rPr>
              <a:t>) { return </a:t>
            </a:r>
            <a:r>
              <a:rPr lang="en-US" altLang="zh-TW" dirty="0" err="1">
                <a:solidFill>
                  <a:srgbClr val="C00000"/>
                </a:solidFill>
              </a:rPr>
              <a:t>Universe.instance</a:t>
            </a:r>
            <a:r>
              <a:rPr lang="en-US" altLang="zh-TW" dirty="0">
                <a:solidFill>
                  <a:srgbClr val="0070C0"/>
                </a:solidFill>
              </a:rPr>
              <a:t>;  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this.start_time</a:t>
            </a:r>
            <a:r>
              <a:rPr lang="en-US" altLang="zh-TW" dirty="0">
                <a:solidFill>
                  <a:srgbClr val="0070C0"/>
                </a:solidFill>
              </a:rPr>
              <a:t> = 0;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this.bang</a:t>
            </a:r>
            <a:r>
              <a:rPr lang="en-US" altLang="zh-TW" dirty="0">
                <a:solidFill>
                  <a:srgbClr val="0070C0"/>
                </a:solidFill>
              </a:rPr>
              <a:t> = 'Big';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如無，建立新物件，</a:t>
            </a:r>
            <a:r>
              <a:rPr lang="zh-TW" altLang="en-US" b="1" dirty="0"/>
              <a:t>存在</a:t>
            </a:r>
            <a:r>
              <a:rPr lang="en-US" altLang="zh-TW" b="1" dirty="0" err="1"/>
              <a:t>Universe.instance</a:t>
            </a:r>
            <a:r>
              <a:rPr lang="zh-TW" altLang="en-US" b="1" dirty="0"/>
              <a:t>裡</a:t>
            </a:r>
            <a:endParaRPr lang="en-US" altLang="zh-TW" b="1" dirty="0"/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C00000"/>
                </a:solidFill>
              </a:rPr>
              <a:t>Universe.instance</a:t>
            </a:r>
            <a:r>
              <a:rPr lang="en-US" altLang="zh-TW" dirty="0">
                <a:solidFill>
                  <a:srgbClr val="C00000"/>
                </a:solidFill>
              </a:rPr>
              <a:t> = this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var </a:t>
            </a:r>
            <a:r>
              <a:rPr lang="en-US" altLang="zh-TW" dirty="0" err="1">
                <a:solidFill>
                  <a:srgbClr val="0070C0"/>
                </a:solidFill>
              </a:rPr>
              <a:t>uni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b="1" dirty="0">
                <a:solidFill>
                  <a:srgbClr val="0070C0"/>
                </a:solidFill>
              </a:rPr>
              <a:t>Universe();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var uni2 = new </a:t>
            </a:r>
            <a:r>
              <a:rPr lang="en-US" altLang="zh-TW" b="1" dirty="0">
                <a:solidFill>
                  <a:srgbClr val="0070C0"/>
                </a:solidFill>
              </a:rPr>
              <a:t>Universe();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console.log('</a:t>
            </a:r>
            <a:r>
              <a:rPr lang="en-US" altLang="zh-TW" dirty="0" err="1">
                <a:solidFill>
                  <a:srgbClr val="0070C0"/>
                </a:solidFill>
              </a:rPr>
              <a:t>uni</a:t>
            </a:r>
            <a:r>
              <a:rPr lang="en-US" altLang="zh-TW" dirty="0">
                <a:solidFill>
                  <a:srgbClr val="0070C0"/>
                </a:solidFill>
              </a:rPr>
              <a:t> === uni2');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uni</a:t>
            </a:r>
            <a:r>
              <a:rPr lang="en-US" altLang="zh-TW" dirty="0">
                <a:solidFill>
                  <a:srgbClr val="0070C0"/>
                </a:solidFill>
              </a:rPr>
              <a:t> === uni2);</a:t>
            </a:r>
            <a:r>
              <a:rPr lang="en-US" altLang="zh-TW" dirty="0"/>
              <a:t> // true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0B8675-A235-4B99-898C-92312733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0B7675-7738-4A98-93D8-7E95F11D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4411877"/>
            <a:ext cx="4705350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33E4ED4-D124-4D3E-A5E3-75273DC2DB42}"/>
              </a:ext>
            </a:extLst>
          </p:cNvPr>
          <p:cNvSpPr/>
          <p:nvPr/>
        </p:nvSpPr>
        <p:spPr>
          <a:xfrm>
            <a:off x="6300192" y="5130456"/>
            <a:ext cx="2987824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// 公開屬性，被修改了...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C00000"/>
                </a:solidFill>
              </a:rPr>
              <a:t>Universe.instance = null; </a:t>
            </a:r>
            <a:endParaRPr lang="en-US" altLang="zh-TW" sz="1600" dirty="0">
              <a:solidFill>
                <a:srgbClr val="C00000"/>
              </a:solidFill>
            </a:endParaRPr>
          </a:p>
          <a:p>
            <a:endParaRPr lang="zh-TW" altLang="en-US" sz="1600" dirty="0"/>
          </a:p>
          <a:p>
            <a:r>
              <a:rPr lang="zh-TW" altLang="en-US" sz="1600" dirty="0">
                <a:solidFill>
                  <a:srgbClr val="0070C0"/>
                </a:solidFill>
              </a:rPr>
              <a:t>var uni3 = new Universe();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console.log(uni === uni3);</a:t>
            </a:r>
            <a:r>
              <a:rPr lang="zh-TW" altLang="en-US" sz="1600" dirty="0"/>
              <a:t> // false</a:t>
            </a:r>
          </a:p>
        </p:txBody>
      </p:sp>
    </p:spTree>
    <p:extLst>
      <p:ext uri="{BB962C8B-B14F-4D97-AF65-F5344CB8AC3E}">
        <p14:creationId xmlns:p14="http://schemas.microsoft.com/office/powerpoint/2010/main" val="1034173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8B98-09ED-467A-B808-A322E281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829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方法</a:t>
            </a:r>
            <a:r>
              <a:rPr lang="en-US" altLang="zh-TW" b="1" dirty="0"/>
              <a:t>2:</a:t>
            </a:r>
            <a:r>
              <a:rPr lang="zh-TW" altLang="en-US" dirty="0"/>
              <a:t>儲存在 </a:t>
            </a:r>
            <a:r>
              <a:rPr lang="en-US" altLang="zh-TW" dirty="0"/>
              <a:t>Closure </a:t>
            </a:r>
            <a:r>
              <a:rPr lang="zh-TW" altLang="en-US" dirty="0"/>
              <a:t>中的實體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78202-AEED-466A-B94B-0C68F715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248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/>
              <a:t>將實體包在 </a:t>
            </a:r>
            <a:r>
              <a:rPr lang="en-US" altLang="zh-TW" dirty="0"/>
              <a:t>closure </a:t>
            </a:r>
            <a:r>
              <a:rPr lang="zh-TW" altLang="en-US" dirty="0"/>
              <a:t>裡</a:t>
            </a:r>
            <a:r>
              <a:rPr lang="en-US" altLang="zh-TW" dirty="0"/>
              <a:t>(</a:t>
            </a:r>
            <a:r>
              <a:rPr lang="en-US" altLang="zh-TW" b="1" dirty="0"/>
              <a:t>Instance in a Closure</a:t>
            </a:r>
            <a:r>
              <a:rPr lang="en-US" altLang="zh-TW" dirty="0"/>
              <a:t>):</a:t>
            </a:r>
          </a:p>
          <a:p>
            <a:pPr lvl="1"/>
            <a:r>
              <a:rPr lang="zh-TW" altLang="en-US" dirty="0"/>
              <a:t>保持為 </a:t>
            </a:r>
            <a:r>
              <a:rPr lang="en-US" altLang="zh-TW" dirty="0"/>
              <a:t>private</a:t>
            </a:r>
            <a:r>
              <a:rPr lang="zh-TW" altLang="en-US" dirty="0"/>
              <a:t>狀態，無法在建構式之外被修改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就能</a:t>
            </a:r>
            <a:r>
              <a:rPr lang="zh-TW" altLang="en-US" b="1" dirty="0"/>
              <a:t>保證為唯一</a:t>
            </a:r>
            <a:endParaRPr lang="en-US" altLang="zh-TW" b="1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缺點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en-US" altLang="zh-TW" dirty="0"/>
              <a:t> </a:t>
            </a:r>
            <a:r>
              <a:rPr lang="zh-TW" altLang="en-US" dirty="0"/>
              <a:t>重新定義的函式會</a:t>
            </a:r>
            <a:r>
              <a:rPr lang="zh-TW" altLang="en-US" dirty="0">
                <a:solidFill>
                  <a:srgbClr val="C00000"/>
                </a:solidFill>
              </a:rPr>
              <a:t>失去在重新定義後加上去的屬性</a:t>
            </a:r>
            <a:endParaRPr lang="en-US" altLang="zh-TW" dirty="0">
              <a:solidFill>
                <a:srgbClr val="C00000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UniverseC</a:t>
            </a:r>
            <a:r>
              <a:rPr lang="en-US" altLang="zh-TW" b="1" dirty="0">
                <a:solidFill>
                  <a:srgbClr val="0070C0"/>
                </a:solidFill>
              </a:rPr>
              <a:t>()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var </a:t>
            </a:r>
            <a:r>
              <a:rPr lang="en-US" altLang="zh-TW" dirty="0">
                <a:solidFill>
                  <a:srgbClr val="C00000"/>
                </a:solidFill>
              </a:rPr>
              <a:t>instance = this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this.start_time</a:t>
            </a:r>
            <a:r>
              <a:rPr lang="en-US" altLang="zh-TW" dirty="0">
                <a:solidFill>
                  <a:srgbClr val="0070C0"/>
                </a:solidFill>
              </a:rPr>
              <a:t> = 0;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0070C0"/>
                </a:solidFill>
              </a:rPr>
              <a:t>this.bang</a:t>
            </a:r>
            <a:r>
              <a:rPr lang="en-US" altLang="zh-TW" dirty="0">
                <a:solidFill>
                  <a:srgbClr val="0070C0"/>
                </a:solidFill>
              </a:rPr>
              <a:t> = 'Big';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// </a:t>
            </a:r>
            <a:r>
              <a:rPr lang="zh-TW" altLang="en-US" dirty="0"/>
              <a:t>重新定義建構式  </a:t>
            </a:r>
            <a:r>
              <a:rPr lang="en-US" altLang="zh-TW" dirty="0"/>
              <a:t>//(Instance in a Closure)</a:t>
            </a:r>
            <a:endParaRPr lang="zh-TW" altLang="en-US" dirty="0"/>
          </a:p>
          <a:p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b="1" dirty="0" err="1">
                <a:solidFill>
                  <a:srgbClr val="C00000"/>
                </a:solidFill>
              </a:rPr>
              <a:t>UniverseC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= function() </a:t>
            </a:r>
            <a:r>
              <a:rPr lang="en-US" altLang="zh-TW" b="1" dirty="0">
                <a:solidFill>
                  <a:srgbClr val="C00000"/>
                </a:solidFill>
              </a:rPr>
              <a:t>{</a:t>
            </a:r>
            <a:r>
              <a:rPr lang="en-US" altLang="zh-TW" dirty="0">
                <a:solidFill>
                  <a:srgbClr val="C00000"/>
                </a:solidFill>
              </a:rPr>
              <a:t>  return instance;  </a:t>
            </a:r>
            <a:r>
              <a:rPr lang="en-US" altLang="zh-TW" b="1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var uni4 = new </a:t>
            </a:r>
            <a:r>
              <a:rPr lang="en-US" altLang="zh-TW" dirty="0" err="1">
                <a:solidFill>
                  <a:srgbClr val="0070C0"/>
                </a:solidFill>
              </a:rPr>
              <a:t>UniverseC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var uni5 = new </a:t>
            </a:r>
            <a:r>
              <a:rPr lang="en-US" altLang="zh-TW" dirty="0" err="1">
                <a:solidFill>
                  <a:srgbClr val="0070C0"/>
                </a:solidFill>
              </a:rPr>
              <a:t>UniverseC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console.log('uni4 === uni5');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console.log(uni4 === uni5); </a:t>
            </a:r>
            <a:r>
              <a:rPr lang="en-US" altLang="zh-TW" dirty="0"/>
              <a:t>// true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5539D2-9623-43DF-BF4B-93AFA4D2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0803AC-C7C3-49D4-9F67-0318A32F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916832"/>
            <a:ext cx="3057525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85F77F-AEEA-4F6B-B0E0-AF4B3C903558}"/>
              </a:ext>
            </a:extLst>
          </p:cNvPr>
          <p:cNvSpPr/>
          <p:nvPr/>
        </p:nvSpPr>
        <p:spPr>
          <a:xfrm>
            <a:off x="4507077" y="4774303"/>
            <a:ext cx="4335161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失去在重新定義後加上去的屬性</a:t>
            </a:r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UniverseC.prototype.inEverything</a:t>
            </a:r>
            <a:r>
              <a:rPr lang="en-US" altLang="zh-TW" dirty="0">
                <a:solidFill>
                  <a:srgbClr val="0070C0"/>
                </a:solidFill>
              </a:rPr>
              <a:t> = true;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var uni6 = new </a:t>
            </a:r>
            <a:r>
              <a:rPr lang="en-US" altLang="zh-TW" dirty="0" err="1">
                <a:solidFill>
                  <a:srgbClr val="0070C0"/>
                </a:solidFill>
              </a:rPr>
              <a:t>UniverseC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>
                <a:solidFill>
                  <a:srgbClr val="0070C0"/>
                </a:solidFill>
              </a:rPr>
              <a:t>uni6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  <a:r>
              <a:rPr lang="en-US" altLang="zh-TW" dirty="0">
                <a:solidFill>
                  <a:srgbClr val="C00000"/>
                </a:solidFill>
              </a:rPr>
              <a:t>inEverything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C00000"/>
                </a:solidFill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394263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28B2B-2D54-4778-B6F4-1F1E4E53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1"/>
            <a:ext cx="8229600" cy="52707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解法</a:t>
            </a:r>
            <a:r>
              <a:rPr lang="en-US" altLang="zh-TW" dirty="0"/>
              <a:t>:</a:t>
            </a:r>
            <a:r>
              <a:rPr lang="zh-TW" altLang="en-US" sz="4000" dirty="0"/>
              <a:t>用立即函式</a:t>
            </a:r>
            <a:r>
              <a:rPr lang="en-US" altLang="zh-TW" sz="4000" dirty="0"/>
              <a:t>(IIFE)</a:t>
            </a:r>
            <a:r>
              <a:rPr lang="zh-TW" altLang="en-US" sz="4000" dirty="0"/>
              <a:t>包住建構式和實體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992F6-3A42-4EA2-A05D-E796ECB1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23536"/>
            <a:ext cx="8229600" cy="5918991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b="1" dirty="0"/>
              <a:t>第一次呼叫時</a:t>
            </a:r>
            <a:r>
              <a:rPr lang="en-US" altLang="zh-TW" b="1" dirty="0"/>
              <a:t>:</a:t>
            </a:r>
            <a:r>
              <a:rPr lang="zh-TW" altLang="en-US" dirty="0"/>
              <a:t>建立一個 </a:t>
            </a:r>
            <a:r>
              <a:rPr lang="en-US" altLang="zh-TW" dirty="0"/>
              <a:t>private </a:t>
            </a:r>
            <a:r>
              <a:rPr lang="zh-TW" altLang="en-US" dirty="0"/>
              <a:t>物件並回傳；</a:t>
            </a:r>
            <a:endParaRPr lang="en-US" altLang="zh-TW" dirty="0"/>
          </a:p>
          <a:p>
            <a:r>
              <a:rPr lang="zh-TW" altLang="en-US" b="1" dirty="0"/>
              <a:t>第二次之後呼叫</a:t>
            </a:r>
            <a:r>
              <a:rPr lang="en-US" altLang="zh-TW" b="1" dirty="0"/>
              <a:t>:</a:t>
            </a:r>
            <a:r>
              <a:rPr lang="zh-TW" altLang="en-US" dirty="0"/>
              <a:t>只回傳這份 </a:t>
            </a:r>
            <a:r>
              <a:rPr lang="en-US" altLang="zh-TW" dirty="0"/>
              <a:t>private </a:t>
            </a:r>
            <a:r>
              <a:rPr lang="zh-TW" altLang="en-US" dirty="0"/>
              <a:t>物件。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var </a:t>
            </a:r>
            <a:r>
              <a:rPr lang="en-US" altLang="zh-TW" b="1" dirty="0" err="1">
                <a:solidFill>
                  <a:srgbClr val="0070C0"/>
                </a:solidFill>
              </a:rPr>
              <a:t>UniverseN</a:t>
            </a:r>
            <a:r>
              <a:rPr lang="en-US" altLang="zh-TW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function()</a:t>
            </a:r>
            <a:r>
              <a:rPr lang="en-US" altLang="zh-TW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var instance;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rgbClr val="C00000"/>
                </a:solidFill>
              </a:rPr>
              <a:t>UniverseN</a:t>
            </a:r>
            <a:r>
              <a:rPr lang="en-US" altLang="zh-TW" dirty="0">
                <a:solidFill>
                  <a:srgbClr val="C00000"/>
                </a:solidFill>
              </a:rPr>
              <a:t> =</a:t>
            </a:r>
            <a:r>
              <a:rPr lang="en-US" altLang="zh-TW" dirty="0">
                <a:solidFill>
                  <a:srgbClr val="0070C0"/>
                </a:solidFill>
              </a:rPr>
              <a:t> function </a:t>
            </a:r>
            <a:r>
              <a:rPr lang="en-US" altLang="zh-TW" dirty="0" err="1">
                <a:solidFill>
                  <a:srgbClr val="0070C0"/>
                </a:solidFill>
              </a:rPr>
              <a:t>UniverseN</a:t>
            </a:r>
            <a:r>
              <a:rPr lang="en-US" altLang="zh-TW" dirty="0">
                <a:solidFill>
                  <a:srgbClr val="0070C0"/>
                </a:solidFill>
              </a:rPr>
              <a:t>() </a:t>
            </a:r>
            <a:r>
              <a:rPr lang="en-US" altLang="zh-TW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if(</a:t>
            </a:r>
            <a:r>
              <a:rPr lang="en-US" altLang="zh-TW" dirty="0">
                <a:solidFill>
                  <a:srgbClr val="C00000"/>
                </a:solidFill>
              </a:rPr>
              <a:t>instance</a:t>
            </a:r>
            <a:r>
              <a:rPr lang="en-US" altLang="zh-TW" dirty="0">
                <a:solidFill>
                  <a:srgbClr val="0070C0"/>
                </a:solidFill>
              </a:rPr>
              <a:t>){  return instance;  }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    instance = this;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this.start_time</a:t>
            </a:r>
            <a:r>
              <a:rPr lang="en-US" altLang="zh-TW" dirty="0">
                <a:solidFill>
                  <a:srgbClr val="0070C0"/>
                </a:solidFill>
              </a:rPr>
              <a:t> = 0;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this.bang</a:t>
            </a:r>
            <a:r>
              <a:rPr lang="en-US" altLang="zh-TW" dirty="0">
                <a:solidFill>
                  <a:srgbClr val="0070C0"/>
                </a:solidFill>
              </a:rPr>
              <a:t> = 'Big';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()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var uni9 = new </a:t>
            </a:r>
            <a:r>
              <a:rPr lang="en-US" altLang="zh-TW" dirty="0" err="1">
                <a:solidFill>
                  <a:srgbClr val="0070C0"/>
                </a:solidFill>
              </a:rPr>
              <a:t>UniverseN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var uni10 = new </a:t>
            </a:r>
            <a:r>
              <a:rPr lang="en-US" altLang="zh-TW" dirty="0" err="1">
                <a:solidFill>
                  <a:srgbClr val="0070C0"/>
                </a:solidFill>
              </a:rPr>
              <a:t>UniverseN</a:t>
            </a:r>
            <a:r>
              <a:rPr lang="en-US" altLang="zh-TW" dirty="0">
                <a:solidFill>
                  <a:srgbClr val="0070C0"/>
                </a:solidFill>
              </a:rPr>
              <a:t>();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console.log(uni9 === uni10); </a:t>
            </a:r>
            <a:r>
              <a:rPr lang="en-US" altLang="zh-TW" dirty="0"/>
              <a:t>// true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UniverseN.prototype.inEverything</a:t>
            </a:r>
            <a:r>
              <a:rPr lang="en-US" altLang="zh-TW" dirty="0">
                <a:solidFill>
                  <a:srgbClr val="C00000"/>
                </a:solidFill>
              </a:rPr>
              <a:t> = true;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console.log(uni9.constructor === </a:t>
            </a:r>
            <a:r>
              <a:rPr lang="en-US" altLang="zh-TW" dirty="0" err="1">
                <a:solidFill>
                  <a:srgbClr val="0070C0"/>
                </a:solidFill>
              </a:rPr>
              <a:t>UniverseN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true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5AAF9C-F69A-4ACE-A8F7-D513CFEB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508C11-B726-4E9B-96DB-09D59EA9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47" y="1611752"/>
            <a:ext cx="3412753" cy="44785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22A529-1AAC-48FC-8787-EAA8ADD8854D}"/>
              </a:ext>
            </a:extLst>
          </p:cNvPr>
          <p:cNvSpPr/>
          <p:nvPr/>
        </p:nvSpPr>
        <p:spPr>
          <a:xfrm>
            <a:off x="116384" y="6536809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https://cythilya.github.io/2015/06/26/javascript-design-pattern-singleton/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042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i="1" dirty="0"/>
              <a:t>recursive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8133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A function that calls itself: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power(base, exponent)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if (exponent == 0) { return 1;}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else { return base * power(base, exponent - 1);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console.log(power(2, 3)); </a:t>
            </a:r>
            <a:r>
              <a:rPr lang="en-US" altLang="zh-TW" dirty="0"/>
              <a:t>// → 8</a:t>
            </a:r>
          </a:p>
          <a:p>
            <a:r>
              <a:rPr lang="en-US" altLang="zh-TW" b="1" dirty="0"/>
              <a:t>Consider this puzzle: </a:t>
            </a:r>
          </a:p>
          <a:p>
            <a:pPr lvl="1"/>
            <a:r>
              <a:rPr lang="en-US" altLang="zh-TW" sz="2600" dirty="0"/>
              <a:t>starting from </a:t>
            </a:r>
            <a:r>
              <a:rPr lang="en-US" altLang="zh-TW" sz="2600" dirty="0">
                <a:solidFill>
                  <a:srgbClr val="C00000"/>
                </a:solidFill>
              </a:rPr>
              <a:t>number 1 </a:t>
            </a:r>
            <a:r>
              <a:rPr lang="en-US" altLang="zh-TW" sz="2600" dirty="0"/>
              <a:t>and repeatedly either </a:t>
            </a:r>
            <a:r>
              <a:rPr lang="en-US" altLang="zh-TW" sz="2600" dirty="0">
                <a:solidFill>
                  <a:srgbClr val="C00000"/>
                </a:solidFill>
              </a:rPr>
              <a:t>adding 5</a:t>
            </a:r>
            <a:r>
              <a:rPr lang="en-US" altLang="zh-TW" sz="2600" dirty="0"/>
              <a:t> or </a:t>
            </a:r>
            <a:r>
              <a:rPr lang="en-US" altLang="zh-TW" sz="2600" dirty="0">
                <a:solidFill>
                  <a:srgbClr val="C00000"/>
                </a:solidFill>
              </a:rPr>
              <a:t>multiplying by 3</a:t>
            </a:r>
            <a:r>
              <a:rPr lang="en-US" altLang="zh-TW" sz="2600" dirty="0"/>
              <a:t>:</a:t>
            </a:r>
          </a:p>
          <a:p>
            <a:pPr lvl="2"/>
            <a:r>
              <a:rPr lang="en-US" altLang="zh-TW" sz="2200" dirty="0"/>
              <a:t>an infinite set of numbers can be produced.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findSolution</a:t>
            </a:r>
            <a:r>
              <a:rPr lang="en-US" altLang="zh-TW" dirty="0">
                <a:solidFill>
                  <a:srgbClr val="0070C0"/>
                </a:solidFill>
              </a:rPr>
              <a:t>(target)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function </a:t>
            </a:r>
            <a:r>
              <a:rPr lang="en-US" altLang="zh-TW" b="1" dirty="0">
                <a:solidFill>
                  <a:srgbClr val="0070C0"/>
                </a:solidFill>
              </a:rPr>
              <a:t>find</a:t>
            </a:r>
            <a:r>
              <a:rPr lang="en-US" altLang="zh-TW" dirty="0">
                <a:solidFill>
                  <a:srgbClr val="0070C0"/>
                </a:solidFill>
              </a:rPr>
              <a:t>(current, history)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if (current == target) { return history; }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else if (current &gt; target) { return null;}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else { 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return </a:t>
            </a:r>
            <a:r>
              <a:rPr lang="en-US" altLang="zh-TW" b="1" dirty="0">
                <a:solidFill>
                  <a:srgbClr val="0070C0"/>
                </a:solidFill>
              </a:rPr>
              <a:t>find</a:t>
            </a:r>
            <a:r>
              <a:rPr lang="en-US" altLang="zh-TW" dirty="0">
                <a:solidFill>
                  <a:srgbClr val="0070C0"/>
                </a:solidFill>
              </a:rPr>
              <a:t>(current + 5, </a:t>
            </a:r>
            <a:r>
              <a:rPr lang="en-US" altLang="zh-TW" b="1" dirty="0">
                <a:solidFill>
                  <a:srgbClr val="C00000"/>
                </a:solidFill>
              </a:rPr>
              <a:t>`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C00000"/>
                </a:solidFill>
              </a:rPr>
              <a:t>${</a:t>
            </a:r>
            <a:r>
              <a:rPr lang="en-US" altLang="zh-TW" dirty="0">
                <a:solidFill>
                  <a:srgbClr val="0070C0"/>
                </a:solidFill>
              </a:rPr>
              <a:t>history</a:t>
            </a:r>
            <a:r>
              <a:rPr lang="en-US" altLang="zh-TW" b="1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+ 5)</a:t>
            </a:r>
            <a:r>
              <a:rPr lang="en-US" altLang="zh-TW" b="1" dirty="0">
                <a:solidFill>
                  <a:srgbClr val="C00000"/>
                </a:solidFill>
              </a:rPr>
              <a:t>`</a:t>
            </a:r>
            <a:r>
              <a:rPr lang="en-US" altLang="zh-TW" dirty="0">
                <a:solidFill>
                  <a:srgbClr val="0070C0"/>
                </a:solidFill>
              </a:rPr>
              <a:t>) || </a:t>
            </a:r>
            <a:r>
              <a:rPr lang="en-US" altLang="zh-TW" b="1" dirty="0">
                <a:solidFill>
                  <a:srgbClr val="0070C0"/>
                </a:solidFill>
              </a:rPr>
              <a:t>find</a:t>
            </a:r>
            <a:r>
              <a:rPr lang="en-US" altLang="zh-TW" dirty="0">
                <a:solidFill>
                  <a:srgbClr val="0070C0"/>
                </a:solidFill>
              </a:rPr>
              <a:t>(current * 3, </a:t>
            </a:r>
            <a:r>
              <a:rPr lang="en-US" altLang="zh-TW" b="1" dirty="0">
                <a:solidFill>
                  <a:srgbClr val="0070C0"/>
                </a:solidFill>
              </a:rPr>
              <a:t>`(${</a:t>
            </a:r>
            <a:r>
              <a:rPr lang="en-US" altLang="zh-TW" dirty="0">
                <a:solidFill>
                  <a:srgbClr val="0070C0"/>
                </a:solidFill>
              </a:rPr>
              <a:t>history} * 3</a:t>
            </a:r>
            <a:r>
              <a:rPr lang="en-US" altLang="zh-TW" b="1" dirty="0">
                <a:solidFill>
                  <a:srgbClr val="0070C0"/>
                </a:solidFill>
              </a:rPr>
              <a:t>)`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return find(1, "1");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b="1" dirty="0"/>
              <a:t>console.log(</a:t>
            </a:r>
            <a:r>
              <a:rPr lang="en-US" altLang="zh-TW" b="1" dirty="0" err="1"/>
              <a:t>findSolution</a:t>
            </a:r>
            <a:r>
              <a:rPr lang="en-US" altLang="zh-TW" b="1" dirty="0"/>
              <a:t>(24));</a:t>
            </a:r>
            <a:r>
              <a:rPr lang="en-US" altLang="zh-TW" dirty="0"/>
              <a:t> // → (((1 * 3) + 5) * 3)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46201F-F4A8-40D1-8F79-B37916DF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5349341"/>
            <a:ext cx="3309606" cy="6339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7379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sz="3200" dirty="0"/>
              <a:t>how this function produces the effect we’re looking for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when searching for a solution for the </a:t>
            </a:r>
            <a:r>
              <a:rPr lang="en-US" altLang="zh-TW" dirty="0">
                <a:solidFill>
                  <a:srgbClr val="0070C0"/>
                </a:solidFill>
              </a:rPr>
              <a:t>number 13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b="1" dirty="0"/>
              <a:t>console.log(</a:t>
            </a:r>
            <a:r>
              <a:rPr lang="en-US" altLang="zh-TW" b="1" dirty="0" err="1"/>
              <a:t>findSolution</a:t>
            </a:r>
            <a:r>
              <a:rPr lang="en-US" altLang="zh-TW" b="1" dirty="0"/>
              <a:t>(24));</a:t>
            </a:r>
            <a:r>
              <a:rPr lang="en-US" altLang="zh-TW" dirty="0"/>
              <a:t> // → (((1 * 3) + 5) * 5)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733177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Bindings and scopes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Each binding has a scope:</a:t>
            </a:r>
          </a:p>
          <a:p>
            <a:pPr lvl="1"/>
            <a:r>
              <a:rPr lang="en-US" altLang="zh-TW" dirty="0"/>
              <a:t>is the part of the program:</a:t>
            </a:r>
          </a:p>
          <a:p>
            <a:pPr lvl="2"/>
            <a:r>
              <a:rPr lang="en-US" altLang="zh-TW" dirty="0"/>
              <a:t>in which the </a:t>
            </a:r>
            <a:r>
              <a:rPr lang="en-US" altLang="zh-TW" dirty="0">
                <a:solidFill>
                  <a:srgbClr val="C00000"/>
                </a:solidFill>
              </a:rPr>
              <a:t>binding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is visible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Global binding:</a:t>
            </a:r>
          </a:p>
          <a:p>
            <a:pPr lvl="1"/>
            <a:r>
              <a:rPr lang="en-US" altLang="zh-TW" dirty="0"/>
              <a:t>the scope is the </a:t>
            </a:r>
            <a:r>
              <a:rPr lang="en-US" altLang="zh-TW" dirty="0">
                <a:solidFill>
                  <a:srgbClr val="C00000"/>
                </a:solidFill>
              </a:rPr>
              <a:t>whole</a:t>
            </a:r>
            <a:r>
              <a:rPr lang="en-US" altLang="zh-TW" dirty="0"/>
              <a:t> program:</a:t>
            </a:r>
          </a:p>
          <a:p>
            <a:pPr lvl="2"/>
            <a:r>
              <a:rPr lang="en-US" altLang="zh-TW" dirty="0"/>
              <a:t>you can refer to such bindings wherever you want</a:t>
            </a:r>
          </a:p>
          <a:p>
            <a:r>
              <a:rPr lang="en-US" altLang="zh-TW" dirty="0"/>
              <a:t>Local binding:</a:t>
            </a:r>
          </a:p>
          <a:p>
            <a:pPr lvl="1"/>
            <a:r>
              <a:rPr lang="en-US" altLang="zh-TW" dirty="0"/>
              <a:t>bindings created for function parameters or declared inside a function can be referenced </a:t>
            </a:r>
            <a:r>
              <a:rPr lang="en-US" altLang="zh-TW" dirty="0">
                <a:solidFill>
                  <a:srgbClr val="C00000"/>
                </a:solidFill>
              </a:rPr>
              <a:t>only in that function</a:t>
            </a:r>
          </a:p>
          <a:p>
            <a:r>
              <a:rPr lang="en-US" altLang="zh-TW" dirty="0">
                <a:solidFill>
                  <a:srgbClr val="C00000"/>
                </a:solidFill>
                <a:hlinkClick r:id="rId2"/>
              </a:rPr>
              <a:t>let</a:t>
            </a:r>
            <a:r>
              <a:rPr lang="en-US" altLang="zh-TW" dirty="0">
                <a:solidFill>
                  <a:srgbClr val="C00000"/>
                </a:solidFill>
              </a:rPr>
              <a:t> &amp; </a:t>
            </a:r>
            <a:r>
              <a:rPr lang="en-US" altLang="zh-TW" dirty="0" err="1">
                <a:solidFill>
                  <a:srgbClr val="C00000"/>
                </a:solidFill>
              </a:rPr>
              <a:t>const</a:t>
            </a:r>
            <a:r>
              <a:rPr lang="en-US" altLang="zh-TW" dirty="0"/>
              <a:t>: </a:t>
            </a:r>
            <a:r>
              <a:rPr lang="en-US" altLang="zh-TW" sz="2400" dirty="0"/>
              <a:t>//let</a:t>
            </a:r>
            <a:r>
              <a:rPr lang="zh-TW" altLang="en-US" sz="2400" dirty="0"/>
              <a:t>宣告一個「只作用在當前區塊的變數」</a:t>
            </a:r>
            <a:endParaRPr lang="en-US" altLang="zh-TW" sz="2400" dirty="0"/>
          </a:p>
          <a:p>
            <a:pPr lvl="1"/>
            <a:r>
              <a:rPr lang="en-US" altLang="zh-TW" dirty="0"/>
              <a:t>are local binding to the </a:t>
            </a:r>
            <a:r>
              <a:rPr lang="en-US" altLang="zh-TW" i="1" dirty="0"/>
              <a:t>block </a:t>
            </a:r>
            <a:r>
              <a:rPr lang="en-US" altLang="zh-TW" dirty="0"/>
              <a:t>that they are declared in:</a:t>
            </a:r>
          </a:p>
          <a:p>
            <a:pPr lvl="2"/>
            <a:r>
              <a:rPr lang="en-US" altLang="zh-TW" dirty="0"/>
              <a:t>create one of those inside of a loop</a:t>
            </a:r>
          </a:p>
          <a:p>
            <a:pPr lvl="3"/>
            <a:r>
              <a:rPr lang="en-US" altLang="zh-TW" dirty="0"/>
              <a:t>the code before and after the loop </a:t>
            </a:r>
            <a:r>
              <a:rPr lang="en-US" altLang="zh-TW" dirty="0">
                <a:solidFill>
                  <a:srgbClr val="C00000"/>
                </a:solidFill>
              </a:rPr>
              <a:t>cannot “see” </a:t>
            </a:r>
            <a:r>
              <a:rPr lang="en-US" altLang="zh-TW" dirty="0"/>
              <a:t>it.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: (pre-2015 JS, old-style bindings):</a:t>
            </a:r>
          </a:p>
          <a:p>
            <a:pPr lvl="1"/>
            <a:r>
              <a:rPr lang="en-US" altLang="zh-TW" dirty="0"/>
              <a:t>are visible throughout the </a:t>
            </a:r>
            <a:r>
              <a:rPr lang="en-US" altLang="zh-TW" dirty="0">
                <a:solidFill>
                  <a:srgbClr val="C00000"/>
                </a:solidFill>
              </a:rPr>
              <a:t>whole</a:t>
            </a:r>
            <a:r>
              <a:rPr lang="en-US" altLang="zh-TW" dirty="0"/>
              <a:t> function that they appear in—or throughout the </a:t>
            </a:r>
            <a:r>
              <a:rPr lang="en-US" altLang="zh-TW" dirty="0">
                <a:solidFill>
                  <a:srgbClr val="C00000"/>
                </a:solidFill>
              </a:rPr>
              <a:t>global scope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if they are </a:t>
            </a:r>
            <a:r>
              <a:rPr lang="en-US" altLang="zh-TW" dirty="0">
                <a:solidFill>
                  <a:srgbClr val="C00000"/>
                </a:solidFill>
              </a:rPr>
              <a:t>not in a function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058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Growing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b="1" dirty="0"/>
              <a:t>How difficult it is to </a:t>
            </a:r>
            <a:r>
              <a:rPr lang="en-US" altLang="zh-TW" b="1" dirty="0">
                <a:solidFill>
                  <a:srgbClr val="C00000"/>
                </a:solidFill>
              </a:rPr>
              <a:t>find a good name </a:t>
            </a:r>
            <a:r>
              <a:rPr lang="en-US" altLang="zh-TW" b="1" dirty="0"/>
              <a:t>for a function:</a:t>
            </a:r>
          </a:p>
          <a:p>
            <a:pPr lvl="1"/>
            <a:r>
              <a:rPr lang="en-US" altLang="zh-TW" dirty="0"/>
              <a:t>is a good indication of how clear a concept:</a:t>
            </a:r>
          </a:p>
          <a:p>
            <a:pPr lvl="2"/>
            <a:r>
              <a:rPr lang="en-US" altLang="zh-TW" dirty="0"/>
              <a:t>it is that you’re trying to wrap.</a:t>
            </a:r>
          </a:p>
          <a:p>
            <a:r>
              <a:rPr lang="en-US" altLang="zh-TW" dirty="0"/>
              <a:t>a program that prints two numbers: </a:t>
            </a:r>
          </a:p>
          <a:p>
            <a:pPr lvl="1"/>
            <a:r>
              <a:rPr lang="en-US" altLang="zh-TW" dirty="0"/>
              <a:t>the numbers of </a:t>
            </a:r>
            <a:r>
              <a:rPr lang="en-US" altLang="zh-TW" b="1" dirty="0"/>
              <a:t>cows</a:t>
            </a:r>
            <a:r>
              <a:rPr lang="en-US" altLang="zh-TW" dirty="0"/>
              <a:t> and </a:t>
            </a:r>
            <a:r>
              <a:rPr lang="en-US" altLang="zh-TW" b="1" dirty="0"/>
              <a:t>chickens</a:t>
            </a:r>
            <a:r>
              <a:rPr lang="en-US" altLang="zh-TW" dirty="0"/>
              <a:t> on a farm:</a:t>
            </a:r>
          </a:p>
          <a:p>
            <a:pPr lvl="2"/>
            <a:r>
              <a:rPr lang="en-US" altLang="zh-TW" dirty="0"/>
              <a:t>007 Cows</a:t>
            </a:r>
          </a:p>
          <a:p>
            <a:pPr lvl="2"/>
            <a:r>
              <a:rPr lang="en-US" altLang="zh-TW" dirty="0"/>
              <a:t>011 Chickens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printFarmInventory</a:t>
            </a:r>
            <a:r>
              <a:rPr lang="en-US" altLang="zh-TW" dirty="0">
                <a:solidFill>
                  <a:srgbClr val="0070C0"/>
                </a:solidFill>
              </a:rPr>
              <a:t>(cows, chickens)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let </a:t>
            </a:r>
            <a:r>
              <a:rPr lang="en-US" altLang="zh-TW" b="1" dirty="0" err="1">
                <a:solidFill>
                  <a:srgbClr val="0070C0"/>
                </a:solidFill>
              </a:rPr>
              <a:t>cowString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String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cows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while (</a:t>
            </a:r>
            <a:r>
              <a:rPr lang="en-US" altLang="zh-TW" dirty="0" err="1">
                <a:solidFill>
                  <a:srgbClr val="0070C0"/>
                </a:solidFill>
              </a:rPr>
              <a:t>cowString.length</a:t>
            </a:r>
            <a:r>
              <a:rPr lang="en-US" altLang="zh-TW" dirty="0">
                <a:solidFill>
                  <a:srgbClr val="0070C0"/>
                </a:solidFill>
              </a:rPr>
              <a:t> &lt; 3) { </a:t>
            </a:r>
            <a:r>
              <a:rPr lang="en-US" altLang="zh-TW" dirty="0" err="1">
                <a:solidFill>
                  <a:srgbClr val="0070C0"/>
                </a:solidFill>
              </a:rPr>
              <a:t>cowString</a:t>
            </a:r>
            <a:r>
              <a:rPr lang="en-US" altLang="zh-TW" dirty="0">
                <a:solidFill>
                  <a:srgbClr val="0070C0"/>
                </a:solidFill>
              </a:rPr>
              <a:t> = "0" + </a:t>
            </a:r>
            <a:r>
              <a:rPr lang="en-US" altLang="zh-TW" dirty="0" err="1">
                <a:solidFill>
                  <a:srgbClr val="0070C0"/>
                </a:solidFill>
              </a:rPr>
              <a:t>cowString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console.log(</a:t>
            </a:r>
            <a:r>
              <a:rPr lang="en-US" altLang="zh-TW" dirty="0">
                <a:solidFill>
                  <a:srgbClr val="C00000"/>
                </a:solidFill>
              </a:rPr>
              <a:t>`${</a:t>
            </a:r>
            <a:r>
              <a:rPr lang="en-US" altLang="zh-TW" dirty="0" err="1">
                <a:solidFill>
                  <a:srgbClr val="0070C0"/>
                </a:solidFill>
              </a:rPr>
              <a:t>cowString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 Cows</a:t>
            </a:r>
            <a:r>
              <a:rPr lang="en-US" altLang="zh-TW" dirty="0">
                <a:solidFill>
                  <a:srgbClr val="C00000"/>
                </a:solidFill>
              </a:rPr>
              <a:t>`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let </a:t>
            </a:r>
            <a:r>
              <a:rPr lang="en-US" altLang="zh-TW" b="1" dirty="0" err="1">
                <a:solidFill>
                  <a:srgbClr val="0070C0"/>
                </a:solidFill>
              </a:rPr>
              <a:t>chickenString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String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7030A0"/>
                </a:solidFill>
              </a:rPr>
              <a:t>chickens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while (</a:t>
            </a:r>
            <a:r>
              <a:rPr lang="en-US" altLang="zh-TW" dirty="0" err="1">
                <a:solidFill>
                  <a:srgbClr val="0070C0"/>
                </a:solidFill>
              </a:rPr>
              <a:t>chickenString.length</a:t>
            </a:r>
            <a:r>
              <a:rPr lang="en-US" altLang="zh-TW" dirty="0">
                <a:solidFill>
                  <a:srgbClr val="0070C0"/>
                </a:solidFill>
              </a:rPr>
              <a:t> &lt; 3) { </a:t>
            </a:r>
            <a:r>
              <a:rPr lang="en-US" altLang="zh-TW" dirty="0" err="1">
                <a:solidFill>
                  <a:srgbClr val="0070C0"/>
                </a:solidFill>
              </a:rPr>
              <a:t>chickenString</a:t>
            </a:r>
            <a:r>
              <a:rPr lang="en-US" altLang="zh-TW" dirty="0">
                <a:solidFill>
                  <a:srgbClr val="0070C0"/>
                </a:solidFill>
              </a:rPr>
              <a:t> = "0" + </a:t>
            </a:r>
            <a:r>
              <a:rPr lang="en-US" altLang="zh-TW" dirty="0" err="1">
                <a:solidFill>
                  <a:srgbClr val="0070C0"/>
                </a:solidFill>
              </a:rPr>
              <a:t>chickenString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console.log(`</a:t>
            </a:r>
            <a:r>
              <a:rPr lang="en-US" altLang="zh-TW" dirty="0">
                <a:solidFill>
                  <a:srgbClr val="C00000"/>
                </a:solidFill>
              </a:rPr>
              <a:t>${</a:t>
            </a:r>
            <a:r>
              <a:rPr lang="en-US" altLang="zh-TW" dirty="0" err="1">
                <a:solidFill>
                  <a:srgbClr val="0070C0"/>
                </a:solidFill>
              </a:rPr>
              <a:t>chickenString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 Chickens`);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 err="1"/>
              <a:t>printFarmInventory</a:t>
            </a:r>
            <a:r>
              <a:rPr lang="en-US" altLang="zh-TW" dirty="0"/>
              <a:t>(7, 11);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758265"/>
            <a:ext cx="2448272" cy="9231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2034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 Version with ‘</a:t>
            </a:r>
            <a:r>
              <a:rPr lang="en-US" altLang="zh-TW" dirty="0">
                <a:solidFill>
                  <a:srgbClr val="7030A0"/>
                </a:solidFill>
              </a:rPr>
              <a:t>pig</a:t>
            </a:r>
            <a:r>
              <a:rPr lang="en-US" altLang="zh-TW" dirty="0"/>
              <a:t>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function </a:t>
            </a:r>
            <a:r>
              <a:rPr lang="en-US" altLang="zh-TW" sz="2400" dirty="0" err="1">
                <a:solidFill>
                  <a:srgbClr val="C00000"/>
                </a:solidFill>
              </a:rPr>
              <a:t>printZeroPaddedWithLabel</a:t>
            </a:r>
            <a:r>
              <a:rPr lang="en-US" altLang="zh-TW" sz="2400" dirty="0">
                <a:solidFill>
                  <a:srgbClr val="0070C0"/>
                </a:solidFill>
              </a:rPr>
              <a:t>(number, label)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</a:t>
            </a:r>
            <a:r>
              <a:rPr lang="en-US" altLang="zh-TW" sz="2400" b="1" dirty="0">
                <a:solidFill>
                  <a:srgbClr val="0070C0"/>
                </a:solidFill>
              </a:rPr>
              <a:t>let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 err="1">
                <a:solidFill>
                  <a:srgbClr val="0070C0"/>
                </a:solidFill>
              </a:rPr>
              <a:t>numberString</a:t>
            </a:r>
            <a:r>
              <a:rPr lang="en-US" altLang="zh-TW" sz="2400" dirty="0">
                <a:solidFill>
                  <a:srgbClr val="0070C0"/>
                </a:solidFill>
              </a:rPr>
              <a:t> = </a:t>
            </a:r>
            <a:r>
              <a:rPr lang="en-US" altLang="zh-TW" sz="2400" b="1" dirty="0">
                <a:solidFill>
                  <a:srgbClr val="0070C0"/>
                </a:solidFill>
              </a:rPr>
              <a:t>String</a:t>
            </a:r>
            <a:r>
              <a:rPr lang="en-US" altLang="zh-TW" sz="2400" dirty="0">
                <a:solidFill>
                  <a:srgbClr val="0070C0"/>
                </a:solidFill>
              </a:rPr>
              <a:t>(number);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while (</a:t>
            </a:r>
            <a:r>
              <a:rPr lang="en-US" altLang="zh-TW" sz="2400" dirty="0" err="1">
                <a:solidFill>
                  <a:srgbClr val="0070C0"/>
                </a:solidFill>
              </a:rPr>
              <a:t>numberString.length</a:t>
            </a:r>
            <a:r>
              <a:rPr lang="en-US" altLang="zh-TW" sz="2400" dirty="0">
                <a:solidFill>
                  <a:srgbClr val="0070C0"/>
                </a:solidFill>
              </a:rPr>
              <a:t> &lt; 3)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</a:t>
            </a:r>
            <a:r>
              <a:rPr lang="en-US" altLang="zh-TW" sz="2400" dirty="0" err="1">
                <a:solidFill>
                  <a:srgbClr val="0070C0"/>
                </a:solidFill>
              </a:rPr>
              <a:t>numberString</a:t>
            </a:r>
            <a:r>
              <a:rPr lang="en-US" altLang="zh-TW" sz="2400" dirty="0">
                <a:solidFill>
                  <a:srgbClr val="0070C0"/>
                </a:solidFill>
              </a:rPr>
              <a:t> = "0" + </a:t>
            </a:r>
            <a:r>
              <a:rPr lang="en-US" altLang="zh-TW" sz="2400" dirty="0" err="1">
                <a:solidFill>
                  <a:srgbClr val="0070C0"/>
                </a:solidFill>
              </a:rPr>
              <a:t>numberString</a:t>
            </a:r>
            <a:r>
              <a:rPr lang="en-US" altLang="zh-TW" sz="2400" dirty="0">
                <a:solidFill>
                  <a:srgbClr val="0070C0"/>
                </a:solidFill>
              </a:rPr>
              <a:t>; }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  console.log(`${</a:t>
            </a:r>
            <a:r>
              <a:rPr lang="en-US" altLang="zh-TW" sz="2400" dirty="0" err="1">
                <a:solidFill>
                  <a:srgbClr val="0070C0"/>
                </a:solidFill>
              </a:rPr>
              <a:t>numberString</a:t>
            </a:r>
            <a:r>
              <a:rPr lang="en-US" altLang="zh-TW" sz="2400" dirty="0">
                <a:solidFill>
                  <a:srgbClr val="0070C0"/>
                </a:solidFill>
              </a:rPr>
              <a:t>} ${label}`);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function </a:t>
            </a:r>
            <a:r>
              <a:rPr lang="en-US" altLang="zh-TW" sz="2400" b="1" dirty="0" err="1">
                <a:solidFill>
                  <a:srgbClr val="0070C0"/>
                </a:solidFill>
              </a:rPr>
              <a:t>printFarmInventory</a:t>
            </a:r>
            <a:r>
              <a:rPr lang="en-US" altLang="zh-TW" sz="2400" dirty="0">
                <a:solidFill>
                  <a:srgbClr val="0070C0"/>
                </a:solidFill>
              </a:rPr>
              <a:t>(cows, chickens, </a:t>
            </a:r>
            <a:r>
              <a:rPr lang="en-US" altLang="zh-TW" sz="2400" dirty="0">
                <a:solidFill>
                  <a:srgbClr val="C00000"/>
                </a:solidFill>
              </a:rPr>
              <a:t>pigs</a:t>
            </a:r>
            <a:r>
              <a:rPr lang="en-US" altLang="zh-TW" sz="2400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C00000"/>
                </a:solidFill>
              </a:rPr>
              <a:t>printZeroPaddedWithLabel</a:t>
            </a:r>
            <a:r>
              <a:rPr lang="en-US" altLang="zh-TW" sz="2400" dirty="0">
                <a:solidFill>
                  <a:srgbClr val="0070C0"/>
                </a:solidFill>
              </a:rPr>
              <a:t>(cows, "Cows");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C00000"/>
                </a:solidFill>
              </a:rPr>
              <a:t>printZeroPaddedWithLabel</a:t>
            </a:r>
            <a:r>
              <a:rPr lang="en-US" altLang="zh-TW" sz="2400" dirty="0">
                <a:solidFill>
                  <a:srgbClr val="0070C0"/>
                </a:solidFill>
              </a:rPr>
              <a:t>(chickens, "Chickens");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 err="1">
                <a:solidFill>
                  <a:srgbClr val="C00000"/>
                </a:solidFill>
              </a:rPr>
              <a:t>printZeroPaddedWithLabel</a:t>
            </a:r>
            <a:r>
              <a:rPr lang="en-US" altLang="zh-TW" sz="2400" dirty="0">
                <a:solidFill>
                  <a:srgbClr val="C00000"/>
                </a:solidFill>
              </a:rPr>
              <a:t>(pigs, "Pigs"</a:t>
            </a:r>
            <a:r>
              <a:rPr lang="en-US" altLang="zh-TW" sz="2400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sz="2400" dirty="0" err="1"/>
              <a:t>printFarmInventory</a:t>
            </a:r>
            <a:r>
              <a:rPr lang="en-US" altLang="zh-TW" sz="2400" dirty="0"/>
              <a:t>(7, 11, 3);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03" y="5336678"/>
            <a:ext cx="1879549" cy="1202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6260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Better</a:t>
            </a:r>
            <a:r>
              <a:rPr lang="en-US" altLang="zh-TW" dirty="0"/>
              <a:t>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Function name, </a:t>
            </a:r>
            <a:r>
              <a:rPr lang="en-US" altLang="zh-TW" b="1" dirty="0" err="1"/>
              <a:t>printZeroPaddedWithLabel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is a little awkward.</a:t>
            </a:r>
          </a:p>
          <a:p>
            <a:pPr lvl="2"/>
            <a:r>
              <a:rPr lang="en-US" altLang="zh-TW" dirty="0"/>
              <a:t>It conflates three things—</a:t>
            </a:r>
            <a:r>
              <a:rPr lang="en-US" altLang="zh-TW" b="1" dirty="0"/>
              <a:t>printing, zero-padding, and adding a label</a:t>
            </a:r>
            <a:r>
              <a:rPr lang="en-US" altLang="zh-TW" dirty="0"/>
              <a:t>—into a single function</a:t>
            </a:r>
          </a:p>
          <a:p>
            <a:pPr lvl="1"/>
            <a:r>
              <a:rPr lang="en-US" altLang="zh-TW" b="1" dirty="0" err="1"/>
              <a:t>zeroPad</a:t>
            </a:r>
            <a:r>
              <a:rPr lang="en-US" altLang="zh-TW" b="1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makes it easier for someone</a:t>
            </a:r>
            <a:r>
              <a:rPr lang="zh-TW" altLang="en-US" dirty="0"/>
              <a:t> </a:t>
            </a:r>
            <a:r>
              <a:rPr lang="en-US" altLang="zh-TW" dirty="0"/>
              <a:t>who reads the code to figure out what it does: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C00000"/>
                </a:solidFill>
              </a:rPr>
              <a:t>zeroPad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number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width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let string = </a:t>
            </a:r>
            <a:r>
              <a:rPr lang="en-US" altLang="zh-TW" b="1" dirty="0">
                <a:solidFill>
                  <a:srgbClr val="0070C0"/>
                </a:solidFill>
              </a:rPr>
              <a:t>String</a:t>
            </a:r>
            <a:r>
              <a:rPr lang="en-US" altLang="zh-TW" dirty="0">
                <a:solidFill>
                  <a:srgbClr val="0070C0"/>
                </a:solidFill>
              </a:rPr>
              <a:t>(number);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while (</a:t>
            </a:r>
            <a:r>
              <a:rPr lang="en-US" altLang="zh-TW" dirty="0" err="1">
                <a:solidFill>
                  <a:srgbClr val="0070C0"/>
                </a:solidFill>
              </a:rPr>
              <a:t>string.length</a:t>
            </a:r>
            <a:r>
              <a:rPr lang="en-US" altLang="zh-TW" dirty="0">
                <a:solidFill>
                  <a:srgbClr val="0070C0"/>
                </a:solidFill>
              </a:rPr>
              <a:t> &lt; width) {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string = “0” + string;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0070C0"/>
                </a:solidFill>
              </a:rPr>
              <a:t>return string;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printFarmInventory</a:t>
            </a:r>
            <a:r>
              <a:rPr lang="en-US" altLang="zh-TW" dirty="0">
                <a:solidFill>
                  <a:srgbClr val="0070C0"/>
                </a:solidFill>
              </a:rPr>
              <a:t>(cows, chickens, pigs)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>
                <a:solidFill>
                  <a:srgbClr val="0070C0"/>
                </a:solidFill>
              </a:rPr>
              <a:t>`${</a:t>
            </a:r>
            <a:r>
              <a:rPr lang="en-US" altLang="zh-TW" dirty="0" err="1">
                <a:solidFill>
                  <a:srgbClr val="C00000"/>
                </a:solidFill>
              </a:rPr>
              <a:t>zeroPad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0070C0"/>
                </a:solidFill>
              </a:rPr>
              <a:t>cows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3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 Cows</a:t>
            </a:r>
            <a:r>
              <a:rPr lang="en-US" altLang="zh-TW" b="1" dirty="0">
                <a:solidFill>
                  <a:srgbClr val="0070C0"/>
                </a:solidFill>
              </a:rPr>
              <a:t>`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>
                <a:solidFill>
                  <a:srgbClr val="0070C0"/>
                </a:solidFill>
              </a:rPr>
              <a:t>`${</a:t>
            </a:r>
            <a:r>
              <a:rPr lang="en-US" altLang="zh-TW" dirty="0" err="1">
                <a:solidFill>
                  <a:srgbClr val="C00000"/>
                </a:solidFill>
              </a:rPr>
              <a:t>zeroPad</a:t>
            </a:r>
            <a:r>
              <a:rPr lang="en-US" altLang="zh-TW" dirty="0">
                <a:solidFill>
                  <a:srgbClr val="0070C0"/>
                </a:solidFill>
              </a:rPr>
              <a:t>(chickens, 3)</a:t>
            </a:r>
            <a:r>
              <a:rPr lang="en-US" altLang="zh-TW" b="1" dirty="0">
                <a:solidFill>
                  <a:srgbClr val="0070C0"/>
                </a:solidFill>
              </a:rPr>
              <a:t>} </a:t>
            </a:r>
            <a:r>
              <a:rPr lang="en-US" altLang="zh-TW" dirty="0">
                <a:solidFill>
                  <a:srgbClr val="0070C0"/>
                </a:solidFill>
              </a:rPr>
              <a:t>Chickens</a:t>
            </a:r>
            <a:r>
              <a:rPr lang="en-US" altLang="zh-TW" b="1" dirty="0">
                <a:solidFill>
                  <a:srgbClr val="0070C0"/>
                </a:solidFill>
              </a:rPr>
              <a:t>`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>
                <a:solidFill>
                  <a:srgbClr val="0070C0"/>
                </a:solidFill>
              </a:rPr>
              <a:t>`${</a:t>
            </a:r>
            <a:r>
              <a:rPr lang="en-US" altLang="zh-TW" dirty="0" err="1">
                <a:solidFill>
                  <a:srgbClr val="C00000"/>
                </a:solidFill>
              </a:rPr>
              <a:t>zeroPad</a:t>
            </a:r>
            <a:r>
              <a:rPr lang="en-US" altLang="zh-TW" dirty="0">
                <a:solidFill>
                  <a:srgbClr val="0070C0"/>
                </a:solidFill>
              </a:rPr>
              <a:t>(pigs, 3)</a:t>
            </a:r>
            <a:r>
              <a:rPr lang="en-US" altLang="zh-TW" b="1" dirty="0">
                <a:solidFill>
                  <a:srgbClr val="0070C0"/>
                </a:solidFill>
              </a:rPr>
              <a:t>} </a:t>
            </a:r>
            <a:r>
              <a:rPr lang="en-US" altLang="zh-TW" dirty="0">
                <a:solidFill>
                  <a:srgbClr val="0070C0"/>
                </a:solidFill>
              </a:rPr>
              <a:t>Pigs</a:t>
            </a:r>
            <a:r>
              <a:rPr lang="en-US" altLang="zh-TW" b="1" dirty="0">
                <a:solidFill>
                  <a:srgbClr val="0070C0"/>
                </a:solidFill>
              </a:rPr>
              <a:t>`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dirty="0" err="1"/>
              <a:t>printFarmInventory</a:t>
            </a:r>
            <a:r>
              <a:rPr lang="en-US" altLang="zh-TW" dirty="0"/>
              <a:t>(7, 16, 3);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5482522"/>
            <a:ext cx="1808342" cy="12165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2726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// Define </a:t>
            </a:r>
            <a:r>
              <a:rPr lang="en-US" altLang="zh-TW" dirty="0">
                <a:solidFill>
                  <a:srgbClr val="C00000"/>
                </a:solidFill>
              </a:rPr>
              <a:t>f</a:t>
            </a:r>
            <a:r>
              <a:rPr lang="en-US" altLang="zh-TW" dirty="0"/>
              <a:t> to </a:t>
            </a:r>
            <a:r>
              <a:rPr lang="en-US" altLang="zh-TW" b="1" dirty="0">
                <a:solidFill>
                  <a:srgbClr val="C00000"/>
                </a:solidFill>
              </a:rPr>
              <a:t>hold a</a:t>
            </a:r>
            <a:r>
              <a:rPr lang="en-US" altLang="zh-TW" b="1" dirty="0"/>
              <a:t> </a:t>
            </a:r>
            <a:r>
              <a:rPr lang="en-US" altLang="zh-TW" b="1" u="sng" dirty="0">
                <a:solidFill>
                  <a:srgbClr val="C00000"/>
                </a:solidFill>
              </a:rPr>
              <a:t>function value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f </a:t>
            </a:r>
            <a:r>
              <a:rPr lang="en-US" altLang="zh-TW" b="1" dirty="0">
                <a:solidFill>
                  <a:srgbClr val="C00000"/>
                </a:solidFill>
              </a:rPr>
              <a:t>=</a:t>
            </a:r>
            <a:r>
              <a:rPr lang="en-US" altLang="zh-TW" dirty="0">
                <a:solidFill>
                  <a:srgbClr val="C00000"/>
                </a:solidFill>
              </a:rPr>
              <a:t> function(a) </a:t>
            </a:r>
            <a:r>
              <a:rPr lang="en-US" altLang="zh-TW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console.log(a + 2);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  <a:p>
            <a:r>
              <a:rPr lang="en-US" altLang="zh-TW" dirty="0"/>
              <a:t>// Declare </a:t>
            </a:r>
            <a:r>
              <a:rPr lang="en-US" altLang="zh-TW" dirty="0">
                <a:solidFill>
                  <a:srgbClr val="C00000"/>
                </a:solidFill>
              </a:rPr>
              <a:t>g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C00000"/>
                </a:solidFill>
              </a:rPr>
              <a:t>be </a:t>
            </a:r>
            <a:r>
              <a:rPr lang="en-US" altLang="zh-TW" b="1" u="sng" dirty="0">
                <a:solidFill>
                  <a:srgbClr val="C00000"/>
                </a:solidFill>
              </a:rPr>
              <a:t>a function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function</a:t>
            </a:r>
            <a:r>
              <a:rPr lang="en-US" altLang="zh-TW" dirty="0">
                <a:solidFill>
                  <a:srgbClr val="C00000"/>
                </a:solidFill>
              </a:rPr>
              <a:t> g</a:t>
            </a:r>
            <a:r>
              <a:rPr lang="en-US" altLang="zh-TW" dirty="0">
                <a:solidFill>
                  <a:srgbClr val="0070C0"/>
                </a:solidFill>
              </a:rPr>
              <a:t>(a, b)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return a * b * 3.5;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/>
              <a:t>// A </a:t>
            </a:r>
            <a:r>
              <a:rPr lang="en-US" altLang="zh-TW" b="1" dirty="0">
                <a:solidFill>
                  <a:srgbClr val="C00000"/>
                </a:solidFill>
              </a:rPr>
              <a:t>less verbose </a:t>
            </a:r>
            <a:r>
              <a:rPr lang="en-US" altLang="zh-TW" dirty="0">
                <a:solidFill>
                  <a:srgbClr val="C00000"/>
                </a:solidFill>
              </a:rPr>
              <a:t>function </a:t>
            </a:r>
            <a:r>
              <a:rPr lang="en-US" altLang="zh-TW" dirty="0"/>
              <a:t>value</a:t>
            </a:r>
          </a:p>
          <a:p>
            <a:pPr lvl="1"/>
            <a:r>
              <a:rPr lang="pt-BR" altLang="zh-TW" dirty="0">
                <a:solidFill>
                  <a:srgbClr val="0070C0"/>
                </a:solidFill>
              </a:rPr>
              <a:t>let </a:t>
            </a:r>
            <a:r>
              <a:rPr lang="pt-BR" altLang="zh-TW" b="1" dirty="0">
                <a:solidFill>
                  <a:srgbClr val="0070C0"/>
                </a:solidFill>
              </a:rPr>
              <a:t>h =</a:t>
            </a:r>
            <a:r>
              <a:rPr lang="pt-BR" altLang="zh-TW" dirty="0">
                <a:solidFill>
                  <a:srgbClr val="0070C0"/>
                </a:solidFill>
              </a:rPr>
              <a:t> </a:t>
            </a:r>
            <a:r>
              <a:rPr lang="pt-BR" altLang="zh-TW" u="sng" dirty="0">
                <a:solidFill>
                  <a:srgbClr val="C00000"/>
                </a:solidFill>
              </a:rPr>
              <a:t>a</a:t>
            </a:r>
            <a:r>
              <a:rPr lang="pt-BR" altLang="zh-TW" u="sng" dirty="0">
                <a:solidFill>
                  <a:srgbClr val="0070C0"/>
                </a:solidFill>
              </a:rPr>
              <a:t> </a:t>
            </a:r>
            <a:r>
              <a:rPr lang="pt-BR" altLang="zh-TW" u="sng" dirty="0">
                <a:solidFill>
                  <a:srgbClr val="C00000"/>
                </a:solidFill>
              </a:rPr>
              <a:t>=&gt;</a:t>
            </a:r>
            <a:r>
              <a:rPr lang="pt-BR" altLang="zh-TW" dirty="0">
                <a:solidFill>
                  <a:srgbClr val="0070C0"/>
                </a:solidFill>
              </a:rPr>
              <a:t> a % 3; </a:t>
            </a:r>
            <a:r>
              <a:rPr lang="pt-BR" altLang="zh-TW" dirty="0"/>
              <a:t>//=</a:t>
            </a:r>
            <a:r>
              <a:rPr lang="pt-BR" altLang="zh-TW" dirty="0">
                <a:solidFill>
                  <a:srgbClr val="0070C0"/>
                </a:solidFill>
              </a:rPr>
              <a:t> </a:t>
            </a:r>
            <a:r>
              <a:rPr lang="pt-BR" altLang="zh-TW" b="1" dirty="0">
                <a:solidFill>
                  <a:srgbClr val="0070C0"/>
                </a:solidFill>
              </a:rPr>
              <a:t>let h = </a:t>
            </a:r>
            <a:r>
              <a:rPr lang="pt-BR" altLang="zh-TW" b="1" u="sng" dirty="0">
                <a:solidFill>
                  <a:srgbClr val="C00000"/>
                </a:solidFill>
              </a:rPr>
              <a:t>(a)</a:t>
            </a:r>
            <a:r>
              <a:rPr lang="pt-BR" altLang="zh-TW" b="1" u="sng" dirty="0">
                <a:solidFill>
                  <a:srgbClr val="0070C0"/>
                </a:solidFill>
              </a:rPr>
              <a:t> </a:t>
            </a:r>
            <a:r>
              <a:rPr lang="pt-BR" altLang="zh-TW" b="1" u="sng" dirty="0">
                <a:solidFill>
                  <a:srgbClr val="C00000"/>
                </a:solidFill>
              </a:rPr>
              <a:t>=&gt;</a:t>
            </a:r>
            <a:r>
              <a:rPr lang="pt-BR" altLang="zh-TW" b="1" u="sng" dirty="0">
                <a:solidFill>
                  <a:srgbClr val="0070C0"/>
                </a:solidFill>
              </a:rPr>
              <a:t> </a:t>
            </a:r>
            <a:r>
              <a:rPr lang="pt-BR" altLang="zh-TW" b="1" dirty="0">
                <a:solidFill>
                  <a:srgbClr val="0070C0"/>
                </a:solidFill>
              </a:rPr>
              <a:t>a % 3;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h(20) </a:t>
            </a:r>
            <a:r>
              <a:rPr lang="en-US" altLang="zh-TW" dirty="0">
                <a:solidFill>
                  <a:srgbClr val="C00000"/>
                </a:solidFill>
              </a:rPr>
              <a:t>//=&gt; 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9048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83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CH5 Eloquent (CH8.8.2)</a:t>
            </a:r>
            <a:br>
              <a:rPr lang="en-US" altLang="zh-TW" b="1" dirty="0"/>
            </a:br>
            <a:r>
              <a:rPr lang="en-US" altLang="zh-TW" b="1" dirty="0"/>
              <a:t>Higher-order functions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07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7ED61F-968F-40E6-B04F-B936E01E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89" y="4238022"/>
            <a:ext cx="2482280" cy="1466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Abstracting repetition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543496"/>
            <a:ext cx="9036496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abstract “</a:t>
            </a:r>
            <a:r>
              <a:rPr lang="en-US" altLang="zh-TW" dirty="0">
                <a:solidFill>
                  <a:srgbClr val="C00000"/>
                </a:solidFill>
              </a:rPr>
              <a:t>doing something </a:t>
            </a:r>
            <a:r>
              <a:rPr lang="en-US" altLang="zh-TW" i="1" dirty="0">
                <a:solidFill>
                  <a:srgbClr val="C00000"/>
                </a:solidFill>
              </a:rPr>
              <a:t>N </a:t>
            </a:r>
            <a:r>
              <a:rPr lang="en-US" altLang="zh-TW" dirty="0">
                <a:solidFill>
                  <a:srgbClr val="C00000"/>
                </a:solidFill>
              </a:rPr>
              <a:t>times</a:t>
            </a:r>
            <a:r>
              <a:rPr lang="en-US" altLang="zh-TW" dirty="0"/>
              <a:t>” as a function?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 err="1">
                <a:solidFill>
                  <a:srgbClr val="0070C0"/>
                </a:solidFill>
              </a:rPr>
              <a:t>repeatLog</a:t>
            </a:r>
            <a:r>
              <a:rPr lang="en-US" altLang="zh-TW" dirty="0">
                <a:solidFill>
                  <a:srgbClr val="0070C0"/>
                </a:solidFill>
              </a:rPr>
              <a:t>(n)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</a:t>
            </a:r>
            <a:r>
              <a:rPr lang="nn-NO" altLang="zh-TW" dirty="0">
                <a:solidFill>
                  <a:srgbClr val="0070C0"/>
                </a:solidFill>
              </a:rPr>
              <a:t>for (let i = 0; i &lt; n; i++) {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console.log(i);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/>
              <a:t>we can </a:t>
            </a:r>
            <a:r>
              <a:rPr lang="en-US" altLang="zh-TW" dirty="0">
                <a:solidFill>
                  <a:srgbClr val="C00000"/>
                </a:solidFill>
              </a:rPr>
              <a:t>pass our </a:t>
            </a:r>
            <a:r>
              <a:rPr lang="en-US" altLang="zh-TW" b="1" dirty="0">
                <a:solidFill>
                  <a:srgbClr val="C00000"/>
                </a:solidFill>
              </a:rPr>
              <a:t>action</a:t>
            </a:r>
            <a:r>
              <a:rPr lang="en-US" altLang="zh-TW" dirty="0">
                <a:solidFill>
                  <a:srgbClr val="C00000"/>
                </a:solidFill>
              </a:rPr>
              <a:t> as a </a:t>
            </a:r>
            <a:r>
              <a:rPr lang="en-US" altLang="zh-TW" b="1" dirty="0">
                <a:solidFill>
                  <a:srgbClr val="C00000"/>
                </a:solidFill>
              </a:rPr>
              <a:t>function value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repeat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b="1" dirty="0">
                <a:solidFill>
                  <a:srgbClr val="C00000"/>
                </a:solidFill>
              </a:rPr>
              <a:t>action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nn-NO" altLang="zh-TW" dirty="0">
                <a:solidFill>
                  <a:srgbClr val="0070C0"/>
                </a:solidFill>
              </a:rPr>
              <a:t>for (let i = 0; i &lt; n; i++) {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action(i)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repeat(</a:t>
            </a:r>
            <a:r>
              <a:rPr lang="en-US" altLang="zh-TW" b="1" dirty="0">
                <a:solidFill>
                  <a:srgbClr val="C00000"/>
                </a:solidFill>
              </a:rPr>
              <a:t>3</a:t>
            </a:r>
            <a:r>
              <a:rPr lang="en-US" altLang="zh-TW" b="1" dirty="0">
                <a:solidFill>
                  <a:srgbClr val="0070C0"/>
                </a:solidFill>
              </a:rPr>
              <a:t>, </a:t>
            </a:r>
            <a:r>
              <a:rPr lang="en-US" altLang="zh-TW" b="1" dirty="0">
                <a:solidFill>
                  <a:srgbClr val="C00000"/>
                </a:solidFill>
              </a:rPr>
              <a:t>console.log</a:t>
            </a:r>
            <a:r>
              <a:rPr lang="en-US" altLang="zh-TW" b="1" dirty="0">
                <a:solidFill>
                  <a:srgbClr val="0070C0"/>
                </a:solidFill>
              </a:rPr>
              <a:t>);</a:t>
            </a:r>
            <a:r>
              <a:rPr lang="zh-TW" altLang="en-US" b="1" dirty="0"/>
              <a:t> </a:t>
            </a:r>
            <a:r>
              <a:rPr lang="en-US" altLang="zh-TW" dirty="0"/>
              <a:t>// → 0</a:t>
            </a:r>
            <a:r>
              <a:rPr lang="zh-TW" altLang="en-US" dirty="0"/>
              <a:t> </a:t>
            </a:r>
            <a:r>
              <a:rPr lang="en-US" altLang="zh-TW" dirty="0"/>
              <a:t>// → 1</a:t>
            </a:r>
            <a:r>
              <a:rPr lang="zh-TW" altLang="en-US" dirty="0"/>
              <a:t> </a:t>
            </a:r>
            <a:r>
              <a:rPr lang="en-US" altLang="zh-TW" dirty="0"/>
              <a:t>// → 2</a:t>
            </a:r>
          </a:p>
          <a:p>
            <a:pPr lvl="1"/>
            <a:r>
              <a:rPr lang="en-US" altLang="zh-TW" dirty="0"/>
              <a:t>we </a:t>
            </a:r>
            <a:r>
              <a:rPr lang="en-US" altLang="zh-TW" dirty="0">
                <a:solidFill>
                  <a:srgbClr val="C00000"/>
                </a:solidFill>
              </a:rPr>
              <a:t>don’t have to pass a predefined function</a:t>
            </a:r>
            <a:r>
              <a:rPr lang="en-US" altLang="zh-TW" dirty="0"/>
              <a:t> to repeat: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labels = [];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repeat(5, </a:t>
            </a:r>
            <a:r>
              <a:rPr lang="en-US" altLang="zh-TW" dirty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=&gt;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{ </a:t>
            </a:r>
            <a:r>
              <a:rPr lang="en-US" altLang="zh-TW" b="1" dirty="0" err="1">
                <a:solidFill>
                  <a:srgbClr val="0070C0"/>
                </a:solidFill>
              </a:rPr>
              <a:t>labels.push</a:t>
            </a:r>
            <a:r>
              <a:rPr lang="en-US" altLang="zh-TW" b="1" dirty="0">
                <a:solidFill>
                  <a:srgbClr val="0070C0"/>
                </a:solidFill>
              </a:rPr>
              <a:t>(</a:t>
            </a:r>
            <a:r>
              <a:rPr lang="en-US" altLang="zh-TW" b="1" dirty="0">
                <a:solidFill>
                  <a:srgbClr val="C00000"/>
                </a:solidFill>
              </a:rPr>
              <a:t>`</a:t>
            </a:r>
            <a:r>
              <a:rPr lang="en-US" altLang="zh-TW" b="1" dirty="0">
                <a:solidFill>
                  <a:srgbClr val="0070C0"/>
                </a:solidFill>
              </a:rPr>
              <a:t>Unit </a:t>
            </a:r>
            <a:r>
              <a:rPr lang="en-US" altLang="zh-TW" b="1" dirty="0">
                <a:solidFill>
                  <a:srgbClr val="C00000"/>
                </a:solidFill>
              </a:rPr>
              <a:t>${</a:t>
            </a:r>
            <a:r>
              <a:rPr lang="en-US" altLang="zh-TW" b="1" dirty="0">
                <a:solidFill>
                  <a:srgbClr val="0070C0"/>
                </a:solidFill>
              </a:rPr>
              <a:t>i + 1</a:t>
            </a:r>
            <a:r>
              <a:rPr lang="en-US" altLang="zh-TW" b="1" dirty="0">
                <a:solidFill>
                  <a:srgbClr val="C00000"/>
                </a:solidFill>
              </a:rPr>
              <a:t>}`</a:t>
            </a:r>
            <a:r>
              <a:rPr lang="en-US" altLang="zh-TW" b="1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console.log(labels);</a:t>
            </a:r>
          </a:p>
          <a:p>
            <a:pPr lvl="2"/>
            <a:r>
              <a:rPr lang="en-US" altLang="zh-TW" dirty="0"/>
              <a:t>// → ["Unit 1", "Unit 2", "Unit 3", "Unit 4", "Unit 5"]</a:t>
            </a:r>
          </a:p>
          <a:p>
            <a:pPr lvl="3"/>
            <a:r>
              <a:rPr lang="en-US" altLang="zh-TW" dirty="0"/>
              <a:t>//the body is now written as </a:t>
            </a:r>
            <a:r>
              <a:rPr lang="en-US" altLang="zh-TW" dirty="0">
                <a:solidFill>
                  <a:srgbClr val="C00000"/>
                </a:solidFill>
              </a:rPr>
              <a:t>a function value</a:t>
            </a:r>
          </a:p>
          <a:p>
            <a:pPr lvl="4"/>
            <a:r>
              <a:rPr lang="en-US" altLang="zh-TW" dirty="0"/>
              <a:t>is wrapped in </a:t>
            </a:r>
            <a:r>
              <a:rPr lang="en-US" altLang="zh-TW" dirty="0">
                <a:solidFill>
                  <a:srgbClr val="C00000"/>
                </a:solidFill>
              </a:rPr>
              <a:t>the parentheses of the call </a:t>
            </a:r>
            <a:r>
              <a:rPr lang="en-US" altLang="zh-TW" dirty="0"/>
              <a:t>to repeat.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661720" y="6356350"/>
            <a:ext cx="2133600" cy="365125"/>
          </a:xfrm>
        </p:spPr>
        <p:txBody>
          <a:bodyPr/>
          <a:lstStyle/>
          <a:p>
            <a:fld id="{827AE0C8-62BE-452E-8D16-E23FD82DC274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707904" y="2924944"/>
            <a:ext cx="72008" cy="57606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923928" y="2924944"/>
            <a:ext cx="720080" cy="14401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779912" y="3356992"/>
            <a:ext cx="792088" cy="151216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93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Higher-order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5446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600" dirty="0"/>
              <a:t>Functions that </a:t>
            </a:r>
            <a:r>
              <a:rPr lang="en-US" altLang="zh-TW" sz="2600" dirty="0">
                <a:solidFill>
                  <a:srgbClr val="C00000"/>
                </a:solidFill>
              </a:rPr>
              <a:t>operate on other functions</a:t>
            </a:r>
            <a:r>
              <a:rPr lang="en-US" altLang="zh-TW" sz="2600" dirty="0"/>
              <a:t>:</a:t>
            </a:r>
          </a:p>
          <a:p>
            <a:pPr lvl="1"/>
            <a:r>
              <a:rPr lang="en-US" altLang="zh-TW" sz="2600" dirty="0"/>
              <a:t>either by taking them as </a:t>
            </a:r>
            <a:r>
              <a:rPr lang="en-US" altLang="zh-TW" sz="2600" dirty="0">
                <a:solidFill>
                  <a:srgbClr val="C00000"/>
                </a:solidFill>
              </a:rPr>
              <a:t>arguments</a:t>
            </a:r>
          </a:p>
          <a:p>
            <a:pPr lvl="1"/>
            <a:r>
              <a:rPr lang="en-US" altLang="zh-TW" sz="2600" dirty="0"/>
              <a:t>or by </a:t>
            </a:r>
            <a:r>
              <a:rPr lang="en-US" altLang="zh-TW" sz="2600" dirty="0">
                <a:solidFill>
                  <a:srgbClr val="C00000"/>
                </a:solidFill>
              </a:rPr>
              <a:t>returning them</a:t>
            </a:r>
          </a:p>
          <a:p>
            <a:pPr lvl="1"/>
            <a:r>
              <a:rPr lang="en-US" altLang="zh-TW" sz="2600" dirty="0"/>
              <a:t>It allow us to </a:t>
            </a:r>
            <a:r>
              <a:rPr lang="en-US" altLang="zh-TW" sz="2600" dirty="0">
                <a:solidFill>
                  <a:srgbClr val="C00000"/>
                </a:solidFill>
              </a:rPr>
              <a:t>abstract over actions, not just values</a:t>
            </a:r>
            <a:r>
              <a:rPr lang="en-US" altLang="zh-TW" sz="2600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 err="1">
                <a:solidFill>
                  <a:srgbClr val="C00000"/>
                </a:solidFill>
              </a:rPr>
              <a:t>greaterThan</a:t>
            </a:r>
            <a:r>
              <a:rPr lang="en-US" altLang="zh-TW" dirty="0">
                <a:solidFill>
                  <a:srgbClr val="0070C0"/>
                </a:solidFill>
              </a:rPr>
              <a:t>(n) { return </a:t>
            </a:r>
            <a:r>
              <a:rPr lang="en-US" altLang="zh-TW" dirty="0">
                <a:solidFill>
                  <a:srgbClr val="C00000"/>
                </a:solidFill>
              </a:rPr>
              <a:t>m =&gt; m &gt; n</a:t>
            </a:r>
            <a:r>
              <a:rPr lang="en-US" altLang="zh-TW" dirty="0">
                <a:solidFill>
                  <a:srgbClr val="0070C0"/>
                </a:solidFill>
              </a:rPr>
              <a:t>;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>
                <a:solidFill>
                  <a:srgbClr val="C00000"/>
                </a:solidFill>
              </a:rPr>
              <a:t>greaterThan10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=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greaterThan</a:t>
            </a:r>
            <a:r>
              <a:rPr lang="en-US" altLang="zh-TW" dirty="0">
                <a:solidFill>
                  <a:srgbClr val="C00000"/>
                </a:solidFill>
              </a:rPr>
              <a:t>(10)</a:t>
            </a:r>
            <a:r>
              <a:rPr lang="en-US" altLang="zh-TW" dirty="0">
                <a:solidFill>
                  <a:srgbClr val="0070C0"/>
                </a:solidFill>
              </a:rPr>
              <a:t>; //</a:t>
            </a:r>
            <a:r>
              <a:rPr lang="en-US" altLang="zh-TW" dirty="0"/>
              <a:t>=&gt; m&gt;10  </a:t>
            </a:r>
            <a:r>
              <a:rPr lang="en-US" altLang="zh-TW" dirty="0">
                <a:solidFill>
                  <a:srgbClr val="C00000"/>
                </a:solidFill>
              </a:rPr>
              <a:t>// closure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>
                <a:solidFill>
                  <a:srgbClr val="C00000"/>
                </a:solidFill>
              </a:rPr>
              <a:t>greaterThan10(11)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→ true</a:t>
            </a:r>
          </a:p>
          <a:p>
            <a:r>
              <a:rPr lang="en-US" altLang="zh-TW" dirty="0">
                <a:hlinkClick r:id="rId2"/>
              </a:rPr>
              <a:t>...</a:t>
            </a:r>
            <a:r>
              <a:rPr lang="en-US" altLang="zh-TW" dirty="0" err="1">
                <a:hlinkClick r:id="rId2"/>
              </a:rPr>
              <a:t>args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rest parameter</a:t>
            </a:r>
            <a:r>
              <a:rPr lang="en-US" altLang="zh-TW" dirty="0"/>
              <a:t> syntax allows us:</a:t>
            </a:r>
          </a:p>
          <a:p>
            <a:pPr lvl="2"/>
            <a:r>
              <a:rPr lang="en-US" altLang="zh-TW" dirty="0"/>
              <a:t>to represent an </a:t>
            </a:r>
            <a:r>
              <a:rPr lang="en-US" altLang="zh-TW" dirty="0">
                <a:solidFill>
                  <a:srgbClr val="FF0000"/>
                </a:solidFill>
              </a:rPr>
              <a:t>indefinite number of arguments as an array</a:t>
            </a:r>
            <a:r>
              <a:rPr lang="en-US" altLang="zh-TW" dirty="0"/>
              <a:t>.</a:t>
            </a:r>
          </a:p>
          <a:p>
            <a:pPr lvl="3"/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dirty="0">
                <a:solidFill>
                  <a:srgbClr val="C00000"/>
                </a:solidFill>
              </a:rPr>
              <a:t>sum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...</a:t>
            </a:r>
            <a:r>
              <a:rPr lang="en-US" altLang="zh-TW" dirty="0" err="1">
                <a:solidFill>
                  <a:srgbClr val="C00000"/>
                </a:solidFill>
              </a:rPr>
              <a:t>theArgs</a:t>
            </a:r>
            <a:r>
              <a:rPr lang="en-US" altLang="zh-TW" dirty="0">
                <a:solidFill>
                  <a:srgbClr val="0070C0"/>
                </a:solidFill>
              </a:rPr>
              <a:t>) {  </a:t>
            </a:r>
          </a:p>
          <a:p>
            <a:pPr lvl="3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return </a:t>
            </a:r>
            <a:r>
              <a:rPr lang="en-US" altLang="zh-TW" dirty="0" err="1">
                <a:solidFill>
                  <a:srgbClr val="0070C0"/>
                </a:solidFill>
              </a:rPr>
              <a:t>theArgs.</a:t>
            </a:r>
            <a:r>
              <a:rPr lang="en-US" altLang="zh-TW" dirty="0" err="1">
                <a:solidFill>
                  <a:srgbClr val="0070C0"/>
                </a:solidFill>
                <a:hlinkClick r:id="rId3"/>
              </a:rPr>
              <a:t>reduce</a:t>
            </a:r>
            <a:r>
              <a:rPr lang="en-US" altLang="zh-TW" dirty="0">
                <a:solidFill>
                  <a:srgbClr val="0070C0"/>
                </a:solidFill>
              </a:rPr>
              <a:t>((previous, current) =&gt; </a:t>
            </a:r>
            <a:r>
              <a:rPr lang="en-US" altLang="zh-TW" dirty="0">
                <a:solidFill>
                  <a:srgbClr val="C00000"/>
                </a:solidFill>
              </a:rPr>
              <a:t>{    </a:t>
            </a:r>
          </a:p>
          <a:p>
            <a:pPr lvl="3"/>
            <a:r>
              <a:rPr lang="zh-TW" altLang="en-US" dirty="0">
                <a:solidFill>
                  <a:srgbClr val="C00000"/>
                </a:solidFill>
              </a:rPr>
              <a:t>               </a:t>
            </a:r>
            <a:r>
              <a:rPr lang="en-US" altLang="zh-TW" dirty="0">
                <a:solidFill>
                  <a:srgbClr val="C00000"/>
                </a:solidFill>
              </a:rPr>
              <a:t>return previous + current;  </a:t>
            </a:r>
          </a:p>
          <a:p>
            <a:pPr lvl="3"/>
            <a:r>
              <a:rPr lang="zh-TW" altLang="en-US" dirty="0">
                <a:solidFill>
                  <a:srgbClr val="C00000"/>
                </a:solidFill>
              </a:rPr>
              <a:t>                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3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3"/>
            <a:r>
              <a:rPr lang="en-US" altLang="zh-TW" dirty="0"/>
              <a:t>console.log(</a:t>
            </a:r>
            <a:r>
              <a:rPr lang="en-US" altLang="zh-TW" dirty="0">
                <a:solidFill>
                  <a:srgbClr val="C00000"/>
                </a:solidFill>
              </a:rPr>
              <a:t>sum(1, 2, 3)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//=&gt; 6, like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[1,2,3].</a:t>
            </a:r>
            <a:r>
              <a:rPr lang="en-US" altLang="zh-TW" dirty="0" err="1">
                <a:solidFill>
                  <a:srgbClr val="0070C0"/>
                </a:solidFill>
              </a:rPr>
              <a:t>theArgs.</a:t>
            </a:r>
            <a:r>
              <a:rPr lang="en-US" altLang="zh-TW" dirty="0" err="1">
                <a:solidFill>
                  <a:srgbClr val="0070C0"/>
                </a:solidFill>
                <a:hlinkClick r:id="rId3"/>
              </a:rPr>
              <a:t>reduce</a:t>
            </a:r>
            <a:r>
              <a:rPr lang="en-US" altLang="zh-TW" dirty="0">
                <a:solidFill>
                  <a:srgbClr val="0070C0"/>
                </a:solidFill>
              </a:rPr>
              <a:t>(…)</a:t>
            </a:r>
            <a:endParaRPr lang="en-US" altLang="zh-TW" dirty="0"/>
          </a:p>
          <a:p>
            <a:pPr lvl="3"/>
            <a:r>
              <a:rPr lang="en-US" altLang="zh-TW" dirty="0"/>
              <a:t>console.log(</a:t>
            </a:r>
            <a:r>
              <a:rPr lang="en-US" altLang="zh-TW" dirty="0">
                <a:solidFill>
                  <a:srgbClr val="C00000"/>
                </a:solidFill>
              </a:rPr>
              <a:t>sum(1, 2, 3, 4)</a:t>
            </a:r>
            <a:r>
              <a:rPr lang="en-US" altLang="zh-TW" dirty="0"/>
              <a:t>);</a:t>
            </a:r>
            <a:r>
              <a:rPr lang="zh-TW" altLang="en-US" dirty="0"/>
              <a:t> </a:t>
            </a:r>
            <a:r>
              <a:rPr lang="en-US" altLang="zh-TW" dirty="0"/>
              <a:t>//=&gt; 10 , like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[1,2,3,4].</a:t>
            </a:r>
            <a:r>
              <a:rPr lang="en-US" altLang="zh-TW" dirty="0" err="1">
                <a:solidFill>
                  <a:srgbClr val="0070C0"/>
                </a:solidFill>
              </a:rPr>
              <a:t>theArgs.</a:t>
            </a:r>
            <a:r>
              <a:rPr lang="en-US" altLang="zh-TW" dirty="0" err="1">
                <a:solidFill>
                  <a:srgbClr val="0070C0"/>
                </a:solidFill>
                <a:hlinkClick r:id="rId3"/>
              </a:rPr>
              <a:t>reduce</a:t>
            </a:r>
            <a:r>
              <a:rPr lang="en-US" altLang="zh-TW" dirty="0">
                <a:solidFill>
                  <a:srgbClr val="0070C0"/>
                </a:solidFill>
              </a:rPr>
              <a:t>(…)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833265"/>
            <a:ext cx="6264696" cy="9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9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Higher-order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400" b="1" dirty="0"/>
              <a:t>write functions that </a:t>
            </a:r>
            <a:r>
              <a:rPr lang="en-US" altLang="zh-TW" sz="2400" b="1" dirty="0">
                <a:solidFill>
                  <a:srgbClr val="C00000"/>
                </a:solidFill>
              </a:rPr>
              <a:t>provide new types of control flow (Recursive)</a:t>
            </a:r>
            <a:r>
              <a:rPr lang="en-US" altLang="zh-TW" sz="2400" b="1" dirty="0"/>
              <a:t>:</a:t>
            </a:r>
          </a:p>
          <a:p>
            <a:pPr lvl="1"/>
            <a:r>
              <a:rPr lang="en-US" altLang="zh-TW" sz="2400" dirty="0">
                <a:solidFill>
                  <a:srgbClr val="0070C0"/>
                </a:solidFill>
              </a:rPr>
              <a:t>function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unless</a:t>
            </a:r>
            <a:r>
              <a:rPr lang="en-US" altLang="zh-TW" sz="2400" dirty="0">
                <a:solidFill>
                  <a:srgbClr val="0070C0"/>
                </a:solidFill>
              </a:rPr>
              <a:t>(test, then) { </a:t>
            </a:r>
          </a:p>
          <a:p>
            <a:pPr lvl="1"/>
            <a:r>
              <a:rPr lang="en-US" altLang="zh-TW" sz="2400" dirty="0"/>
              <a:t>         // if even, </a:t>
            </a:r>
            <a:r>
              <a:rPr lang="en-US" altLang="zh-TW" sz="2400" dirty="0">
                <a:solidFill>
                  <a:srgbClr val="C00000"/>
                </a:solidFill>
              </a:rPr>
              <a:t>then() =&gt; {console.log(n, "is even");</a:t>
            </a:r>
          </a:p>
          <a:p>
            <a:pPr lvl="1"/>
            <a:r>
              <a:rPr lang="en-US" altLang="zh-TW" sz="2400" dirty="0"/>
              <a:t>      </a:t>
            </a:r>
            <a:r>
              <a:rPr lang="en-US" altLang="zh-TW" sz="2400" dirty="0">
                <a:solidFill>
                  <a:srgbClr val="0070C0"/>
                </a:solidFill>
              </a:rPr>
              <a:t>  if (!test) then();  }</a:t>
            </a:r>
          </a:p>
          <a:p>
            <a:pPr lvl="1"/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repeat</a:t>
            </a:r>
            <a:r>
              <a:rPr lang="en-US" altLang="zh-TW" sz="2400" dirty="0">
                <a:solidFill>
                  <a:srgbClr val="0070C0"/>
                </a:solidFill>
              </a:rPr>
              <a:t>(3, n =&gt; {</a:t>
            </a:r>
          </a:p>
          <a:p>
            <a:pPr lvl="1"/>
            <a:r>
              <a:rPr lang="en-US" altLang="zh-TW" sz="2400" dirty="0"/>
              <a:t>                </a:t>
            </a:r>
            <a:r>
              <a:rPr lang="en-US" altLang="zh-TW" sz="2400" dirty="0">
                <a:solidFill>
                  <a:srgbClr val="C00000"/>
                </a:solidFill>
              </a:rPr>
              <a:t>unless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C00000"/>
                </a:solidFill>
              </a:rPr>
              <a:t>n % 2 == 1</a:t>
            </a:r>
            <a:r>
              <a:rPr lang="en-US" altLang="zh-TW" sz="2400" dirty="0"/>
              <a:t>, </a:t>
            </a:r>
          </a:p>
          <a:p>
            <a:pPr lvl="1"/>
            <a:r>
              <a:rPr lang="en-US" altLang="zh-TW" sz="2400" dirty="0"/>
              <a:t>                             </a:t>
            </a:r>
            <a:r>
              <a:rPr lang="en-US" altLang="zh-TW" sz="2400" dirty="0">
                <a:solidFill>
                  <a:srgbClr val="C00000"/>
                </a:solidFill>
              </a:rPr>
              <a:t>()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=&gt; </a:t>
            </a:r>
            <a:r>
              <a:rPr lang="en-US" altLang="zh-TW" sz="2400" dirty="0">
                <a:solidFill>
                  <a:srgbClr val="C00000"/>
                </a:solidFill>
              </a:rPr>
              <a:t>{console.log(n, "is even"); </a:t>
            </a:r>
            <a:r>
              <a:rPr lang="en-US" altLang="zh-TW" sz="2400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sz="2400" dirty="0"/>
              <a:t>   </a:t>
            </a:r>
            <a:r>
              <a:rPr lang="en-US" altLang="zh-TW" sz="2400" dirty="0">
                <a:solidFill>
                  <a:srgbClr val="0070C0"/>
                </a:solidFill>
              </a:rPr>
              <a:t>});</a:t>
            </a:r>
          </a:p>
          <a:p>
            <a:pPr lvl="1"/>
            <a:r>
              <a:rPr lang="en-US" altLang="zh-TW" sz="2400" dirty="0"/>
              <a:t>// → 0 is even</a:t>
            </a:r>
          </a:p>
          <a:p>
            <a:pPr lvl="1"/>
            <a:r>
              <a:rPr lang="en-US" altLang="zh-TW" sz="2400" dirty="0"/>
              <a:t>// → 2 is even</a:t>
            </a:r>
          </a:p>
          <a:p>
            <a:endParaRPr lang="en-US" altLang="zh-TW" dirty="0"/>
          </a:p>
          <a:p>
            <a:r>
              <a:rPr lang="en-US" altLang="zh-TW" b="1" dirty="0" err="1"/>
              <a:t>forEach</a:t>
            </a:r>
            <a:r>
              <a:rPr lang="en-US" altLang="zh-TW" b="1" dirty="0"/>
              <a:t>():</a:t>
            </a:r>
          </a:p>
          <a:p>
            <a:pPr lvl="1"/>
            <a:r>
              <a:rPr lang="en-US" altLang="zh-TW" dirty="0"/>
              <a:t>a built-in array method,</a:t>
            </a:r>
          </a:p>
          <a:p>
            <a:pPr lvl="1"/>
            <a:r>
              <a:rPr lang="en-US" altLang="zh-TW" dirty="0"/>
              <a:t>like a for/of loop as a </a:t>
            </a:r>
            <a:r>
              <a:rPr lang="en-US" altLang="zh-TW" dirty="0">
                <a:solidFill>
                  <a:srgbClr val="C00000"/>
                </a:solidFill>
              </a:rPr>
              <a:t>higher-order</a:t>
            </a:r>
            <a:r>
              <a:rPr lang="en-US" altLang="zh-TW" dirty="0"/>
              <a:t> function.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["A", "B"].</a:t>
            </a:r>
            <a:r>
              <a:rPr lang="en-US" altLang="zh-TW" dirty="0" err="1">
                <a:solidFill>
                  <a:srgbClr val="0070C0"/>
                </a:solidFill>
              </a:rPr>
              <a:t>forEach</a:t>
            </a:r>
            <a:r>
              <a:rPr lang="en-US" altLang="zh-TW" dirty="0">
                <a:solidFill>
                  <a:srgbClr val="0070C0"/>
                </a:solidFill>
              </a:rPr>
              <a:t>(l =&gt; console.log(l));</a:t>
            </a:r>
          </a:p>
          <a:p>
            <a:pPr lvl="2"/>
            <a:r>
              <a:rPr lang="en-US" altLang="zh-TW" dirty="0"/>
              <a:t>// → A</a:t>
            </a:r>
          </a:p>
          <a:p>
            <a:pPr lvl="2"/>
            <a:r>
              <a:rPr lang="en-US" altLang="zh-TW" dirty="0"/>
              <a:t>// → B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068960"/>
            <a:ext cx="5666292" cy="153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6" name="直線單箭頭接點 5"/>
          <p:cNvCxnSpPr/>
          <p:nvPr/>
        </p:nvCxnSpPr>
        <p:spPr>
          <a:xfrm flipH="1" flipV="1">
            <a:off x="1907704" y="1772816"/>
            <a:ext cx="1224136" cy="64807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2519772" y="1772816"/>
            <a:ext cx="2052228" cy="90104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0153BA-5E20-4CB3-8276-7E81AD6690EE}"/>
              </a:ext>
            </a:extLst>
          </p:cNvPr>
          <p:cNvSpPr txBox="1"/>
          <p:nvPr/>
        </p:nvSpPr>
        <p:spPr>
          <a:xfrm>
            <a:off x="4978648" y="1700808"/>
            <a:ext cx="375870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function </a:t>
            </a:r>
            <a:r>
              <a:rPr lang="en-US" altLang="zh-TW" b="1" dirty="0">
                <a:solidFill>
                  <a:srgbClr val="0070C0"/>
                </a:solidFill>
              </a:rPr>
              <a:t>repeat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b="1" dirty="0">
                <a:solidFill>
                  <a:srgbClr val="C00000"/>
                </a:solidFill>
              </a:rPr>
              <a:t>action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nn-NO" altLang="zh-TW" dirty="0">
                <a:solidFill>
                  <a:srgbClr val="0070C0"/>
                </a:solidFill>
              </a:rPr>
              <a:t>for (let i = 0; i &lt; n; i++) {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action(</a:t>
            </a:r>
            <a:r>
              <a:rPr lang="en-US" altLang="zh-TW" dirty="0" err="1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5A1DD88-5C20-4ABF-863A-9A0FB29B48A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59632" y="2023974"/>
            <a:ext cx="3719016" cy="0"/>
          </a:xfrm>
          <a:prstGeom prst="straightConnector1">
            <a:avLst/>
          </a:prstGeom>
          <a:ln w="31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B3A4C2-A8EE-459E-965C-38AAD4F4BB8F}"/>
              </a:ext>
            </a:extLst>
          </p:cNvPr>
          <p:cNvCxnSpPr>
            <a:cxnSpLocks/>
          </p:cNvCxnSpPr>
          <p:nvPr/>
        </p:nvCxnSpPr>
        <p:spPr>
          <a:xfrm flipV="1">
            <a:off x="1259632" y="2023973"/>
            <a:ext cx="0" cy="152401"/>
          </a:xfrm>
          <a:prstGeom prst="straightConnector1">
            <a:avLst/>
          </a:prstGeom>
          <a:ln w="31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8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Higher-order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08520" y="351805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C00000"/>
                </a:solidFill>
                <a:hlinkClick r:id="rId2"/>
              </a:rPr>
              <a:t>for...of</a:t>
            </a:r>
            <a:r>
              <a:rPr lang="en-US" altLang="zh-TW" dirty="0">
                <a:hlinkClick r:id="rId2"/>
              </a:rPr>
              <a:t> </a:t>
            </a:r>
            <a:r>
              <a:rPr lang="en-US" altLang="zh-TW" dirty="0"/>
              <a:t>statement: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creates a loop </a:t>
            </a:r>
            <a:r>
              <a:rPr lang="en-US" altLang="zh-TW" dirty="0"/>
              <a:t>iterating over </a:t>
            </a:r>
            <a:r>
              <a:rPr lang="en-US" altLang="zh-TW" dirty="0" err="1"/>
              <a:t>iterable</a:t>
            </a:r>
            <a:r>
              <a:rPr lang="en-US" altLang="zh-TW" dirty="0"/>
              <a:t> objects:</a:t>
            </a:r>
          </a:p>
          <a:p>
            <a:pPr lvl="2"/>
            <a:r>
              <a:rPr lang="en-US" altLang="zh-TW" dirty="0"/>
              <a:t>built-in String, </a:t>
            </a:r>
            <a:r>
              <a:rPr lang="en-US" altLang="zh-TW" b="1" dirty="0"/>
              <a:t>Array</a:t>
            </a:r>
            <a:r>
              <a:rPr lang="en-US" altLang="zh-TW" dirty="0"/>
              <a:t>, </a:t>
            </a:r>
            <a:r>
              <a:rPr lang="en-US" altLang="zh-TW" b="1" dirty="0"/>
              <a:t>Array-like objects </a:t>
            </a:r>
            <a:r>
              <a:rPr lang="en-US" altLang="zh-TW" dirty="0"/>
              <a:t>(e.g., arguments or </a:t>
            </a:r>
            <a:r>
              <a:rPr lang="en-US" altLang="zh-TW" dirty="0" err="1"/>
              <a:t>NodeList</a:t>
            </a:r>
            <a:r>
              <a:rPr lang="en-US" altLang="zh-TW" dirty="0"/>
              <a:t>), </a:t>
            </a:r>
            <a:r>
              <a:rPr lang="en-US" altLang="zh-TW" b="1" dirty="0" err="1"/>
              <a:t>TypedArray</a:t>
            </a:r>
            <a:r>
              <a:rPr lang="en-US" altLang="zh-TW" dirty="0"/>
              <a:t>, </a:t>
            </a:r>
            <a:r>
              <a:rPr lang="en-US" altLang="zh-TW" b="1" dirty="0"/>
              <a:t>Map</a:t>
            </a:r>
            <a:r>
              <a:rPr lang="en-US" altLang="zh-TW" dirty="0"/>
              <a:t>, </a:t>
            </a:r>
            <a:r>
              <a:rPr lang="en-US" altLang="zh-TW" b="1" dirty="0"/>
              <a:t>Set</a:t>
            </a:r>
            <a:r>
              <a:rPr lang="en-US" altLang="zh-TW" dirty="0"/>
              <a:t>, and </a:t>
            </a:r>
            <a:r>
              <a:rPr lang="en-US" altLang="zh-TW" b="1" dirty="0"/>
              <a:t>user-defined </a:t>
            </a:r>
            <a:r>
              <a:rPr lang="en-US" altLang="zh-TW" b="1" dirty="0" err="1"/>
              <a:t>iterables</a:t>
            </a:r>
            <a:endParaRPr lang="en-US" altLang="zh-TW" b="1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 err="1">
                <a:solidFill>
                  <a:srgbClr val="0070C0"/>
                </a:solidFill>
              </a:rPr>
              <a:t>iterable</a:t>
            </a:r>
            <a:r>
              <a:rPr lang="en-US" altLang="zh-TW" dirty="0">
                <a:solidFill>
                  <a:srgbClr val="0070C0"/>
                </a:solidFill>
              </a:rPr>
              <a:t> = [10, 20, 30];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(</a:t>
            </a:r>
            <a:r>
              <a:rPr lang="en-US" altLang="zh-TW" b="1" dirty="0">
                <a:solidFill>
                  <a:srgbClr val="0070C0"/>
                </a:solidFill>
              </a:rPr>
              <a:t>let</a:t>
            </a:r>
            <a:r>
              <a:rPr lang="en-US" altLang="zh-TW" dirty="0">
                <a:solidFill>
                  <a:srgbClr val="0070C0"/>
                </a:solidFill>
              </a:rPr>
              <a:t> value </a:t>
            </a:r>
            <a:r>
              <a:rPr lang="en-US" altLang="zh-TW" dirty="0">
                <a:solidFill>
                  <a:srgbClr val="C00000"/>
                </a:solidFill>
              </a:rPr>
              <a:t>of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iterable</a:t>
            </a:r>
            <a:r>
              <a:rPr lang="en-US" altLang="zh-TW" dirty="0">
                <a:solidFill>
                  <a:srgbClr val="0070C0"/>
                </a:solidFill>
              </a:rPr>
              <a:t>) {  value += 1;   console.log(value); }</a:t>
            </a:r>
          </a:p>
          <a:p>
            <a:pPr lvl="2"/>
            <a:r>
              <a:rPr lang="en-US" altLang="zh-TW" dirty="0"/>
              <a:t>// 11</a:t>
            </a:r>
          </a:p>
          <a:p>
            <a:pPr lvl="2"/>
            <a:r>
              <a:rPr lang="en-US" altLang="zh-TW" dirty="0"/>
              <a:t>// 21</a:t>
            </a:r>
          </a:p>
          <a:p>
            <a:pPr lvl="2"/>
            <a:r>
              <a:rPr lang="en-US" altLang="zh-TW" dirty="0"/>
              <a:t>// 31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>
                <a:solidFill>
                  <a:srgbClr val="7030A0"/>
                </a:solidFill>
              </a:rPr>
              <a:t>const</a:t>
            </a:r>
            <a:r>
              <a:rPr lang="en-US" altLang="zh-TW" dirty="0"/>
              <a:t> instead of </a:t>
            </a:r>
            <a:r>
              <a:rPr lang="en-US" altLang="zh-TW" dirty="0">
                <a:solidFill>
                  <a:srgbClr val="7030A0"/>
                </a:solidFill>
              </a:rPr>
              <a:t>let</a:t>
            </a:r>
            <a:r>
              <a:rPr lang="en-US" altLang="zh-TW" dirty="0"/>
              <a:t> too:</a:t>
            </a:r>
          </a:p>
          <a:p>
            <a:pPr lvl="2"/>
            <a:r>
              <a:rPr lang="en-US" altLang="zh-TW" dirty="0"/>
              <a:t>if you don't reassign the variable inside the block.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1600" y="5362180"/>
            <a:ext cx="505239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let iterable = [10, 20, 30];</a:t>
            </a:r>
          </a:p>
          <a:p>
            <a:r>
              <a:rPr lang="zh-TW" altLang="en-US" b="1" dirty="0">
                <a:solidFill>
                  <a:srgbClr val="0070C0"/>
                </a:solidFill>
              </a:rPr>
              <a:t>for</a:t>
            </a:r>
            <a:r>
              <a:rPr lang="zh-TW" altLang="en-US" dirty="0">
                <a:solidFill>
                  <a:srgbClr val="0070C0"/>
                </a:solidFill>
              </a:rPr>
              <a:t> (</a:t>
            </a:r>
            <a:r>
              <a:rPr lang="zh-TW" altLang="en-US" dirty="0">
                <a:solidFill>
                  <a:srgbClr val="C00000"/>
                </a:solidFill>
              </a:rPr>
              <a:t>const</a:t>
            </a:r>
            <a:r>
              <a:rPr lang="zh-TW" altLang="en-US" dirty="0">
                <a:solidFill>
                  <a:srgbClr val="0070C0"/>
                </a:solidFill>
              </a:rPr>
              <a:t> value of iterable) { console.log(value);}</a:t>
            </a:r>
          </a:p>
          <a:p>
            <a:r>
              <a:rPr lang="zh-TW" altLang="en-US" dirty="0"/>
              <a:t>// 10</a:t>
            </a:r>
          </a:p>
          <a:p>
            <a:r>
              <a:rPr lang="zh-TW" altLang="en-US" dirty="0"/>
              <a:t>// 20</a:t>
            </a:r>
          </a:p>
          <a:p>
            <a:r>
              <a:rPr lang="zh-TW" altLang="en-US" dirty="0"/>
              <a:t>// 30</a:t>
            </a:r>
          </a:p>
        </p:txBody>
      </p:sp>
    </p:spTree>
    <p:extLst>
      <p:ext uri="{BB962C8B-B14F-4D97-AF65-F5344CB8AC3E}">
        <p14:creationId xmlns:p14="http://schemas.microsoft.com/office/powerpoint/2010/main" val="145366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Bindings and scopes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let x = 10;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if (true) </a:t>
            </a:r>
            <a:r>
              <a:rPr lang="en-US" altLang="zh-TW" b="1" dirty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b="1" dirty="0">
                <a:solidFill>
                  <a:srgbClr val="0070C0"/>
                </a:solidFill>
              </a:rPr>
              <a:t>let</a:t>
            </a:r>
            <a:r>
              <a:rPr lang="en-US" altLang="zh-TW" dirty="0">
                <a:solidFill>
                  <a:srgbClr val="0070C0"/>
                </a:solidFill>
              </a:rPr>
              <a:t> y = 20;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C0000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z = 30;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console.log(x + y + z);  </a:t>
            </a:r>
            <a:r>
              <a:rPr lang="en-US" altLang="zh-TW" dirty="0"/>
              <a:t>// → 60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// y is not visible here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console.log(x + z); </a:t>
            </a:r>
            <a:r>
              <a:rPr lang="en-US" altLang="zh-TW" dirty="0"/>
              <a:t>// → 40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3548000"/>
            <a:ext cx="3987721" cy="3173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6945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SCRIPTS data</a:t>
            </a:r>
            <a:br>
              <a:rPr lang="en-US" altLang="zh-TW" dirty="0"/>
            </a:br>
            <a:r>
              <a:rPr lang="en-US" altLang="zh-TW" sz="3100" dirty="0">
                <a:hlinkClick r:id="rId2"/>
              </a:rPr>
              <a:t>https://eloquentjavascript.net/code/scripts.js</a:t>
            </a:r>
            <a:r>
              <a:rPr lang="en-US" altLang="zh-TW" sz="3100" dirty="0"/>
              <a:t> 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89" y="980728"/>
            <a:ext cx="9144000" cy="630932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SCRIPTS</a:t>
            </a:r>
            <a:r>
              <a:rPr lang="en-US" altLang="zh-TW" dirty="0">
                <a:solidFill>
                  <a:srgbClr val="0070C0"/>
                </a:solidFill>
              </a:rPr>
              <a:t> = [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name: "</a:t>
            </a:r>
            <a:r>
              <a:rPr lang="en-US" altLang="zh-TW" dirty="0" err="1">
                <a:solidFill>
                  <a:srgbClr val="0070C0"/>
                </a:solidFill>
              </a:rPr>
              <a:t>Adlam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ranges: [[125184, 125259], [125264, 125274], [125278, 125280]],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direction: "</a:t>
            </a:r>
            <a:r>
              <a:rPr lang="en-US" altLang="zh-TW" dirty="0" err="1">
                <a:solidFill>
                  <a:srgbClr val="0070C0"/>
                </a:solidFill>
              </a:rPr>
              <a:t>rtl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year: 1987,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living: true,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link: "https://en.wikipedia.org/wiki/</a:t>
            </a:r>
            <a:r>
              <a:rPr lang="en-US" altLang="zh-TW" dirty="0" err="1">
                <a:solidFill>
                  <a:srgbClr val="0070C0"/>
                </a:solidFill>
              </a:rPr>
              <a:t>Fula_alphabets#Adlam_alphabet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name: "Caucasian Albanian",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ranges: [[66864, 66916], [66927, 66928]],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direction: "</a:t>
            </a:r>
            <a:r>
              <a:rPr lang="en-US" altLang="zh-TW" dirty="0" err="1">
                <a:solidFill>
                  <a:srgbClr val="0070C0"/>
                </a:solidFill>
              </a:rPr>
              <a:t>ltr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year: 420,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living: false,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link: "https://en.wikipedia.org/wiki/</a:t>
            </a:r>
            <a:r>
              <a:rPr lang="en-US" altLang="zh-TW" dirty="0" err="1">
                <a:solidFill>
                  <a:srgbClr val="0070C0"/>
                </a:solidFill>
              </a:rPr>
              <a:t>Caucasian_Albanian_alphabet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{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name: "Ahom",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ranges: [[71424, 71450], [71453, 71468], [71472, 71488]],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direction: "</a:t>
            </a:r>
            <a:r>
              <a:rPr lang="en-US" altLang="zh-TW" dirty="0" err="1">
                <a:solidFill>
                  <a:srgbClr val="0070C0"/>
                </a:solidFill>
              </a:rPr>
              <a:t>ltr</a:t>
            </a:r>
            <a:r>
              <a:rPr lang="en-US" altLang="zh-TW" dirty="0">
                <a:solidFill>
                  <a:srgbClr val="0070C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year: 1250,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C00000"/>
                </a:solidFill>
              </a:rPr>
              <a:t>living: true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link: "https://en.wikipedia.org/wiki/</a:t>
            </a:r>
            <a:r>
              <a:rPr lang="en-US" altLang="zh-TW" dirty="0" err="1">
                <a:solidFill>
                  <a:srgbClr val="0070C0"/>
                </a:solidFill>
              </a:rPr>
              <a:t>Ahom_alphabet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}];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178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SCRIPTS.html</a:t>
            </a:r>
            <a:br>
              <a:rPr lang="en-US" altLang="zh-TW" dirty="0"/>
            </a:br>
            <a:r>
              <a:rPr lang="en-US" altLang="zh-TW" sz="3600" dirty="0">
                <a:hlinkClick r:id="rId2"/>
              </a:rPr>
              <a:t>https://eloquentjavascript.net/code/scripts.js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&lt;!DOCTYPE html&gt;</a:t>
            </a:r>
          </a:p>
          <a:p>
            <a:r>
              <a:rPr lang="en-US" altLang="zh-TW" sz="2800" dirty="0"/>
              <a:t>&lt;html&gt;</a:t>
            </a:r>
          </a:p>
          <a:p>
            <a:r>
              <a:rPr lang="en-US" altLang="zh-TW" sz="2800" dirty="0"/>
              <a:t>&lt;body&gt;</a:t>
            </a:r>
          </a:p>
          <a:p>
            <a:br>
              <a:rPr lang="en-US" altLang="zh-TW" sz="2800" dirty="0"/>
            </a:br>
            <a:r>
              <a:rPr lang="en-US" altLang="zh-TW" sz="2800" dirty="0"/>
              <a:t>&lt;script </a:t>
            </a:r>
            <a:r>
              <a:rPr lang="en-US" altLang="zh-TW" sz="2800" dirty="0" err="1"/>
              <a:t>src</a:t>
            </a:r>
            <a:r>
              <a:rPr lang="en-US" altLang="zh-TW" sz="2800" dirty="0"/>
              <a:t>="</a:t>
            </a:r>
            <a:r>
              <a:rPr lang="en-US" altLang="zh-TW" sz="2800" dirty="0">
                <a:solidFill>
                  <a:srgbClr val="C00000"/>
                </a:solidFill>
              </a:rPr>
              <a:t>https://eloquentjavascript.net/code/scripts.js</a:t>
            </a:r>
            <a:r>
              <a:rPr lang="en-US" altLang="zh-TW" sz="2800" dirty="0"/>
              <a:t>"&gt;</a:t>
            </a:r>
          </a:p>
          <a:p>
            <a:br>
              <a:rPr lang="en-US" altLang="zh-TW" sz="2800" dirty="0"/>
            </a:br>
            <a:r>
              <a:rPr lang="en-US" altLang="zh-TW" sz="2800" dirty="0"/>
              <a:t>&lt;/script&gt;</a:t>
            </a:r>
          </a:p>
          <a:p>
            <a:br>
              <a:rPr lang="en-US" altLang="zh-TW" sz="2800" dirty="0"/>
            </a:br>
            <a:r>
              <a:rPr lang="en-US" altLang="zh-TW" sz="2800" dirty="0"/>
              <a:t>&lt;/body&gt;</a:t>
            </a:r>
          </a:p>
          <a:p>
            <a:r>
              <a:rPr lang="en-US" altLang="zh-TW" sz="2800" dirty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96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Filtering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It filters out the elements in an array that don’t pass a test.</a:t>
            </a:r>
          </a:p>
          <a:p>
            <a:pPr lvl="1"/>
            <a:r>
              <a:rPr lang="en-US" altLang="zh-TW" sz="2400" dirty="0"/>
              <a:t>Like </a:t>
            </a:r>
            <a:r>
              <a:rPr lang="en-US" altLang="zh-TW" sz="2400" dirty="0" err="1"/>
              <a:t>forEach</a:t>
            </a:r>
            <a:r>
              <a:rPr lang="en-US" altLang="zh-TW" sz="2400" dirty="0"/>
              <a:t>, filter() is a </a:t>
            </a:r>
            <a:r>
              <a:rPr lang="en-US" altLang="zh-TW" sz="2400" dirty="0">
                <a:solidFill>
                  <a:srgbClr val="C00000"/>
                </a:solidFill>
              </a:rPr>
              <a:t>standard array method</a:t>
            </a:r>
            <a:r>
              <a:rPr lang="en-US" altLang="zh-TW" sz="2400" dirty="0"/>
              <a:t>.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function </a:t>
            </a:r>
            <a:r>
              <a:rPr lang="en-US" altLang="zh-TW" sz="1800" b="1" dirty="0">
                <a:solidFill>
                  <a:srgbClr val="0070C0"/>
                </a:solidFill>
              </a:rPr>
              <a:t>filter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C00000"/>
                </a:solidFill>
              </a:rPr>
              <a:t>array</a:t>
            </a:r>
            <a:r>
              <a:rPr lang="en-US" altLang="zh-TW" sz="1800" dirty="0">
                <a:solidFill>
                  <a:srgbClr val="0070C0"/>
                </a:solidFill>
              </a:rPr>
              <a:t>, </a:t>
            </a:r>
            <a:r>
              <a:rPr lang="en-US" altLang="zh-TW" sz="1800" dirty="0">
                <a:solidFill>
                  <a:srgbClr val="C00000"/>
                </a:solidFill>
              </a:rPr>
              <a:t>test</a:t>
            </a:r>
            <a:r>
              <a:rPr lang="en-US" altLang="zh-TW" sz="1800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   let passed = [];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   </a:t>
            </a:r>
            <a:r>
              <a:rPr lang="en-US" altLang="zh-TW" sz="1800" dirty="0">
                <a:solidFill>
                  <a:srgbClr val="C00000"/>
                </a:solidFill>
              </a:rPr>
              <a:t>for</a:t>
            </a:r>
            <a:r>
              <a:rPr lang="en-US" altLang="zh-TW" sz="1800" dirty="0">
                <a:solidFill>
                  <a:srgbClr val="0070C0"/>
                </a:solidFill>
              </a:rPr>
              <a:t> (let </a:t>
            </a:r>
            <a:r>
              <a:rPr lang="en-US" altLang="zh-TW" sz="1800" b="1" dirty="0">
                <a:solidFill>
                  <a:srgbClr val="0070C0"/>
                </a:solidFill>
              </a:rPr>
              <a:t>element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>
                <a:solidFill>
                  <a:srgbClr val="C00000"/>
                </a:solidFill>
              </a:rPr>
              <a:t>of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b="1" dirty="0">
                <a:solidFill>
                  <a:srgbClr val="0070C0"/>
                </a:solidFill>
              </a:rPr>
              <a:t>array</a:t>
            </a:r>
            <a:r>
              <a:rPr lang="en-US" altLang="zh-TW" sz="1800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     if (</a:t>
            </a:r>
            <a:r>
              <a:rPr lang="en-US" altLang="zh-TW" sz="1800" dirty="0">
                <a:solidFill>
                  <a:srgbClr val="C00000"/>
                </a:solidFill>
              </a:rPr>
              <a:t>test</a:t>
            </a:r>
            <a:r>
              <a:rPr lang="en-US" altLang="zh-TW" sz="1800" dirty="0">
                <a:solidFill>
                  <a:srgbClr val="0070C0"/>
                </a:solidFill>
              </a:rPr>
              <a:t>(element)) { </a:t>
            </a:r>
            <a:r>
              <a:rPr lang="en-US" altLang="zh-TW" sz="1800" dirty="0" err="1">
                <a:solidFill>
                  <a:srgbClr val="0070C0"/>
                </a:solidFill>
              </a:rPr>
              <a:t>passed.</a:t>
            </a:r>
            <a:r>
              <a:rPr lang="en-US" altLang="zh-TW" sz="1800" b="1" dirty="0" err="1">
                <a:solidFill>
                  <a:srgbClr val="0070C0"/>
                </a:solidFill>
              </a:rPr>
              <a:t>push</a:t>
            </a:r>
            <a:r>
              <a:rPr lang="en-US" altLang="zh-TW" sz="1800" dirty="0">
                <a:solidFill>
                  <a:srgbClr val="0070C0"/>
                </a:solidFill>
              </a:rPr>
              <a:t>(element);}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    }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    return passed;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}</a:t>
            </a:r>
          </a:p>
          <a:p>
            <a:pPr lvl="2"/>
            <a:r>
              <a:rPr lang="en-US" altLang="zh-TW" sz="1800" dirty="0">
                <a:solidFill>
                  <a:srgbClr val="0070C0"/>
                </a:solidFill>
              </a:rPr>
              <a:t>console.log(</a:t>
            </a:r>
            <a:r>
              <a:rPr lang="en-US" altLang="zh-TW" sz="1800" b="1" dirty="0">
                <a:solidFill>
                  <a:srgbClr val="0070C0"/>
                </a:solidFill>
              </a:rPr>
              <a:t>filter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C00000"/>
                </a:solidFill>
              </a:rPr>
              <a:t>SCRIPTS</a:t>
            </a:r>
            <a:r>
              <a:rPr lang="en-US" altLang="zh-TW" sz="1800" dirty="0">
                <a:solidFill>
                  <a:srgbClr val="0070C0"/>
                </a:solidFill>
              </a:rPr>
              <a:t>, script =&gt; </a:t>
            </a:r>
            <a:r>
              <a:rPr lang="en-US" altLang="zh-TW" sz="1800" b="1" dirty="0" err="1">
                <a:solidFill>
                  <a:srgbClr val="0070C0"/>
                </a:solidFill>
              </a:rPr>
              <a:t>script.living</a:t>
            </a:r>
            <a:r>
              <a:rPr lang="en-US" altLang="zh-TW" sz="1800" dirty="0">
                <a:solidFill>
                  <a:srgbClr val="0070C0"/>
                </a:solidFill>
              </a:rPr>
              <a:t>));</a:t>
            </a:r>
          </a:p>
          <a:p>
            <a:pPr lvl="2"/>
            <a:r>
              <a:rPr lang="en-US" altLang="zh-TW" sz="2000" dirty="0"/>
              <a:t>// → [{name: "</a:t>
            </a:r>
            <a:r>
              <a:rPr lang="en-US" altLang="zh-TW" sz="2000" dirty="0" err="1"/>
              <a:t>Adlam</a:t>
            </a:r>
            <a:r>
              <a:rPr lang="en-US" altLang="zh-TW" sz="2000" dirty="0"/>
              <a:t>", …}, …]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470201"/>
            <a:ext cx="8026506" cy="10855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29" y="5691580"/>
            <a:ext cx="7704856" cy="10444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7504" y="5614367"/>
            <a:ext cx="151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use SCRIPTS.html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8B7687C-227F-43AD-BAB7-B8B64165F0BB}"/>
              </a:ext>
            </a:extLst>
          </p:cNvPr>
          <p:cNvCxnSpPr/>
          <p:nvPr/>
        </p:nvCxnSpPr>
        <p:spPr>
          <a:xfrm flipH="1" flipV="1">
            <a:off x="1979712" y="2780928"/>
            <a:ext cx="2664296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CD975C9-DC3F-46CB-8356-675E58F3338C}"/>
              </a:ext>
            </a:extLst>
          </p:cNvPr>
          <p:cNvCxnSpPr/>
          <p:nvPr/>
        </p:nvCxnSpPr>
        <p:spPr>
          <a:xfrm>
            <a:off x="3707904" y="4075191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03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Recognizing 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hlinkClick r:id="rId2"/>
              </a:rPr>
              <a:t>findIndex</a:t>
            </a:r>
            <a:r>
              <a:rPr lang="en-US" altLang="zh-TW" dirty="0">
                <a:hlinkClick r:id="rId2"/>
              </a:rPr>
              <a:t>()</a:t>
            </a:r>
            <a:r>
              <a:rPr lang="en-US" altLang="zh-TW" dirty="0"/>
              <a:t> :</a:t>
            </a:r>
            <a:r>
              <a:rPr lang="zh-TW" altLang="en-US" dirty="0"/>
              <a:t> </a:t>
            </a:r>
            <a:r>
              <a:rPr lang="en-US" altLang="zh-TW" b="1" dirty="0" err="1">
                <a:solidFill>
                  <a:srgbClr val="C00000"/>
                </a:solidFill>
              </a:rPr>
              <a:t>Array.prototype.findIndex</a:t>
            </a:r>
            <a:r>
              <a:rPr lang="en-US" altLang="zh-TW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zh-TW" altLang="en-US" sz="2400" dirty="0"/>
              <a:t>依據提供的測試函式，尋找陣列中符合的元素，並返回其 </a:t>
            </a:r>
            <a:r>
              <a:rPr lang="en-US" altLang="zh-TW" sz="2400" dirty="0"/>
              <a:t>index</a:t>
            </a:r>
            <a:r>
              <a:rPr lang="zh-TW" altLang="en-US" sz="2400" dirty="0"/>
              <a:t>（索引）</a:t>
            </a:r>
            <a:endParaRPr lang="en-US" altLang="zh-TW" sz="2400" dirty="0"/>
          </a:p>
          <a:p>
            <a:pPr lvl="1"/>
            <a:r>
              <a:rPr lang="en-US" altLang="zh-TW" sz="2400" dirty="0"/>
              <a:t>IF</a:t>
            </a:r>
            <a:r>
              <a:rPr lang="zh-TW" altLang="en-US" sz="2400" dirty="0">
                <a:solidFill>
                  <a:srgbClr val="C00000"/>
                </a:solidFill>
              </a:rPr>
              <a:t>沒有符合</a:t>
            </a:r>
            <a:r>
              <a:rPr lang="zh-TW" altLang="en-US" sz="2400" dirty="0"/>
              <a:t>的對象，返回 </a:t>
            </a:r>
            <a:r>
              <a:rPr lang="en-US" altLang="zh-TW" sz="2400" dirty="0">
                <a:solidFill>
                  <a:srgbClr val="C00000"/>
                </a:solidFill>
              </a:rPr>
              <a:t>-1</a:t>
            </a:r>
            <a:r>
              <a:rPr lang="en-US" altLang="zh-TW" sz="2400" dirty="0"/>
              <a:t> 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en-US" altLang="zh-TW" dirty="0"/>
              <a:t>to count the characters that belong to each script: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function </a:t>
            </a:r>
            <a:r>
              <a:rPr lang="en-US" altLang="zh-TW" sz="2200" dirty="0" err="1">
                <a:solidFill>
                  <a:srgbClr val="C00000"/>
                </a:solidFill>
              </a:rPr>
              <a:t>countBy</a:t>
            </a:r>
            <a:r>
              <a:rPr lang="en-US" altLang="zh-TW" sz="2200" dirty="0">
                <a:solidFill>
                  <a:srgbClr val="0070C0"/>
                </a:solidFill>
              </a:rPr>
              <a:t>(items, </a:t>
            </a:r>
            <a:r>
              <a:rPr lang="en-US" altLang="zh-TW" sz="2200" dirty="0" err="1">
                <a:solidFill>
                  <a:srgbClr val="C00000"/>
                </a:solidFill>
              </a:rPr>
              <a:t>groupName</a:t>
            </a:r>
            <a:r>
              <a:rPr lang="en-US" altLang="zh-TW" sz="2200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let counts = [];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</a:t>
            </a:r>
            <a:r>
              <a:rPr lang="en-US" altLang="zh-TW" sz="2200" b="1" dirty="0">
                <a:solidFill>
                  <a:srgbClr val="0070C0"/>
                </a:solidFill>
              </a:rPr>
              <a:t>for</a:t>
            </a:r>
            <a:r>
              <a:rPr lang="en-US" altLang="zh-TW" sz="2200" dirty="0">
                <a:solidFill>
                  <a:srgbClr val="0070C0"/>
                </a:solidFill>
              </a:rPr>
              <a:t> (let item </a:t>
            </a:r>
            <a:r>
              <a:rPr lang="en-US" altLang="zh-TW" sz="2200" b="1" dirty="0">
                <a:solidFill>
                  <a:srgbClr val="0070C0"/>
                </a:solidFill>
              </a:rPr>
              <a:t>of</a:t>
            </a:r>
            <a:r>
              <a:rPr lang="en-US" altLang="zh-TW" sz="2200" dirty="0">
                <a:solidFill>
                  <a:srgbClr val="0070C0"/>
                </a:solidFill>
              </a:rPr>
              <a:t> items) {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       let name = </a:t>
            </a:r>
            <a:r>
              <a:rPr lang="en-US" altLang="zh-TW" sz="2200" dirty="0" err="1">
                <a:solidFill>
                  <a:srgbClr val="C00000"/>
                </a:solidFill>
              </a:rPr>
              <a:t>groupName</a:t>
            </a:r>
            <a:r>
              <a:rPr lang="en-US" altLang="zh-TW" sz="2200" dirty="0">
                <a:solidFill>
                  <a:srgbClr val="0070C0"/>
                </a:solidFill>
              </a:rPr>
              <a:t>(item);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       let known = </a:t>
            </a:r>
            <a:r>
              <a:rPr lang="en-US" altLang="zh-TW" sz="2200" dirty="0" err="1">
                <a:solidFill>
                  <a:srgbClr val="0070C0"/>
                </a:solidFill>
              </a:rPr>
              <a:t>counts.</a:t>
            </a:r>
            <a:r>
              <a:rPr lang="en-US" altLang="zh-TW" sz="2200" dirty="0" err="1">
                <a:solidFill>
                  <a:srgbClr val="C00000"/>
                </a:solidFill>
              </a:rPr>
              <a:t>findIndex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b="1" dirty="0">
                <a:solidFill>
                  <a:srgbClr val="0070C0"/>
                </a:solidFill>
              </a:rPr>
              <a:t>c =&gt;</a:t>
            </a:r>
            <a:r>
              <a:rPr lang="en-US" altLang="zh-TW" sz="2200" dirty="0">
                <a:solidFill>
                  <a:srgbClr val="0070C0"/>
                </a:solidFill>
              </a:rPr>
              <a:t> </a:t>
            </a:r>
            <a:r>
              <a:rPr lang="en-US" altLang="zh-TW" sz="2200" dirty="0">
                <a:solidFill>
                  <a:srgbClr val="C00000"/>
                </a:solidFill>
              </a:rPr>
              <a:t>c.name == name</a:t>
            </a:r>
            <a:r>
              <a:rPr lang="en-US" altLang="zh-TW" sz="2200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       if (known == </a:t>
            </a:r>
            <a:r>
              <a:rPr lang="en-US" altLang="zh-TW" sz="2200" dirty="0">
                <a:solidFill>
                  <a:srgbClr val="C00000"/>
                </a:solidFill>
              </a:rPr>
              <a:t>-1</a:t>
            </a:r>
            <a:r>
              <a:rPr lang="en-US" altLang="zh-TW" sz="2200" dirty="0">
                <a:solidFill>
                  <a:srgbClr val="0070C0"/>
                </a:solidFill>
              </a:rPr>
              <a:t>) { </a:t>
            </a:r>
            <a:r>
              <a:rPr lang="en-US" altLang="zh-TW" sz="2200" dirty="0" err="1">
                <a:solidFill>
                  <a:srgbClr val="0070C0"/>
                </a:solidFill>
              </a:rPr>
              <a:t>counts.push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>
                <a:solidFill>
                  <a:srgbClr val="C00000"/>
                </a:solidFill>
              </a:rPr>
              <a:t>{</a:t>
            </a:r>
            <a:r>
              <a:rPr lang="en-US" altLang="zh-TW" sz="2200" dirty="0">
                <a:solidFill>
                  <a:srgbClr val="0070C0"/>
                </a:solidFill>
              </a:rPr>
              <a:t>name, count: 1</a:t>
            </a:r>
            <a:r>
              <a:rPr lang="en-US" altLang="zh-TW" sz="2200" dirty="0">
                <a:solidFill>
                  <a:srgbClr val="C00000"/>
                </a:solidFill>
              </a:rPr>
              <a:t>}</a:t>
            </a:r>
            <a:r>
              <a:rPr lang="en-US" altLang="zh-TW" sz="2200" dirty="0">
                <a:solidFill>
                  <a:srgbClr val="0070C0"/>
                </a:solidFill>
              </a:rPr>
              <a:t>);} 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       else { counts[known].count++;}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    }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    return counts;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</a:rPr>
              <a:t>console.log(</a:t>
            </a:r>
            <a:r>
              <a:rPr lang="en-US" altLang="zh-TW" sz="2200" dirty="0" err="1">
                <a:solidFill>
                  <a:srgbClr val="C00000"/>
                </a:solidFill>
              </a:rPr>
              <a:t>countBy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>
                <a:solidFill>
                  <a:srgbClr val="C00000"/>
                </a:solidFill>
              </a:rPr>
              <a:t>[1, 2, 3, 4, 5]</a:t>
            </a:r>
            <a:r>
              <a:rPr lang="en-US" altLang="zh-TW" sz="2200" dirty="0">
                <a:solidFill>
                  <a:srgbClr val="0070C0"/>
                </a:solidFill>
              </a:rPr>
              <a:t>, </a:t>
            </a:r>
            <a:r>
              <a:rPr lang="en-US" altLang="zh-TW" sz="2200" dirty="0">
                <a:solidFill>
                  <a:srgbClr val="C00000"/>
                </a:solidFill>
              </a:rPr>
              <a:t>n =&gt; n &gt; 2</a:t>
            </a:r>
            <a:r>
              <a:rPr lang="en-US" altLang="zh-TW" sz="2200" dirty="0">
                <a:solidFill>
                  <a:srgbClr val="0070C0"/>
                </a:solidFill>
              </a:rPr>
              <a:t>));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702718"/>
            <a:ext cx="3672408" cy="149811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2B09880-911D-4F07-9F98-2F199B505B39}"/>
              </a:ext>
            </a:extLst>
          </p:cNvPr>
          <p:cNvCxnSpPr>
            <a:cxnSpLocks/>
          </p:cNvCxnSpPr>
          <p:nvPr/>
        </p:nvCxnSpPr>
        <p:spPr>
          <a:xfrm flipH="1" flipV="1">
            <a:off x="3635896" y="4200830"/>
            <a:ext cx="1512168" cy="23245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29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2A84-A191-4248-8DC2-D611F5AD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hlinkClick r:id="rId2"/>
              </a:rPr>
              <a:t>Array.prototype.findIndex</a:t>
            </a:r>
            <a:r>
              <a:rPr lang="en-US" altLang="zh-TW" b="1" dirty="0">
                <a:hlinkClick r:id="rId2"/>
              </a:rPr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3B4DF-0B33-4D51-90A9-6C57F3E9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arr.findIndex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callback</a:t>
            </a:r>
            <a:r>
              <a:rPr lang="en-US" altLang="zh-TW" dirty="0">
                <a:solidFill>
                  <a:srgbClr val="0070C0"/>
                </a:solidFill>
              </a:rPr>
              <a:t>[, </a:t>
            </a:r>
            <a:r>
              <a:rPr lang="en-US" altLang="zh-TW" dirty="0" err="1">
                <a:solidFill>
                  <a:srgbClr val="0070C0"/>
                </a:solidFill>
              </a:rPr>
              <a:t>thisArg</a:t>
            </a:r>
            <a:r>
              <a:rPr lang="en-US" altLang="zh-TW" dirty="0">
                <a:solidFill>
                  <a:srgbClr val="0070C0"/>
                </a:solidFill>
              </a:rPr>
              <a:t>])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C4741-C8E3-4E24-A655-46692A41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043193-3479-4C1E-82DF-B0D3ECD8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59408"/>
            <a:ext cx="5895975" cy="4943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CB7F8A-5D56-43D4-A77E-12022605259F}"/>
              </a:ext>
            </a:extLst>
          </p:cNvPr>
          <p:cNvSpPr/>
          <p:nvPr/>
        </p:nvSpPr>
        <p:spPr>
          <a:xfrm>
            <a:off x="4644008" y="3010696"/>
            <a:ext cx="449999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查找一個陣列中首個質數元素的索引，無則 </a:t>
            </a:r>
            <a:r>
              <a:rPr lang="en-US" altLang="zh-TW" sz="1600" dirty="0">
                <a:solidFill>
                  <a:srgbClr val="333333"/>
                </a:solidFill>
                <a:latin typeface="Arial" panose="020B0604020202020204" pitchFamily="34" charset="0"/>
              </a:rPr>
              <a:t>-1</a:t>
            </a:r>
            <a:endParaRPr lang="zh-TW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DAD8E7-0A5E-40DE-BB60-6A5E198A591B}"/>
              </a:ext>
            </a:extLst>
          </p:cNvPr>
          <p:cNvSpPr/>
          <p:nvPr/>
        </p:nvSpPr>
        <p:spPr>
          <a:xfrm>
            <a:off x="4644008" y="3366571"/>
            <a:ext cx="4499992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</a:rPr>
              <a:t>function </a:t>
            </a:r>
            <a:r>
              <a:rPr lang="zh-TW" altLang="en-US" sz="1600" b="1" dirty="0">
                <a:solidFill>
                  <a:srgbClr val="0070C0"/>
                </a:solidFill>
              </a:rPr>
              <a:t>isPrime</a:t>
            </a:r>
            <a:r>
              <a:rPr lang="zh-TW" altLang="en-US" sz="1600" dirty="0">
                <a:solidFill>
                  <a:srgbClr val="0070C0"/>
                </a:solidFill>
              </a:rPr>
              <a:t>(element, index, array) {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  var start = 2;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  while (start &lt;= Math.sqrt(element)) {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    if (element % start++ &lt; 1) {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      return false;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    }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  }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  return element &gt; 1;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}</a:t>
            </a:r>
            <a:endParaRPr lang="en-US" altLang="zh-TW" sz="1600" dirty="0">
              <a:solidFill>
                <a:srgbClr val="0070C0"/>
              </a:solidFill>
            </a:endParaRPr>
          </a:p>
          <a:p>
            <a:endParaRPr lang="zh-TW" altLang="en-US" sz="1600" dirty="0"/>
          </a:p>
          <a:p>
            <a:r>
              <a:rPr lang="zh-TW" altLang="en-US" sz="1600" dirty="0"/>
              <a:t>// -1, not found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console.log([4, 6, 8, 12].findIndex(isPrime)); </a:t>
            </a:r>
          </a:p>
          <a:p>
            <a:r>
              <a:rPr lang="zh-TW" altLang="en-US" sz="1600" dirty="0">
                <a:solidFill>
                  <a:srgbClr val="0070C0"/>
                </a:solidFill>
              </a:rPr>
              <a:t>console.log([4, 6, </a:t>
            </a:r>
            <a:r>
              <a:rPr lang="zh-TW" altLang="en-US" sz="1600" dirty="0">
                <a:solidFill>
                  <a:srgbClr val="C00000"/>
                </a:solidFill>
              </a:rPr>
              <a:t>7</a:t>
            </a:r>
            <a:r>
              <a:rPr lang="zh-TW" altLang="en-US" sz="1600" dirty="0">
                <a:solidFill>
                  <a:srgbClr val="0070C0"/>
                </a:solidFill>
              </a:rPr>
              <a:t>, 12].findIndex(isPrime));</a:t>
            </a:r>
            <a:r>
              <a:rPr lang="zh-TW" altLang="en-US" sz="1600" dirty="0"/>
              <a:t> // 2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1BCD7E0-487B-4164-B855-BC6631677057}"/>
              </a:ext>
            </a:extLst>
          </p:cNvPr>
          <p:cNvCxnSpPr/>
          <p:nvPr/>
        </p:nvCxnSpPr>
        <p:spPr>
          <a:xfrm>
            <a:off x="2411760" y="2780928"/>
            <a:ext cx="115212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727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70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CH6 (eloquent)</a:t>
            </a:r>
            <a:br>
              <a:rPr lang="en-US" altLang="zh-TW" b="1" dirty="0"/>
            </a:br>
            <a:r>
              <a:rPr lang="en-US" altLang="zh-TW" b="1" dirty="0"/>
              <a:t>Class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4005064"/>
            <a:ext cx="7232848" cy="1752600"/>
          </a:xfrm>
        </p:spPr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class</a:t>
            </a:r>
            <a:r>
              <a:rPr lang="en-US" altLang="zh-TW" dirty="0"/>
              <a:t> keyword is introduced in ES2015, </a:t>
            </a:r>
          </a:p>
          <a:p>
            <a:r>
              <a:rPr lang="en-US" altLang="zh-TW" dirty="0"/>
              <a:t>but is </a:t>
            </a:r>
            <a:r>
              <a:rPr lang="en-US" altLang="zh-TW" dirty="0">
                <a:solidFill>
                  <a:srgbClr val="C00000"/>
                </a:solidFill>
              </a:rPr>
              <a:t>syntactical sugar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JavaScript remains </a:t>
            </a:r>
            <a:r>
              <a:rPr lang="en-US" altLang="zh-TW" dirty="0">
                <a:solidFill>
                  <a:srgbClr val="C00000"/>
                </a:solidFill>
              </a:rPr>
              <a:t>prototype-based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47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Class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JS classes are constructor functions with a prototype property (ES6, 2015):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>
                <a:solidFill>
                  <a:srgbClr val="C00000"/>
                </a:solidFill>
              </a:rPr>
              <a:t>Rabbit</a:t>
            </a:r>
            <a:r>
              <a:rPr lang="en-US" altLang="zh-TW" dirty="0">
                <a:solidFill>
                  <a:srgbClr val="0070C0"/>
                </a:solidFill>
              </a:rPr>
              <a:t>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en-US" altLang="zh-TW" dirty="0">
                <a:solidFill>
                  <a:srgbClr val="C00000"/>
                </a:solidFill>
              </a:rPr>
              <a:t>constructor(type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b="1" dirty="0" err="1">
                <a:solidFill>
                  <a:srgbClr val="0070C0"/>
                </a:solidFill>
              </a:rPr>
              <a:t>this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type</a:t>
            </a:r>
            <a:r>
              <a:rPr lang="en-US" altLang="zh-TW" dirty="0">
                <a:solidFill>
                  <a:srgbClr val="0070C0"/>
                </a:solidFill>
              </a:rPr>
              <a:t> = type;}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0070C0"/>
                </a:solidFill>
              </a:rPr>
              <a:t>speak(line) {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     </a:t>
            </a:r>
            <a:r>
              <a:rPr lang="en-US" altLang="zh-TW" dirty="0">
                <a:solidFill>
                  <a:srgbClr val="0070C0"/>
                </a:solidFill>
              </a:rPr>
              <a:t>console.log(`The </a:t>
            </a:r>
            <a:r>
              <a:rPr lang="en-US" altLang="zh-TW" dirty="0">
                <a:solidFill>
                  <a:srgbClr val="C00000"/>
                </a:solidFill>
              </a:rPr>
              <a:t>${</a:t>
            </a:r>
            <a:r>
              <a:rPr lang="en-US" altLang="zh-TW" dirty="0" err="1">
                <a:solidFill>
                  <a:srgbClr val="0070C0"/>
                </a:solidFill>
              </a:rPr>
              <a:t>this.type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 rabbit says ‘</a:t>
            </a:r>
            <a:r>
              <a:rPr lang="en-US" altLang="zh-TW" dirty="0">
                <a:solidFill>
                  <a:srgbClr val="C00000"/>
                </a:solidFill>
              </a:rPr>
              <a:t>${</a:t>
            </a:r>
            <a:r>
              <a:rPr lang="en-US" altLang="zh-TW" dirty="0">
                <a:solidFill>
                  <a:srgbClr val="0070C0"/>
                </a:solidFill>
              </a:rPr>
              <a:t>line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’`);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killerRabbit</a:t>
            </a:r>
            <a:r>
              <a:rPr lang="en-US" altLang="zh-TW" dirty="0">
                <a:solidFill>
                  <a:srgbClr val="0070C0"/>
                </a:solidFill>
              </a:rPr>
              <a:t> = new Rabbit("killer");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blackRabbit</a:t>
            </a:r>
            <a:r>
              <a:rPr lang="en-US" altLang="zh-TW" dirty="0">
                <a:solidFill>
                  <a:srgbClr val="0070C0"/>
                </a:solidFill>
              </a:rPr>
              <a:t> = new Rabbit("black");</a:t>
            </a:r>
          </a:p>
          <a:p>
            <a:r>
              <a:rPr lang="en-US" altLang="zh-TW" dirty="0"/>
              <a:t>Like function:</a:t>
            </a:r>
          </a:p>
          <a:p>
            <a:pPr lvl="1"/>
            <a:r>
              <a:rPr lang="en-US" altLang="zh-TW" dirty="0"/>
              <a:t>class can be used both in </a:t>
            </a:r>
            <a:r>
              <a:rPr lang="en-US" altLang="zh-TW" dirty="0">
                <a:solidFill>
                  <a:srgbClr val="C00000"/>
                </a:solidFill>
              </a:rPr>
              <a:t>statements and in expressions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>
                <a:solidFill>
                  <a:srgbClr val="0070C0"/>
                </a:solidFill>
              </a:rPr>
              <a:t>object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dirty="0">
                <a:solidFill>
                  <a:srgbClr val="C00000"/>
                </a:solidFill>
              </a:rPr>
              <a:t>class</a:t>
            </a:r>
            <a:r>
              <a:rPr lang="en-US" altLang="zh-TW" dirty="0">
                <a:solidFill>
                  <a:srgbClr val="0070C0"/>
                </a:solidFill>
              </a:rPr>
              <a:t> { </a:t>
            </a:r>
            <a:r>
              <a:rPr lang="en-US" altLang="zh-TW" dirty="0" err="1">
                <a:solidFill>
                  <a:srgbClr val="0070C0"/>
                </a:solidFill>
              </a:rPr>
              <a:t>getWord</a:t>
            </a:r>
            <a:r>
              <a:rPr lang="en-US" altLang="zh-TW" dirty="0">
                <a:solidFill>
                  <a:srgbClr val="0070C0"/>
                </a:solidFill>
              </a:rPr>
              <a:t>() { return "hello"; } };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 err="1">
                <a:solidFill>
                  <a:srgbClr val="0070C0"/>
                </a:solidFill>
              </a:rPr>
              <a:t>object</a:t>
            </a:r>
            <a:r>
              <a:rPr lang="en-US" altLang="zh-TW" dirty="0" err="1">
                <a:solidFill>
                  <a:srgbClr val="0070C0"/>
                </a:solidFill>
              </a:rPr>
              <a:t>.getWord</a:t>
            </a:r>
            <a:r>
              <a:rPr lang="en-US" altLang="zh-TW" dirty="0">
                <a:solidFill>
                  <a:srgbClr val="0070C0"/>
                </a:solidFill>
              </a:rPr>
              <a:t>());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→ hello</a:t>
            </a:r>
          </a:p>
          <a:p>
            <a:pPr lvl="3"/>
            <a:r>
              <a:rPr lang="en-US" altLang="zh-TW" dirty="0"/>
              <a:t>allowed to </a:t>
            </a:r>
            <a:r>
              <a:rPr lang="en-US" altLang="zh-TW" b="1" dirty="0">
                <a:solidFill>
                  <a:srgbClr val="C00000"/>
                </a:solidFill>
              </a:rPr>
              <a:t>omit</a:t>
            </a:r>
            <a:r>
              <a:rPr lang="en-US" altLang="zh-TW" dirty="0">
                <a:solidFill>
                  <a:srgbClr val="C00000"/>
                </a:solidFill>
              </a:rPr>
              <a:t> the </a:t>
            </a:r>
            <a:r>
              <a:rPr lang="en-US" altLang="zh-TW" b="1" dirty="0">
                <a:solidFill>
                  <a:srgbClr val="C00000"/>
                </a:solidFill>
              </a:rPr>
              <a:t>class name </a:t>
            </a:r>
            <a:r>
              <a:rPr lang="en-US" altLang="zh-TW" dirty="0">
                <a:solidFill>
                  <a:srgbClr val="C00000"/>
                </a:solidFill>
              </a:rPr>
              <a:t>in a class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expression</a:t>
            </a:r>
            <a:r>
              <a:rPr lang="en-US" altLang="zh-TW" dirty="0"/>
              <a:t>.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05" y="1052736"/>
            <a:ext cx="3312368" cy="67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0320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Overriding</a:t>
            </a:r>
            <a:r>
              <a:rPr lang="en-US" altLang="zh-TW" dirty="0"/>
              <a:t> derived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add a property to an object:</a:t>
            </a:r>
          </a:p>
          <a:p>
            <a:pPr lvl="1"/>
            <a:r>
              <a:rPr lang="en-US" altLang="zh-TW" dirty="0"/>
              <a:t>If there was already a property </a:t>
            </a:r>
            <a:r>
              <a:rPr lang="en-US" altLang="zh-TW" dirty="0">
                <a:solidFill>
                  <a:srgbClr val="C00000"/>
                </a:solidFill>
              </a:rPr>
              <a:t>with the same name </a:t>
            </a:r>
            <a:r>
              <a:rPr lang="en-US" altLang="zh-TW" dirty="0"/>
              <a:t>in the prototype</a:t>
            </a:r>
          </a:p>
          <a:p>
            <a:pPr lvl="2"/>
            <a:r>
              <a:rPr lang="en-US" altLang="zh-TW" dirty="0"/>
              <a:t>this property will no longer affect the object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// use previous Rabbit class</a:t>
            </a: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Rabbit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C00000"/>
                </a:solidFill>
              </a:rPr>
              <a:t>prototype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dirty="0" err="1">
                <a:solidFill>
                  <a:srgbClr val="7030A0"/>
                </a:solidFill>
              </a:rPr>
              <a:t>teeth</a:t>
            </a:r>
            <a:r>
              <a:rPr lang="en-US" altLang="zh-TW" dirty="0">
                <a:solidFill>
                  <a:srgbClr val="0070C0"/>
                </a:solidFill>
              </a:rPr>
              <a:t> = "small"; </a:t>
            </a:r>
            <a:r>
              <a:rPr lang="en-US" altLang="zh-TW" dirty="0">
                <a:solidFill>
                  <a:srgbClr val="C00000"/>
                </a:solidFill>
              </a:rPr>
              <a:t>// add new property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killerRabbit.teeth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002060"/>
                </a:solidFill>
              </a:rPr>
              <a:t>// → small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//</a:t>
            </a:r>
            <a:r>
              <a:rPr lang="en-US" altLang="zh-TW" dirty="0">
                <a:solidFill>
                  <a:srgbClr val="C00000"/>
                </a:solidFill>
              </a:rPr>
              <a:t>add </a:t>
            </a:r>
            <a:r>
              <a:rPr lang="en-US" altLang="zh-TW" b="1" dirty="0">
                <a:solidFill>
                  <a:srgbClr val="C00000"/>
                </a:solidFill>
              </a:rPr>
              <a:t>new</a:t>
            </a:r>
            <a:r>
              <a:rPr lang="en-US" altLang="zh-TW" dirty="0">
                <a:solidFill>
                  <a:srgbClr val="C00000"/>
                </a:solidFill>
              </a:rPr>
              <a:t> property: </a:t>
            </a:r>
            <a:r>
              <a:rPr lang="en-US" altLang="zh-TW" dirty="0">
                <a:solidFill>
                  <a:srgbClr val="002060"/>
                </a:solidFill>
              </a:rPr>
              <a:t>teeth</a:t>
            </a:r>
            <a:r>
              <a:rPr lang="en-US" altLang="zh-TW" dirty="0">
                <a:solidFill>
                  <a:srgbClr val="C00000"/>
                </a:solidFill>
              </a:rPr>
              <a:t> to </a:t>
            </a:r>
            <a:r>
              <a:rPr lang="en-US" altLang="zh-TW" dirty="0" err="1">
                <a:solidFill>
                  <a:srgbClr val="002060"/>
                </a:solidFill>
              </a:rPr>
              <a:t>killerRabbit</a:t>
            </a:r>
            <a:r>
              <a:rPr lang="en-US" altLang="zh-TW" dirty="0">
                <a:solidFill>
                  <a:srgbClr val="002060"/>
                </a:solidFill>
              </a:rPr>
              <a:t> object</a:t>
            </a:r>
          </a:p>
          <a:p>
            <a:pPr lvl="2"/>
            <a:r>
              <a:rPr lang="en-US" altLang="zh-TW" b="1" dirty="0" err="1">
                <a:solidFill>
                  <a:srgbClr val="0070C0"/>
                </a:solidFill>
              </a:rPr>
              <a:t>killerRabbit</a:t>
            </a:r>
            <a:r>
              <a:rPr lang="en-US" altLang="zh-TW" dirty="0" err="1">
                <a:solidFill>
                  <a:srgbClr val="0070C0"/>
                </a:solidFill>
              </a:rPr>
              <a:t>.teeth</a:t>
            </a:r>
            <a:r>
              <a:rPr lang="en-US" altLang="zh-TW" dirty="0">
                <a:solidFill>
                  <a:srgbClr val="0070C0"/>
                </a:solidFill>
              </a:rPr>
              <a:t> = "long, sharp, and bloody";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 err="1">
                <a:solidFill>
                  <a:srgbClr val="C00000"/>
                </a:solidFill>
              </a:rPr>
              <a:t>killerRabbit</a:t>
            </a:r>
            <a:r>
              <a:rPr lang="en-US" altLang="zh-TW" dirty="0" err="1">
                <a:solidFill>
                  <a:srgbClr val="0070C0"/>
                </a:solidFill>
              </a:rPr>
              <a:t>.teeth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002060"/>
                </a:solidFill>
              </a:rPr>
              <a:t>// → long, sharp, and bloody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 err="1">
                <a:solidFill>
                  <a:srgbClr val="0070C0"/>
                </a:solidFill>
              </a:rPr>
              <a:t>blackRabbit</a:t>
            </a:r>
            <a:r>
              <a:rPr lang="en-US" altLang="zh-TW" dirty="0" err="1">
                <a:solidFill>
                  <a:srgbClr val="0070C0"/>
                </a:solidFill>
              </a:rPr>
              <a:t>.teeth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002060"/>
                </a:solidFill>
              </a:rPr>
              <a:t>//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→ small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 err="1">
                <a:solidFill>
                  <a:srgbClr val="0070C0"/>
                </a:solidFill>
              </a:rPr>
              <a:t>Rabbit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C00000"/>
                </a:solidFill>
              </a:rPr>
              <a:t>prototype</a:t>
            </a:r>
            <a:r>
              <a:rPr lang="en-US" altLang="zh-TW" dirty="0" err="1">
                <a:solidFill>
                  <a:srgbClr val="0070C0"/>
                </a:solidFill>
              </a:rPr>
              <a:t>.teeth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  <a:r>
              <a:rPr lang="en-US" altLang="zh-TW" dirty="0"/>
              <a:t> // → small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623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Overriding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901106"/>
            <a:ext cx="9144000" cy="295689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Overriding is also used to give the </a:t>
            </a:r>
            <a:r>
              <a:rPr lang="en-US" altLang="zh-TW" sz="2800" dirty="0">
                <a:solidFill>
                  <a:srgbClr val="C00000"/>
                </a:solidFill>
              </a:rPr>
              <a:t>standard function </a:t>
            </a:r>
            <a:r>
              <a:rPr lang="en-US" altLang="zh-TW" sz="2800" dirty="0"/>
              <a:t>and </a:t>
            </a:r>
            <a:r>
              <a:rPr lang="en-US" altLang="zh-TW" sz="2800" dirty="0">
                <a:solidFill>
                  <a:srgbClr val="C00000"/>
                </a:solidFill>
              </a:rPr>
              <a:t>array prototypes </a:t>
            </a:r>
            <a:r>
              <a:rPr lang="en-US" altLang="zh-TW" sz="2800" dirty="0"/>
              <a:t>a different </a:t>
            </a:r>
            <a:r>
              <a:rPr lang="en-US" altLang="zh-TW" sz="2800" dirty="0" err="1">
                <a:solidFill>
                  <a:srgbClr val="C00000"/>
                </a:solidFill>
              </a:rPr>
              <a:t>toString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/>
              <a:t>method than the basic object prototype: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 err="1">
                <a:solidFill>
                  <a:srgbClr val="0070C0"/>
                </a:solidFill>
              </a:rPr>
              <a:t>Array</a:t>
            </a:r>
            <a:r>
              <a:rPr lang="en-US" altLang="zh-TW" dirty="0" err="1">
                <a:solidFill>
                  <a:srgbClr val="0070C0"/>
                </a:solidFill>
              </a:rPr>
              <a:t>.prototype.toString</a:t>
            </a:r>
            <a:r>
              <a:rPr lang="en-US" altLang="zh-TW" dirty="0">
                <a:solidFill>
                  <a:srgbClr val="0070C0"/>
                </a:solidFill>
              </a:rPr>
              <a:t> == </a:t>
            </a:r>
            <a:r>
              <a:rPr lang="en-US" altLang="zh-TW" b="1" dirty="0" err="1">
                <a:solidFill>
                  <a:srgbClr val="0070C0"/>
                </a:solidFill>
              </a:rPr>
              <a:t>Object</a:t>
            </a:r>
            <a:r>
              <a:rPr lang="en-US" altLang="zh-TW" dirty="0" err="1">
                <a:solidFill>
                  <a:srgbClr val="0070C0"/>
                </a:solidFill>
              </a:rPr>
              <a:t>.prototype.toString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→ false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console.log([1, 2].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()); </a:t>
            </a:r>
            <a:r>
              <a:rPr lang="en-US" altLang="zh-TW" dirty="0"/>
              <a:t>// → 1,2</a:t>
            </a:r>
            <a:endParaRPr lang="en-US" altLang="zh-TW" sz="6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90066"/>
            <a:ext cx="7363144" cy="34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Bindings and scopes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When the code inside the </a:t>
            </a:r>
            <a:r>
              <a:rPr lang="en-US" altLang="zh-TW" b="1" dirty="0">
                <a:solidFill>
                  <a:srgbClr val="0070C0"/>
                </a:solidFill>
              </a:rPr>
              <a:t>halve</a:t>
            </a:r>
            <a:r>
              <a:rPr lang="en-US" altLang="zh-TW" dirty="0"/>
              <a:t> function refers to n, it is seeing its </a:t>
            </a:r>
            <a:r>
              <a:rPr lang="en-US" altLang="zh-TW" b="1" i="1" dirty="0"/>
              <a:t>own</a:t>
            </a:r>
            <a:r>
              <a:rPr lang="en-US" altLang="zh-TW" i="1" dirty="0"/>
              <a:t> </a:t>
            </a:r>
            <a:r>
              <a:rPr lang="en-US" altLang="zh-TW" dirty="0"/>
              <a:t>n, not the </a:t>
            </a:r>
            <a:r>
              <a:rPr lang="en-US" altLang="zh-TW" b="1" i="1" dirty="0"/>
              <a:t>global</a:t>
            </a:r>
            <a:r>
              <a:rPr lang="en-US" altLang="zh-TW" b="1" dirty="0"/>
              <a:t> 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halve = function(n)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return n / 2;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};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n = 10;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>
                <a:solidFill>
                  <a:srgbClr val="0070C0"/>
                </a:solidFill>
              </a:rPr>
              <a:t>halve</a:t>
            </a:r>
            <a:r>
              <a:rPr lang="en-US" altLang="zh-TW" dirty="0">
                <a:solidFill>
                  <a:srgbClr val="0070C0"/>
                </a:solidFill>
              </a:rPr>
              <a:t>(100)); </a:t>
            </a:r>
            <a:r>
              <a:rPr lang="en-US" altLang="zh-TW" dirty="0"/>
              <a:t>// → </a:t>
            </a:r>
            <a:r>
              <a:rPr lang="en-US" altLang="zh-TW" dirty="0">
                <a:solidFill>
                  <a:srgbClr val="C00000"/>
                </a:solidFill>
              </a:rPr>
              <a:t>50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i="1" dirty="0">
                <a:solidFill>
                  <a:srgbClr val="0070C0"/>
                </a:solidFill>
              </a:rPr>
              <a:t>n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/>
              <a:t>// → </a:t>
            </a:r>
            <a:r>
              <a:rPr lang="en-US" altLang="zh-TW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218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It is a </a:t>
            </a:r>
            <a:r>
              <a:rPr lang="en-US" altLang="zh-TW" b="1" dirty="0"/>
              <a:t>data structure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associates </a:t>
            </a:r>
            <a:r>
              <a:rPr lang="en-US" altLang="zh-TW" dirty="0">
                <a:solidFill>
                  <a:srgbClr val="C00000"/>
                </a:solidFill>
              </a:rPr>
              <a:t>values (the keys) </a:t>
            </a:r>
            <a:r>
              <a:rPr lang="en-US" altLang="zh-TW" dirty="0"/>
              <a:t>with other </a:t>
            </a:r>
            <a:r>
              <a:rPr lang="en-US" altLang="zh-TW" dirty="0">
                <a:solidFill>
                  <a:srgbClr val="C00000"/>
                </a:solidFill>
              </a:rPr>
              <a:t>values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ages = { Boris: 39, Liang: 22, </a:t>
            </a:r>
            <a:r>
              <a:rPr lang="en-US" altLang="zh-TW" dirty="0" err="1">
                <a:solidFill>
                  <a:srgbClr val="0070C0"/>
                </a:solidFill>
              </a:rPr>
              <a:t>Júlia</a:t>
            </a:r>
            <a:r>
              <a:rPr lang="en-US" altLang="zh-TW" dirty="0">
                <a:solidFill>
                  <a:srgbClr val="0070C0"/>
                </a:solidFill>
              </a:rPr>
              <a:t>: 62 }; </a:t>
            </a:r>
            <a:r>
              <a:rPr lang="en-US" altLang="zh-TW" dirty="0">
                <a:solidFill>
                  <a:srgbClr val="002060"/>
                </a:solidFill>
              </a:rPr>
              <a:t>// a object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>
                <a:solidFill>
                  <a:srgbClr val="C00000"/>
                </a:solidFill>
              </a:rPr>
              <a:t>`</a:t>
            </a:r>
            <a:r>
              <a:rPr lang="en-US" altLang="zh-TW" dirty="0" err="1">
                <a:solidFill>
                  <a:srgbClr val="0070C0"/>
                </a:solidFill>
              </a:rPr>
              <a:t>Júlia</a:t>
            </a:r>
            <a:r>
              <a:rPr lang="en-US" altLang="zh-TW" dirty="0">
                <a:solidFill>
                  <a:srgbClr val="0070C0"/>
                </a:solidFill>
              </a:rPr>
              <a:t> is </a:t>
            </a:r>
            <a:r>
              <a:rPr lang="en-US" altLang="zh-TW" b="1" dirty="0">
                <a:solidFill>
                  <a:srgbClr val="0070C0"/>
                </a:solidFill>
              </a:rPr>
              <a:t>${</a:t>
            </a:r>
            <a:r>
              <a:rPr lang="en-US" altLang="zh-TW" dirty="0">
                <a:solidFill>
                  <a:srgbClr val="0070C0"/>
                </a:solidFill>
              </a:rPr>
              <a:t>ages["</a:t>
            </a:r>
            <a:r>
              <a:rPr lang="en-US" altLang="zh-TW" dirty="0" err="1">
                <a:solidFill>
                  <a:srgbClr val="0070C0"/>
                </a:solidFill>
              </a:rPr>
              <a:t>Júlia</a:t>
            </a:r>
            <a:r>
              <a:rPr lang="en-US" altLang="zh-TW" dirty="0">
                <a:solidFill>
                  <a:srgbClr val="0070C0"/>
                </a:solidFill>
              </a:rPr>
              <a:t>"]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b="1" dirty="0">
                <a:solidFill>
                  <a:srgbClr val="C00000"/>
                </a:solidFill>
              </a:rPr>
              <a:t>`</a:t>
            </a:r>
            <a:r>
              <a:rPr lang="en-US" altLang="zh-TW" dirty="0">
                <a:solidFill>
                  <a:srgbClr val="0070C0"/>
                </a:solidFill>
              </a:rPr>
              <a:t>); // → </a:t>
            </a:r>
            <a:r>
              <a:rPr lang="en-US" altLang="zh-TW" dirty="0" err="1">
                <a:solidFill>
                  <a:srgbClr val="0070C0"/>
                </a:solidFill>
              </a:rPr>
              <a:t>Júlia</a:t>
            </a:r>
            <a:r>
              <a:rPr lang="en-US" altLang="zh-TW" dirty="0">
                <a:solidFill>
                  <a:srgbClr val="0070C0"/>
                </a:solidFill>
              </a:rPr>
              <a:t> is 62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console.log("Is Jack's age known?", "Jack" </a:t>
            </a:r>
            <a:r>
              <a:rPr lang="en-US" altLang="zh-TW" dirty="0">
                <a:solidFill>
                  <a:srgbClr val="C00000"/>
                </a:solidFill>
              </a:rPr>
              <a:t>in</a:t>
            </a:r>
            <a:r>
              <a:rPr lang="en-US" altLang="zh-TW" dirty="0">
                <a:solidFill>
                  <a:srgbClr val="0070C0"/>
                </a:solidFill>
              </a:rPr>
              <a:t> ages);</a:t>
            </a:r>
          </a:p>
          <a:p>
            <a:pPr lvl="2"/>
            <a:r>
              <a:rPr lang="en-US" altLang="zh-TW" dirty="0"/>
              <a:t>// → Is Jack's age known?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console.log("Is </a:t>
            </a:r>
            <a:r>
              <a:rPr lang="en-US" altLang="zh-TW" dirty="0" err="1">
                <a:solidFill>
                  <a:srgbClr val="0070C0"/>
                </a:solidFill>
              </a:rPr>
              <a:t>toString's</a:t>
            </a:r>
            <a:r>
              <a:rPr lang="en-US" altLang="zh-TW" dirty="0">
                <a:solidFill>
                  <a:srgbClr val="0070C0"/>
                </a:solidFill>
              </a:rPr>
              <a:t> age known?", "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" </a:t>
            </a:r>
            <a:r>
              <a:rPr lang="en-US" altLang="zh-TW" dirty="0">
                <a:solidFill>
                  <a:srgbClr val="C00000"/>
                </a:solidFill>
              </a:rPr>
              <a:t>in</a:t>
            </a:r>
            <a:r>
              <a:rPr lang="en-US" altLang="zh-TW" dirty="0">
                <a:solidFill>
                  <a:srgbClr val="0070C0"/>
                </a:solidFill>
              </a:rPr>
              <a:t> ages);</a:t>
            </a:r>
          </a:p>
          <a:p>
            <a:pPr lvl="2"/>
            <a:r>
              <a:rPr lang="en-US" altLang="zh-TW" dirty="0"/>
              <a:t>// → Is </a:t>
            </a:r>
            <a:r>
              <a:rPr lang="en-US" altLang="zh-TW" dirty="0" err="1"/>
              <a:t>toString's</a:t>
            </a:r>
            <a:r>
              <a:rPr lang="en-US" altLang="zh-TW" dirty="0"/>
              <a:t> age known</a:t>
            </a:r>
            <a:r>
              <a:rPr lang="en-US" altLang="zh-TW" dirty="0">
                <a:solidFill>
                  <a:srgbClr val="C00000"/>
                </a:solidFill>
              </a:rPr>
              <a:t>? True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//a plain objects </a:t>
            </a:r>
            <a:r>
              <a:rPr lang="en-US" altLang="zh-TW" b="1" dirty="0">
                <a:solidFill>
                  <a:srgbClr val="002060"/>
                </a:solidFill>
              </a:rPr>
              <a:t>derive</a:t>
            </a:r>
            <a:r>
              <a:rPr lang="en-US" altLang="zh-TW" dirty="0">
                <a:solidFill>
                  <a:srgbClr val="002060"/>
                </a:solidFill>
              </a:rPr>
              <a:t> from </a:t>
            </a:r>
            <a:r>
              <a:rPr lang="en-US" altLang="zh-TW" b="1" dirty="0" err="1">
                <a:solidFill>
                  <a:srgbClr val="002060"/>
                </a:solidFill>
              </a:rPr>
              <a:t>Object.prototype</a:t>
            </a:r>
            <a:r>
              <a:rPr lang="en-US" altLang="zh-TW" dirty="0">
                <a:solidFill>
                  <a:srgbClr val="002060"/>
                </a:solidFill>
              </a:rPr>
              <a:t>, the property is there </a:t>
            </a:r>
            <a:r>
              <a:rPr lang="en-US" altLang="zh-TW" b="1" dirty="0">
                <a:solidFill>
                  <a:srgbClr val="002060"/>
                </a:solidFill>
              </a:rPr>
              <a:t>(</a:t>
            </a:r>
            <a:r>
              <a:rPr lang="en-US" altLang="zh-TW" b="1" dirty="0" err="1">
                <a:solidFill>
                  <a:srgbClr val="002060"/>
                </a:solidFill>
              </a:rPr>
              <a:t>toString</a:t>
            </a:r>
            <a:r>
              <a:rPr lang="en-US" altLang="zh-TW" b="1" dirty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5769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Map</a:t>
            </a:r>
            <a:r>
              <a:rPr lang="zh-TW" altLang="en-US" b="1" dirty="0"/>
              <a:t>  </a:t>
            </a:r>
            <a:r>
              <a:rPr lang="en-US" altLang="zh-TW" b="1" dirty="0"/>
              <a:t>//not </a:t>
            </a:r>
            <a:r>
              <a:rPr lang="en-US" altLang="zh-TW" b="1" dirty="0">
                <a:hlinkClick r:id="rId2"/>
              </a:rPr>
              <a:t>map()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JS comes with a </a:t>
            </a:r>
            <a:r>
              <a:rPr lang="en-US" altLang="zh-TW" dirty="0">
                <a:solidFill>
                  <a:srgbClr val="C00000"/>
                </a:solidFill>
              </a:rPr>
              <a:t>class</a:t>
            </a:r>
            <a:r>
              <a:rPr lang="en-US" altLang="zh-TW" dirty="0"/>
              <a:t> called </a:t>
            </a:r>
            <a:r>
              <a:rPr lang="en-US" altLang="zh-TW" dirty="0">
                <a:solidFill>
                  <a:srgbClr val="C00000"/>
                </a:solidFill>
                <a:hlinkClick r:id="rId3"/>
              </a:rPr>
              <a:t>Map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C00000"/>
                </a:solidFill>
              </a:rPr>
              <a:t>語法</a:t>
            </a:r>
            <a:r>
              <a:rPr lang="en-US" altLang="zh-TW" dirty="0">
                <a:solidFill>
                  <a:srgbClr val="C00000"/>
                </a:solidFill>
              </a:rPr>
              <a:t>: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new Map([</a:t>
            </a:r>
            <a:r>
              <a:rPr lang="en-US" altLang="zh-TW" dirty="0" err="1">
                <a:solidFill>
                  <a:srgbClr val="C00000"/>
                </a:solidFill>
              </a:rPr>
              <a:t>iterable</a:t>
            </a:r>
            <a:r>
              <a:rPr lang="en-US" altLang="zh-TW" dirty="0">
                <a:solidFill>
                  <a:srgbClr val="C00000"/>
                </a:solidFill>
              </a:rPr>
              <a:t>]) 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that is written for this exact purpose: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ages = new </a:t>
            </a:r>
            <a:r>
              <a:rPr lang="en-US" altLang="zh-TW" dirty="0">
                <a:solidFill>
                  <a:srgbClr val="C00000"/>
                </a:solidFill>
              </a:rPr>
              <a:t>Map</a:t>
            </a:r>
            <a:r>
              <a:rPr lang="en-US" altLang="zh-TW" dirty="0">
                <a:solidFill>
                  <a:srgbClr val="0070C0"/>
                </a:solidFill>
              </a:rPr>
              <a:t>(); </a:t>
            </a:r>
            <a:r>
              <a:rPr lang="en-US" altLang="zh-TW" dirty="0"/>
              <a:t>//M</a:t>
            </a:r>
            <a:r>
              <a:rPr lang="zh-TW" altLang="en-US" dirty="0"/>
              <a:t>大寫</a:t>
            </a:r>
            <a:r>
              <a:rPr lang="en-US" altLang="zh-TW" dirty="0"/>
              <a:t>, </a:t>
            </a:r>
            <a:r>
              <a:rPr lang="zh-TW" altLang="en-US" dirty="0"/>
              <a:t>非</a:t>
            </a:r>
            <a:r>
              <a:rPr lang="en-US" altLang="zh-TW" dirty="0"/>
              <a:t>map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ages.</a:t>
            </a:r>
            <a:r>
              <a:rPr lang="en-US" altLang="zh-TW" dirty="0" err="1">
                <a:solidFill>
                  <a:srgbClr val="C00000"/>
                </a:solidFill>
              </a:rPr>
              <a:t>set</a:t>
            </a:r>
            <a:r>
              <a:rPr lang="en-US" altLang="zh-TW" dirty="0">
                <a:solidFill>
                  <a:srgbClr val="0070C0"/>
                </a:solidFill>
              </a:rPr>
              <a:t>("Boris", 39);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ages.set</a:t>
            </a:r>
            <a:r>
              <a:rPr lang="en-US" altLang="zh-TW" dirty="0">
                <a:solidFill>
                  <a:srgbClr val="0070C0"/>
                </a:solidFill>
              </a:rPr>
              <a:t>("Liang", 22);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ages.set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Júlia</a:t>
            </a:r>
            <a:r>
              <a:rPr lang="en-US" altLang="zh-TW" dirty="0">
                <a:solidFill>
                  <a:srgbClr val="0070C0"/>
                </a:solidFill>
              </a:rPr>
              <a:t>", 62);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console.log(`</a:t>
            </a:r>
            <a:r>
              <a:rPr lang="en-US" altLang="zh-TW" dirty="0" err="1">
                <a:solidFill>
                  <a:srgbClr val="0070C0"/>
                </a:solidFill>
              </a:rPr>
              <a:t>Júlia</a:t>
            </a:r>
            <a:r>
              <a:rPr lang="en-US" altLang="zh-TW" dirty="0">
                <a:solidFill>
                  <a:srgbClr val="0070C0"/>
                </a:solidFill>
              </a:rPr>
              <a:t> is </a:t>
            </a:r>
            <a:r>
              <a:rPr lang="en-US" altLang="zh-TW" b="1" dirty="0">
                <a:solidFill>
                  <a:srgbClr val="0070C0"/>
                </a:solidFill>
              </a:rPr>
              <a:t>${</a:t>
            </a:r>
            <a:r>
              <a:rPr lang="en-US" altLang="zh-TW" dirty="0" err="1">
                <a:solidFill>
                  <a:srgbClr val="0070C0"/>
                </a:solidFill>
              </a:rPr>
              <a:t>ages.</a:t>
            </a:r>
            <a:r>
              <a:rPr lang="en-US" altLang="zh-TW" dirty="0" err="1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Júlia</a:t>
            </a:r>
            <a:r>
              <a:rPr lang="en-US" altLang="zh-TW" dirty="0">
                <a:solidFill>
                  <a:srgbClr val="0070C0"/>
                </a:solidFill>
              </a:rPr>
              <a:t>")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`);</a:t>
            </a:r>
          </a:p>
          <a:p>
            <a:pPr lvl="2"/>
            <a:r>
              <a:rPr lang="en-US" altLang="zh-TW" dirty="0"/>
              <a:t>// → </a:t>
            </a:r>
            <a:r>
              <a:rPr lang="en-US" altLang="zh-TW" dirty="0" err="1"/>
              <a:t>Júlia</a:t>
            </a:r>
            <a:r>
              <a:rPr lang="en-US" altLang="zh-TW" dirty="0"/>
              <a:t> is 62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console.log("Is Jack's age known?", </a:t>
            </a:r>
            <a:r>
              <a:rPr lang="en-US" altLang="zh-TW" dirty="0" err="1">
                <a:solidFill>
                  <a:srgbClr val="0070C0"/>
                </a:solidFill>
              </a:rPr>
              <a:t>ages.</a:t>
            </a:r>
            <a:r>
              <a:rPr lang="en-US" altLang="zh-TW" dirty="0" err="1">
                <a:solidFill>
                  <a:srgbClr val="C00000"/>
                </a:solidFill>
              </a:rPr>
              <a:t>has</a:t>
            </a:r>
            <a:r>
              <a:rPr lang="en-US" altLang="zh-TW" dirty="0">
                <a:solidFill>
                  <a:srgbClr val="0070C0"/>
                </a:solidFill>
              </a:rPr>
              <a:t>("Jack"));</a:t>
            </a:r>
          </a:p>
          <a:p>
            <a:pPr lvl="2"/>
            <a:r>
              <a:rPr lang="en-US" altLang="zh-TW" dirty="0"/>
              <a:t>// → Is Jack's age known?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ages.</a:t>
            </a:r>
            <a:r>
              <a:rPr lang="en-US" altLang="zh-TW" dirty="0" err="1">
                <a:solidFill>
                  <a:srgbClr val="C00000"/>
                </a:solidFill>
              </a:rPr>
              <a:t>has</a:t>
            </a:r>
            <a:r>
              <a:rPr lang="en-US" altLang="zh-TW" dirty="0">
                <a:solidFill>
                  <a:srgbClr val="0070C0"/>
                </a:solidFill>
              </a:rPr>
              <a:t>("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"));</a:t>
            </a:r>
          </a:p>
          <a:p>
            <a:pPr lvl="2"/>
            <a:r>
              <a:rPr lang="en-US" altLang="zh-TW" dirty="0"/>
              <a:t>// →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false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set, get, and has: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are part of the interface of the </a:t>
            </a:r>
            <a:r>
              <a:rPr lang="en-US" altLang="zh-TW" dirty="0">
                <a:solidFill>
                  <a:srgbClr val="C00000"/>
                </a:solidFill>
              </a:rPr>
              <a:t>Map object</a:t>
            </a:r>
          </a:p>
          <a:p>
            <a:pPr lvl="1"/>
            <a:r>
              <a:rPr lang="en-US" altLang="zh-TW" dirty="0" err="1"/>
              <a:t>hasOwnProperty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console.log({x: 1}.</a:t>
            </a:r>
            <a:r>
              <a:rPr lang="en-US" altLang="zh-TW" dirty="0" err="1">
                <a:solidFill>
                  <a:srgbClr val="0070C0"/>
                </a:solidFill>
              </a:rPr>
              <a:t>hasOwnProperty</a:t>
            </a:r>
            <a:r>
              <a:rPr lang="en-US" altLang="zh-TW" dirty="0">
                <a:solidFill>
                  <a:srgbClr val="0070C0"/>
                </a:solidFill>
              </a:rPr>
              <a:t>(“x”));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→ true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console.log({x: 1}.</a:t>
            </a:r>
            <a:r>
              <a:rPr lang="en-US" altLang="zh-TW" dirty="0" err="1">
                <a:solidFill>
                  <a:srgbClr val="0070C0"/>
                </a:solidFill>
              </a:rPr>
              <a:t>hasOwnProperty</a:t>
            </a:r>
            <a:r>
              <a:rPr lang="en-US" altLang="zh-TW" dirty="0">
                <a:solidFill>
                  <a:srgbClr val="0070C0"/>
                </a:solidFill>
              </a:rPr>
              <a:t>(“</a:t>
            </a:r>
            <a:r>
              <a:rPr lang="en-US" altLang="zh-TW" dirty="0" err="1">
                <a:solidFill>
                  <a:srgbClr val="0070C0"/>
                </a:solidFill>
              </a:rPr>
              <a:t>toString</a:t>
            </a:r>
            <a:r>
              <a:rPr lang="en-US" altLang="zh-TW" dirty="0">
                <a:solidFill>
                  <a:srgbClr val="0070C0"/>
                </a:solidFill>
              </a:rPr>
              <a:t>”));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// → false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943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Symbols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Symbols are values</a:t>
            </a:r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/>
              <a:t>created with the </a:t>
            </a:r>
            <a:r>
              <a:rPr lang="en-US" altLang="zh-TW" sz="2400" dirty="0">
                <a:solidFill>
                  <a:srgbClr val="C00000"/>
                </a:solidFill>
              </a:rPr>
              <a:t>Symbol function</a:t>
            </a:r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Unlike strings:</a:t>
            </a:r>
          </a:p>
          <a:p>
            <a:pPr lvl="1"/>
            <a:r>
              <a:rPr lang="en-US" altLang="zh-TW" dirty="0"/>
              <a:t>newly created symbols are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unique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you </a:t>
            </a:r>
            <a:r>
              <a:rPr lang="en-US" altLang="zh-TW" dirty="0">
                <a:solidFill>
                  <a:srgbClr val="C00000"/>
                </a:solidFill>
              </a:rPr>
              <a:t>cannot create </a:t>
            </a:r>
            <a:r>
              <a:rPr lang="en-US" altLang="zh-TW" b="1" dirty="0">
                <a:solidFill>
                  <a:srgbClr val="C00000"/>
                </a:solidFill>
              </a:rPr>
              <a:t>the same symbol twice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 err="1">
                <a:solidFill>
                  <a:srgbClr val="0070C0"/>
                </a:solidFill>
              </a:rPr>
              <a:t>sym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C00000"/>
                </a:solidFill>
              </a:rPr>
              <a:t>Symbol</a:t>
            </a:r>
            <a:r>
              <a:rPr lang="en-US" altLang="zh-TW" dirty="0">
                <a:solidFill>
                  <a:srgbClr val="0070C0"/>
                </a:solidFill>
              </a:rPr>
              <a:t>("name");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C00000"/>
                </a:solidFill>
              </a:rPr>
              <a:t>sym</a:t>
            </a:r>
            <a:r>
              <a:rPr lang="en-US" altLang="zh-TW" dirty="0">
                <a:solidFill>
                  <a:srgbClr val="C00000"/>
                </a:solidFill>
              </a:rPr>
              <a:t> == Symbol("name")</a:t>
            </a:r>
            <a:r>
              <a:rPr lang="en-US" altLang="zh-TW" dirty="0">
                <a:solidFill>
                  <a:srgbClr val="0070C0"/>
                </a:solidFill>
              </a:rPr>
              <a:t>); </a:t>
            </a:r>
            <a:r>
              <a:rPr lang="en-US" altLang="zh-TW" dirty="0">
                <a:solidFill>
                  <a:srgbClr val="002060"/>
                </a:solidFill>
              </a:rPr>
              <a:t>// → false</a:t>
            </a:r>
          </a:p>
          <a:p>
            <a:pPr lvl="1"/>
            <a:r>
              <a:rPr lang="en-US" altLang="zh-TW" dirty="0"/>
              <a:t>// unique Symbol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Rabbit.prototype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b="1" dirty="0" err="1">
                <a:solidFill>
                  <a:srgbClr val="0070C0"/>
                </a:solidFill>
              </a:rPr>
              <a:t>sym</a:t>
            </a:r>
            <a:r>
              <a:rPr lang="en-US" altLang="zh-TW" dirty="0">
                <a:solidFill>
                  <a:srgbClr val="0070C0"/>
                </a:solidFill>
              </a:rPr>
              <a:t>] = 55;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blackRabbit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b="1" dirty="0" err="1">
                <a:solidFill>
                  <a:srgbClr val="0070C0"/>
                </a:solidFill>
              </a:rPr>
              <a:t>sym</a:t>
            </a:r>
            <a:r>
              <a:rPr lang="en-US" altLang="zh-TW" dirty="0">
                <a:solidFill>
                  <a:srgbClr val="0070C0"/>
                </a:solidFill>
              </a:rPr>
              <a:t>]); </a:t>
            </a:r>
            <a:r>
              <a:rPr lang="en-US" altLang="zh-TW" dirty="0"/>
              <a:t>// → 55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4948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iterator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b="1" dirty="0" err="1"/>
              <a:t>Symbol.iterator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sz="2400" dirty="0"/>
              <a:t>It has a </a:t>
            </a:r>
            <a:r>
              <a:rPr lang="en-US" altLang="zh-TW" sz="2400" b="1" dirty="0">
                <a:solidFill>
                  <a:srgbClr val="C00000"/>
                </a:solidFill>
              </a:rPr>
              <a:t>next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method</a:t>
            </a:r>
            <a:r>
              <a:rPr lang="en-US" altLang="zh-TW" sz="2400" dirty="0"/>
              <a:t> that returns the next result.</a:t>
            </a:r>
          </a:p>
          <a:p>
            <a:pPr lvl="1"/>
            <a:r>
              <a:rPr lang="en-US" altLang="zh-TW" sz="2400" dirty="0"/>
              <a:t>That result should be an </a:t>
            </a:r>
            <a:r>
              <a:rPr lang="en-US" altLang="zh-TW" sz="2400" dirty="0">
                <a:solidFill>
                  <a:srgbClr val="C00000"/>
                </a:solidFill>
              </a:rPr>
              <a:t>object</a:t>
            </a:r>
            <a:r>
              <a:rPr lang="en-US" altLang="zh-TW" sz="2400" dirty="0"/>
              <a:t> with a </a:t>
            </a:r>
            <a:r>
              <a:rPr lang="en-US" altLang="zh-TW" sz="2400" dirty="0">
                <a:solidFill>
                  <a:srgbClr val="C00000"/>
                </a:solidFill>
              </a:rPr>
              <a:t>value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property</a:t>
            </a:r>
            <a:r>
              <a:rPr lang="en-US" altLang="zh-TW" sz="2400" dirty="0"/>
              <a:t> that provides the next value</a:t>
            </a:r>
          </a:p>
          <a:p>
            <a:pPr lvl="1"/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C00000"/>
                </a:solidFill>
              </a:rPr>
              <a:t>done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property</a:t>
            </a:r>
            <a:r>
              <a:rPr lang="en-US" altLang="zh-TW" sz="2400" dirty="0"/>
              <a:t> should be </a:t>
            </a:r>
            <a:r>
              <a:rPr lang="en-US" altLang="zh-TW" sz="2400" dirty="0">
                <a:solidFill>
                  <a:srgbClr val="C00000"/>
                </a:solidFill>
              </a:rPr>
              <a:t>true</a:t>
            </a:r>
            <a:r>
              <a:rPr lang="en-US" altLang="zh-TW" sz="2400" dirty="0"/>
              <a:t>:</a:t>
            </a:r>
          </a:p>
          <a:p>
            <a:pPr lvl="2"/>
            <a:r>
              <a:rPr lang="en-US" altLang="zh-TW" dirty="0"/>
              <a:t>when there are </a:t>
            </a:r>
            <a:r>
              <a:rPr lang="en-US" altLang="zh-TW" dirty="0">
                <a:solidFill>
                  <a:srgbClr val="C00000"/>
                </a:solidFill>
              </a:rPr>
              <a:t>no more results and </a:t>
            </a:r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r>
              <a:rPr lang="en-US" altLang="zh-TW" dirty="0">
                <a:solidFill>
                  <a:srgbClr val="C00000"/>
                </a:solidFill>
              </a:rPr>
              <a:t> otherwise</a:t>
            </a:r>
          </a:p>
          <a:p>
            <a:pPr lvl="1"/>
            <a:r>
              <a:rPr lang="en-US" altLang="zh-TW" sz="2400" dirty="0">
                <a:solidFill>
                  <a:srgbClr val="C00000"/>
                </a:solidFill>
              </a:rPr>
              <a:t>next, value, &amp;</a:t>
            </a:r>
            <a:r>
              <a:rPr lang="zh-TW" altLang="en-US" sz="2400" dirty="0">
                <a:solidFill>
                  <a:srgbClr val="C00000"/>
                </a:solidFill>
              </a:rPr>
              <a:t> </a:t>
            </a:r>
            <a:r>
              <a:rPr lang="en-US" altLang="zh-TW" sz="2400" dirty="0">
                <a:solidFill>
                  <a:srgbClr val="C00000"/>
                </a:solidFill>
              </a:rPr>
              <a:t>done </a:t>
            </a:r>
            <a:r>
              <a:rPr lang="en-US" altLang="zh-TW" sz="2400" dirty="0"/>
              <a:t>property names:</a:t>
            </a:r>
          </a:p>
          <a:p>
            <a:pPr lvl="2"/>
            <a:r>
              <a:rPr lang="en-US" altLang="zh-TW" dirty="0"/>
              <a:t>are plain </a:t>
            </a:r>
            <a:r>
              <a:rPr lang="en-US" altLang="zh-TW" dirty="0">
                <a:solidFill>
                  <a:srgbClr val="C00000"/>
                </a:solidFill>
              </a:rPr>
              <a:t>strings</a:t>
            </a:r>
            <a:r>
              <a:rPr lang="en-US" altLang="zh-TW" dirty="0"/>
              <a:t>, not</a:t>
            </a:r>
            <a:r>
              <a:rPr lang="zh-TW" altLang="en-US" dirty="0"/>
              <a:t> </a:t>
            </a:r>
            <a:r>
              <a:rPr lang="en-US" altLang="zh-TW" dirty="0"/>
              <a:t>symbols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okIterator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C00000"/>
                </a:solidFill>
              </a:rPr>
              <a:t>"OK"[</a:t>
            </a:r>
            <a:r>
              <a:rPr lang="en-US" altLang="zh-TW" b="1" dirty="0" err="1">
                <a:solidFill>
                  <a:srgbClr val="C00000"/>
                </a:solidFill>
              </a:rPr>
              <a:t>Symbol.iterator</a:t>
            </a:r>
            <a:r>
              <a:rPr lang="en-US" altLang="zh-TW" b="1" dirty="0">
                <a:solidFill>
                  <a:srgbClr val="C00000"/>
                </a:solidFill>
              </a:rPr>
              <a:t>]();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okIterator.</a:t>
            </a:r>
            <a:r>
              <a:rPr lang="en-US" altLang="zh-TW" dirty="0" err="1">
                <a:solidFill>
                  <a:srgbClr val="C00000"/>
                </a:solidFill>
              </a:rPr>
              <a:t>next</a:t>
            </a:r>
            <a:r>
              <a:rPr lang="en-US" altLang="zh-TW" dirty="0">
                <a:solidFill>
                  <a:srgbClr val="0070C0"/>
                </a:solidFill>
              </a:rPr>
              <a:t>()); </a:t>
            </a:r>
            <a:r>
              <a:rPr lang="en-US" altLang="zh-TW" dirty="0"/>
              <a:t>// → {value: "O", done: false}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okIterator.</a:t>
            </a:r>
            <a:r>
              <a:rPr lang="en-US" altLang="zh-TW" dirty="0" err="1">
                <a:solidFill>
                  <a:srgbClr val="C00000"/>
                </a:solidFill>
              </a:rPr>
              <a:t>next</a:t>
            </a:r>
            <a:r>
              <a:rPr lang="en-US" altLang="zh-TW" dirty="0">
                <a:solidFill>
                  <a:srgbClr val="0070C0"/>
                </a:solidFill>
              </a:rPr>
              <a:t>()); </a:t>
            </a:r>
            <a:r>
              <a:rPr lang="en-US" altLang="zh-TW" dirty="0"/>
              <a:t>// → {value: "K", done: false}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dirty="0" err="1">
                <a:solidFill>
                  <a:srgbClr val="0070C0"/>
                </a:solidFill>
              </a:rPr>
              <a:t>okIterator.</a:t>
            </a:r>
            <a:r>
              <a:rPr lang="en-US" altLang="zh-TW" dirty="0" err="1">
                <a:solidFill>
                  <a:srgbClr val="C00000"/>
                </a:solidFill>
              </a:rPr>
              <a:t>next</a:t>
            </a:r>
            <a:r>
              <a:rPr lang="en-US" altLang="zh-TW" dirty="0">
                <a:solidFill>
                  <a:srgbClr val="0070C0"/>
                </a:solidFill>
              </a:rPr>
              <a:t>());</a:t>
            </a:r>
            <a:r>
              <a:rPr lang="en-US" altLang="zh-TW" dirty="0"/>
              <a:t> </a:t>
            </a:r>
            <a:r>
              <a:rPr lang="en-US" altLang="zh-TW" sz="2200" dirty="0"/>
              <a:t>// → {value: undefined, done: true}</a:t>
            </a:r>
            <a:endParaRPr lang="en-US" altLang="zh-TW" sz="22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8AB31E-75BA-43A7-BF6B-AEF0635D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501008"/>
            <a:ext cx="3379233" cy="10801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1414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iterator interface-</a:t>
            </a:r>
            <a:r>
              <a:rPr lang="en-US" altLang="zh-TW" dirty="0">
                <a:solidFill>
                  <a:srgbClr val="C00000"/>
                </a:solidFill>
              </a:rPr>
              <a:t> matrix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implement an </a:t>
            </a:r>
            <a:r>
              <a:rPr lang="en-US" altLang="zh-TW" b="1" dirty="0" err="1"/>
              <a:t>iterable</a:t>
            </a:r>
            <a:r>
              <a:rPr lang="en-US" altLang="zh-TW" dirty="0"/>
              <a:t> data structure. </a:t>
            </a:r>
          </a:p>
          <a:p>
            <a:pPr lvl="1"/>
            <a:r>
              <a:rPr lang="en-US" altLang="zh-TW" dirty="0"/>
              <a:t>build a </a:t>
            </a:r>
            <a:r>
              <a:rPr lang="en-US" altLang="zh-TW" dirty="0">
                <a:solidFill>
                  <a:srgbClr val="C00000"/>
                </a:solidFill>
              </a:rPr>
              <a:t>matrix class</a:t>
            </a:r>
            <a:r>
              <a:rPr lang="en-US" altLang="zh-TW" dirty="0"/>
              <a:t>, acting as </a:t>
            </a:r>
            <a:r>
              <a:rPr lang="en-US" altLang="zh-TW" b="1" dirty="0"/>
              <a:t>a two-dimensional </a:t>
            </a:r>
            <a:r>
              <a:rPr lang="en-US" altLang="zh-TW" dirty="0"/>
              <a:t>array.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>
                <a:solidFill>
                  <a:srgbClr val="0070C0"/>
                </a:solidFill>
              </a:rPr>
              <a:t>Matrix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b="1" dirty="0">
                <a:solidFill>
                  <a:srgbClr val="C00000"/>
                </a:solidFill>
              </a:rPr>
              <a:t>constructor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width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height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element = (x, y) =&gt; undefined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dirty="0">
                <a:solidFill>
                  <a:srgbClr val="C00000"/>
                </a:solidFill>
              </a:rPr>
              <a:t>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this.width</a:t>
            </a:r>
            <a:r>
              <a:rPr lang="en-US" altLang="zh-TW" dirty="0">
                <a:solidFill>
                  <a:srgbClr val="0070C0"/>
                </a:solidFill>
              </a:rPr>
              <a:t> = width;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this.height</a:t>
            </a:r>
            <a:r>
              <a:rPr lang="en-US" altLang="zh-TW" dirty="0">
                <a:solidFill>
                  <a:srgbClr val="0070C0"/>
                </a:solidFill>
              </a:rPr>
              <a:t> = height;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this.content</a:t>
            </a:r>
            <a:r>
              <a:rPr lang="en-US" altLang="zh-TW" dirty="0">
                <a:solidFill>
                  <a:srgbClr val="0070C0"/>
                </a:solidFill>
              </a:rPr>
              <a:t> = [];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for (let y = 0; y &lt; height; y++)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for (let x = 0; x &lt; width; x++)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</a:t>
            </a:r>
            <a:r>
              <a:rPr lang="en-US" altLang="zh-TW" dirty="0" err="1">
                <a:solidFill>
                  <a:srgbClr val="0070C0"/>
                </a:solidFill>
              </a:rPr>
              <a:t>this.content</a:t>
            </a:r>
            <a:r>
              <a:rPr lang="en-US" altLang="zh-TW" dirty="0">
                <a:solidFill>
                  <a:srgbClr val="0070C0"/>
                </a:solidFill>
              </a:rPr>
              <a:t>[y * width + x] = </a:t>
            </a:r>
            <a:r>
              <a:rPr lang="en-US" altLang="zh-TW" dirty="0">
                <a:solidFill>
                  <a:srgbClr val="C00000"/>
                </a:solidFill>
              </a:rPr>
              <a:t>element</a:t>
            </a:r>
            <a:r>
              <a:rPr lang="en-US" altLang="zh-TW" dirty="0">
                <a:solidFill>
                  <a:srgbClr val="0070C0"/>
                </a:solidFill>
              </a:rPr>
              <a:t>(x, y); }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</a:t>
            </a:r>
            <a:r>
              <a:rPr lang="en-US" altLang="zh-TW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>
                <a:solidFill>
                  <a:srgbClr val="C00000"/>
                </a:solidFill>
              </a:rPr>
              <a:t>get</a:t>
            </a:r>
            <a:r>
              <a:rPr lang="en-US" altLang="zh-TW" dirty="0">
                <a:solidFill>
                  <a:srgbClr val="0070C0"/>
                </a:solidFill>
              </a:rPr>
              <a:t>(x, y) { return </a:t>
            </a:r>
            <a:r>
              <a:rPr lang="en-US" altLang="zh-TW" dirty="0" err="1">
                <a:solidFill>
                  <a:srgbClr val="0070C0"/>
                </a:solidFill>
              </a:rPr>
              <a:t>this.content</a:t>
            </a:r>
            <a:r>
              <a:rPr lang="en-US" altLang="zh-TW" dirty="0">
                <a:solidFill>
                  <a:srgbClr val="0070C0"/>
                </a:solidFill>
              </a:rPr>
              <a:t>[y * </a:t>
            </a:r>
            <a:r>
              <a:rPr lang="en-US" altLang="zh-TW" dirty="0" err="1">
                <a:solidFill>
                  <a:srgbClr val="0070C0"/>
                </a:solidFill>
              </a:rPr>
              <a:t>this.width</a:t>
            </a:r>
            <a:r>
              <a:rPr lang="en-US" altLang="zh-TW" dirty="0">
                <a:solidFill>
                  <a:srgbClr val="0070C0"/>
                </a:solidFill>
              </a:rPr>
              <a:t> + x];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</a:t>
            </a:r>
            <a:r>
              <a:rPr lang="en-US" altLang="zh-TW" dirty="0">
                <a:solidFill>
                  <a:srgbClr val="C00000"/>
                </a:solidFill>
              </a:rPr>
              <a:t>set</a:t>
            </a:r>
            <a:r>
              <a:rPr lang="en-US" altLang="zh-TW" dirty="0">
                <a:solidFill>
                  <a:srgbClr val="0070C0"/>
                </a:solidFill>
              </a:rPr>
              <a:t>(x, y, value) { </a:t>
            </a:r>
            <a:r>
              <a:rPr lang="en-US" altLang="zh-TW" dirty="0" err="1">
                <a:solidFill>
                  <a:srgbClr val="0070C0"/>
                </a:solidFill>
              </a:rPr>
              <a:t>this.content</a:t>
            </a:r>
            <a:r>
              <a:rPr lang="en-US" altLang="zh-TW" dirty="0">
                <a:solidFill>
                  <a:srgbClr val="0070C0"/>
                </a:solidFill>
              </a:rPr>
              <a:t>[y * </a:t>
            </a:r>
            <a:r>
              <a:rPr lang="en-US" altLang="zh-TW" dirty="0" err="1">
                <a:solidFill>
                  <a:srgbClr val="0070C0"/>
                </a:solidFill>
              </a:rPr>
              <a:t>this.width</a:t>
            </a:r>
            <a:r>
              <a:rPr lang="en-US" altLang="zh-TW" dirty="0">
                <a:solidFill>
                  <a:srgbClr val="0070C0"/>
                </a:solidFill>
              </a:rPr>
              <a:t> + x] = value; }</a:t>
            </a:r>
          </a:p>
          <a:p>
            <a:pPr lvl="2"/>
            <a:r>
              <a:rPr lang="en-US" altLang="zh-TW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6789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b="1" dirty="0" err="1">
                <a:solidFill>
                  <a:srgbClr val="0070C0"/>
                </a:solidFill>
              </a:rPr>
              <a:t>MatrixIterator</a:t>
            </a:r>
            <a:r>
              <a:rPr lang="en-US" altLang="zh-TW" sz="2400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</a:t>
            </a:r>
            <a:r>
              <a:rPr lang="en-US" altLang="zh-TW" sz="2400" i="1" dirty="0">
                <a:solidFill>
                  <a:srgbClr val="0070C0"/>
                </a:solidFill>
              </a:rPr>
              <a:t>constructor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b="1" dirty="0">
                <a:solidFill>
                  <a:srgbClr val="0070C0"/>
                </a:solidFill>
              </a:rPr>
              <a:t>matrix</a:t>
            </a:r>
            <a:r>
              <a:rPr lang="en-US" altLang="zh-TW" sz="2400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</a:t>
            </a:r>
            <a:r>
              <a:rPr lang="en-US" altLang="zh-TW" sz="2400" dirty="0" err="1">
                <a:solidFill>
                  <a:srgbClr val="0070C0"/>
                </a:solidFill>
              </a:rPr>
              <a:t>this.x</a:t>
            </a:r>
            <a:r>
              <a:rPr lang="en-US" altLang="zh-TW" sz="2400" dirty="0">
                <a:solidFill>
                  <a:srgbClr val="0070C0"/>
                </a:solidFill>
              </a:rPr>
              <a:t> = 0;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</a:t>
            </a:r>
            <a:r>
              <a:rPr lang="en-US" altLang="zh-TW" sz="2400" dirty="0" err="1">
                <a:solidFill>
                  <a:srgbClr val="0070C0"/>
                </a:solidFill>
              </a:rPr>
              <a:t>this.y</a:t>
            </a:r>
            <a:r>
              <a:rPr lang="en-US" altLang="zh-TW" sz="2400" dirty="0">
                <a:solidFill>
                  <a:srgbClr val="0070C0"/>
                </a:solidFill>
              </a:rPr>
              <a:t> = 0;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</a:t>
            </a:r>
            <a:r>
              <a:rPr lang="en-US" altLang="zh-TW" sz="2400" dirty="0" err="1">
                <a:solidFill>
                  <a:srgbClr val="0070C0"/>
                </a:solidFill>
              </a:rPr>
              <a:t>this.matrix</a:t>
            </a:r>
            <a:r>
              <a:rPr lang="en-US" altLang="zh-TW" sz="2400" dirty="0">
                <a:solidFill>
                  <a:srgbClr val="0070C0"/>
                </a:solidFill>
              </a:rPr>
              <a:t> = matrix;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next() {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if (</a:t>
            </a:r>
            <a:r>
              <a:rPr lang="en-US" altLang="zh-TW" sz="2400" dirty="0" err="1">
                <a:solidFill>
                  <a:srgbClr val="0070C0"/>
                </a:solidFill>
              </a:rPr>
              <a:t>this.y</a:t>
            </a:r>
            <a:r>
              <a:rPr lang="en-US" altLang="zh-TW" sz="2400" dirty="0">
                <a:solidFill>
                  <a:srgbClr val="0070C0"/>
                </a:solidFill>
              </a:rPr>
              <a:t> == </a:t>
            </a:r>
            <a:r>
              <a:rPr lang="en-US" altLang="zh-TW" sz="2400" dirty="0" err="1">
                <a:solidFill>
                  <a:srgbClr val="0070C0"/>
                </a:solidFill>
              </a:rPr>
              <a:t>this.matrix.height</a:t>
            </a:r>
            <a:r>
              <a:rPr lang="en-US" altLang="zh-TW" sz="2400" dirty="0">
                <a:solidFill>
                  <a:srgbClr val="0070C0"/>
                </a:solidFill>
              </a:rPr>
              <a:t>) return {</a:t>
            </a:r>
            <a:r>
              <a:rPr lang="en-US" altLang="zh-TW" sz="2400" b="1" dirty="0">
                <a:solidFill>
                  <a:srgbClr val="0070C0"/>
                </a:solidFill>
              </a:rPr>
              <a:t>done:</a:t>
            </a:r>
            <a:r>
              <a:rPr lang="en-US" altLang="zh-TW" sz="2400" dirty="0">
                <a:solidFill>
                  <a:srgbClr val="0070C0"/>
                </a:solidFill>
              </a:rPr>
              <a:t> true};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let value = {x: </a:t>
            </a:r>
            <a:r>
              <a:rPr lang="en-US" altLang="zh-TW" sz="2400" dirty="0" err="1">
                <a:solidFill>
                  <a:srgbClr val="0070C0"/>
                </a:solidFill>
              </a:rPr>
              <a:t>this.x</a:t>
            </a:r>
            <a:r>
              <a:rPr lang="en-US" altLang="zh-TW" sz="24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                    y: </a:t>
            </a:r>
            <a:r>
              <a:rPr lang="en-US" altLang="zh-TW" sz="2400" dirty="0" err="1">
                <a:solidFill>
                  <a:srgbClr val="0070C0"/>
                </a:solidFill>
              </a:rPr>
              <a:t>this.y</a:t>
            </a:r>
            <a:r>
              <a:rPr lang="en-US" altLang="zh-TW" sz="2400" dirty="0">
                <a:solidFill>
                  <a:srgbClr val="0070C0"/>
                </a:solidFill>
              </a:rPr>
              <a:t>,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                     value: </a:t>
            </a:r>
            <a:r>
              <a:rPr lang="en-US" altLang="zh-TW" sz="2400" dirty="0" err="1">
                <a:solidFill>
                  <a:srgbClr val="0070C0"/>
                </a:solidFill>
              </a:rPr>
              <a:t>this.matrix.get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</a:rPr>
              <a:t>this.x</a:t>
            </a:r>
            <a:r>
              <a:rPr lang="en-US" altLang="zh-TW" sz="2400" dirty="0">
                <a:solidFill>
                  <a:srgbClr val="0070C0"/>
                </a:solidFill>
              </a:rPr>
              <a:t>, </a:t>
            </a:r>
            <a:r>
              <a:rPr lang="en-US" altLang="zh-TW" sz="2400" dirty="0" err="1">
                <a:solidFill>
                  <a:srgbClr val="0070C0"/>
                </a:solidFill>
              </a:rPr>
              <a:t>this.y</a:t>
            </a:r>
            <a:r>
              <a:rPr lang="en-US" altLang="zh-TW" sz="2400" dirty="0">
                <a:solidFill>
                  <a:srgbClr val="0070C0"/>
                </a:solidFill>
              </a:rPr>
              <a:t>)};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</a:t>
            </a:r>
            <a:r>
              <a:rPr lang="en-US" altLang="zh-TW" sz="2400" dirty="0" err="1">
                <a:solidFill>
                  <a:srgbClr val="0070C0"/>
                </a:solidFill>
              </a:rPr>
              <a:t>this.x</a:t>
            </a:r>
            <a:r>
              <a:rPr lang="en-US" altLang="zh-TW" sz="2400" dirty="0">
                <a:solidFill>
                  <a:srgbClr val="0070C0"/>
                </a:solidFill>
              </a:rPr>
              <a:t>++;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if (</a:t>
            </a:r>
            <a:r>
              <a:rPr lang="en-US" altLang="zh-TW" sz="2400" dirty="0" err="1">
                <a:solidFill>
                  <a:srgbClr val="0070C0"/>
                </a:solidFill>
              </a:rPr>
              <a:t>this.x</a:t>
            </a:r>
            <a:r>
              <a:rPr lang="en-US" altLang="zh-TW" sz="2400" dirty="0">
                <a:solidFill>
                  <a:srgbClr val="0070C0"/>
                </a:solidFill>
              </a:rPr>
              <a:t> == </a:t>
            </a:r>
            <a:r>
              <a:rPr lang="en-US" altLang="zh-TW" sz="2400" dirty="0" err="1">
                <a:solidFill>
                  <a:srgbClr val="0070C0"/>
                </a:solidFill>
              </a:rPr>
              <a:t>this.matrix.width</a:t>
            </a:r>
            <a:r>
              <a:rPr lang="en-US" altLang="zh-TW" sz="2400" dirty="0">
                <a:solidFill>
                  <a:srgbClr val="0070C0"/>
                </a:solidFill>
              </a:rPr>
              <a:t>) { </a:t>
            </a:r>
            <a:r>
              <a:rPr lang="en-US" altLang="zh-TW" sz="2400" dirty="0" err="1">
                <a:solidFill>
                  <a:srgbClr val="0070C0"/>
                </a:solidFill>
              </a:rPr>
              <a:t>this.x</a:t>
            </a:r>
            <a:r>
              <a:rPr lang="en-US" altLang="zh-TW" sz="2400" dirty="0">
                <a:solidFill>
                  <a:srgbClr val="0070C0"/>
                </a:solidFill>
              </a:rPr>
              <a:t> = 0; </a:t>
            </a:r>
            <a:r>
              <a:rPr lang="en-US" altLang="zh-TW" sz="2400" dirty="0" err="1">
                <a:solidFill>
                  <a:srgbClr val="0070C0"/>
                </a:solidFill>
              </a:rPr>
              <a:t>this.y</a:t>
            </a:r>
            <a:r>
              <a:rPr lang="en-US" altLang="zh-TW" sz="2400" dirty="0">
                <a:solidFill>
                  <a:srgbClr val="0070C0"/>
                </a:solidFill>
              </a:rPr>
              <a:t>++; }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return {value, </a:t>
            </a:r>
            <a:r>
              <a:rPr lang="en-US" altLang="zh-TW" sz="2400" b="1" dirty="0">
                <a:solidFill>
                  <a:srgbClr val="0070C0"/>
                </a:solidFill>
              </a:rPr>
              <a:t>done:</a:t>
            </a:r>
            <a:r>
              <a:rPr lang="en-US" altLang="zh-TW" sz="2400" dirty="0">
                <a:solidFill>
                  <a:srgbClr val="0070C0"/>
                </a:solidFill>
              </a:rPr>
              <a:t> false};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519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set up the </a:t>
            </a:r>
            <a:r>
              <a:rPr lang="en-US" altLang="zh-TW" dirty="0">
                <a:solidFill>
                  <a:srgbClr val="C00000"/>
                </a:solidFill>
              </a:rPr>
              <a:t>Matrix class to be </a:t>
            </a:r>
            <a:r>
              <a:rPr lang="en-US" altLang="zh-TW" dirty="0" err="1">
                <a:solidFill>
                  <a:srgbClr val="C00000"/>
                </a:solidFill>
              </a:rPr>
              <a:t>iterable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Matrix.prototype</a:t>
            </a:r>
            <a:r>
              <a:rPr lang="en-US" altLang="zh-TW" dirty="0">
                <a:solidFill>
                  <a:srgbClr val="0070C0"/>
                </a:solidFill>
              </a:rPr>
              <a:t>[</a:t>
            </a:r>
            <a:r>
              <a:rPr lang="en-US" altLang="zh-TW" dirty="0" err="1">
                <a:solidFill>
                  <a:srgbClr val="C00000"/>
                </a:solidFill>
              </a:rPr>
              <a:t>Symbol.iterator</a:t>
            </a:r>
            <a:r>
              <a:rPr lang="en-US" altLang="zh-TW" dirty="0">
                <a:solidFill>
                  <a:srgbClr val="0070C0"/>
                </a:solidFill>
              </a:rPr>
              <a:t>] = function()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return new </a:t>
            </a:r>
            <a:r>
              <a:rPr lang="en-US" altLang="zh-TW" dirty="0" err="1">
                <a:solidFill>
                  <a:srgbClr val="C00000"/>
                </a:solidFill>
              </a:rPr>
              <a:t>MatrixIterator</a:t>
            </a:r>
            <a:r>
              <a:rPr lang="en-US" altLang="zh-TW" dirty="0">
                <a:solidFill>
                  <a:srgbClr val="0070C0"/>
                </a:solidFill>
              </a:rPr>
              <a:t>(this); };</a:t>
            </a:r>
          </a:p>
          <a:p>
            <a:r>
              <a:rPr lang="en-US" altLang="zh-TW" dirty="0"/>
              <a:t>We can now loop over a matrix with for/of: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let matrix = new Matrix(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en-US" altLang="zh-TW" dirty="0">
                <a:solidFill>
                  <a:srgbClr val="C00000"/>
                </a:solidFill>
              </a:rPr>
              <a:t>(x, y) =&gt; `value ${x},${y}`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for</a:t>
            </a:r>
            <a:r>
              <a:rPr lang="en-US" altLang="zh-TW" dirty="0">
                <a:solidFill>
                  <a:srgbClr val="0070C0"/>
                </a:solidFill>
              </a:rPr>
              <a:t> (let </a:t>
            </a:r>
            <a:r>
              <a:rPr lang="en-US" altLang="zh-TW" b="1" dirty="0">
                <a:solidFill>
                  <a:srgbClr val="0070C0"/>
                </a:solidFill>
              </a:rPr>
              <a:t>{</a:t>
            </a:r>
            <a:r>
              <a:rPr lang="en-US" altLang="zh-TW" dirty="0">
                <a:solidFill>
                  <a:srgbClr val="C00000"/>
                </a:solidFill>
              </a:rPr>
              <a:t>x, y, value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of</a:t>
            </a:r>
            <a:r>
              <a:rPr lang="en-US" altLang="zh-TW" dirty="0">
                <a:solidFill>
                  <a:srgbClr val="0070C0"/>
                </a:solidFill>
              </a:rPr>
              <a:t> matrix) 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console.log(x, y, value);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TW" dirty="0"/>
              <a:t>// → 0 0 value 0,0</a:t>
            </a:r>
          </a:p>
          <a:p>
            <a:pPr lvl="1"/>
            <a:r>
              <a:rPr lang="en-US" altLang="zh-TW" dirty="0"/>
              <a:t>// → 1 0 value 1,0</a:t>
            </a:r>
          </a:p>
          <a:p>
            <a:pPr lvl="1"/>
            <a:r>
              <a:rPr lang="en-US" altLang="zh-TW" dirty="0"/>
              <a:t>// → 0 1 value 0,1</a:t>
            </a:r>
          </a:p>
          <a:p>
            <a:pPr lvl="1"/>
            <a:r>
              <a:rPr lang="en-US" altLang="zh-TW" dirty="0"/>
              <a:t>// → 1 1 value 1,1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149080"/>
            <a:ext cx="3045668" cy="21486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84322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hlinkClick r:id="rId2"/>
              </a:rPr>
              <a:t>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90066"/>
            <a:ext cx="9144000" cy="636793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The prototype for the new class derives from the old prototype but adds a new definition.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extends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this class </a:t>
            </a:r>
            <a:r>
              <a:rPr lang="en-US" altLang="zh-TW" dirty="0">
                <a:solidFill>
                  <a:srgbClr val="C00000"/>
                </a:solidFill>
              </a:rPr>
              <a:t>shouldn’t be directly based on the default Object prototype </a:t>
            </a:r>
            <a:r>
              <a:rPr lang="en-US" altLang="zh-TW" dirty="0"/>
              <a:t>but </a:t>
            </a:r>
            <a:r>
              <a:rPr lang="en-US" altLang="zh-TW" dirty="0">
                <a:solidFill>
                  <a:srgbClr val="C00000"/>
                </a:solidFill>
              </a:rPr>
              <a:t>on some other class</a:t>
            </a:r>
            <a:r>
              <a:rPr lang="en-US" altLang="zh-TW" dirty="0"/>
              <a:t> (called </a:t>
            </a:r>
            <a:r>
              <a:rPr lang="en-US" altLang="zh-TW" dirty="0">
                <a:solidFill>
                  <a:srgbClr val="C00000"/>
                </a:solidFill>
              </a:rPr>
              <a:t>s</a:t>
            </a:r>
            <a:r>
              <a:rPr lang="en-US" altLang="zh-TW" i="1" dirty="0">
                <a:solidFill>
                  <a:srgbClr val="C00000"/>
                </a:solidFill>
              </a:rPr>
              <a:t>uperclass</a:t>
            </a:r>
            <a:r>
              <a:rPr lang="en-US" altLang="zh-TW" i="1" dirty="0"/>
              <a:t>)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The derived class is the </a:t>
            </a:r>
            <a:r>
              <a:rPr lang="en-US" altLang="zh-TW" i="1" dirty="0">
                <a:solidFill>
                  <a:srgbClr val="C00000"/>
                </a:solidFill>
              </a:rPr>
              <a:t>subclass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b="1" dirty="0" err="1">
                <a:solidFill>
                  <a:srgbClr val="0070C0"/>
                </a:solidFill>
              </a:rPr>
              <a:t>SymmetricMatrix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extends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Matrix</a:t>
            </a:r>
            <a:r>
              <a:rPr lang="en-US" altLang="zh-TW" dirty="0">
                <a:solidFill>
                  <a:srgbClr val="0070C0"/>
                </a:solidFill>
              </a:rPr>
              <a:t> { </a:t>
            </a:r>
            <a:r>
              <a:rPr lang="en-US" altLang="zh-TW" dirty="0">
                <a:solidFill>
                  <a:srgbClr val="002060"/>
                </a:solidFill>
              </a:rPr>
              <a:t>// </a:t>
            </a:r>
            <a:r>
              <a:rPr lang="en-US" altLang="zh-TW" dirty="0" err="1">
                <a:solidFill>
                  <a:srgbClr val="002060"/>
                </a:solidFill>
              </a:rPr>
              <a:t>SymmetricMatrix</a:t>
            </a:r>
            <a:r>
              <a:rPr lang="en-US" altLang="zh-TW" dirty="0">
                <a:solidFill>
                  <a:srgbClr val="00206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/>
              <a:t>derived class)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constructor(size, element = (x, y) =&gt; undefined)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</a:t>
            </a:r>
            <a:r>
              <a:rPr lang="en-US" altLang="zh-TW" dirty="0">
                <a:solidFill>
                  <a:srgbClr val="C00000"/>
                </a:solidFill>
                <a:hlinkClick r:id="rId3"/>
              </a:rPr>
              <a:t>super</a:t>
            </a:r>
            <a:r>
              <a:rPr lang="en-US" altLang="zh-TW" dirty="0">
                <a:solidFill>
                  <a:srgbClr val="0070C0"/>
                </a:solidFill>
              </a:rPr>
              <a:t>(size, size, (x, y) =&gt;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             if (x &lt; y) return element(y, x);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                          else return element(x, y);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  }); //</a:t>
            </a:r>
            <a:r>
              <a:rPr lang="en-US" altLang="zh-TW" b="1" dirty="0"/>
              <a:t>super</a:t>
            </a:r>
            <a:r>
              <a:rPr lang="en-US" altLang="zh-TW" dirty="0"/>
              <a:t> keyword is used to </a:t>
            </a:r>
            <a:r>
              <a:rPr lang="en-US" altLang="zh-TW" dirty="0">
                <a:solidFill>
                  <a:srgbClr val="C00000"/>
                </a:solidFill>
              </a:rPr>
              <a:t>access and call functions on an object's parent</a:t>
            </a:r>
            <a:r>
              <a:rPr lang="en-US" altLang="zh-TW" dirty="0"/>
              <a:t>.</a:t>
            </a:r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</a:t>
            </a:r>
            <a:r>
              <a:rPr lang="en-US" altLang="zh-TW" b="1" dirty="0">
                <a:solidFill>
                  <a:srgbClr val="0070C0"/>
                </a:solidFill>
              </a:rPr>
              <a:t>set</a:t>
            </a:r>
            <a:r>
              <a:rPr lang="en-US" altLang="zh-TW" dirty="0">
                <a:solidFill>
                  <a:srgbClr val="0070C0"/>
                </a:solidFill>
              </a:rPr>
              <a:t>(x, y, value) {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</a:t>
            </a:r>
            <a:r>
              <a:rPr lang="en-US" altLang="zh-TW" dirty="0" err="1">
                <a:solidFill>
                  <a:srgbClr val="C00000"/>
                </a:solidFill>
              </a:rPr>
              <a:t>super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set</a:t>
            </a:r>
            <a:r>
              <a:rPr lang="en-US" altLang="zh-TW" dirty="0">
                <a:solidFill>
                  <a:srgbClr val="0070C0"/>
                </a:solidFill>
              </a:rPr>
              <a:t>(x, y, value);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      if (x != y) {   </a:t>
            </a:r>
            <a:r>
              <a:rPr lang="en-US" altLang="zh-TW" dirty="0" err="1">
                <a:solidFill>
                  <a:srgbClr val="C00000"/>
                </a:solidFill>
              </a:rPr>
              <a:t>super</a:t>
            </a:r>
            <a:r>
              <a:rPr lang="en-US" altLang="zh-TW" dirty="0" err="1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set</a:t>
            </a:r>
            <a:r>
              <a:rPr lang="en-US" altLang="zh-TW" dirty="0">
                <a:solidFill>
                  <a:srgbClr val="0070C0"/>
                </a:solidFill>
              </a:rPr>
              <a:t>(y, x, value);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       }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}</a:t>
            </a:r>
          </a:p>
          <a:p>
            <a:pPr lvl="2"/>
            <a:endParaRPr lang="en-US" altLang="zh-TW" dirty="0">
              <a:solidFill>
                <a:srgbClr val="0070C0"/>
              </a:solidFill>
            </a:endParaRP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b="1" dirty="0">
                <a:solidFill>
                  <a:srgbClr val="0070C0"/>
                </a:solidFill>
              </a:rPr>
              <a:t>matrix</a:t>
            </a:r>
            <a:r>
              <a:rPr lang="en-US" altLang="zh-TW" dirty="0">
                <a:solidFill>
                  <a:srgbClr val="0070C0"/>
                </a:solidFill>
              </a:rPr>
              <a:t> = new </a:t>
            </a:r>
            <a:r>
              <a:rPr lang="en-US" altLang="zh-TW" b="1" dirty="0" err="1">
                <a:solidFill>
                  <a:srgbClr val="0070C0"/>
                </a:solidFill>
              </a:rPr>
              <a:t>SymmetricMatrix</a:t>
            </a:r>
            <a:r>
              <a:rPr lang="en-US" altLang="zh-TW" dirty="0">
                <a:solidFill>
                  <a:srgbClr val="0070C0"/>
                </a:solidFill>
              </a:rPr>
              <a:t>(5, (x, y) =&gt; `${x},${y}`);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console.log(</a:t>
            </a:r>
            <a:r>
              <a:rPr lang="en-US" altLang="zh-TW" b="1" dirty="0" err="1">
                <a:solidFill>
                  <a:srgbClr val="0070C0"/>
                </a:solidFill>
              </a:rPr>
              <a:t>matrix</a:t>
            </a:r>
            <a:r>
              <a:rPr lang="en-US" altLang="zh-TW" dirty="0" err="1">
                <a:solidFill>
                  <a:srgbClr val="0070C0"/>
                </a:solidFill>
              </a:rPr>
              <a:t>.get</a:t>
            </a:r>
            <a:r>
              <a:rPr lang="en-US" altLang="zh-TW" dirty="0">
                <a:solidFill>
                  <a:srgbClr val="0070C0"/>
                </a:solidFill>
              </a:rPr>
              <a:t>(2, 3)); </a:t>
            </a:r>
            <a:r>
              <a:rPr lang="en-US" altLang="zh-TW" dirty="0">
                <a:solidFill>
                  <a:srgbClr val="7030A0"/>
                </a:solidFill>
              </a:rPr>
              <a:t>// → 3,2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67</a:t>
            </a:fld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732EB5-0127-4FBE-95D7-BEA1B94F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861048"/>
            <a:ext cx="4502836" cy="4975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super([arguments]);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// calls the parent 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.functionOnParent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([arguments]);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583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The </a:t>
            </a:r>
            <a:r>
              <a:rPr lang="en-US" altLang="zh-TW" b="1" dirty="0" err="1"/>
              <a:t>instanceof</a:t>
            </a:r>
            <a:r>
              <a:rPr lang="en-US" altLang="zh-TW" b="1" dirty="0"/>
              <a:t>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to know whether an object was </a:t>
            </a:r>
            <a:r>
              <a:rPr lang="en-US" altLang="zh-TW" dirty="0">
                <a:solidFill>
                  <a:srgbClr val="C00000"/>
                </a:solidFill>
              </a:rPr>
              <a:t>derived from a specific class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new </a:t>
            </a:r>
            <a:r>
              <a:rPr lang="en-US" altLang="zh-TW" dirty="0" err="1">
                <a:solidFill>
                  <a:srgbClr val="0070C0"/>
                </a:solidFill>
              </a:rPr>
              <a:t>SymmetricMatrix</a:t>
            </a:r>
            <a:r>
              <a:rPr lang="en-US" altLang="zh-TW" dirty="0">
                <a:solidFill>
                  <a:srgbClr val="0070C0"/>
                </a:solidFill>
              </a:rPr>
              <a:t>(2) </a:t>
            </a:r>
            <a:r>
              <a:rPr lang="en-US" altLang="zh-TW" dirty="0" err="1">
                <a:solidFill>
                  <a:srgbClr val="C00000"/>
                </a:solidFill>
              </a:rPr>
              <a:t>instanceof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SymmetricMatrix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// → true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console.log(new </a:t>
            </a:r>
            <a:r>
              <a:rPr lang="en-US" altLang="zh-TW" dirty="0" err="1">
                <a:solidFill>
                  <a:srgbClr val="0070C0"/>
                </a:solidFill>
              </a:rPr>
              <a:t>SymmetricMatrix</a:t>
            </a:r>
            <a:r>
              <a:rPr lang="en-US" altLang="zh-TW" dirty="0">
                <a:solidFill>
                  <a:srgbClr val="0070C0"/>
                </a:solidFill>
              </a:rPr>
              <a:t>(2) </a:t>
            </a:r>
            <a:r>
              <a:rPr lang="en-US" altLang="zh-TW" dirty="0" err="1">
                <a:solidFill>
                  <a:srgbClr val="C00000"/>
                </a:solidFill>
              </a:rPr>
              <a:t>instanceof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Matrix);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// → true</a:t>
            </a:r>
          </a:p>
          <a:p>
            <a:pPr lvl="1"/>
            <a:r>
              <a:rPr lang="en-US" altLang="zh-TW" sz="2600" dirty="0">
                <a:solidFill>
                  <a:srgbClr val="0070C0"/>
                </a:solidFill>
              </a:rPr>
              <a:t>console.log(new Matrix(2, 2) </a:t>
            </a:r>
            <a:r>
              <a:rPr lang="en-US" altLang="zh-TW" sz="2600" dirty="0" err="1">
                <a:solidFill>
                  <a:srgbClr val="C00000"/>
                </a:solidFill>
              </a:rPr>
              <a:t>instanceof</a:t>
            </a:r>
            <a:r>
              <a:rPr lang="en-US" altLang="zh-TW" sz="2600" dirty="0">
                <a:solidFill>
                  <a:srgbClr val="C00000"/>
                </a:solidFill>
              </a:rPr>
              <a:t> </a:t>
            </a:r>
            <a:r>
              <a:rPr lang="en-US" altLang="zh-TW" sz="2600" dirty="0" err="1">
                <a:solidFill>
                  <a:srgbClr val="0070C0"/>
                </a:solidFill>
              </a:rPr>
              <a:t>SymmetricMatrix</a:t>
            </a:r>
            <a:r>
              <a:rPr lang="en-US" altLang="zh-TW" sz="2600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altLang="zh-TW" dirty="0">
                <a:solidFill>
                  <a:srgbClr val="002060"/>
                </a:solidFill>
              </a:rPr>
              <a:t>// → false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console.log([1] </a:t>
            </a:r>
            <a:r>
              <a:rPr lang="en-US" altLang="zh-TW" dirty="0" err="1">
                <a:solidFill>
                  <a:srgbClr val="C00000"/>
                </a:solidFill>
              </a:rPr>
              <a:t>instanceof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Array);</a:t>
            </a:r>
          </a:p>
          <a:p>
            <a:pPr lvl="2"/>
            <a:r>
              <a:rPr lang="en-US" altLang="zh-TW" dirty="0"/>
              <a:t>// → true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2602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C00000"/>
                </a:solidFill>
                <a:hlinkClick r:id="rId2"/>
              </a:rPr>
              <a:t>super</a:t>
            </a:r>
            <a:r>
              <a:rPr lang="en-US" altLang="zh-TW" b="1" dirty="0">
                <a:hlinkClick r:id="rId2"/>
              </a:rPr>
              <a:t> </a:t>
            </a:r>
            <a:r>
              <a:rPr lang="en-US" altLang="zh-TW" b="1" dirty="0"/>
              <a:t>keyword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Syntax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super</a:t>
            </a:r>
            <a:r>
              <a:rPr lang="en-US" altLang="zh-TW" dirty="0">
                <a:solidFill>
                  <a:srgbClr val="0070C0"/>
                </a:solidFill>
              </a:rPr>
              <a:t>([arguments]); </a:t>
            </a:r>
            <a:r>
              <a:rPr lang="en-US" altLang="zh-TW" dirty="0"/>
              <a:t>// calls the parent </a:t>
            </a:r>
            <a:r>
              <a:rPr lang="en-US" altLang="zh-TW" b="1" dirty="0"/>
              <a:t>constructor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super.</a:t>
            </a:r>
            <a:r>
              <a:rPr lang="en-US" altLang="zh-TW" b="1" dirty="0" err="1">
                <a:solidFill>
                  <a:srgbClr val="0070C0"/>
                </a:solidFill>
              </a:rPr>
              <a:t>functionOnParent</a:t>
            </a:r>
            <a:r>
              <a:rPr lang="en-US" altLang="zh-TW" dirty="0">
                <a:solidFill>
                  <a:srgbClr val="0070C0"/>
                </a:solidFill>
              </a:rPr>
              <a:t>([arguments]);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Note: 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b="1" dirty="0">
                <a:solidFill>
                  <a:srgbClr val="C00000"/>
                </a:solidFill>
              </a:rPr>
              <a:t>derived classes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super() </a:t>
            </a:r>
            <a:r>
              <a:rPr lang="en-US" altLang="zh-TW" dirty="0">
                <a:solidFill>
                  <a:srgbClr val="C00000"/>
                </a:solidFill>
              </a:rPr>
              <a:t>must be called </a:t>
            </a:r>
            <a:r>
              <a:rPr lang="en-US" altLang="zh-TW" b="1" dirty="0">
                <a:solidFill>
                  <a:srgbClr val="0070C0"/>
                </a:solidFill>
              </a:rPr>
              <a:t>before</a:t>
            </a:r>
            <a:r>
              <a:rPr lang="en-US" altLang="zh-TW" dirty="0"/>
              <a:t> you can use '</a:t>
            </a:r>
            <a:r>
              <a:rPr lang="en-US" altLang="zh-TW" dirty="0">
                <a:solidFill>
                  <a:srgbClr val="C00000"/>
                </a:solidFill>
              </a:rPr>
              <a:t>this</a:t>
            </a:r>
            <a:r>
              <a:rPr lang="en-US" altLang="zh-TW" dirty="0"/>
              <a:t>’:</a:t>
            </a:r>
          </a:p>
          <a:p>
            <a:pPr lvl="2"/>
            <a:r>
              <a:rPr lang="en-US" altLang="zh-TW" dirty="0"/>
              <a:t>Leaving this out </a:t>
            </a:r>
            <a:r>
              <a:rPr lang="en-US" altLang="zh-TW" dirty="0">
                <a:solidFill>
                  <a:srgbClr val="C00000"/>
                </a:solidFill>
              </a:rPr>
              <a:t>will cause a </a:t>
            </a:r>
            <a:r>
              <a:rPr lang="en-US" altLang="zh-TW" b="1" dirty="0">
                <a:solidFill>
                  <a:srgbClr val="C00000"/>
                </a:solidFill>
              </a:rPr>
              <a:t>reference error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69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77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Nested scope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JS distinguishes not just global and local bindings:</a:t>
            </a:r>
          </a:p>
          <a:p>
            <a:pPr lvl="1"/>
            <a:r>
              <a:rPr lang="en-US" altLang="zh-TW" dirty="0"/>
              <a:t>Blocks and functions can be created inside other blocks and functions:</a:t>
            </a:r>
          </a:p>
          <a:p>
            <a:pPr lvl="2"/>
            <a:r>
              <a:rPr lang="en-US" altLang="zh-TW" dirty="0"/>
              <a:t>to produce </a:t>
            </a:r>
            <a:r>
              <a:rPr lang="en-US" altLang="zh-TW" b="1" dirty="0"/>
              <a:t>multiple degrees of locality</a:t>
            </a:r>
            <a:r>
              <a:rPr lang="en-US" altLang="zh-TW" dirty="0"/>
              <a:t>.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hummus = </a:t>
            </a:r>
            <a:r>
              <a:rPr lang="en-US" altLang="zh-TW" b="1" dirty="0">
                <a:solidFill>
                  <a:srgbClr val="0070C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factor</a:t>
            </a:r>
            <a:r>
              <a:rPr lang="en-US" altLang="zh-TW" dirty="0">
                <a:solidFill>
                  <a:srgbClr val="0070C0"/>
                </a:solidFill>
              </a:rPr>
              <a:t>) </a:t>
            </a:r>
            <a:r>
              <a:rPr lang="en-US" altLang="zh-TW" b="1" dirty="0">
                <a:solidFill>
                  <a:srgbClr val="7030A0"/>
                </a:solidFill>
              </a:rPr>
              <a:t>{</a:t>
            </a:r>
            <a:r>
              <a:rPr lang="zh-TW" altLang="en-US" dirty="0"/>
              <a:t> </a:t>
            </a:r>
            <a:r>
              <a:rPr lang="en-US" altLang="zh-TW" dirty="0"/>
              <a:t>//outer </a:t>
            </a:r>
            <a:r>
              <a:rPr lang="en-US" altLang="zh-TW" dirty="0" err="1"/>
              <a:t>fucntion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 err="1">
                <a:solidFill>
                  <a:srgbClr val="0070C0"/>
                </a:solidFill>
              </a:rPr>
              <a:t>const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ingredient</a:t>
            </a:r>
            <a:r>
              <a:rPr lang="en-US" altLang="zh-TW" dirty="0">
                <a:solidFill>
                  <a:srgbClr val="0070C0"/>
                </a:solidFill>
              </a:rPr>
              <a:t> = </a:t>
            </a:r>
            <a:r>
              <a:rPr lang="en-US" altLang="zh-TW" b="1" dirty="0">
                <a:solidFill>
                  <a:srgbClr val="0070C0"/>
                </a:solidFill>
              </a:rPr>
              <a:t>function</a:t>
            </a:r>
            <a:r>
              <a:rPr lang="en-US" altLang="zh-TW" dirty="0">
                <a:solidFill>
                  <a:srgbClr val="0070C0"/>
                </a:solidFill>
              </a:rPr>
              <a:t>(amount, </a:t>
            </a:r>
            <a:r>
              <a:rPr lang="en-US" altLang="zh-TW" dirty="0">
                <a:solidFill>
                  <a:srgbClr val="FF0000"/>
                </a:solidFill>
              </a:rPr>
              <a:t>unit</a:t>
            </a:r>
            <a:r>
              <a:rPr lang="en-US" altLang="zh-TW" dirty="0">
                <a:solidFill>
                  <a:srgbClr val="0070C0"/>
                </a:solidFill>
              </a:rPr>
              <a:t>, name) </a:t>
            </a:r>
            <a:r>
              <a:rPr lang="en-US" altLang="zh-TW" b="1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   let </a:t>
            </a:r>
            <a:r>
              <a:rPr lang="en-US" altLang="zh-TW" dirty="0" err="1">
                <a:solidFill>
                  <a:srgbClr val="FF0000"/>
                </a:solidFill>
              </a:rPr>
              <a:t>ingredientAmount</a:t>
            </a:r>
            <a:r>
              <a:rPr lang="en-US" altLang="zh-TW" dirty="0">
                <a:solidFill>
                  <a:srgbClr val="0070C0"/>
                </a:solidFill>
              </a:rPr>
              <a:t> = amount * </a:t>
            </a:r>
            <a:r>
              <a:rPr lang="en-US" altLang="zh-TW" dirty="0">
                <a:solidFill>
                  <a:srgbClr val="C00000"/>
                </a:solidFill>
              </a:rPr>
              <a:t>factor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   if (</a:t>
            </a:r>
            <a:r>
              <a:rPr lang="en-US" altLang="zh-TW" dirty="0" err="1">
                <a:solidFill>
                  <a:srgbClr val="0070C0"/>
                </a:solidFill>
              </a:rPr>
              <a:t>ingredientAmount</a:t>
            </a:r>
            <a:r>
              <a:rPr lang="en-US" altLang="zh-TW" dirty="0">
                <a:solidFill>
                  <a:srgbClr val="0070C0"/>
                </a:solidFill>
              </a:rPr>
              <a:t> &gt; 1) { unit += "s"; }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   console.log(</a:t>
            </a:r>
            <a:r>
              <a:rPr lang="en-US" altLang="zh-TW" dirty="0">
                <a:solidFill>
                  <a:srgbClr val="FF0000"/>
                </a:solidFill>
              </a:rPr>
              <a:t>`</a:t>
            </a:r>
            <a:r>
              <a:rPr lang="en-US" altLang="zh-TW" b="1" dirty="0">
                <a:solidFill>
                  <a:srgbClr val="C0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 err="1">
                <a:solidFill>
                  <a:srgbClr val="0070C0"/>
                </a:solidFill>
              </a:rPr>
              <a:t>ingredientAmount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>
                <a:solidFill>
                  <a:srgbClr val="0070C0"/>
                </a:solidFill>
              </a:rPr>
              <a:t>unit</a:t>
            </a:r>
            <a:r>
              <a:rPr lang="en-US" altLang="zh-TW" dirty="0">
                <a:solidFill>
                  <a:srgbClr val="FF000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$</a:t>
            </a:r>
            <a:r>
              <a:rPr lang="en-US" altLang="zh-TW" dirty="0">
                <a:solidFill>
                  <a:srgbClr val="FF0000"/>
                </a:solidFill>
              </a:rPr>
              <a:t>{</a:t>
            </a:r>
            <a:r>
              <a:rPr lang="en-US" altLang="zh-TW" dirty="0">
                <a:solidFill>
                  <a:srgbClr val="0070C0"/>
                </a:solidFill>
              </a:rPr>
              <a:t>name</a:t>
            </a:r>
            <a:r>
              <a:rPr lang="en-US" altLang="zh-TW" dirty="0">
                <a:solidFill>
                  <a:srgbClr val="FF0000"/>
                </a:solidFill>
              </a:rPr>
              <a:t>}`</a:t>
            </a:r>
            <a:r>
              <a:rPr lang="en-US" altLang="zh-TW" dirty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           </a:t>
            </a:r>
            <a:r>
              <a:rPr lang="en-US" altLang="zh-TW" b="1" dirty="0">
                <a:solidFill>
                  <a:srgbClr val="0070C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7030A0"/>
                </a:solidFill>
              </a:rPr>
              <a:t>ingredient</a:t>
            </a:r>
            <a:r>
              <a:rPr lang="en-US" altLang="zh-TW" dirty="0">
                <a:solidFill>
                  <a:srgbClr val="0070C0"/>
                </a:solidFill>
              </a:rPr>
              <a:t>(1, "can", "chickpeas");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7030A0"/>
                </a:solidFill>
              </a:rPr>
              <a:t>ingredient</a:t>
            </a:r>
            <a:r>
              <a:rPr lang="en-US" altLang="zh-TW" dirty="0">
                <a:solidFill>
                  <a:srgbClr val="0070C0"/>
                </a:solidFill>
              </a:rPr>
              <a:t>(0.25, "cup", "tahini");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7030A0"/>
                </a:solidFill>
              </a:rPr>
              <a:t>ingredient</a:t>
            </a:r>
            <a:r>
              <a:rPr lang="en-US" altLang="zh-TW" dirty="0">
                <a:solidFill>
                  <a:srgbClr val="0070C0"/>
                </a:solidFill>
              </a:rPr>
              <a:t>(0.25, "cup", "lemon juice");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7030A0"/>
                </a:solidFill>
              </a:rPr>
              <a:t>ingredient</a:t>
            </a:r>
            <a:r>
              <a:rPr lang="en-US" altLang="zh-TW" dirty="0">
                <a:solidFill>
                  <a:srgbClr val="0070C0"/>
                </a:solidFill>
              </a:rPr>
              <a:t>(1, "clove", "garlic");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7030A0"/>
                </a:solidFill>
              </a:rPr>
              <a:t>ingredient</a:t>
            </a:r>
            <a:r>
              <a:rPr lang="en-US" altLang="zh-TW" dirty="0">
                <a:solidFill>
                  <a:srgbClr val="0070C0"/>
                </a:solidFill>
              </a:rPr>
              <a:t>(2, "tablespoon", "olive oil");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 </a:t>
            </a:r>
            <a:r>
              <a:rPr lang="en-US" altLang="zh-TW" dirty="0">
                <a:solidFill>
                  <a:srgbClr val="7030A0"/>
                </a:solidFill>
              </a:rPr>
              <a:t>ingredient</a:t>
            </a:r>
            <a:r>
              <a:rPr lang="en-US" altLang="zh-TW" dirty="0">
                <a:solidFill>
                  <a:srgbClr val="0070C0"/>
                </a:solidFill>
              </a:rPr>
              <a:t>(0.5, "teaspoon", "cumin");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</a:rPr>
              <a:t>}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i="1" dirty="0"/>
              <a:t>lexical scoping: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each local scope can also see all the local scopes that contain it, 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all scopes can see the global scope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cxnSp>
        <p:nvCxnSpPr>
          <p:cNvPr id="6" name="直線單箭頭接點 5"/>
          <p:cNvCxnSpPr>
            <a:cxnSpLocks/>
          </p:cNvCxnSpPr>
          <p:nvPr/>
        </p:nvCxnSpPr>
        <p:spPr>
          <a:xfrm>
            <a:off x="4139952" y="1916832"/>
            <a:ext cx="1512168" cy="432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429000"/>
            <a:ext cx="2694092" cy="22322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30130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class Rectangle {</a:t>
            </a:r>
          </a:p>
          <a:p>
            <a:r>
              <a:rPr lang="en-US" altLang="zh-TW" dirty="0"/>
              <a:t>  </a:t>
            </a:r>
            <a:r>
              <a:rPr lang="en-US" altLang="zh-TW" b="1" dirty="0"/>
              <a:t>constructor</a:t>
            </a:r>
            <a:r>
              <a:rPr lang="en-US" altLang="zh-TW" dirty="0"/>
              <a:t>(height, width) {</a:t>
            </a:r>
          </a:p>
          <a:p>
            <a:r>
              <a:rPr lang="en-US" altLang="zh-TW" dirty="0"/>
              <a:t>    this.name = 'Rectangle';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this.height</a:t>
            </a:r>
            <a:r>
              <a:rPr lang="en-US" altLang="zh-TW" dirty="0"/>
              <a:t> = height;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this.width</a:t>
            </a:r>
            <a:r>
              <a:rPr lang="en-US" altLang="zh-TW" dirty="0"/>
              <a:t> = width;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sayName</a:t>
            </a:r>
            <a:r>
              <a:rPr lang="en-US" altLang="zh-TW" dirty="0"/>
              <a:t>() {    console.log('Hi, I am a ', this.name + '.');  }</a:t>
            </a:r>
          </a:p>
          <a:p>
            <a:r>
              <a:rPr lang="en-US" altLang="zh-TW" dirty="0"/>
              <a:t>  get area() {     return </a:t>
            </a:r>
            <a:r>
              <a:rPr lang="en-US" altLang="zh-TW" dirty="0" err="1"/>
              <a:t>this.height</a:t>
            </a:r>
            <a:r>
              <a:rPr lang="en-US" altLang="zh-TW" dirty="0"/>
              <a:t> * </a:t>
            </a:r>
            <a:r>
              <a:rPr lang="en-US" altLang="zh-TW" dirty="0" err="1"/>
              <a:t>this.width</a:t>
            </a:r>
            <a:r>
              <a:rPr lang="en-US" altLang="zh-TW" dirty="0"/>
              <a:t>;  }</a:t>
            </a:r>
          </a:p>
          <a:p>
            <a:r>
              <a:rPr lang="en-US" altLang="zh-TW" dirty="0"/>
              <a:t>  set area(value) {    </a:t>
            </a:r>
            <a:r>
              <a:rPr lang="en-US" altLang="zh-TW" dirty="0" err="1"/>
              <a:t>this.height</a:t>
            </a:r>
            <a:r>
              <a:rPr lang="en-US" altLang="zh-TW" dirty="0"/>
              <a:t> = </a:t>
            </a:r>
            <a:r>
              <a:rPr lang="en-US" altLang="zh-TW" dirty="0" err="1"/>
              <a:t>this.width</a:t>
            </a:r>
            <a:r>
              <a:rPr lang="en-US" altLang="zh-TW" dirty="0"/>
              <a:t> = </a:t>
            </a:r>
            <a:r>
              <a:rPr lang="en-US" altLang="zh-TW" dirty="0" err="1"/>
              <a:t>Math.sqrt</a:t>
            </a:r>
            <a:r>
              <a:rPr lang="en-US" altLang="zh-TW" dirty="0"/>
              <a:t>(value);  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Square extends Rectangle {</a:t>
            </a:r>
          </a:p>
          <a:p>
            <a:r>
              <a:rPr lang="en-US" altLang="zh-TW" dirty="0"/>
              <a:t>  constructor(length) {</a:t>
            </a:r>
          </a:p>
          <a:p>
            <a:r>
              <a:rPr lang="en-US" altLang="zh-TW" dirty="0"/>
              <a:t>    </a:t>
            </a:r>
            <a:r>
              <a:rPr lang="en-US" altLang="zh-TW" b="1" dirty="0" err="1">
                <a:solidFill>
                  <a:srgbClr val="C00000"/>
                </a:solidFill>
              </a:rPr>
              <a:t>this</a:t>
            </a:r>
            <a:r>
              <a:rPr lang="en-US" altLang="zh-TW" dirty="0" err="1">
                <a:solidFill>
                  <a:srgbClr val="C00000"/>
                </a:solidFill>
              </a:rPr>
              <a:t>.height</a:t>
            </a:r>
            <a:r>
              <a:rPr lang="en-US" altLang="zh-TW" dirty="0">
                <a:solidFill>
                  <a:srgbClr val="C00000"/>
                </a:solidFill>
              </a:rPr>
              <a:t>; // </a:t>
            </a:r>
            <a:r>
              <a:rPr lang="en-US" altLang="zh-TW" b="1" dirty="0" err="1">
                <a:solidFill>
                  <a:srgbClr val="C00000"/>
                </a:solidFill>
              </a:rPr>
              <a:t>ReferenceError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  <a:r>
              <a:rPr lang="en-US" altLang="zh-TW" i="1" dirty="0">
                <a:solidFill>
                  <a:srgbClr val="C00000"/>
                </a:solidFill>
              </a:rPr>
              <a:t>super needs to be called first!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// Here, </a:t>
            </a:r>
            <a:r>
              <a:rPr lang="en-US" altLang="zh-TW" dirty="0">
                <a:solidFill>
                  <a:srgbClr val="C00000"/>
                </a:solidFill>
              </a:rPr>
              <a:t>it calls the parent class' constructor</a:t>
            </a:r>
            <a:r>
              <a:rPr lang="en-US" altLang="zh-TW" dirty="0"/>
              <a:t> with lengths</a:t>
            </a:r>
          </a:p>
          <a:p>
            <a:r>
              <a:rPr lang="en-US" altLang="zh-TW" dirty="0"/>
              <a:t>    // provided for the Rectangle's width and height</a:t>
            </a:r>
          </a:p>
          <a:p>
            <a:r>
              <a:rPr lang="en-US" altLang="zh-TW" dirty="0"/>
              <a:t>    </a:t>
            </a:r>
            <a:r>
              <a:rPr lang="en-US" altLang="zh-TW" b="1" dirty="0">
                <a:solidFill>
                  <a:srgbClr val="C00000"/>
                </a:solidFill>
              </a:rPr>
              <a:t>super</a:t>
            </a:r>
            <a:r>
              <a:rPr lang="en-US" altLang="zh-TW" dirty="0"/>
              <a:t>(length, length);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C00000"/>
                </a:solidFill>
              </a:rPr>
              <a:t> // Note: In derived classes, </a:t>
            </a:r>
            <a:r>
              <a:rPr lang="en-US" altLang="zh-TW" b="1" dirty="0">
                <a:solidFill>
                  <a:srgbClr val="C00000"/>
                </a:solidFill>
              </a:rPr>
              <a:t>super() must be called before you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    // can use 'this</a:t>
            </a:r>
            <a:r>
              <a:rPr lang="en-US" altLang="zh-TW" dirty="0">
                <a:solidFill>
                  <a:srgbClr val="C00000"/>
                </a:solidFill>
              </a:rPr>
              <a:t>'. Leaving this out will cause a reference error.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C00000"/>
                </a:solidFill>
              </a:rPr>
              <a:t>this</a:t>
            </a:r>
            <a:r>
              <a:rPr lang="en-US" altLang="zh-TW" dirty="0"/>
              <a:t>.name = 'Square';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7999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Super</a:t>
            </a:r>
            <a:r>
              <a:rPr lang="en-US" altLang="zh-TW" b="1" dirty="0"/>
              <a:t>-calling </a:t>
            </a:r>
            <a:r>
              <a:rPr lang="en-US" altLang="zh-TW" b="1" dirty="0">
                <a:solidFill>
                  <a:srgbClr val="0070C0"/>
                </a:solidFill>
              </a:rPr>
              <a:t>static</a:t>
            </a:r>
            <a:r>
              <a:rPr lang="en-US" altLang="zh-TW" b="1" dirty="0"/>
              <a:t>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class </a:t>
            </a:r>
            <a:r>
              <a:rPr lang="en-US" altLang="zh-TW" b="1" dirty="0"/>
              <a:t>Rectangle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constructor() {}</a:t>
            </a:r>
          </a:p>
          <a:p>
            <a:r>
              <a:rPr lang="en-US" altLang="zh-TW" dirty="0"/>
              <a:t>  </a:t>
            </a:r>
            <a:r>
              <a:rPr lang="en-US" altLang="zh-TW" b="1" dirty="0">
                <a:solidFill>
                  <a:srgbClr val="C00000"/>
                </a:solidFill>
              </a:rPr>
              <a:t>static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logNbSides</a:t>
            </a:r>
            <a:r>
              <a:rPr lang="en-US" altLang="zh-TW" dirty="0"/>
              <a:t>() {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//</a:t>
            </a:r>
            <a:r>
              <a:rPr lang="zh-TW" altLang="en-US" dirty="0">
                <a:solidFill>
                  <a:srgbClr val="C00000"/>
                </a:solidFill>
              </a:rPr>
              <a:t>取消</a:t>
            </a:r>
            <a:r>
              <a:rPr lang="en-US" altLang="zh-TW" dirty="0">
                <a:solidFill>
                  <a:srgbClr val="C00000"/>
                </a:solidFill>
              </a:rPr>
              <a:t>static</a:t>
            </a:r>
            <a:r>
              <a:rPr lang="zh-TW" altLang="en-US" dirty="0">
                <a:solidFill>
                  <a:srgbClr val="C00000"/>
                </a:solidFill>
              </a:rPr>
              <a:t>會產生</a:t>
            </a:r>
            <a:r>
              <a:rPr lang="en-US" altLang="zh-TW" dirty="0">
                <a:solidFill>
                  <a:srgbClr val="C00000"/>
                </a:solidFill>
              </a:rPr>
              <a:t>access</a:t>
            </a:r>
            <a:r>
              <a:rPr lang="zh-TW" altLang="en-US" dirty="0">
                <a:solidFill>
                  <a:srgbClr val="C00000"/>
                </a:solidFill>
              </a:rPr>
              <a:t>錯誤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    return 'I have 4 sides';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class </a:t>
            </a:r>
            <a:r>
              <a:rPr lang="en-US" altLang="zh-TW" b="1" dirty="0">
                <a:solidFill>
                  <a:srgbClr val="0070C0"/>
                </a:solidFill>
              </a:rPr>
              <a:t>Square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en-US" altLang="zh-TW" b="1" dirty="0"/>
              <a:t>Rectangle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  constructor() {}</a:t>
            </a:r>
          </a:p>
          <a:p>
            <a:r>
              <a:rPr lang="en-US" altLang="zh-TW" dirty="0"/>
              <a:t>  </a:t>
            </a:r>
            <a:r>
              <a:rPr lang="en-US" altLang="zh-TW" b="1" dirty="0">
                <a:solidFill>
                  <a:srgbClr val="C00000"/>
                </a:solidFill>
              </a:rPr>
              <a:t>static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logDescription</a:t>
            </a:r>
            <a:r>
              <a:rPr lang="en-US" altLang="zh-TW" dirty="0"/>
              <a:t>() {</a:t>
            </a:r>
            <a:r>
              <a:rPr lang="en-US" altLang="zh-TW" dirty="0">
                <a:solidFill>
                  <a:srgbClr val="C00000"/>
                </a:solidFill>
              </a:rPr>
              <a:t>//</a:t>
            </a:r>
            <a:r>
              <a:rPr lang="zh-TW" altLang="en-US" dirty="0">
                <a:solidFill>
                  <a:srgbClr val="C00000"/>
                </a:solidFill>
              </a:rPr>
              <a:t>取消</a:t>
            </a:r>
            <a:r>
              <a:rPr lang="en-US" altLang="zh-TW" dirty="0">
                <a:solidFill>
                  <a:srgbClr val="C00000"/>
                </a:solidFill>
              </a:rPr>
              <a:t>static</a:t>
            </a:r>
            <a:r>
              <a:rPr lang="zh-TW" altLang="en-US" dirty="0">
                <a:solidFill>
                  <a:srgbClr val="C00000"/>
                </a:solidFill>
              </a:rPr>
              <a:t>會產生</a:t>
            </a:r>
            <a:r>
              <a:rPr lang="en-US" altLang="zh-TW" dirty="0">
                <a:solidFill>
                  <a:srgbClr val="C00000"/>
                </a:solidFill>
              </a:rPr>
              <a:t>access</a:t>
            </a:r>
            <a:r>
              <a:rPr lang="zh-TW" altLang="en-US" dirty="0">
                <a:solidFill>
                  <a:srgbClr val="C00000"/>
                </a:solidFill>
              </a:rPr>
              <a:t>錯誤</a:t>
            </a:r>
            <a:endParaRPr lang="en-US" altLang="zh-TW" dirty="0"/>
          </a:p>
          <a:p>
            <a:r>
              <a:rPr lang="en-US" altLang="zh-TW" dirty="0"/>
              <a:t>    return </a:t>
            </a:r>
            <a:r>
              <a:rPr lang="en-US" altLang="zh-TW" b="1" dirty="0" err="1">
                <a:solidFill>
                  <a:srgbClr val="C00000"/>
                </a:solidFill>
              </a:rPr>
              <a:t>super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C00000"/>
                </a:solidFill>
              </a:rPr>
              <a:t>logNbSides</a:t>
            </a:r>
            <a:r>
              <a:rPr lang="en-US" altLang="zh-TW" dirty="0"/>
              <a:t>() + ' which are all equal';</a:t>
            </a:r>
          </a:p>
          <a:p>
            <a:r>
              <a:rPr lang="en-US" altLang="zh-TW" dirty="0"/>
              <a:t>  }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b="1" dirty="0" err="1">
                <a:solidFill>
                  <a:srgbClr val="C00000"/>
                </a:solidFill>
              </a:rPr>
              <a:t>Square</a:t>
            </a:r>
            <a:r>
              <a:rPr lang="en-US" altLang="zh-TW" dirty="0" err="1"/>
              <a:t>.</a:t>
            </a:r>
            <a:r>
              <a:rPr lang="en-US" altLang="zh-TW" dirty="0" err="1">
                <a:solidFill>
                  <a:srgbClr val="C00000"/>
                </a:solidFill>
              </a:rPr>
              <a:t>logDescription</a:t>
            </a:r>
            <a:r>
              <a:rPr lang="en-US" altLang="zh-TW" dirty="0"/>
              <a:t>(); // 'I have 4 sides which are all equal'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71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8767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練習時間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練習上述操作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304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9600" b="1" dirty="0"/>
              <a:t>THE END</a:t>
            </a:r>
            <a:endParaRPr lang="zh-TW" altLang="en-US" sz="9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9600" b="1" dirty="0"/>
              <a:t>Q&amp;A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1249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TW" b="1" dirty="0"/>
              <a:t>Functions as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5797" y="417324"/>
            <a:ext cx="9144000" cy="6309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b="1" dirty="0"/>
              <a:t>It’s possible to store a function value in a new  binding:</a:t>
            </a:r>
          </a:p>
          <a:p>
            <a:pPr lvl="1"/>
            <a:r>
              <a:rPr lang="en-US" altLang="zh-TW" sz="2400" dirty="0"/>
              <a:t>pass it as an argument to a function</a:t>
            </a:r>
          </a:p>
          <a:p>
            <a:pPr lvl="1"/>
            <a:r>
              <a:rPr lang="en-US" altLang="zh-TW" sz="2400" dirty="0"/>
              <a:t>if not constant (</a:t>
            </a:r>
            <a:r>
              <a:rPr lang="en-US" altLang="zh-TW" sz="2400" dirty="0" err="1">
                <a:solidFill>
                  <a:srgbClr val="FF0000"/>
                </a:solidFill>
              </a:rPr>
              <a:t>const</a:t>
            </a:r>
            <a:r>
              <a:rPr lang="en-US" altLang="zh-TW" sz="2400" dirty="0"/>
              <a:t>), be assigned a new value: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C00000"/>
                </a:solidFill>
              </a:rPr>
              <a:t>launchMissiles</a:t>
            </a:r>
            <a:r>
              <a:rPr lang="en-US" altLang="zh-TW" dirty="0">
                <a:solidFill>
                  <a:srgbClr val="C00000"/>
                </a:solidFill>
              </a:rPr>
              <a:t> = function</a:t>
            </a:r>
            <a:r>
              <a:rPr lang="en-US" altLang="zh-TW" dirty="0">
                <a:solidFill>
                  <a:srgbClr val="0070C0"/>
                </a:solidFill>
              </a:rPr>
              <a:t>() {</a:t>
            </a: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  </a:t>
            </a:r>
            <a:r>
              <a:rPr lang="en-US" altLang="zh-TW" dirty="0" err="1">
                <a:solidFill>
                  <a:srgbClr val="0070C0"/>
                </a:solidFill>
              </a:rPr>
              <a:t>missileSystem.launch</a:t>
            </a:r>
            <a:r>
              <a:rPr lang="en-US" altLang="zh-TW" dirty="0">
                <a:solidFill>
                  <a:srgbClr val="0070C0"/>
                </a:solidFill>
              </a:rPr>
              <a:t>(“now”);</a:t>
            </a:r>
            <a:r>
              <a:rPr lang="zh-TW" altLang="en-US" dirty="0">
                <a:solidFill>
                  <a:srgbClr val="0070C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};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let </a:t>
            </a:r>
            <a:r>
              <a:rPr lang="en-US" altLang="zh-TW" dirty="0" err="1">
                <a:solidFill>
                  <a:srgbClr val="0070C0"/>
                </a:solidFill>
              </a:rPr>
              <a:t>safeMode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if (</a:t>
            </a:r>
            <a:r>
              <a:rPr lang="en-US" altLang="zh-TW" dirty="0" err="1">
                <a:solidFill>
                  <a:srgbClr val="0070C0"/>
                </a:solidFill>
              </a:rPr>
              <a:t>safeMode</a:t>
            </a:r>
            <a:r>
              <a:rPr lang="en-US" altLang="zh-TW" dirty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zh-TW" dirty="0"/>
              <a:t>// be assigned a </a:t>
            </a:r>
            <a:r>
              <a:rPr lang="en-US" altLang="zh-TW" b="1" dirty="0"/>
              <a:t>new value</a:t>
            </a:r>
            <a:endParaRPr lang="en-US" altLang="zh-TW" b="1" dirty="0">
              <a:solidFill>
                <a:srgbClr val="0070C0"/>
              </a:solidFill>
            </a:endParaRPr>
          </a:p>
          <a:p>
            <a:pPr lvl="2"/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C00000"/>
                </a:solidFill>
              </a:rPr>
              <a:t>launchMissiles</a:t>
            </a:r>
            <a:r>
              <a:rPr lang="en-US" altLang="zh-TW" dirty="0">
                <a:solidFill>
                  <a:srgbClr val="C00000"/>
                </a:solidFill>
              </a:rPr>
              <a:t> = function</a:t>
            </a:r>
            <a:r>
              <a:rPr lang="en-US" altLang="zh-TW" dirty="0">
                <a:solidFill>
                  <a:srgbClr val="0070C0"/>
                </a:solidFill>
              </a:rPr>
              <a:t>() {/* do nothing */};  }</a:t>
            </a:r>
          </a:p>
          <a:p>
            <a:r>
              <a:rPr lang="en-US" altLang="zh-TW" sz="2400" dirty="0"/>
              <a:t>Functions can be assigned to object properties rather than variables: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o = {square</a:t>
            </a:r>
            <a:r>
              <a:rPr lang="en-US" altLang="zh-TW" sz="2400" dirty="0">
                <a:solidFill>
                  <a:srgbClr val="C00000"/>
                </a:solidFill>
              </a:rPr>
              <a:t>: function(x) { return x*x; }</a:t>
            </a:r>
            <a:r>
              <a:rPr lang="en-US" altLang="zh-TW" sz="2400" dirty="0">
                <a:solidFill>
                  <a:srgbClr val="0070C0"/>
                </a:solidFill>
              </a:rPr>
              <a:t>}; </a:t>
            </a:r>
            <a:r>
              <a:rPr lang="en-US" altLang="zh-TW" sz="2400" dirty="0"/>
              <a:t>// An object literal</a:t>
            </a:r>
          </a:p>
          <a:p>
            <a:pPr lvl="1"/>
            <a:r>
              <a:rPr lang="en-US" altLang="zh-TW" sz="2400" dirty="0" err="1">
                <a:solidFill>
                  <a:srgbClr val="0070C0"/>
                </a:solidFill>
              </a:rPr>
              <a:t>var</a:t>
            </a:r>
            <a:r>
              <a:rPr lang="en-US" altLang="zh-TW" sz="2400" dirty="0">
                <a:solidFill>
                  <a:srgbClr val="0070C0"/>
                </a:solidFill>
              </a:rPr>
              <a:t> y = </a:t>
            </a:r>
            <a:r>
              <a:rPr lang="en-US" altLang="zh-TW" sz="2400" dirty="0" err="1">
                <a:solidFill>
                  <a:srgbClr val="0070C0"/>
                </a:solidFill>
              </a:rPr>
              <a:t>o.square</a:t>
            </a:r>
            <a:r>
              <a:rPr lang="en-US" altLang="zh-TW" sz="2400" b="1" dirty="0">
                <a:solidFill>
                  <a:srgbClr val="C00000"/>
                </a:solidFill>
              </a:rPr>
              <a:t>(</a:t>
            </a:r>
            <a:r>
              <a:rPr lang="en-US" altLang="zh-TW" sz="2400" b="1" dirty="0">
                <a:solidFill>
                  <a:srgbClr val="0070C0"/>
                </a:solidFill>
              </a:rPr>
              <a:t>16</a:t>
            </a:r>
            <a:r>
              <a:rPr lang="en-US" altLang="zh-TW" sz="2400" b="1" dirty="0">
                <a:solidFill>
                  <a:srgbClr val="C00000"/>
                </a:solidFill>
              </a:rPr>
              <a:t>)</a:t>
            </a:r>
            <a:r>
              <a:rPr lang="en-US" altLang="zh-TW" sz="2400" dirty="0">
                <a:solidFill>
                  <a:srgbClr val="0070C0"/>
                </a:solidFill>
              </a:rPr>
              <a:t>; </a:t>
            </a:r>
            <a:r>
              <a:rPr lang="en-US" altLang="zh-TW" sz="2400" dirty="0"/>
              <a:t>// y equals 256</a:t>
            </a:r>
          </a:p>
          <a:p>
            <a:r>
              <a:rPr lang="en-US" altLang="zh-TW" sz="2400" dirty="0"/>
              <a:t>Functions </a:t>
            </a:r>
            <a:r>
              <a:rPr lang="en-US" altLang="zh-TW" sz="2400" b="1" dirty="0"/>
              <a:t>don’t require names </a:t>
            </a:r>
            <a:r>
              <a:rPr lang="en-US" altLang="zh-TW" sz="2400" dirty="0"/>
              <a:t>at all:</a:t>
            </a:r>
          </a:p>
          <a:p>
            <a:pPr lvl="1"/>
            <a:r>
              <a:rPr lang="en-US" altLang="zh-TW" sz="2400" dirty="0"/>
              <a:t>as when they’re assigned to array elements: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</a:rPr>
              <a:t>var</a:t>
            </a:r>
            <a:r>
              <a:rPr lang="en-US" altLang="zh-TW" dirty="0">
                <a:solidFill>
                  <a:srgbClr val="0070C0"/>
                </a:solidFill>
              </a:rPr>
              <a:t> a = </a:t>
            </a:r>
            <a:r>
              <a:rPr lang="en-US" altLang="zh-TW" b="1" dirty="0">
                <a:solidFill>
                  <a:srgbClr val="0070C0"/>
                </a:solidFill>
              </a:rPr>
              <a:t>[</a:t>
            </a:r>
            <a:r>
              <a:rPr lang="en-US" altLang="zh-TW" dirty="0">
                <a:solidFill>
                  <a:srgbClr val="C00000"/>
                </a:solidFill>
              </a:rPr>
              <a:t>function(x) { return x*x; }</a:t>
            </a:r>
            <a:r>
              <a:rPr lang="en-US" altLang="zh-TW" dirty="0">
                <a:solidFill>
                  <a:srgbClr val="0070C0"/>
                </a:solidFill>
              </a:rPr>
              <a:t>, 20</a:t>
            </a:r>
            <a:r>
              <a:rPr lang="en-US" altLang="zh-TW" b="1" dirty="0">
                <a:solidFill>
                  <a:srgbClr val="0070C0"/>
                </a:solidFill>
              </a:rPr>
              <a:t>]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An array literal</a:t>
            </a:r>
          </a:p>
          <a:p>
            <a:pPr lvl="2"/>
            <a:r>
              <a:rPr lang="en-US" altLang="zh-TW" dirty="0">
                <a:solidFill>
                  <a:srgbClr val="0070C0"/>
                </a:solidFill>
              </a:rPr>
              <a:t>a[0]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</a:rPr>
              <a:t>a[1]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>
                <a:solidFill>
                  <a:srgbClr val="0070C0"/>
                </a:solidFill>
              </a:rPr>
              <a:t>; </a:t>
            </a:r>
            <a:r>
              <a:rPr lang="en-US" altLang="zh-TW" dirty="0"/>
              <a:t>// =&gt; 400</a:t>
            </a:r>
            <a:endParaRPr lang="en-US" altLang="zh-TW" sz="7200" dirty="0"/>
          </a:p>
          <a:p>
            <a:pPr lvl="2"/>
            <a:endParaRPr lang="en-US" altLang="zh-TW" dirty="0"/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950761"/>
            <a:ext cx="4536504" cy="934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5066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Declaration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r>
              <a:rPr lang="en-US" altLang="zh-TW" dirty="0"/>
              <a:t>a slightly shorter way to create a function binding: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function square(x) { return x * x; }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// </a:t>
            </a:r>
            <a:r>
              <a:rPr lang="en-US" altLang="zh-TW" sz="2600" b="1" dirty="0"/>
              <a:t>hoisted</a:t>
            </a:r>
            <a:r>
              <a:rPr lang="en-US" altLang="zh-TW" sz="2600" dirty="0"/>
              <a:t>: function is defined below the code that uses it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console.log("The future says:", future());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function future</a:t>
            </a:r>
            <a:r>
              <a:rPr lang="en-US" altLang="zh-TW" dirty="0">
                <a:solidFill>
                  <a:srgbClr val="0070C0"/>
                </a:solidFill>
              </a:rPr>
              <a:t>() { return "You'll never have flying cars"; }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E0C8-62BE-452E-8D16-E23FD82DC274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0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36825</TotalTime>
  <Words>7832</Words>
  <Application>Microsoft Office PowerPoint</Application>
  <PresentationFormat>如螢幕大小 (4:3)</PresentationFormat>
  <Paragraphs>1043</Paragraphs>
  <Slides>73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80" baseType="lpstr">
      <vt:lpstr>微軟正黑體</vt:lpstr>
      <vt:lpstr>標楷體</vt:lpstr>
      <vt:lpstr>Arial</vt:lpstr>
      <vt:lpstr>Calibri</vt:lpstr>
      <vt:lpstr>Consolas</vt:lpstr>
      <vt:lpstr>Times New Roman</vt:lpstr>
      <vt:lpstr>Office 佈景主題</vt:lpstr>
      <vt:lpstr>JavaScript程式設計 (JavaScript Programming)</vt:lpstr>
      <vt:lpstr>CH 8 (CH3-Eloquent) Function</vt:lpstr>
      <vt:lpstr>Defining a function</vt:lpstr>
      <vt:lpstr>Bindings and scopes</vt:lpstr>
      <vt:lpstr>Bindings and scopes</vt:lpstr>
      <vt:lpstr>Bindings and scopes</vt:lpstr>
      <vt:lpstr>Nested scope</vt:lpstr>
      <vt:lpstr>Functions as values</vt:lpstr>
      <vt:lpstr>Declaration notation</vt:lpstr>
      <vt:lpstr>Arrow functions</vt:lpstr>
      <vt:lpstr>Optional Arguments</vt:lpstr>
      <vt:lpstr>練習時間</vt:lpstr>
      <vt:lpstr>Closure</vt:lpstr>
      <vt:lpstr>closure</vt:lpstr>
      <vt:lpstr>closure</vt:lpstr>
      <vt:lpstr>closure</vt:lpstr>
      <vt:lpstr>迴圈(loop)與閉包(closure)</vt:lpstr>
      <vt:lpstr>Result</vt:lpstr>
      <vt:lpstr>Solution 1: using IILF</vt:lpstr>
      <vt:lpstr>IILF(立即(執行)函式)</vt:lpstr>
      <vt:lpstr>IILF(立即(執行)函式)</vt:lpstr>
      <vt:lpstr>PowerPoint 簡報</vt:lpstr>
      <vt:lpstr>PowerPoint 簡報</vt:lpstr>
      <vt:lpstr>不用變數指著IIFE，這種寫法可否?</vt:lpstr>
      <vt:lpstr>解法: 最外面再用一個()把它包起來</vt:lpstr>
      <vt:lpstr>設定IIFE: 確保不會汙染到全域環境的變數。</vt:lpstr>
      <vt:lpstr>若全域和IIFE內有重複變數名， 框架、套件該如何取用全域的變數呢？</vt:lpstr>
      <vt:lpstr>Solution 2: using let</vt:lpstr>
      <vt:lpstr>模組模式(Module Pattern) &amp; Closure</vt:lpstr>
      <vt:lpstr>Module Pattern範例: 一般型寫法</vt:lpstr>
      <vt:lpstr>MP範例-Singleton + IIFE</vt:lpstr>
      <vt:lpstr>MP範例-Singleton + IIFE</vt:lpstr>
      <vt:lpstr>PowerPoint 簡報</vt:lpstr>
      <vt:lpstr>JS Singleton 單體模式</vt:lpstr>
      <vt:lpstr>方法1:儲存在靜態屬性中的實體</vt:lpstr>
      <vt:lpstr>方法2:儲存在 Closure 中的實體</vt:lpstr>
      <vt:lpstr>解法:用立即函式(IIFE)包住建構式和實體</vt:lpstr>
      <vt:lpstr>recursive</vt:lpstr>
      <vt:lpstr>how this function produces the effect we’re looking for</vt:lpstr>
      <vt:lpstr>Growing functions</vt:lpstr>
      <vt:lpstr>a Version with ‘pig’</vt:lpstr>
      <vt:lpstr>Better version</vt:lpstr>
      <vt:lpstr>summary</vt:lpstr>
      <vt:lpstr>練習時間</vt:lpstr>
      <vt:lpstr>CH5 Eloquent (CH8.8.2) Higher-order functions</vt:lpstr>
      <vt:lpstr>Abstracting repetition</vt:lpstr>
      <vt:lpstr>Higher-order functions</vt:lpstr>
      <vt:lpstr>Higher-order functions</vt:lpstr>
      <vt:lpstr>Higher-order functions</vt:lpstr>
      <vt:lpstr>SCRIPTS data https://eloquentjavascript.net/code/scripts.js </vt:lpstr>
      <vt:lpstr>SCRIPTS.html https://eloquentjavascript.net/code/scripts.js </vt:lpstr>
      <vt:lpstr>Filtering arrays</vt:lpstr>
      <vt:lpstr>Recognizing text</vt:lpstr>
      <vt:lpstr>Array.prototype.findIndex()</vt:lpstr>
      <vt:lpstr>練習時間</vt:lpstr>
      <vt:lpstr>CH6 (eloquent) Class</vt:lpstr>
      <vt:lpstr>Class notation</vt:lpstr>
      <vt:lpstr>Overriding derived properties</vt:lpstr>
      <vt:lpstr>Overriding</vt:lpstr>
      <vt:lpstr>Maps</vt:lpstr>
      <vt:lpstr>Map  //not map()</vt:lpstr>
      <vt:lpstr>Symbols</vt:lpstr>
      <vt:lpstr>The iterator interface</vt:lpstr>
      <vt:lpstr>The iterator interface- matrix class</vt:lpstr>
      <vt:lpstr>PowerPoint 簡報</vt:lpstr>
      <vt:lpstr>set up the Matrix class to be iterable.</vt:lpstr>
      <vt:lpstr>Inheritance</vt:lpstr>
      <vt:lpstr>The instanceof operator</vt:lpstr>
      <vt:lpstr>super keyword</vt:lpstr>
      <vt:lpstr>PowerPoint 簡報</vt:lpstr>
      <vt:lpstr>Super-calling static methods</vt:lpstr>
      <vt:lpstr>練習時間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電腦模擬與遊戲設計 (Design of Computer Simulations and Games)</dc:title>
  <dc:creator>jmsu</dc:creator>
  <cp:lastModifiedBy>User</cp:lastModifiedBy>
  <cp:revision>583</cp:revision>
  <dcterms:created xsi:type="dcterms:W3CDTF">2011-02-22T09:06:58Z</dcterms:created>
  <dcterms:modified xsi:type="dcterms:W3CDTF">2020-10-30T05:17:52Z</dcterms:modified>
</cp:coreProperties>
</file>