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8" r:id="rId3"/>
    <p:sldId id="269" r:id="rId4"/>
    <p:sldId id="266" r:id="rId5"/>
    <p:sldId id="271" r:id="rId6"/>
    <p:sldId id="267" r:id="rId7"/>
    <p:sldId id="270"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_ming" initials="a" lastIdx="1" clrIdx="0">
    <p:extLst>
      <p:ext uri="{19B8F6BF-5375-455C-9EA6-DF929625EA0E}">
        <p15:presenceInfo xmlns:p15="http://schemas.microsoft.com/office/powerpoint/2012/main" userId="a_m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98B43-D796-40D3-9DCA-72EE8A416604}" type="datetimeFigureOut">
              <a:rPr lang="zh-CN" altLang="en-US" smtClean="0"/>
              <a:t>2020/4/2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26374-E455-438D-B28E-FCDF223E1688}" type="slidenum">
              <a:rPr lang="zh-CN" altLang="en-US" smtClean="0"/>
              <a:t>‹#›</a:t>
            </a:fld>
            <a:endParaRPr lang="zh-CN" altLang="en-US"/>
          </a:p>
        </p:txBody>
      </p:sp>
    </p:spTree>
    <p:extLst>
      <p:ext uri="{BB962C8B-B14F-4D97-AF65-F5344CB8AC3E}">
        <p14:creationId xmlns:p14="http://schemas.microsoft.com/office/powerpoint/2010/main" val="60720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126374-E455-438D-B28E-FCDF223E1688}" type="slidenum">
              <a:rPr lang="zh-CN" altLang="en-US" smtClean="0"/>
              <a:t>1</a:t>
            </a:fld>
            <a:endParaRPr lang="zh-CN" altLang="en-US"/>
          </a:p>
        </p:txBody>
      </p:sp>
    </p:spTree>
    <p:extLst>
      <p:ext uri="{BB962C8B-B14F-4D97-AF65-F5344CB8AC3E}">
        <p14:creationId xmlns:p14="http://schemas.microsoft.com/office/powerpoint/2010/main" val="3870263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126374-E455-438D-B28E-FCDF223E1688}" type="slidenum">
              <a:rPr lang="zh-CN" altLang="en-US" smtClean="0"/>
              <a:t>2</a:t>
            </a:fld>
            <a:endParaRPr lang="zh-CN" altLang="en-US"/>
          </a:p>
        </p:txBody>
      </p:sp>
    </p:spTree>
    <p:extLst>
      <p:ext uri="{BB962C8B-B14F-4D97-AF65-F5344CB8AC3E}">
        <p14:creationId xmlns:p14="http://schemas.microsoft.com/office/powerpoint/2010/main" val="599962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126374-E455-438D-B28E-FCDF223E1688}" type="slidenum">
              <a:rPr lang="zh-CN" altLang="en-US" smtClean="0"/>
              <a:t>3</a:t>
            </a:fld>
            <a:endParaRPr lang="zh-CN" altLang="en-US"/>
          </a:p>
        </p:txBody>
      </p:sp>
    </p:spTree>
    <p:extLst>
      <p:ext uri="{BB962C8B-B14F-4D97-AF65-F5344CB8AC3E}">
        <p14:creationId xmlns:p14="http://schemas.microsoft.com/office/powerpoint/2010/main" val="2581665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126374-E455-438D-B28E-FCDF223E1688}" type="slidenum">
              <a:rPr lang="zh-CN" altLang="en-US" smtClean="0"/>
              <a:t>4</a:t>
            </a:fld>
            <a:endParaRPr lang="zh-CN" altLang="en-US"/>
          </a:p>
        </p:txBody>
      </p:sp>
    </p:spTree>
    <p:extLst>
      <p:ext uri="{BB962C8B-B14F-4D97-AF65-F5344CB8AC3E}">
        <p14:creationId xmlns:p14="http://schemas.microsoft.com/office/powerpoint/2010/main" val="1794708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126374-E455-438D-B28E-FCDF223E1688}" type="slidenum">
              <a:rPr lang="zh-CN" altLang="en-US" smtClean="0"/>
              <a:t>5</a:t>
            </a:fld>
            <a:endParaRPr lang="zh-CN" altLang="en-US"/>
          </a:p>
        </p:txBody>
      </p:sp>
    </p:spTree>
    <p:extLst>
      <p:ext uri="{BB962C8B-B14F-4D97-AF65-F5344CB8AC3E}">
        <p14:creationId xmlns:p14="http://schemas.microsoft.com/office/powerpoint/2010/main" val="2609601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126374-E455-438D-B28E-FCDF223E1688}" type="slidenum">
              <a:rPr lang="zh-CN" altLang="en-US" smtClean="0"/>
              <a:t>6</a:t>
            </a:fld>
            <a:endParaRPr lang="zh-CN" altLang="en-US"/>
          </a:p>
        </p:txBody>
      </p:sp>
    </p:spTree>
    <p:extLst>
      <p:ext uri="{BB962C8B-B14F-4D97-AF65-F5344CB8AC3E}">
        <p14:creationId xmlns:p14="http://schemas.microsoft.com/office/powerpoint/2010/main" val="2610368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126374-E455-438D-B28E-FCDF223E1688}" type="slidenum">
              <a:rPr lang="zh-CN" altLang="en-US" smtClean="0"/>
              <a:t>7</a:t>
            </a:fld>
            <a:endParaRPr lang="zh-CN" altLang="en-US"/>
          </a:p>
        </p:txBody>
      </p:sp>
    </p:spTree>
    <p:extLst>
      <p:ext uri="{BB962C8B-B14F-4D97-AF65-F5344CB8AC3E}">
        <p14:creationId xmlns:p14="http://schemas.microsoft.com/office/powerpoint/2010/main" val="31616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2020/4/2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3567291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2020/4/2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4000410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2020/4/2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209837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2020/4/2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1400212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2020/4/2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42570416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2020/4/2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221778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2020/4/2</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44116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2020/4/2</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1794146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2020/4/2</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297770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2020/4/2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3252592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2020/4/2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96939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353800" y="6104238"/>
            <a:ext cx="574074" cy="574074"/>
          </a:xfrm>
          <a:prstGeom prst="rect">
            <a:avLst/>
          </a:prstGeom>
        </p:spPr>
      </p:pic>
    </p:spTree>
    <p:extLst>
      <p:ext uri="{BB962C8B-B14F-4D97-AF65-F5344CB8AC3E}">
        <p14:creationId xmlns:p14="http://schemas.microsoft.com/office/powerpoint/2010/main" val="370910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web-jshtml.cn/"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18375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4785" y="1413927"/>
            <a:ext cx="6695560" cy="646331"/>
          </a:xfrm>
          <a:prstGeom prst="rect">
            <a:avLst/>
          </a:prstGeom>
          <a:noFill/>
        </p:spPr>
        <p:txBody>
          <a:bodyPr wrap="square" rtlCol="0">
            <a:spAutoFit/>
          </a:bodyPr>
          <a:lstStyle/>
          <a:p>
            <a:pPr>
              <a:lnSpc>
                <a:spcPct val="150000"/>
              </a:lnSpc>
            </a:pPr>
            <a:r>
              <a:rPr lang="en-US" altLang="zh-CN" sz="1200" b="1" dirty="0" err="1"/>
              <a:t>proxy_pass</a:t>
            </a:r>
            <a:r>
              <a:rPr lang="zh-CN" altLang="en-US" sz="1200" b="1" dirty="0"/>
              <a:t>配置中</a:t>
            </a:r>
            <a:r>
              <a:rPr lang="en-US" altLang="zh-CN" sz="1200" b="1" dirty="0" err="1"/>
              <a:t>url</a:t>
            </a:r>
            <a:r>
              <a:rPr lang="zh-CN" altLang="en-US" sz="1200" b="1" dirty="0"/>
              <a:t>末</a:t>
            </a:r>
            <a:r>
              <a:rPr lang="zh-CN" altLang="en-US" sz="1200" b="1" dirty="0" smtClean="0"/>
              <a:t>尾</a:t>
            </a:r>
            <a:endParaRPr lang="en-US" altLang="zh-CN" sz="1200" b="1" dirty="0" smtClean="0"/>
          </a:p>
          <a:p>
            <a:pPr>
              <a:lnSpc>
                <a:spcPct val="150000"/>
              </a:lnSpc>
            </a:pPr>
            <a:r>
              <a:rPr lang="en-US" altLang="zh-CN" sz="1200" dirty="0" err="1" smtClean="0"/>
              <a:t>nginx</a:t>
            </a:r>
            <a:r>
              <a:rPr lang="zh-CN" altLang="en-US" sz="1200" dirty="0"/>
              <a:t>转发时，会将原</a:t>
            </a:r>
            <a:r>
              <a:rPr lang="en-US" altLang="zh-CN" sz="1200" dirty="0" err="1"/>
              <a:t>uri</a:t>
            </a:r>
            <a:r>
              <a:rPr lang="zh-CN" altLang="en-US" sz="1200" dirty="0"/>
              <a:t>去除</a:t>
            </a:r>
            <a:r>
              <a:rPr lang="en-US" altLang="zh-CN" sz="1200" dirty="0" err="1" smtClean="0"/>
              <a:t>loc</a:t>
            </a:r>
            <a:r>
              <a:rPr lang="zh-CN" altLang="en-US" sz="1200" b="1" dirty="0"/>
              <a:t>带</a:t>
            </a:r>
            <a:r>
              <a:rPr lang="en-US" altLang="zh-CN" sz="1200" b="1" dirty="0"/>
              <a:t>/</a:t>
            </a:r>
            <a:r>
              <a:rPr lang="zh-CN" altLang="en-US" sz="1200" b="1" dirty="0"/>
              <a:t>时</a:t>
            </a:r>
            <a:r>
              <a:rPr lang="en-US" altLang="zh-CN" sz="1200" dirty="0" err="1" smtClean="0"/>
              <a:t>ation</a:t>
            </a:r>
            <a:r>
              <a:rPr lang="zh-CN" altLang="en-US" sz="1200" dirty="0"/>
              <a:t>匹配表达</a:t>
            </a:r>
            <a:r>
              <a:rPr lang="zh-CN" altLang="en-US" sz="1200" dirty="0" smtClean="0"/>
              <a:t>式   后的</a:t>
            </a:r>
            <a:r>
              <a:rPr lang="zh-CN" altLang="en-US" sz="1200" dirty="0"/>
              <a:t>内容拼接在</a:t>
            </a:r>
            <a:r>
              <a:rPr lang="en-US" altLang="zh-CN" sz="1200" dirty="0" err="1"/>
              <a:t>proxy_pass</a:t>
            </a:r>
            <a:r>
              <a:rPr lang="zh-CN" altLang="en-US" sz="1200" dirty="0"/>
              <a:t>中</a:t>
            </a:r>
            <a:r>
              <a:rPr lang="en-US" altLang="zh-CN" sz="1200" dirty="0" err="1"/>
              <a:t>url</a:t>
            </a:r>
            <a:r>
              <a:rPr lang="zh-CN" altLang="en-US" sz="1200" dirty="0"/>
              <a:t>之后。</a:t>
            </a:r>
            <a:endParaRPr lang="en-US" altLang="zh-CN" sz="1200" dirty="0"/>
          </a:p>
        </p:txBody>
      </p:sp>
      <p:sp>
        <p:nvSpPr>
          <p:cNvPr id="7" name="文本框 6"/>
          <p:cNvSpPr txBox="1"/>
          <p:nvPr/>
        </p:nvSpPr>
        <p:spPr>
          <a:xfrm>
            <a:off x="474785" y="501162"/>
            <a:ext cx="2659702" cy="461665"/>
          </a:xfrm>
          <a:prstGeom prst="rect">
            <a:avLst/>
          </a:prstGeom>
          <a:noFill/>
        </p:spPr>
        <p:txBody>
          <a:bodyPr wrap="none" rtlCol="0">
            <a:spAutoFit/>
          </a:bodyPr>
          <a:lstStyle/>
          <a:p>
            <a:r>
              <a:rPr lang="en-US" altLang="zh-CN" sz="2400" dirty="0" err="1"/>
              <a:t>nginx</a:t>
            </a:r>
            <a:r>
              <a:rPr lang="zh-CN" altLang="en-US" sz="2400" dirty="0"/>
              <a:t>的</a:t>
            </a:r>
            <a:r>
              <a:rPr lang="en-US" altLang="zh-CN" sz="2400" dirty="0" err="1"/>
              <a:t>proxy_pass</a:t>
            </a:r>
            <a:endParaRPr lang="zh-CN" altLang="en-US" sz="2400" dirty="0"/>
          </a:p>
        </p:txBody>
      </p:sp>
      <p:sp>
        <p:nvSpPr>
          <p:cNvPr id="4" name="文本框 3"/>
          <p:cNvSpPr txBox="1"/>
          <p:nvPr/>
        </p:nvSpPr>
        <p:spPr>
          <a:xfrm>
            <a:off x="574373" y="2545957"/>
            <a:ext cx="6161405" cy="3416320"/>
          </a:xfrm>
          <a:prstGeom prst="rect">
            <a:avLst/>
          </a:prstGeom>
          <a:noFill/>
        </p:spPr>
        <p:txBody>
          <a:bodyPr wrap="square" rtlCol="0">
            <a:spAutoFit/>
          </a:bodyPr>
          <a:lstStyle/>
          <a:p>
            <a:pPr>
              <a:lnSpc>
                <a:spcPct val="150000"/>
              </a:lnSpc>
            </a:pPr>
            <a:r>
              <a:rPr lang="zh-CN" altLang="en-US" sz="1200" dirty="0" smtClean="0"/>
              <a:t>测</a:t>
            </a:r>
            <a:r>
              <a:rPr lang="zh-CN" altLang="en-US" sz="1200" dirty="0"/>
              <a:t>试地址：</a:t>
            </a:r>
            <a:r>
              <a:rPr lang="en-US" altLang="zh-CN" sz="1200" dirty="0"/>
              <a:t>http</a:t>
            </a:r>
            <a:r>
              <a:rPr lang="en-US" altLang="zh-CN" sz="1200" dirty="0" smtClean="0"/>
              <a:t>://www.web-jshtml.cn/productapi/getSms/</a:t>
            </a:r>
            <a:endParaRPr lang="en-US" altLang="zh-CN" sz="1200" dirty="0"/>
          </a:p>
          <a:p>
            <a:pPr>
              <a:lnSpc>
                <a:spcPct val="150000"/>
              </a:lnSpc>
            </a:pPr>
            <a:r>
              <a:rPr lang="zh-CN" altLang="en-US" sz="1200" dirty="0"/>
              <a:t>场景一：</a:t>
            </a:r>
          </a:p>
          <a:p>
            <a:pPr>
              <a:lnSpc>
                <a:spcPct val="150000"/>
              </a:lnSpc>
            </a:pPr>
            <a:r>
              <a:rPr lang="en-US" altLang="zh-CN" sz="1200" dirty="0"/>
              <a:t>location ^~ </a:t>
            </a:r>
            <a:r>
              <a:rPr lang="en-US" altLang="zh-CN" sz="1200" dirty="0" smtClean="0"/>
              <a:t>/</a:t>
            </a:r>
            <a:r>
              <a:rPr lang="en-US" altLang="zh-CN" sz="1200" dirty="0" err="1" smtClean="0"/>
              <a:t>productapi</a:t>
            </a:r>
            <a:r>
              <a:rPr lang="en-US" altLang="zh-CN" sz="1200" dirty="0" smtClean="0"/>
              <a:t>/ </a:t>
            </a:r>
            <a:r>
              <a:rPr lang="en-US" altLang="zh-CN" sz="1200" dirty="0"/>
              <a:t>{</a:t>
            </a:r>
          </a:p>
          <a:p>
            <a:pPr>
              <a:lnSpc>
                <a:spcPct val="150000"/>
              </a:lnSpc>
            </a:pPr>
            <a:r>
              <a:rPr lang="en-US" altLang="zh-CN" sz="1200" dirty="0"/>
              <a:t>    </a:t>
            </a:r>
            <a:r>
              <a:rPr lang="en-US" altLang="zh-CN" sz="1200" dirty="0" err="1"/>
              <a:t>proxy_pass</a:t>
            </a:r>
            <a:r>
              <a:rPr lang="en-US" altLang="zh-CN" sz="1200" dirty="0"/>
              <a:t> http://</a:t>
            </a:r>
            <a:r>
              <a:rPr lang="en-US" altLang="zh-CN" sz="1200" dirty="0" smtClean="0"/>
              <a:t>www.web-jshtml.cn/productapi/;</a:t>
            </a:r>
            <a:endParaRPr lang="en-US" altLang="zh-CN" sz="1200" dirty="0"/>
          </a:p>
          <a:p>
            <a:pPr>
              <a:lnSpc>
                <a:spcPct val="150000"/>
              </a:lnSpc>
            </a:pPr>
            <a:r>
              <a:rPr lang="en-US" altLang="zh-CN" sz="1200" dirty="0"/>
              <a:t>}</a:t>
            </a:r>
          </a:p>
          <a:p>
            <a:pPr>
              <a:lnSpc>
                <a:spcPct val="150000"/>
              </a:lnSpc>
            </a:pPr>
            <a:r>
              <a:rPr lang="zh-CN" altLang="en-US" sz="1200" dirty="0"/>
              <a:t>代理后实际访问地址</a:t>
            </a:r>
            <a:r>
              <a:rPr lang="zh-CN" altLang="en-US" sz="1200" dirty="0" smtClean="0"/>
              <a:t>：</a:t>
            </a:r>
            <a:r>
              <a:rPr lang="en-US" altLang="zh-CN" sz="1200" dirty="0"/>
              <a:t>http://</a:t>
            </a:r>
            <a:r>
              <a:rPr lang="en-US" altLang="zh-CN" sz="1200" dirty="0" smtClean="0"/>
              <a:t>www.web-jshtml.cn/productapi/</a:t>
            </a:r>
            <a:r>
              <a:rPr lang="en-US" altLang="zh-CN" sz="1200" b="1" dirty="0" smtClean="0">
                <a:solidFill>
                  <a:srgbClr val="FF0000"/>
                </a:solidFill>
              </a:rPr>
              <a:t>getSms/</a:t>
            </a:r>
            <a:r>
              <a:rPr lang="en-US" altLang="zh-CN" sz="1200" dirty="0" smtClean="0"/>
              <a:t>;</a:t>
            </a:r>
            <a:endParaRPr lang="en-US" altLang="zh-CN" sz="1200" dirty="0"/>
          </a:p>
          <a:p>
            <a:pPr>
              <a:lnSpc>
                <a:spcPct val="150000"/>
              </a:lnSpc>
            </a:pPr>
            <a:endParaRPr lang="en-US" altLang="zh-CN" sz="1200" dirty="0"/>
          </a:p>
          <a:p>
            <a:pPr>
              <a:lnSpc>
                <a:spcPct val="150000"/>
              </a:lnSpc>
            </a:pPr>
            <a:r>
              <a:rPr lang="zh-CN" altLang="en-US" sz="1200" dirty="0"/>
              <a:t>场景二：</a:t>
            </a:r>
          </a:p>
          <a:p>
            <a:pPr>
              <a:lnSpc>
                <a:spcPct val="150000"/>
              </a:lnSpc>
            </a:pPr>
            <a:r>
              <a:rPr lang="en-US" altLang="zh-CN" sz="1200" dirty="0"/>
              <a:t>location ^~ /</a:t>
            </a:r>
            <a:r>
              <a:rPr lang="en-US" altLang="zh-CN" sz="1200" dirty="0" err="1" smtClean="0"/>
              <a:t>productapi</a:t>
            </a:r>
            <a:r>
              <a:rPr lang="en-US" altLang="zh-CN" sz="1200" dirty="0" smtClean="0"/>
              <a:t> </a:t>
            </a:r>
            <a:r>
              <a:rPr lang="en-US" altLang="zh-CN" sz="1200" dirty="0"/>
              <a:t>{</a:t>
            </a:r>
          </a:p>
          <a:p>
            <a:pPr>
              <a:lnSpc>
                <a:spcPct val="150000"/>
              </a:lnSpc>
            </a:pPr>
            <a:r>
              <a:rPr lang="en-US" altLang="zh-CN" sz="1200" dirty="0"/>
              <a:t>    </a:t>
            </a:r>
            <a:r>
              <a:rPr lang="en-US" altLang="zh-CN" sz="1200" dirty="0" err="1"/>
              <a:t>proxy_pass</a:t>
            </a:r>
            <a:r>
              <a:rPr lang="en-US" altLang="zh-CN" sz="1200" dirty="0"/>
              <a:t> http://www.web-jshtml.cn/productapi</a:t>
            </a:r>
            <a:r>
              <a:rPr lang="en-US" altLang="zh-CN" sz="1200" dirty="0" smtClean="0"/>
              <a:t>/</a:t>
            </a:r>
            <a:r>
              <a:rPr lang="en-US" altLang="zh-CN" sz="1200" dirty="0"/>
              <a:t>/getSms</a:t>
            </a:r>
            <a:r>
              <a:rPr lang="en-US" altLang="zh-CN" sz="1200" dirty="0" smtClean="0"/>
              <a:t>/;</a:t>
            </a:r>
            <a:endParaRPr lang="en-US" altLang="zh-CN" sz="1200" dirty="0"/>
          </a:p>
          <a:p>
            <a:pPr>
              <a:lnSpc>
                <a:spcPct val="150000"/>
              </a:lnSpc>
            </a:pPr>
            <a:r>
              <a:rPr lang="en-US" altLang="zh-CN" sz="1200" dirty="0"/>
              <a:t>}</a:t>
            </a:r>
          </a:p>
          <a:p>
            <a:pPr>
              <a:lnSpc>
                <a:spcPct val="150000"/>
              </a:lnSpc>
            </a:pPr>
            <a:r>
              <a:rPr lang="zh-CN" altLang="en-US" sz="1200" dirty="0"/>
              <a:t>代理后实际访问地址：</a:t>
            </a:r>
            <a:r>
              <a:rPr lang="en-US" altLang="zh-CN" sz="1200" dirty="0"/>
              <a:t>http://www.web-jshtml.cn/productapi</a:t>
            </a:r>
            <a:r>
              <a:rPr lang="en-US" altLang="zh-CN" sz="1200" dirty="0" smtClean="0"/>
              <a:t>/</a:t>
            </a:r>
            <a:r>
              <a:rPr lang="en-US" altLang="zh-CN" sz="1200" b="1" dirty="0" smtClean="0">
                <a:solidFill>
                  <a:srgbClr val="FF0000"/>
                </a:solidFill>
              </a:rPr>
              <a:t>/getSms</a:t>
            </a:r>
            <a:r>
              <a:rPr lang="en-US" altLang="zh-CN" sz="1200" b="1" dirty="0">
                <a:solidFill>
                  <a:srgbClr val="FF0000"/>
                </a:solidFill>
              </a:rPr>
              <a:t>/</a:t>
            </a:r>
            <a:r>
              <a:rPr lang="en-US" altLang="zh-CN" sz="1200" dirty="0">
                <a:solidFill>
                  <a:srgbClr val="FF0000"/>
                </a:solidFill>
              </a:rPr>
              <a:t>;</a:t>
            </a:r>
            <a:endParaRPr lang="en-US" altLang="zh-CN" sz="1200" dirty="0">
              <a:solidFill>
                <a:srgbClr val="FF0000"/>
              </a:solidFill>
            </a:endParaRPr>
          </a:p>
        </p:txBody>
      </p:sp>
      <p:sp>
        <p:nvSpPr>
          <p:cNvPr id="5" name="文本框 4"/>
          <p:cNvSpPr txBox="1"/>
          <p:nvPr/>
        </p:nvSpPr>
        <p:spPr>
          <a:xfrm>
            <a:off x="6797324" y="2684456"/>
            <a:ext cx="4169731" cy="3139321"/>
          </a:xfrm>
          <a:prstGeom prst="rect">
            <a:avLst/>
          </a:prstGeom>
          <a:noFill/>
        </p:spPr>
        <p:txBody>
          <a:bodyPr wrap="none" rtlCol="0">
            <a:spAutoFit/>
          </a:bodyPr>
          <a:lstStyle/>
          <a:p>
            <a:pPr>
              <a:lnSpc>
                <a:spcPct val="150000"/>
              </a:lnSpc>
            </a:pPr>
            <a:r>
              <a:rPr lang="zh-CN" altLang="en-US" sz="1200" dirty="0" smtClean="0"/>
              <a:t>场</a:t>
            </a:r>
            <a:r>
              <a:rPr lang="zh-CN" altLang="en-US" sz="1200" dirty="0"/>
              <a:t>景三：</a:t>
            </a:r>
          </a:p>
          <a:p>
            <a:pPr>
              <a:lnSpc>
                <a:spcPct val="150000"/>
              </a:lnSpc>
            </a:pPr>
            <a:r>
              <a:rPr lang="en-US" altLang="zh-CN" sz="1200" dirty="0"/>
              <a:t>location ^~ /</a:t>
            </a:r>
            <a:r>
              <a:rPr lang="en-US" altLang="zh-CN" sz="1200" dirty="0" err="1"/>
              <a:t>productapi</a:t>
            </a:r>
            <a:r>
              <a:rPr lang="en-US" altLang="zh-CN" sz="1200" dirty="0"/>
              <a:t>/ {</a:t>
            </a:r>
          </a:p>
          <a:p>
            <a:pPr>
              <a:lnSpc>
                <a:spcPct val="150000"/>
              </a:lnSpc>
            </a:pPr>
            <a:r>
              <a:rPr lang="en-US" altLang="zh-CN" sz="1200" dirty="0"/>
              <a:t>    </a:t>
            </a:r>
            <a:r>
              <a:rPr lang="en-US" altLang="zh-CN" sz="1200" dirty="0" err="1"/>
              <a:t>proxy_pass</a:t>
            </a:r>
            <a:r>
              <a:rPr lang="en-US" altLang="zh-CN" sz="1200" dirty="0"/>
              <a:t> http://</a:t>
            </a:r>
            <a:r>
              <a:rPr lang="en-US" altLang="zh-CN" sz="1200" dirty="0" smtClean="0"/>
              <a:t>www.web-jshtml.cn/;</a:t>
            </a:r>
            <a:endParaRPr lang="en-US" altLang="zh-CN" sz="1200" dirty="0"/>
          </a:p>
          <a:p>
            <a:pPr>
              <a:lnSpc>
                <a:spcPct val="150000"/>
              </a:lnSpc>
            </a:pPr>
            <a:r>
              <a:rPr lang="en-US" altLang="zh-CN" sz="1200" dirty="0"/>
              <a:t>}</a:t>
            </a:r>
          </a:p>
          <a:p>
            <a:pPr>
              <a:lnSpc>
                <a:spcPct val="150000"/>
              </a:lnSpc>
            </a:pPr>
            <a:r>
              <a:rPr lang="zh-CN" altLang="en-US" sz="1200" dirty="0"/>
              <a:t>代理后实际访问地址：</a:t>
            </a:r>
            <a:r>
              <a:rPr lang="en-US" altLang="zh-CN" sz="1200" dirty="0"/>
              <a:t>http://</a:t>
            </a:r>
            <a:r>
              <a:rPr lang="en-US" altLang="zh-CN" sz="1200" dirty="0" smtClean="0"/>
              <a:t>www.web-jshtml.cn/</a:t>
            </a:r>
            <a:r>
              <a:rPr lang="en-US" altLang="zh-CN" sz="1200" b="1" dirty="0" smtClean="0">
                <a:solidFill>
                  <a:srgbClr val="FF0000"/>
                </a:solidFill>
              </a:rPr>
              <a:t>getSms</a:t>
            </a:r>
            <a:r>
              <a:rPr lang="en-US" altLang="zh-CN" sz="1200" b="1" dirty="0">
                <a:solidFill>
                  <a:srgbClr val="FF0000"/>
                </a:solidFill>
              </a:rPr>
              <a:t>/</a:t>
            </a:r>
            <a:r>
              <a:rPr lang="en-US" altLang="zh-CN" sz="1200" dirty="0"/>
              <a:t>;</a:t>
            </a:r>
          </a:p>
          <a:p>
            <a:pPr>
              <a:lnSpc>
                <a:spcPct val="150000"/>
              </a:lnSpc>
            </a:pPr>
            <a:endParaRPr lang="en-US" altLang="zh-CN" sz="1200" dirty="0"/>
          </a:p>
          <a:p>
            <a:pPr>
              <a:lnSpc>
                <a:spcPct val="150000"/>
              </a:lnSpc>
            </a:pPr>
            <a:r>
              <a:rPr lang="zh-CN" altLang="en-US" sz="1200" dirty="0"/>
              <a:t>场景四：</a:t>
            </a:r>
          </a:p>
          <a:p>
            <a:pPr>
              <a:lnSpc>
                <a:spcPct val="150000"/>
              </a:lnSpc>
            </a:pPr>
            <a:r>
              <a:rPr lang="en-US" altLang="zh-CN" sz="1200" dirty="0"/>
              <a:t>location ^~ /</a:t>
            </a:r>
            <a:r>
              <a:rPr lang="en-US" altLang="zh-CN" sz="1200" dirty="0" err="1" smtClean="0"/>
              <a:t>productapi</a:t>
            </a:r>
            <a:r>
              <a:rPr lang="en-US" altLang="zh-CN" sz="1200" dirty="0" smtClean="0"/>
              <a:t> </a:t>
            </a:r>
            <a:r>
              <a:rPr lang="en-US" altLang="zh-CN" sz="1200" dirty="0"/>
              <a:t>{</a:t>
            </a:r>
          </a:p>
          <a:p>
            <a:pPr>
              <a:lnSpc>
                <a:spcPct val="150000"/>
              </a:lnSpc>
            </a:pPr>
            <a:r>
              <a:rPr lang="en-US" altLang="zh-CN" sz="1200" dirty="0"/>
              <a:t>    </a:t>
            </a:r>
            <a:r>
              <a:rPr lang="en-US" altLang="zh-CN" sz="1200" dirty="0" err="1"/>
              <a:t>proxy_pass</a:t>
            </a:r>
            <a:r>
              <a:rPr lang="en-US" altLang="zh-CN" sz="1200" dirty="0"/>
              <a:t> http://www.web-jshtml.cn/;</a:t>
            </a:r>
          </a:p>
          <a:p>
            <a:pPr>
              <a:lnSpc>
                <a:spcPct val="150000"/>
              </a:lnSpc>
            </a:pPr>
            <a:r>
              <a:rPr lang="en-US" altLang="zh-CN" sz="1200" dirty="0"/>
              <a:t>}</a:t>
            </a:r>
          </a:p>
          <a:p>
            <a:pPr>
              <a:lnSpc>
                <a:spcPct val="150000"/>
              </a:lnSpc>
            </a:pPr>
            <a:r>
              <a:rPr lang="zh-CN" altLang="en-US" sz="1200" dirty="0"/>
              <a:t>代理后实际访问地址：</a:t>
            </a:r>
            <a:r>
              <a:rPr lang="en-US" altLang="zh-CN" sz="1200" dirty="0"/>
              <a:t>http://www.web-jshtml.cn</a:t>
            </a:r>
            <a:r>
              <a:rPr lang="en-US" altLang="zh-CN" sz="1200" dirty="0" smtClean="0"/>
              <a:t>/</a:t>
            </a:r>
            <a:r>
              <a:rPr lang="en-US" altLang="zh-CN" sz="1200" b="1" dirty="0" smtClean="0">
                <a:solidFill>
                  <a:srgbClr val="FF0000"/>
                </a:solidFill>
              </a:rPr>
              <a:t>/getSms</a:t>
            </a:r>
            <a:r>
              <a:rPr lang="en-US" altLang="zh-CN" sz="1200" b="1" dirty="0">
                <a:solidFill>
                  <a:srgbClr val="FF0000"/>
                </a:solidFill>
              </a:rPr>
              <a:t>/</a:t>
            </a:r>
            <a:r>
              <a:rPr lang="en-US" altLang="zh-CN" sz="1200" dirty="0"/>
              <a:t>;</a:t>
            </a:r>
            <a:endParaRPr lang="en-US" altLang="zh-CN" sz="1200" dirty="0"/>
          </a:p>
        </p:txBody>
      </p:sp>
    </p:spTree>
    <p:extLst>
      <p:ext uri="{BB962C8B-B14F-4D97-AF65-F5344CB8AC3E}">
        <p14:creationId xmlns:p14="http://schemas.microsoft.com/office/powerpoint/2010/main" val="430525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4785" y="1413927"/>
            <a:ext cx="6695560" cy="923330"/>
          </a:xfrm>
          <a:prstGeom prst="rect">
            <a:avLst/>
          </a:prstGeom>
          <a:noFill/>
        </p:spPr>
        <p:txBody>
          <a:bodyPr wrap="square" rtlCol="0">
            <a:spAutoFit/>
          </a:bodyPr>
          <a:lstStyle/>
          <a:p>
            <a:pPr>
              <a:lnSpc>
                <a:spcPct val="150000"/>
              </a:lnSpc>
            </a:pPr>
            <a:r>
              <a:rPr lang="en-US" altLang="zh-CN" sz="1200" b="1" dirty="0" err="1"/>
              <a:t>proxy_pass</a:t>
            </a:r>
            <a:r>
              <a:rPr lang="zh-CN" altLang="en-US" sz="1200" b="1" dirty="0"/>
              <a:t>配置中</a:t>
            </a:r>
            <a:r>
              <a:rPr lang="en-US" altLang="zh-CN" sz="1200" b="1" dirty="0" err="1"/>
              <a:t>url</a:t>
            </a:r>
            <a:r>
              <a:rPr lang="zh-CN" altLang="en-US" sz="1200" b="1" dirty="0"/>
              <a:t>末</a:t>
            </a:r>
            <a:r>
              <a:rPr lang="zh-CN" altLang="en-US" sz="1200" b="1" dirty="0" smtClean="0"/>
              <a:t>尾不带</a:t>
            </a:r>
            <a:r>
              <a:rPr lang="en-US" altLang="zh-CN" sz="1200" b="1" dirty="0"/>
              <a:t>/</a:t>
            </a:r>
            <a:r>
              <a:rPr lang="zh-CN" altLang="en-US" sz="1200" b="1" dirty="0" smtClean="0"/>
              <a:t>时</a:t>
            </a:r>
            <a:endParaRPr lang="en-US" altLang="zh-CN" sz="1200" b="1" dirty="0" smtClean="0"/>
          </a:p>
          <a:p>
            <a:pPr>
              <a:lnSpc>
                <a:spcPct val="150000"/>
              </a:lnSpc>
            </a:pPr>
            <a:r>
              <a:rPr lang="zh-CN" altLang="en-US" sz="1200" dirty="0" smtClean="0"/>
              <a:t>如</a:t>
            </a:r>
            <a:r>
              <a:rPr lang="en-US" altLang="zh-CN" sz="1200" dirty="0" err="1"/>
              <a:t>url</a:t>
            </a:r>
            <a:r>
              <a:rPr lang="zh-CN" altLang="en-US" sz="1200" dirty="0"/>
              <a:t>中不包含</a:t>
            </a:r>
            <a:r>
              <a:rPr lang="en-US" altLang="zh-CN" sz="1200" dirty="0"/>
              <a:t>path</a:t>
            </a:r>
            <a:r>
              <a:rPr lang="zh-CN" altLang="en-US" sz="1200" dirty="0"/>
              <a:t>，则直接将原</a:t>
            </a:r>
            <a:r>
              <a:rPr lang="en-US" altLang="zh-CN" sz="1200" dirty="0" err="1"/>
              <a:t>uri</a:t>
            </a:r>
            <a:r>
              <a:rPr lang="zh-CN" altLang="en-US" sz="1200" dirty="0"/>
              <a:t>拼接在</a:t>
            </a:r>
            <a:r>
              <a:rPr lang="en-US" altLang="zh-CN" sz="1200" dirty="0" err="1"/>
              <a:t>proxy_pass</a:t>
            </a:r>
            <a:r>
              <a:rPr lang="zh-CN" altLang="en-US" sz="1200" dirty="0"/>
              <a:t>中</a:t>
            </a:r>
            <a:r>
              <a:rPr lang="en-US" altLang="zh-CN" sz="1200" dirty="0" err="1"/>
              <a:t>url</a:t>
            </a:r>
            <a:r>
              <a:rPr lang="zh-CN" altLang="en-US" sz="1200" dirty="0"/>
              <a:t>之后</a:t>
            </a:r>
            <a:r>
              <a:rPr lang="zh-CN" altLang="en-US" sz="1200" dirty="0" smtClean="0"/>
              <a:t>；</a:t>
            </a:r>
            <a:endParaRPr lang="en-US" altLang="zh-CN" sz="1200" dirty="0" smtClean="0"/>
          </a:p>
          <a:p>
            <a:pPr>
              <a:lnSpc>
                <a:spcPct val="150000"/>
              </a:lnSpc>
            </a:pPr>
            <a:r>
              <a:rPr lang="zh-CN" altLang="en-US" sz="1200" dirty="0" smtClean="0"/>
              <a:t>如</a:t>
            </a:r>
            <a:r>
              <a:rPr lang="en-US" altLang="zh-CN" sz="1200" dirty="0" err="1"/>
              <a:t>url</a:t>
            </a:r>
            <a:r>
              <a:rPr lang="zh-CN" altLang="en-US" sz="1200" dirty="0"/>
              <a:t>中包含</a:t>
            </a:r>
            <a:r>
              <a:rPr lang="en-US" altLang="zh-CN" sz="1200" dirty="0"/>
              <a:t>path</a:t>
            </a:r>
            <a:r>
              <a:rPr lang="zh-CN" altLang="en-US" sz="1200" dirty="0"/>
              <a:t>，则将原</a:t>
            </a:r>
            <a:r>
              <a:rPr lang="en-US" altLang="zh-CN" sz="1200" dirty="0" err="1"/>
              <a:t>uri</a:t>
            </a:r>
            <a:r>
              <a:rPr lang="zh-CN" altLang="en-US" sz="1200" dirty="0"/>
              <a:t>去除</a:t>
            </a:r>
            <a:r>
              <a:rPr lang="en-US" altLang="zh-CN" sz="1200" dirty="0"/>
              <a:t>location</a:t>
            </a:r>
            <a:r>
              <a:rPr lang="zh-CN" altLang="en-US" sz="1200" dirty="0"/>
              <a:t>匹配表达式后的内容拼接在</a:t>
            </a:r>
            <a:r>
              <a:rPr lang="en-US" altLang="zh-CN" sz="1200" dirty="0" err="1"/>
              <a:t>proxy_pass</a:t>
            </a:r>
            <a:r>
              <a:rPr lang="zh-CN" altLang="en-US" sz="1200" dirty="0"/>
              <a:t>中的</a:t>
            </a:r>
            <a:r>
              <a:rPr lang="en-US" altLang="zh-CN" sz="1200" dirty="0" err="1"/>
              <a:t>url</a:t>
            </a:r>
            <a:r>
              <a:rPr lang="zh-CN" altLang="en-US" sz="1200" dirty="0"/>
              <a:t>之后。</a:t>
            </a:r>
            <a:endParaRPr lang="en-US" altLang="zh-CN" sz="1200" dirty="0"/>
          </a:p>
        </p:txBody>
      </p:sp>
      <p:sp>
        <p:nvSpPr>
          <p:cNvPr id="7" name="文本框 6"/>
          <p:cNvSpPr txBox="1"/>
          <p:nvPr/>
        </p:nvSpPr>
        <p:spPr>
          <a:xfrm>
            <a:off x="474785" y="501162"/>
            <a:ext cx="2659702" cy="461665"/>
          </a:xfrm>
          <a:prstGeom prst="rect">
            <a:avLst/>
          </a:prstGeom>
          <a:noFill/>
        </p:spPr>
        <p:txBody>
          <a:bodyPr wrap="none" rtlCol="0">
            <a:spAutoFit/>
          </a:bodyPr>
          <a:lstStyle/>
          <a:p>
            <a:r>
              <a:rPr lang="en-US" altLang="zh-CN" sz="2400" dirty="0" err="1"/>
              <a:t>nginx</a:t>
            </a:r>
            <a:r>
              <a:rPr lang="zh-CN" altLang="en-US" sz="2400" dirty="0"/>
              <a:t>的</a:t>
            </a:r>
            <a:r>
              <a:rPr lang="en-US" altLang="zh-CN" sz="2400" dirty="0" err="1"/>
              <a:t>proxy_pass</a:t>
            </a:r>
            <a:endParaRPr lang="zh-CN" altLang="en-US" sz="2400" dirty="0"/>
          </a:p>
        </p:txBody>
      </p:sp>
      <p:sp>
        <p:nvSpPr>
          <p:cNvPr id="4" name="文本框 3"/>
          <p:cNvSpPr txBox="1"/>
          <p:nvPr/>
        </p:nvSpPr>
        <p:spPr>
          <a:xfrm>
            <a:off x="574374" y="2545957"/>
            <a:ext cx="5167004" cy="3416320"/>
          </a:xfrm>
          <a:prstGeom prst="rect">
            <a:avLst/>
          </a:prstGeom>
          <a:noFill/>
        </p:spPr>
        <p:txBody>
          <a:bodyPr wrap="square" rtlCol="0">
            <a:spAutoFit/>
          </a:bodyPr>
          <a:lstStyle/>
          <a:p>
            <a:pPr>
              <a:lnSpc>
                <a:spcPct val="150000"/>
              </a:lnSpc>
            </a:pPr>
            <a:r>
              <a:rPr lang="zh-CN" altLang="en-US" sz="1200" dirty="0" smtClean="0"/>
              <a:t>测</a:t>
            </a:r>
            <a:r>
              <a:rPr lang="zh-CN" altLang="en-US" sz="1200" dirty="0"/>
              <a:t>试地址：</a:t>
            </a:r>
            <a:r>
              <a:rPr lang="en-US" altLang="zh-CN" sz="1200" dirty="0"/>
              <a:t>http</a:t>
            </a:r>
            <a:r>
              <a:rPr lang="en-US" altLang="zh-CN" sz="1200" dirty="0" smtClean="0"/>
              <a:t>://www.web-jshtml.cn/productapi/getSms/</a:t>
            </a:r>
            <a:endParaRPr lang="en-US" altLang="zh-CN" sz="1200" dirty="0"/>
          </a:p>
          <a:p>
            <a:pPr>
              <a:lnSpc>
                <a:spcPct val="150000"/>
              </a:lnSpc>
            </a:pPr>
            <a:r>
              <a:rPr lang="zh-CN" altLang="en-US" sz="1200" dirty="0"/>
              <a:t>场景一：</a:t>
            </a:r>
          </a:p>
          <a:p>
            <a:pPr>
              <a:lnSpc>
                <a:spcPct val="150000"/>
              </a:lnSpc>
            </a:pPr>
            <a:r>
              <a:rPr lang="en-US" altLang="zh-CN" sz="1200" dirty="0"/>
              <a:t>location ^~ </a:t>
            </a:r>
            <a:r>
              <a:rPr lang="en-US" altLang="zh-CN" sz="1200" dirty="0" smtClean="0"/>
              <a:t>/</a:t>
            </a:r>
            <a:r>
              <a:rPr lang="en-US" altLang="zh-CN" sz="1200" dirty="0" err="1" smtClean="0"/>
              <a:t>productapi</a:t>
            </a:r>
            <a:r>
              <a:rPr lang="en-US" altLang="zh-CN" sz="1200" dirty="0" smtClean="0"/>
              <a:t>/ </a:t>
            </a:r>
            <a:r>
              <a:rPr lang="en-US" altLang="zh-CN" sz="1200" dirty="0"/>
              <a:t>{</a:t>
            </a:r>
          </a:p>
          <a:p>
            <a:pPr>
              <a:lnSpc>
                <a:spcPct val="150000"/>
              </a:lnSpc>
            </a:pPr>
            <a:r>
              <a:rPr lang="en-US" altLang="zh-CN" sz="1200" dirty="0"/>
              <a:t>    </a:t>
            </a:r>
            <a:r>
              <a:rPr lang="en-US" altLang="zh-CN" sz="1200" dirty="0" err="1"/>
              <a:t>proxy_pass</a:t>
            </a:r>
            <a:r>
              <a:rPr lang="en-US" altLang="zh-CN" sz="1200" dirty="0"/>
              <a:t> http://</a:t>
            </a:r>
            <a:r>
              <a:rPr lang="en-US" altLang="zh-CN" sz="1200" dirty="0" smtClean="0"/>
              <a:t>www.web-jshtml.cn/productapi;</a:t>
            </a:r>
            <a:endParaRPr lang="en-US" altLang="zh-CN" sz="1200" dirty="0"/>
          </a:p>
          <a:p>
            <a:pPr>
              <a:lnSpc>
                <a:spcPct val="150000"/>
              </a:lnSpc>
            </a:pPr>
            <a:r>
              <a:rPr lang="en-US" altLang="zh-CN" sz="1200" dirty="0"/>
              <a:t>}</a:t>
            </a:r>
          </a:p>
          <a:p>
            <a:pPr>
              <a:lnSpc>
                <a:spcPct val="150000"/>
              </a:lnSpc>
            </a:pPr>
            <a:r>
              <a:rPr lang="zh-CN" altLang="en-US" sz="1200" dirty="0"/>
              <a:t>代理后实际访问地址</a:t>
            </a:r>
            <a:r>
              <a:rPr lang="zh-CN" altLang="en-US" sz="1200" dirty="0" smtClean="0"/>
              <a:t>：</a:t>
            </a:r>
            <a:r>
              <a:rPr lang="en-US" altLang="zh-CN" sz="1200" dirty="0"/>
              <a:t>http://</a:t>
            </a:r>
            <a:r>
              <a:rPr lang="en-US" altLang="zh-CN" sz="1200" dirty="0" smtClean="0"/>
              <a:t>www.web-jshtml.cn/productapi</a:t>
            </a:r>
            <a:r>
              <a:rPr lang="en-US" altLang="zh-CN" sz="1200" b="1" dirty="0" smtClean="0">
                <a:solidFill>
                  <a:srgbClr val="FF0000"/>
                </a:solidFill>
              </a:rPr>
              <a:t>getSms/</a:t>
            </a:r>
            <a:r>
              <a:rPr lang="en-US" altLang="zh-CN" sz="1200" dirty="0" smtClean="0"/>
              <a:t>;</a:t>
            </a:r>
            <a:endParaRPr lang="en-US" altLang="zh-CN" sz="1200" dirty="0"/>
          </a:p>
          <a:p>
            <a:pPr>
              <a:lnSpc>
                <a:spcPct val="150000"/>
              </a:lnSpc>
            </a:pPr>
            <a:endParaRPr lang="en-US" altLang="zh-CN" sz="1200" dirty="0"/>
          </a:p>
          <a:p>
            <a:pPr>
              <a:lnSpc>
                <a:spcPct val="150000"/>
              </a:lnSpc>
            </a:pPr>
            <a:r>
              <a:rPr lang="zh-CN" altLang="en-US" sz="1200" dirty="0"/>
              <a:t>场景二：</a:t>
            </a:r>
          </a:p>
          <a:p>
            <a:pPr>
              <a:lnSpc>
                <a:spcPct val="150000"/>
              </a:lnSpc>
            </a:pPr>
            <a:r>
              <a:rPr lang="en-US" altLang="zh-CN" sz="1200" dirty="0"/>
              <a:t>location ^~ /</a:t>
            </a:r>
            <a:r>
              <a:rPr lang="en-US" altLang="zh-CN" sz="1200" dirty="0" err="1" smtClean="0"/>
              <a:t>productapi</a:t>
            </a:r>
            <a:r>
              <a:rPr lang="en-US" altLang="zh-CN" sz="1200" dirty="0" smtClean="0"/>
              <a:t> </a:t>
            </a:r>
            <a:r>
              <a:rPr lang="en-US" altLang="zh-CN" sz="1200" dirty="0"/>
              <a:t>{</a:t>
            </a:r>
          </a:p>
          <a:p>
            <a:pPr>
              <a:lnSpc>
                <a:spcPct val="150000"/>
              </a:lnSpc>
            </a:pPr>
            <a:r>
              <a:rPr lang="en-US" altLang="zh-CN" sz="1200" dirty="0"/>
              <a:t>    </a:t>
            </a:r>
            <a:r>
              <a:rPr lang="en-US" altLang="zh-CN" sz="1200" dirty="0" err="1"/>
              <a:t>proxy_pass</a:t>
            </a:r>
            <a:r>
              <a:rPr lang="en-US" altLang="zh-CN" sz="1200" dirty="0"/>
              <a:t> http://</a:t>
            </a:r>
            <a:r>
              <a:rPr lang="en-US" altLang="zh-CN" sz="1200" dirty="0" smtClean="0"/>
              <a:t>www.web-jshtml.cn/productapi;</a:t>
            </a:r>
            <a:endParaRPr lang="en-US" altLang="zh-CN" sz="1200" dirty="0"/>
          </a:p>
          <a:p>
            <a:pPr>
              <a:lnSpc>
                <a:spcPct val="150000"/>
              </a:lnSpc>
            </a:pPr>
            <a:r>
              <a:rPr lang="en-US" altLang="zh-CN" sz="1200" dirty="0"/>
              <a:t>}</a:t>
            </a:r>
          </a:p>
          <a:p>
            <a:pPr>
              <a:lnSpc>
                <a:spcPct val="150000"/>
              </a:lnSpc>
            </a:pPr>
            <a:r>
              <a:rPr lang="zh-CN" altLang="en-US" sz="1200" dirty="0"/>
              <a:t>代理后实际访问地址：</a:t>
            </a:r>
            <a:r>
              <a:rPr lang="en-US" altLang="zh-CN" sz="1200" dirty="0"/>
              <a:t>http://</a:t>
            </a:r>
            <a:r>
              <a:rPr lang="en-US" altLang="zh-CN" sz="1200" dirty="0" smtClean="0"/>
              <a:t>www.web-jshtml.cn/productapi</a:t>
            </a:r>
            <a:r>
              <a:rPr lang="en-US" altLang="zh-CN" sz="1200" b="1" dirty="0" smtClean="0">
                <a:solidFill>
                  <a:srgbClr val="FF0000"/>
                </a:solidFill>
              </a:rPr>
              <a:t>/getSms</a:t>
            </a:r>
            <a:r>
              <a:rPr lang="en-US" altLang="zh-CN" sz="1200" b="1" dirty="0">
                <a:solidFill>
                  <a:srgbClr val="FF0000"/>
                </a:solidFill>
              </a:rPr>
              <a:t>/</a:t>
            </a:r>
            <a:r>
              <a:rPr lang="en-US" altLang="zh-CN" sz="1200" dirty="0">
                <a:solidFill>
                  <a:srgbClr val="FF0000"/>
                </a:solidFill>
              </a:rPr>
              <a:t>;</a:t>
            </a:r>
            <a:endParaRPr lang="en-US" altLang="zh-CN" sz="1200" dirty="0">
              <a:solidFill>
                <a:srgbClr val="FF0000"/>
              </a:solidFill>
            </a:endParaRPr>
          </a:p>
        </p:txBody>
      </p:sp>
      <p:sp>
        <p:nvSpPr>
          <p:cNvPr id="5" name="文本框 4"/>
          <p:cNvSpPr txBox="1"/>
          <p:nvPr/>
        </p:nvSpPr>
        <p:spPr>
          <a:xfrm>
            <a:off x="6735778" y="2822956"/>
            <a:ext cx="4942379" cy="3139321"/>
          </a:xfrm>
          <a:prstGeom prst="rect">
            <a:avLst/>
          </a:prstGeom>
          <a:noFill/>
        </p:spPr>
        <p:txBody>
          <a:bodyPr wrap="none" rtlCol="0">
            <a:spAutoFit/>
          </a:bodyPr>
          <a:lstStyle/>
          <a:p>
            <a:pPr>
              <a:lnSpc>
                <a:spcPct val="150000"/>
              </a:lnSpc>
            </a:pPr>
            <a:r>
              <a:rPr lang="zh-CN" altLang="en-US" sz="1200" dirty="0" smtClean="0"/>
              <a:t>场</a:t>
            </a:r>
            <a:r>
              <a:rPr lang="zh-CN" altLang="en-US" sz="1200" dirty="0"/>
              <a:t>景三：</a:t>
            </a:r>
          </a:p>
          <a:p>
            <a:pPr>
              <a:lnSpc>
                <a:spcPct val="150000"/>
              </a:lnSpc>
            </a:pPr>
            <a:r>
              <a:rPr lang="en-US" altLang="zh-CN" sz="1200" dirty="0"/>
              <a:t>location ^~ /</a:t>
            </a:r>
            <a:r>
              <a:rPr lang="en-US" altLang="zh-CN" sz="1200" dirty="0" err="1"/>
              <a:t>productapi</a:t>
            </a:r>
            <a:r>
              <a:rPr lang="en-US" altLang="zh-CN" sz="1200" dirty="0"/>
              <a:t>/ {</a:t>
            </a:r>
          </a:p>
          <a:p>
            <a:pPr>
              <a:lnSpc>
                <a:spcPct val="150000"/>
              </a:lnSpc>
            </a:pPr>
            <a:r>
              <a:rPr lang="en-US" altLang="zh-CN" sz="1200" dirty="0"/>
              <a:t>    </a:t>
            </a:r>
            <a:r>
              <a:rPr lang="en-US" altLang="zh-CN" sz="1200" dirty="0" err="1"/>
              <a:t>proxy_pass</a:t>
            </a:r>
            <a:r>
              <a:rPr lang="en-US" altLang="zh-CN" sz="1200" dirty="0"/>
              <a:t> http://</a:t>
            </a:r>
            <a:r>
              <a:rPr lang="en-US" altLang="zh-CN" sz="1200" dirty="0" smtClean="0"/>
              <a:t>www.web-jshtml.cn;</a:t>
            </a:r>
            <a:endParaRPr lang="en-US" altLang="zh-CN" sz="1200" dirty="0"/>
          </a:p>
          <a:p>
            <a:pPr>
              <a:lnSpc>
                <a:spcPct val="150000"/>
              </a:lnSpc>
            </a:pPr>
            <a:r>
              <a:rPr lang="en-US" altLang="zh-CN" sz="1200" dirty="0"/>
              <a:t>}</a:t>
            </a:r>
          </a:p>
          <a:p>
            <a:pPr>
              <a:lnSpc>
                <a:spcPct val="150000"/>
              </a:lnSpc>
            </a:pPr>
            <a:r>
              <a:rPr lang="zh-CN" altLang="en-US" sz="1200" dirty="0"/>
              <a:t>代理后实际访问地址：</a:t>
            </a:r>
            <a:r>
              <a:rPr lang="en-US" altLang="zh-CN" sz="1200" dirty="0"/>
              <a:t>http://</a:t>
            </a:r>
            <a:r>
              <a:rPr lang="en-US" altLang="zh-CN" sz="1200" dirty="0" smtClean="0"/>
              <a:t>www.web-jshtml.cn</a:t>
            </a:r>
            <a:r>
              <a:rPr lang="en-US" altLang="zh-CN" sz="1200" b="1" dirty="0">
                <a:solidFill>
                  <a:srgbClr val="FF0000"/>
                </a:solidFill>
              </a:rPr>
              <a:t>/productapi/getSms/</a:t>
            </a:r>
            <a:r>
              <a:rPr lang="en-US" altLang="zh-CN" sz="1200" dirty="0" smtClean="0"/>
              <a:t>;</a:t>
            </a:r>
            <a:endParaRPr lang="en-US" altLang="zh-CN" sz="1200" dirty="0"/>
          </a:p>
          <a:p>
            <a:pPr>
              <a:lnSpc>
                <a:spcPct val="150000"/>
              </a:lnSpc>
            </a:pPr>
            <a:endParaRPr lang="en-US" altLang="zh-CN" sz="1200" dirty="0"/>
          </a:p>
          <a:p>
            <a:pPr>
              <a:lnSpc>
                <a:spcPct val="150000"/>
              </a:lnSpc>
            </a:pPr>
            <a:r>
              <a:rPr lang="zh-CN" altLang="en-US" sz="1200" dirty="0"/>
              <a:t>场景四：</a:t>
            </a:r>
          </a:p>
          <a:p>
            <a:pPr>
              <a:lnSpc>
                <a:spcPct val="150000"/>
              </a:lnSpc>
            </a:pPr>
            <a:r>
              <a:rPr lang="en-US" altLang="zh-CN" sz="1200" dirty="0"/>
              <a:t>location ^~ /</a:t>
            </a:r>
            <a:r>
              <a:rPr lang="en-US" altLang="zh-CN" sz="1200" dirty="0" err="1" smtClean="0"/>
              <a:t>productapi</a:t>
            </a:r>
            <a:r>
              <a:rPr lang="en-US" altLang="zh-CN" sz="1200" dirty="0" smtClean="0"/>
              <a:t> </a:t>
            </a:r>
            <a:r>
              <a:rPr lang="en-US" altLang="zh-CN" sz="1200" dirty="0"/>
              <a:t>{</a:t>
            </a:r>
          </a:p>
          <a:p>
            <a:pPr>
              <a:lnSpc>
                <a:spcPct val="150000"/>
              </a:lnSpc>
            </a:pPr>
            <a:r>
              <a:rPr lang="en-US" altLang="zh-CN" sz="1200" dirty="0" smtClean="0"/>
              <a:t>    </a:t>
            </a:r>
            <a:r>
              <a:rPr lang="en-US" altLang="zh-CN" sz="1200" dirty="0" err="1" smtClean="0"/>
              <a:t>proxy_pass</a:t>
            </a:r>
            <a:r>
              <a:rPr lang="en-US" altLang="zh-CN" sz="1200" dirty="0" smtClean="0"/>
              <a:t> http://www.web-jshtml.cn;</a:t>
            </a:r>
          </a:p>
          <a:p>
            <a:pPr>
              <a:lnSpc>
                <a:spcPct val="150000"/>
              </a:lnSpc>
            </a:pPr>
            <a:r>
              <a:rPr lang="en-US" altLang="zh-CN" sz="1200" dirty="0" smtClean="0"/>
              <a:t>}</a:t>
            </a:r>
            <a:endParaRPr lang="en-US" altLang="zh-CN" sz="1200" dirty="0"/>
          </a:p>
          <a:p>
            <a:pPr>
              <a:lnSpc>
                <a:spcPct val="150000"/>
              </a:lnSpc>
            </a:pPr>
            <a:r>
              <a:rPr lang="zh-CN" altLang="en-US" sz="1200" dirty="0"/>
              <a:t>代理后实际访问地址</a:t>
            </a:r>
            <a:r>
              <a:rPr lang="zh-CN" altLang="en-US" sz="1200" dirty="0" smtClean="0"/>
              <a:t>：</a:t>
            </a:r>
            <a:r>
              <a:rPr lang="en-US" altLang="zh-CN" sz="1200" dirty="0"/>
              <a:t>http://www.web-jshtml.cn</a:t>
            </a:r>
            <a:r>
              <a:rPr lang="en-US" altLang="zh-CN" sz="1200" b="1" dirty="0">
                <a:solidFill>
                  <a:srgbClr val="FF0000"/>
                </a:solidFill>
              </a:rPr>
              <a:t>/productapi/getSms/</a:t>
            </a:r>
            <a:r>
              <a:rPr lang="en-US" altLang="zh-CN" sz="1200" dirty="0"/>
              <a:t>;</a:t>
            </a:r>
            <a:endParaRPr lang="en-US" altLang="zh-CN" sz="1200" dirty="0"/>
          </a:p>
        </p:txBody>
      </p:sp>
    </p:spTree>
    <p:extLst>
      <p:ext uri="{BB962C8B-B14F-4D97-AF65-F5344CB8AC3E}">
        <p14:creationId xmlns:p14="http://schemas.microsoft.com/office/powerpoint/2010/main" val="2051479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74785" y="501162"/>
            <a:ext cx="2467342" cy="461665"/>
          </a:xfrm>
          <a:prstGeom prst="rect">
            <a:avLst/>
          </a:prstGeom>
          <a:noFill/>
        </p:spPr>
        <p:txBody>
          <a:bodyPr wrap="none" rtlCol="0">
            <a:spAutoFit/>
          </a:bodyPr>
          <a:lstStyle/>
          <a:p>
            <a:r>
              <a:rPr lang="en-US" altLang="zh-CN" sz="2400" dirty="0"/>
              <a:t>location</a:t>
            </a:r>
            <a:r>
              <a:rPr lang="zh-CN" altLang="en-US" sz="2400" dirty="0"/>
              <a:t>匹配规</a:t>
            </a:r>
            <a:r>
              <a:rPr lang="zh-CN" altLang="en-US" sz="2400" dirty="0" smtClean="0"/>
              <a:t>则</a:t>
            </a:r>
            <a:endParaRPr lang="zh-CN" altLang="en-US" sz="2400" dirty="0"/>
          </a:p>
        </p:txBody>
      </p:sp>
      <p:sp>
        <p:nvSpPr>
          <p:cNvPr id="14" name="文本框 13"/>
          <p:cNvSpPr txBox="1"/>
          <p:nvPr/>
        </p:nvSpPr>
        <p:spPr>
          <a:xfrm>
            <a:off x="474785" y="3722012"/>
            <a:ext cx="2685351" cy="992195"/>
          </a:xfrm>
          <a:prstGeom prst="rect">
            <a:avLst/>
          </a:prstGeom>
          <a:noFill/>
        </p:spPr>
        <p:txBody>
          <a:bodyPr wrap="none" rtlCol="0">
            <a:spAutoFit/>
          </a:bodyPr>
          <a:lstStyle/>
          <a:p>
            <a:pPr>
              <a:lnSpc>
                <a:spcPct val="150000"/>
              </a:lnSpc>
            </a:pPr>
            <a:r>
              <a:rPr lang="en-US" altLang="zh-CN" sz="1000" b="1" dirty="0"/>
              <a:t>=”</a:t>
            </a:r>
            <a:r>
              <a:rPr lang="zh-CN" altLang="en-US" sz="1000" b="1" dirty="0"/>
              <a:t>精准匹配案</a:t>
            </a:r>
            <a:r>
              <a:rPr lang="zh-CN" altLang="en-US" sz="1000" b="1" dirty="0" smtClean="0"/>
              <a:t>例</a:t>
            </a:r>
            <a:endParaRPr lang="en-US" altLang="zh-CN" sz="1000" b="1" dirty="0" smtClean="0"/>
          </a:p>
          <a:p>
            <a:pPr>
              <a:lnSpc>
                <a:spcPct val="150000"/>
              </a:lnSpc>
            </a:pPr>
            <a:r>
              <a:rPr lang="en-US" altLang="zh-CN" sz="1000" dirty="0"/>
              <a:t>location  = /login </a:t>
            </a:r>
            <a:r>
              <a:rPr lang="en-US" altLang="zh-CN" sz="1000" dirty="0" smtClean="0"/>
              <a:t>{</a:t>
            </a:r>
            <a:endParaRPr lang="en-US" altLang="zh-CN" sz="1000" dirty="0"/>
          </a:p>
          <a:p>
            <a:pPr>
              <a:lnSpc>
                <a:spcPct val="150000"/>
              </a:lnSpc>
            </a:pPr>
            <a:r>
              <a:rPr lang="en-US" altLang="zh-CN" sz="1000" dirty="0"/>
              <a:t>  # </a:t>
            </a:r>
            <a:r>
              <a:rPr lang="zh-CN" altLang="en-US" sz="1000" dirty="0"/>
              <a:t>精确匹配 </a:t>
            </a:r>
            <a:r>
              <a:rPr lang="en-US" altLang="zh-CN" sz="1000" dirty="0"/>
              <a:t>/login </a:t>
            </a:r>
            <a:r>
              <a:rPr lang="zh-CN" altLang="en-US" sz="1000" dirty="0"/>
              <a:t>，匹配成功后，立即结</a:t>
            </a:r>
            <a:r>
              <a:rPr lang="zh-CN" altLang="en-US" sz="1000" dirty="0" smtClean="0"/>
              <a:t>束</a:t>
            </a:r>
            <a:endParaRPr lang="zh-CN" altLang="en-US" sz="1000" dirty="0"/>
          </a:p>
          <a:p>
            <a:pPr>
              <a:lnSpc>
                <a:spcPct val="150000"/>
              </a:lnSpc>
            </a:pPr>
            <a:r>
              <a:rPr lang="en-US" altLang="zh-CN" sz="1000" dirty="0"/>
              <a:t>}</a:t>
            </a:r>
            <a:endParaRPr lang="en-US" altLang="zh-CN" sz="1000" dirty="0"/>
          </a:p>
        </p:txBody>
      </p:sp>
      <p:graphicFrame>
        <p:nvGraphicFramePr>
          <p:cNvPr id="2" name="表格 1"/>
          <p:cNvGraphicFramePr>
            <a:graphicFrameLocks noGrp="1"/>
          </p:cNvGraphicFramePr>
          <p:nvPr>
            <p:extLst>
              <p:ext uri="{D42A27DB-BD31-4B8C-83A1-F6EECF244321}">
                <p14:modId xmlns:p14="http://schemas.microsoft.com/office/powerpoint/2010/main" val="2497993954"/>
              </p:ext>
            </p:extLst>
          </p:nvPr>
        </p:nvGraphicFramePr>
        <p:xfrm>
          <a:off x="575664" y="1254045"/>
          <a:ext cx="8330944" cy="2018323"/>
        </p:xfrm>
        <a:graphic>
          <a:graphicData uri="http://schemas.openxmlformats.org/drawingml/2006/table">
            <a:tbl>
              <a:tblPr/>
              <a:tblGrid>
                <a:gridCol w="675112">
                  <a:extLst>
                    <a:ext uri="{9D8B030D-6E8A-4147-A177-3AD203B41FA5}">
                      <a16:colId xmlns:a16="http://schemas.microsoft.com/office/drawing/2014/main" val="729303584"/>
                    </a:ext>
                  </a:extLst>
                </a:gridCol>
                <a:gridCol w="7655832">
                  <a:extLst>
                    <a:ext uri="{9D8B030D-6E8A-4147-A177-3AD203B41FA5}">
                      <a16:colId xmlns:a16="http://schemas.microsoft.com/office/drawing/2014/main" val="2367594527"/>
                    </a:ext>
                  </a:extLst>
                </a:gridCol>
              </a:tblGrid>
              <a:tr h="284505">
                <a:tc>
                  <a:txBody>
                    <a:bodyPr/>
                    <a:lstStyle/>
                    <a:p>
                      <a:pPr algn="l" fontAlgn="t"/>
                      <a:r>
                        <a:rPr lang="zh-CN" altLang="en-US" sz="1100" b="1">
                          <a:solidFill>
                            <a:srgbClr val="4F4F4F"/>
                          </a:solidFill>
                          <a:effectLst/>
                        </a:rPr>
                        <a:t>标识符</a:t>
                      </a:r>
                      <a:endParaRPr lang="zh-CN" altLang="en-US" sz="1100" b="0">
                        <a:solidFill>
                          <a:srgbClr val="4F4F4F"/>
                        </a:solidFill>
                        <a:effectLst/>
                      </a:endParaRP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zh-CN" altLang="en-US" sz="1100" b="1" dirty="0">
                          <a:solidFill>
                            <a:srgbClr val="4F4F4F"/>
                          </a:solidFill>
                          <a:effectLst/>
                        </a:rPr>
                        <a:t>描述</a:t>
                      </a:r>
                      <a:endParaRPr lang="zh-CN" altLang="en-US" sz="1100" b="0" dirty="0">
                        <a:solidFill>
                          <a:srgbClr val="4F4F4F"/>
                        </a:solidFill>
                        <a:effectLst/>
                      </a:endParaRP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79497506"/>
                  </a:ext>
                </a:extLst>
              </a:tr>
              <a:tr h="302736">
                <a:tc>
                  <a:txBody>
                    <a:bodyPr/>
                    <a:lstStyle/>
                    <a:p>
                      <a:pPr algn="l" fontAlgn="t"/>
                      <a:r>
                        <a:rPr lang="en-US" altLang="zh-CN" sz="1100" b="0" dirty="0">
                          <a:solidFill>
                            <a:srgbClr val="4F4F4F"/>
                          </a:solidFill>
                          <a:effectLst/>
                        </a:rPr>
                        <a:t>=</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zh-CN" altLang="en-US" sz="1100" b="1" dirty="0">
                          <a:solidFill>
                            <a:srgbClr val="4F4F4F"/>
                          </a:solidFill>
                          <a:effectLst/>
                        </a:rPr>
                        <a:t>精确匹配</a:t>
                      </a:r>
                      <a:r>
                        <a:rPr lang="zh-CN" altLang="en-US" sz="1100" b="0" dirty="0">
                          <a:solidFill>
                            <a:srgbClr val="4F4F4F"/>
                          </a:solidFill>
                          <a:effectLst/>
                        </a:rPr>
                        <a:t>；用于标准</a:t>
                      </a:r>
                      <a:r>
                        <a:rPr lang="en-US" altLang="zh-CN" sz="1100" b="0" dirty="0" err="1">
                          <a:solidFill>
                            <a:srgbClr val="4F4F4F"/>
                          </a:solidFill>
                          <a:effectLst/>
                        </a:rPr>
                        <a:t>uri</a:t>
                      </a:r>
                      <a:r>
                        <a:rPr lang="zh-CN" altLang="en-US" sz="1100" b="0" dirty="0">
                          <a:solidFill>
                            <a:srgbClr val="4F4F4F"/>
                          </a:solidFill>
                          <a:effectLst/>
                        </a:rPr>
                        <a:t>前，要求请求字符串和</a:t>
                      </a:r>
                      <a:r>
                        <a:rPr lang="en-US" altLang="zh-CN" sz="1100" b="0" dirty="0" err="1">
                          <a:solidFill>
                            <a:srgbClr val="4F4F4F"/>
                          </a:solidFill>
                          <a:effectLst/>
                        </a:rPr>
                        <a:t>uri</a:t>
                      </a:r>
                      <a:r>
                        <a:rPr lang="zh-CN" altLang="en-US" sz="1100" b="0" dirty="0">
                          <a:solidFill>
                            <a:srgbClr val="4F4F4F"/>
                          </a:solidFill>
                          <a:effectLst/>
                        </a:rPr>
                        <a:t>严格匹配。如果匹配成功，就停止匹配，立即执行该</a:t>
                      </a:r>
                      <a:r>
                        <a:rPr lang="en-US" altLang="zh-CN" sz="1100" b="0" dirty="0">
                          <a:solidFill>
                            <a:srgbClr val="4F4F4F"/>
                          </a:solidFill>
                          <a:effectLst/>
                        </a:rPr>
                        <a:t>location</a:t>
                      </a:r>
                      <a:r>
                        <a:rPr lang="zh-CN" altLang="en-US" sz="1100" b="0" dirty="0">
                          <a:solidFill>
                            <a:srgbClr val="4F4F4F"/>
                          </a:solidFill>
                          <a:effectLst/>
                        </a:rPr>
                        <a:t>里面的请求。</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983163068"/>
                  </a:ext>
                </a:extLst>
              </a:tr>
              <a:tr h="323476">
                <a:tc>
                  <a:txBody>
                    <a:bodyPr/>
                    <a:lstStyle/>
                    <a:p>
                      <a:pPr algn="l" fontAlgn="t"/>
                      <a:r>
                        <a:rPr lang="en-US" altLang="zh-CN" sz="1100" b="0" dirty="0">
                          <a:solidFill>
                            <a:srgbClr val="4F4F4F"/>
                          </a:solidFill>
                          <a:effectLst/>
                        </a:rPr>
                        <a:t>~</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zh-CN" altLang="en-US" sz="1100" b="1" dirty="0">
                          <a:solidFill>
                            <a:srgbClr val="4F4F4F"/>
                          </a:solidFill>
                          <a:effectLst/>
                        </a:rPr>
                        <a:t>正则匹配</a:t>
                      </a:r>
                      <a:r>
                        <a:rPr lang="zh-CN" altLang="en-US" sz="1100" b="0" dirty="0">
                          <a:solidFill>
                            <a:srgbClr val="4F4F4F"/>
                          </a:solidFill>
                          <a:effectLst/>
                        </a:rPr>
                        <a:t>；用于正则</a:t>
                      </a:r>
                      <a:r>
                        <a:rPr lang="en-US" altLang="zh-CN" sz="1100" b="0" dirty="0" err="1">
                          <a:solidFill>
                            <a:srgbClr val="4F4F4F"/>
                          </a:solidFill>
                          <a:effectLst/>
                        </a:rPr>
                        <a:t>uri</a:t>
                      </a:r>
                      <a:r>
                        <a:rPr lang="zh-CN" altLang="en-US" sz="1100" b="0" dirty="0">
                          <a:solidFill>
                            <a:srgbClr val="4F4F4F"/>
                          </a:solidFill>
                          <a:effectLst/>
                        </a:rPr>
                        <a:t>前，表示</a:t>
                      </a:r>
                      <a:r>
                        <a:rPr lang="en-US" altLang="zh-CN" sz="1100" b="0" dirty="0" err="1">
                          <a:solidFill>
                            <a:srgbClr val="4F4F4F"/>
                          </a:solidFill>
                          <a:effectLst/>
                        </a:rPr>
                        <a:t>uri</a:t>
                      </a:r>
                      <a:r>
                        <a:rPr lang="zh-CN" altLang="en-US" sz="1100" b="0" dirty="0">
                          <a:solidFill>
                            <a:srgbClr val="4F4F4F"/>
                          </a:solidFill>
                          <a:effectLst/>
                        </a:rPr>
                        <a:t>里面包含正则，并且区分大小写。</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1953267"/>
                  </a:ext>
                </a:extLst>
              </a:tr>
              <a:tr h="323476">
                <a:tc>
                  <a:txBody>
                    <a:bodyPr/>
                    <a:lstStyle/>
                    <a:p>
                      <a:pPr algn="l" fontAlgn="t"/>
                      <a:r>
                        <a:rPr lang="en-US" altLang="zh-CN" sz="1100" b="0" dirty="0">
                          <a:solidFill>
                            <a:srgbClr val="4F4F4F"/>
                          </a:solidFill>
                          <a:effectLst/>
                        </a:rPr>
                        <a:t>~*</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zh-CN" altLang="en-US" sz="1100" b="1" dirty="0">
                          <a:solidFill>
                            <a:srgbClr val="4F4F4F"/>
                          </a:solidFill>
                          <a:effectLst/>
                        </a:rPr>
                        <a:t>正则匹配</a:t>
                      </a:r>
                      <a:r>
                        <a:rPr lang="zh-CN" altLang="en-US" sz="1100" b="0" dirty="0">
                          <a:solidFill>
                            <a:srgbClr val="4F4F4F"/>
                          </a:solidFill>
                          <a:effectLst/>
                        </a:rPr>
                        <a:t>；用于正则</a:t>
                      </a:r>
                      <a:r>
                        <a:rPr lang="en-US" altLang="zh-CN" sz="1100" b="0" dirty="0" err="1">
                          <a:solidFill>
                            <a:srgbClr val="4F4F4F"/>
                          </a:solidFill>
                          <a:effectLst/>
                        </a:rPr>
                        <a:t>uri</a:t>
                      </a:r>
                      <a:r>
                        <a:rPr lang="zh-CN" altLang="en-US" sz="1100" b="0" dirty="0">
                          <a:solidFill>
                            <a:srgbClr val="4F4F4F"/>
                          </a:solidFill>
                          <a:effectLst/>
                        </a:rPr>
                        <a:t>前，表示</a:t>
                      </a:r>
                      <a:r>
                        <a:rPr lang="en-US" altLang="zh-CN" sz="1100" b="0" dirty="0" err="1">
                          <a:solidFill>
                            <a:srgbClr val="4F4F4F"/>
                          </a:solidFill>
                          <a:effectLst/>
                        </a:rPr>
                        <a:t>uri</a:t>
                      </a:r>
                      <a:r>
                        <a:rPr lang="zh-CN" altLang="en-US" sz="1100" b="0" dirty="0">
                          <a:solidFill>
                            <a:srgbClr val="4F4F4F"/>
                          </a:solidFill>
                          <a:effectLst/>
                        </a:rPr>
                        <a:t>里面包含正则，不区分大小写。</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525166423"/>
                  </a:ext>
                </a:extLst>
              </a:tr>
              <a:tr h="299350">
                <a:tc>
                  <a:txBody>
                    <a:bodyPr/>
                    <a:lstStyle/>
                    <a:p>
                      <a:pPr algn="l" fontAlgn="t"/>
                      <a:r>
                        <a:rPr lang="en-US" altLang="zh-CN" sz="1100" b="0" dirty="0">
                          <a:solidFill>
                            <a:srgbClr val="4F4F4F"/>
                          </a:solidFill>
                          <a:effectLst/>
                        </a:rPr>
                        <a:t>^~</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zh-CN" altLang="en-US" sz="1100" b="1" dirty="0">
                          <a:solidFill>
                            <a:srgbClr val="4F4F4F"/>
                          </a:solidFill>
                          <a:effectLst/>
                        </a:rPr>
                        <a:t>非正则匹配</a:t>
                      </a:r>
                      <a:r>
                        <a:rPr lang="zh-CN" altLang="en-US" sz="1100" b="0" dirty="0">
                          <a:solidFill>
                            <a:srgbClr val="4F4F4F"/>
                          </a:solidFill>
                          <a:effectLst/>
                        </a:rPr>
                        <a:t>；用于标准</a:t>
                      </a:r>
                      <a:r>
                        <a:rPr lang="en-US" altLang="zh-CN" sz="1100" b="0" dirty="0" err="1">
                          <a:solidFill>
                            <a:srgbClr val="4F4F4F"/>
                          </a:solidFill>
                          <a:effectLst/>
                        </a:rPr>
                        <a:t>uri</a:t>
                      </a:r>
                      <a:r>
                        <a:rPr lang="zh-CN" altLang="en-US" sz="1100" b="0" dirty="0">
                          <a:solidFill>
                            <a:srgbClr val="4F4F4F"/>
                          </a:solidFill>
                          <a:effectLst/>
                        </a:rPr>
                        <a:t>前，</a:t>
                      </a:r>
                      <a:r>
                        <a:rPr lang="en-US" altLang="zh-CN" sz="1100" b="0" dirty="0" err="1">
                          <a:solidFill>
                            <a:srgbClr val="4F4F4F"/>
                          </a:solidFill>
                          <a:effectLst/>
                        </a:rPr>
                        <a:t>nginx</a:t>
                      </a:r>
                      <a:r>
                        <a:rPr lang="zh-CN" altLang="en-US" sz="1100" b="0" dirty="0">
                          <a:solidFill>
                            <a:srgbClr val="4F4F4F"/>
                          </a:solidFill>
                          <a:effectLst/>
                        </a:rPr>
                        <a:t>服务器匹配到前缀最多的</a:t>
                      </a:r>
                      <a:r>
                        <a:rPr lang="en-US" altLang="zh-CN" sz="1100" b="0" dirty="0" err="1">
                          <a:solidFill>
                            <a:srgbClr val="4F4F4F"/>
                          </a:solidFill>
                          <a:effectLst/>
                        </a:rPr>
                        <a:t>uri</a:t>
                      </a:r>
                      <a:r>
                        <a:rPr lang="zh-CN" altLang="en-US" sz="1100" b="0" dirty="0">
                          <a:solidFill>
                            <a:srgbClr val="4F4F4F"/>
                          </a:solidFill>
                          <a:effectLst/>
                        </a:rPr>
                        <a:t>后就结束</a:t>
                      </a:r>
                      <a:r>
                        <a:rPr lang="zh-CN" altLang="en-US" sz="1100" b="0" dirty="0" smtClean="0">
                          <a:solidFill>
                            <a:srgbClr val="4F4F4F"/>
                          </a:solidFill>
                          <a:effectLst/>
                        </a:rPr>
                        <a:t>，该模</a:t>
                      </a:r>
                      <a:r>
                        <a:rPr lang="zh-CN" altLang="en-US" sz="1100" b="0" dirty="0">
                          <a:solidFill>
                            <a:srgbClr val="4F4F4F"/>
                          </a:solidFill>
                          <a:effectLst/>
                        </a:rPr>
                        <a:t>式匹配成功后，不会使用正则匹配。</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39994983"/>
                  </a:ext>
                </a:extLst>
              </a:tr>
              <a:tr h="450053">
                <a:tc>
                  <a:txBody>
                    <a:bodyPr/>
                    <a:lstStyle/>
                    <a:p>
                      <a:pPr algn="l" fontAlgn="t"/>
                      <a:r>
                        <a:rPr lang="zh-CN" altLang="en-US" sz="1100" b="0">
                          <a:solidFill>
                            <a:srgbClr val="4F4F4F"/>
                          </a:solidFill>
                          <a:effectLst/>
                        </a:rPr>
                        <a:t>无</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zh-CN" altLang="en-US" sz="1100" b="1" dirty="0">
                          <a:solidFill>
                            <a:srgbClr val="4F4F4F"/>
                          </a:solidFill>
                          <a:effectLst/>
                        </a:rPr>
                        <a:t>普通匹配（最长字符匹配）</a:t>
                      </a:r>
                      <a:r>
                        <a:rPr lang="zh-CN" altLang="en-US" sz="1100" b="0" dirty="0">
                          <a:solidFill>
                            <a:srgbClr val="4F4F4F"/>
                          </a:solidFill>
                          <a:effectLst/>
                        </a:rPr>
                        <a:t>；与</a:t>
                      </a:r>
                      <a:r>
                        <a:rPr lang="en-US" altLang="zh-CN" sz="1100" b="0" dirty="0">
                          <a:solidFill>
                            <a:srgbClr val="4F4F4F"/>
                          </a:solidFill>
                          <a:effectLst/>
                        </a:rPr>
                        <a:t>location</a:t>
                      </a:r>
                      <a:r>
                        <a:rPr lang="zh-CN" altLang="en-US" sz="1100" b="0" dirty="0">
                          <a:solidFill>
                            <a:srgbClr val="4F4F4F"/>
                          </a:solidFill>
                          <a:effectLst/>
                        </a:rPr>
                        <a:t>顺序无关，是按照匹配的长短来取匹配结果。若完全匹配，就停止匹配。</a:t>
                      </a:r>
                    </a:p>
                  </a:txBody>
                  <a:tcPr marL="69733" marR="69733" marT="69733" marB="69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809688596"/>
                  </a:ext>
                </a:extLst>
              </a:tr>
            </a:tbl>
          </a:graphicData>
        </a:graphic>
      </p:graphicFrame>
      <p:sp>
        <p:nvSpPr>
          <p:cNvPr id="6" name="文本框 5"/>
          <p:cNvSpPr txBox="1"/>
          <p:nvPr/>
        </p:nvSpPr>
        <p:spPr>
          <a:xfrm>
            <a:off x="474785" y="5095103"/>
            <a:ext cx="3025187" cy="1015663"/>
          </a:xfrm>
          <a:prstGeom prst="rect">
            <a:avLst/>
          </a:prstGeom>
          <a:noFill/>
        </p:spPr>
        <p:txBody>
          <a:bodyPr wrap="none" rtlCol="0">
            <a:spAutoFit/>
          </a:bodyPr>
          <a:lstStyle/>
          <a:p>
            <a:pPr>
              <a:lnSpc>
                <a:spcPct val="150000"/>
              </a:lnSpc>
            </a:pPr>
            <a:r>
              <a:rPr lang="zh-CN" altLang="en-US" sz="1000" b="1" dirty="0"/>
              <a:t>“</a:t>
            </a:r>
            <a:r>
              <a:rPr lang="en-US" altLang="zh-CN" sz="1000" b="1" dirty="0"/>
              <a:t>~”</a:t>
            </a:r>
            <a:r>
              <a:rPr lang="zh-CN" altLang="en-US" sz="1000" b="1" dirty="0"/>
              <a:t>区分大小写正则匹配案</a:t>
            </a:r>
            <a:r>
              <a:rPr lang="zh-CN" altLang="en-US" sz="1000" b="1" dirty="0" smtClean="0"/>
              <a:t>例</a:t>
            </a:r>
            <a:endParaRPr lang="en-US" altLang="zh-CN" sz="1000" b="1" dirty="0" smtClean="0"/>
          </a:p>
          <a:p>
            <a:pPr>
              <a:lnSpc>
                <a:spcPct val="150000"/>
              </a:lnSpc>
            </a:pPr>
            <a:r>
              <a:rPr lang="en-US" altLang="zh-CN" sz="1000" dirty="0"/>
              <a:t>location ~ /images/ </a:t>
            </a:r>
            <a:r>
              <a:rPr lang="en-US" altLang="zh-CN" sz="1000" dirty="0" smtClean="0"/>
              <a:t>{</a:t>
            </a:r>
            <a:endParaRPr lang="en-US" altLang="zh-CN" sz="1000" dirty="0"/>
          </a:p>
          <a:p>
            <a:pPr>
              <a:lnSpc>
                <a:spcPct val="150000"/>
              </a:lnSpc>
            </a:pPr>
            <a:r>
              <a:rPr lang="en-US" altLang="zh-CN" sz="1000" dirty="0"/>
              <a:t>  #</a:t>
            </a:r>
            <a:r>
              <a:rPr lang="zh-CN" altLang="en-US" sz="1000" dirty="0"/>
              <a:t>正则匹配，区分大小写，匹配成功后，立即结</a:t>
            </a:r>
            <a:r>
              <a:rPr lang="zh-CN" altLang="en-US" sz="1000" dirty="0" smtClean="0"/>
              <a:t>束</a:t>
            </a:r>
            <a:endParaRPr lang="zh-CN" altLang="en-US" sz="1000" dirty="0"/>
          </a:p>
          <a:p>
            <a:pPr>
              <a:lnSpc>
                <a:spcPct val="150000"/>
              </a:lnSpc>
            </a:pPr>
            <a:r>
              <a:rPr lang="en-US" altLang="zh-CN" sz="1000" dirty="0"/>
              <a:t>}</a:t>
            </a:r>
            <a:endParaRPr lang="en-US" altLang="zh-CN" sz="1000" dirty="0"/>
          </a:p>
        </p:txBody>
      </p:sp>
      <p:sp>
        <p:nvSpPr>
          <p:cNvPr id="8" name="文本框 7"/>
          <p:cNvSpPr txBox="1"/>
          <p:nvPr/>
        </p:nvSpPr>
        <p:spPr>
          <a:xfrm>
            <a:off x="4026877" y="3722012"/>
            <a:ext cx="3153427" cy="1015663"/>
          </a:xfrm>
          <a:prstGeom prst="rect">
            <a:avLst/>
          </a:prstGeom>
          <a:noFill/>
        </p:spPr>
        <p:txBody>
          <a:bodyPr wrap="none" rtlCol="0">
            <a:spAutoFit/>
          </a:bodyPr>
          <a:lstStyle/>
          <a:p>
            <a:pPr>
              <a:lnSpc>
                <a:spcPct val="150000"/>
              </a:lnSpc>
            </a:pPr>
            <a:r>
              <a:rPr lang="en-US" altLang="zh-CN" sz="1000" b="1" dirty="0"/>
              <a:t>~*”</a:t>
            </a:r>
            <a:r>
              <a:rPr lang="zh-CN" altLang="en-US" sz="1000" b="1" dirty="0"/>
              <a:t>不区分大小写正则匹配案</a:t>
            </a:r>
            <a:r>
              <a:rPr lang="zh-CN" altLang="en-US" sz="1000" b="1" dirty="0" smtClean="0"/>
              <a:t>例</a:t>
            </a:r>
            <a:endParaRPr lang="en-US" altLang="zh-CN" sz="1000" b="1" dirty="0" smtClean="0"/>
          </a:p>
          <a:p>
            <a:pPr>
              <a:lnSpc>
                <a:spcPct val="150000"/>
              </a:lnSpc>
            </a:pPr>
            <a:r>
              <a:rPr lang="en-US" altLang="zh-CN" sz="1000" dirty="0"/>
              <a:t>location ~* /images/ </a:t>
            </a:r>
            <a:r>
              <a:rPr lang="en-US" altLang="zh-CN" sz="1000" dirty="0" smtClean="0"/>
              <a:t>{</a:t>
            </a:r>
            <a:endParaRPr lang="en-US" altLang="zh-CN" sz="1000" dirty="0"/>
          </a:p>
          <a:p>
            <a:pPr>
              <a:lnSpc>
                <a:spcPct val="150000"/>
              </a:lnSpc>
            </a:pPr>
            <a:r>
              <a:rPr lang="en-US" altLang="zh-CN" sz="1000" dirty="0"/>
              <a:t>  #</a:t>
            </a:r>
            <a:r>
              <a:rPr lang="zh-CN" altLang="en-US" sz="1000" dirty="0"/>
              <a:t>正则匹配，不区分大小写，匹配成功后，立即结</a:t>
            </a:r>
            <a:r>
              <a:rPr lang="zh-CN" altLang="en-US" sz="1000" dirty="0" smtClean="0"/>
              <a:t>束</a:t>
            </a:r>
            <a:endParaRPr lang="zh-CN" altLang="en-US" sz="1000" dirty="0"/>
          </a:p>
          <a:p>
            <a:pPr>
              <a:lnSpc>
                <a:spcPct val="150000"/>
              </a:lnSpc>
            </a:pPr>
            <a:r>
              <a:rPr lang="en-US" altLang="zh-CN" sz="1000" dirty="0"/>
              <a:t>}</a:t>
            </a:r>
            <a:endParaRPr lang="en-US" altLang="zh-CN" sz="1000" dirty="0"/>
          </a:p>
        </p:txBody>
      </p:sp>
      <p:sp>
        <p:nvSpPr>
          <p:cNvPr id="9" name="文本框 8"/>
          <p:cNvSpPr txBox="1"/>
          <p:nvPr/>
        </p:nvSpPr>
        <p:spPr>
          <a:xfrm>
            <a:off x="4026878" y="5014481"/>
            <a:ext cx="5187460" cy="1015663"/>
          </a:xfrm>
          <a:prstGeom prst="rect">
            <a:avLst/>
          </a:prstGeom>
          <a:noFill/>
        </p:spPr>
        <p:txBody>
          <a:bodyPr wrap="square" rtlCol="0">
            <a:spAutoFit/>
          </a:bodyPr>
          <a:lstStyle/>
          <a:p>
            <a:pPr>
              <a:lnSpc>
                <a:spcPct val="150000"/>
              </a:lnSpc>
            </a:pPr>
            <a:r>
              <a:rPr lang="zh-CN" altLang="en-US" sz="1000" b="1" dirty="0"/>
              <a:t>“</a:t>
            </a:r>
            <a:r>
              <a:rPr lang="en-US" altLang="zh-CN" sz="1000" b="1" dirty="0"/>
              <a:t>^~” </a:t>
            </a:r>
            <a:r>
              <a:rPr lang="zh-CN" altLang="en-US" sz="1000" b="1" dirty="0"/>
              <a:t>不进行正则匹配的标准匹</a:t>
            </a:r>
            <a:r>
              <a:rPr lang="zh-CN" altLang="en-US" sz="1000" b="1" dirty="0" smtClean="0"/>
              <a:t>配</a:t>
            </a:r>
            <a:endParaRPr lang="en-US" altLang="zh-CN" sz="1000" b="1" dirty="0" smtClean="0"/>
          </a:p>
          <a:p>
            <a:pPr>
              <a:lnSpc>
                <a:spcPct val="150000"/>
              </a:lnSpc>
            </a:pPr>
            <a:r>
              <a:rPr lang="en-US" altLang="zh-CN" sz="1000" dirty="0"/>
              <a:t>location ^~ /images/ </a:t>
            </a:r>
            <a:r>
              <a:rPr lang="en-US" altLang="zh-CN" sz="1000" dirty="0" smtClean="0"/>
              <a:t>{</a:t>
            </a:r>
            <a:endParaRPr lang="en-US" altLang="zh-CN" sz="1000" dirty="0"/>
          </a:p>
          <a:p>
            <a:pPr>
              <a:lnSpc>
                <a:spcPct val="150000"/>
              </a:lnSpc>
            </a:pPr>
            <a:r>
              <a:rPr lang="en-US" altLang="zh-CN" sz="1000" dirty="0"/>
              <a:t>  # </a:t>
            </a:r>
            <a:r>
              <a:rPr lang="zh-CN" altLang="en-US" sz="1000" dirty="0"/>
              <a:t>匹配任何以 </a:t>
            </a:r>
            <a:r>
              <a:rPr lang="en-US" altLang="zh-CN" sz="1000" dirty="0"/>
              <a:t>/images/ </a:t>
            </a:r>
            <a:r>
              <a:rPr lang="zh-CN" altLang="en-US" sz="1000" dirty="0"/>
              <a:t>开头的地址，匹配符合以后，停止往下搜索正则，采用这一条</a:t>
            </a:r>
            <a:r>
              <a:rPr lang="zh-CN" altLang="en-US" sz="1000" dirty="0" smtClean="0"/>
              <a:t>。</a:t>
            </a:r>
            <a:endParaRPr lang="zh-CN" altLang="en-US" sz="1000" dirty="0"/>
          </a:p>
          <a:p>
            <a:pPr>
              <a:lnSpc>
                <a:spcPct val="150000"/>
              </a:lnSpc>
            </a:pPr>
            <a:r>
              <a:rPr lang="en-US" altLang="zh-CN" sz="1000" dirty="0"/>
              <a:t>}</a:t>
            </a:r>
            <a:endParaRPr lang="en-US" altLang="zh-CN" sz="1000" dirty="0"/>
          </a:p>
        </p:txBody>
      </p:sp>
      <p:sp>
        <p:nvSpPr>
          <p:cNvPr id="10" name="文本框 9"/>
          <p:cNvSpPr txBox="1"/>
          <p:nvPr/>
        </p:nvSpPr>
        <p:spPr>
          <a:xfrm>
            <a:off x="8106414" y="3722012"/>
            <a:ext cx="3701654" cy="1246495"/>
          </a:xfrm>
          <a:prstGeom prst="rect">
            <a:avLst/>
          </a:prstGeom>
          <a:noFill/>
        </p:spPr>
        <p:txBody>
          <a:bodyPr wrap="none" rtlCol="0">
            <a:spAutoFit/>
          </a:bodyPr>
          <a:lstStyle/>
          <a:p>
            <a:pPr>
              <a:lnSpc>
                <a:spcPct val="150000"/>
              </a:lnSpc>
            </a:pPr>
            <a:r>
              <a:rPr lang="zh-CN" altLang="en-US" sz="1000" b="1" dirty="0"/>
              <a:t>普通匹配（最长字符匹配</a:t>
            </a:r>
            <a:r>
              <a:rPr lang="zh-CN" altLang="en-US" sz="1000" b="1" dirty="0" smtClean="0"/>
              <a:t>）</a:t>
            </a:r>
            <a:endParaRPr lang="en-US" altLang="zh-CN" sz="1000" b="1" dirty="0" smtClean="0"/>
          </a:p>
          <a:p>
            <a:pPr>
              <a:lnSpc>
                <a:spcPct val="150000"/>
              </a:lnSpc>
            </a:pPr>
            <a:r>
              <a:rPr lang="en-US" altLang="zh-CN" sz="1000" dirty="0"/>
              <a:t>location  /blog/ </a:t>
            </a:r>
            <a:r>
              <a:rPr lang="en-US" altLang="zh-CN" sz="1000" dirty="0" smtClean="0"/>
              <a:t>{</a:t>
            </a:r>
            <a:endParaRPr lang="en-US" altLang="zh-CN" sz="1000" dirty="0"/>
          </a:p>
          <a:p>
            <a:pPr>
              <a:lnSpc>
                <a:spcPct val="150000"/>
              </a:lnSpc>
            </a:pPr>
            <a:r>
              <a:rPr lang="en-US" altLang="zh-CN" sz="1000" dirty="0"/>
              <a:t>  # </a:t>
            </a:r>
            <a:r>
              <a:rPr lang="zh-CN" altLang="en-US" sz="1000" dirty="0"/>
              <a:t>与</a:t>
            </a:r>
            <a:r>
              <a:rPr lang="en-US" altLang="zh-CN" sz="1000" dirty="0"/>
              <a:t>location</a:t>
            </a:r>
            <a:r>
              <a:rPr lang="zh-CN" altLang="en-US" sz="1000" dirty="0"/>
              <a:t>顺序无</a:t>
            </a:r>
            <a:r>
              <a:rPr lang="zh-CN" altLang="en-US" sz="1000" dirty="0" smtClean="0"/>
              <a:t>关</a:t>
            </a:r>
            <a:endParaRPr lang="zh-CN" altLang="en-US" sz="1000" dirty="0"/>
          </a:p>
          <a:p>
            <a:pPr>
              <a:lnSpc>
                <a:spcPct val="150000"/>
              </a:lnSpc>
            </a:pPr>
            <a:r>
              <a:rPr lang="zh-CN" altLang="en-US" sz="1000" dirty="0"/>
              <a:t>  </a:t>
            </a:r>
            <a:r>
              <a:rPr lang="en-US" altLang="zh-CN" sz="1000" dirty="0"/>
              <a:t># </a:t>
            </a:r>
            <a:r>
              <a:rPr lang="zh-CN" altLang="en-US" sz="1000" dirty="0"/>
              <a:t>若完全匹配成功，就不在继续匹配，否则还会进行正则匹</a:t>
            </a:r>
            <a:r>
              <a:rPr lang="zh-CN" altLang="en-US" sz="1000" dirty="0" smtClean="0"/>
              <a:t>配</a:t>
            </a:r>
            <a:endParaRPr lang="zh-CN" altLang="en-US" sz="1000" dirty="0"/>
          </a:p>
          <a:p>
            <a:pPr>
              <a:lnSpc>
                <a:spcPct val="150000"/>
              </a:lnSpc>
            </a:pPr>
            <a:r>
              <a:rPr lang="en-US" altLang="zh-CN" sz="1000" dirty="0"/>
              <a:t>}</a:t>
            </a:r>
            <a:endParaRPr lang="en-US" altLang="zh-CN" sz="1000" dirty="0"/>
          </a:p>
        </p:txBody>
      </p:sp>
      <p:sp>
        <p:nvSpPr>
          <p:cNvPr id="11" name="文本框 10"/>
          <p:cNvSpPr txBox="1"/>
          <p:nvPr/>
        </p:nvSpPr>
        <p:spPr>
          <a:xfrm>
            <a:off x="9186838" y="882629"/>
            <a:ext cx="2621230" cy="2462213"/>
          </a:xfrm>
          <a:prstGeom prst="rect">
            <a:avLst/>
          </a:prstGeom>
          <a:noFill/>
        </p:spPr>
        <p:txBody>
          <a:bodyPr wrap="none" rtlCol="0">
            <a:spAutoFit/>
          </a:bodyPr>
          <a:lstStyle/>
          <a:p>
            <a:pPr>
              <a:lnSpc>
                <a:spcPct val="200000"/>
              </a:lnSpc>
            </a:pPr>
            <a:r>
              <a:rPr lang="zh-CN" altLang="en-US" sz="1100" b="1" dirty="0" smtClean="0"/>
              <a:t>优先级</a:t>
            </a:r>
            <a:endParaRPr lang="en-US" altLang="zh-CN" sz="1100" b="1" dirty="0" smtClean="0"/>
          </a:p>
          <a:p>
            <a:pPr>
              <a:lnSpc>
                <a:spcPct val="200000"/>
              </a:lnSpc>
            </a:pPr>
            <a:r>
              <a:rPr lang="zh-CN" altLang="en-US" sz="1100" dirty="0"/>
              <a:t>多个</a:t>
            </a:r>
            <a:r>
              <a:rPr lang="en-US" altLang="zh-CN" sz="1100" dirty="0"/>
              <a:t>location</a:t>
            </a:r>
            <a:r>
              <a:rPr lang="zh-CN" altLang="en-US" sz="1100" dirty="0"/>
              <a:t>配置的情况匹配顺序</a:t>
            </a:r>
            <a:r>
              <a:rPr lang="zh-CN" altLang="en-US" sz="1100" dirty="0" smtClean="0"/>
              <a:t>为</a:t>
            </a:r>
            <a:endParaRPr lang="zh-CN" altLang="en-US" sz="1100" dirty="0"/>
          </a:p>
          <a:p>
            <a:pPr>
              <a:lnSpc>
                <a:spcPct val="200000"/>
              </a:lnSpc>
            </a:pPr>
            <a:r>
              <a:rPr lang="zh-CN" altLang="en-US" sz="1100" dirty="0"/>
              <a:t>首先精确匹配 </a:t>
            </a:r>
            <a:r>
              <a:rPr lang="en-US" altLang="zh-CN" sz="1100" dirty="0"/>
              <a:t>= </a:t>
            </a:r>
            <a:r>
              <a:rPr lang="zh-CN" altLang="en-US" sz="1100" dirty="0" smtClean="0"/>
              <a:t>；</a:t>
            </a:r>
            <a:endParaRPr lang="zh-CN" altLang="en-US" sz="1100" dirty="0"/>
          </a:p>
          <a:p>
            <a:pPr>
              <a:lnSpc>
                <a:spcPct val="200000"/>
              </a:lnSpc>
            </a:pPr>
            <a:r>
              <a:rPr lang="zh-CN" altLang="en-US" sz="1100" dirty="0"/>
              <a:t>其次前缀匹配 </a:t>
            </a:r>
            <a:r>
              <a:rPr lang="en-US" altLang="zh-CN" sz="1100" dirty="0"/>
              <a:t>^~</a:t>
            </a:r>
            <a:r>
              <a:rPr lang="zh-CN" altLang="en-US" sz="1100" dirty="0" smtClean="0"/>
              <a:t>；</a:t>
            </a:r>
            <a:endParaRPr lang="zh-CN" altLang="en-US" sz="1100" dirty="0"/>
          </a:p>
          <a:p>
            <a:pPr>
              <a:lnSpc>
                <a:spcPct val="200000"/>
              </a:lnSpc>
            </a:pPr>
            <a:r>
              <a:rPr lang="zh-CN" altLang="en-US" sz="1100" dirty="0"/>
              <a:t>其次是按照配置文件中的正则匹配； </a:t>
            </a:r>
          </a:p>
          <a:p>
            <a:pPr>
              <a:lnSpc>
                <a:spcPct val="200000"/>
              </a:lnSpc>
            </a:pPr>
            <a:r>
              <a:rPr lang="zh-CN" altLang="en-US" sz="1100" dirty="0"/>
              <a:t>然后匹配不带任何修饰符的前缀匹配； </a:t>
            </a:r>
          </a:p>
          <a:p>
            <a:pPr>
              <a:lnSpc>
                <a:spcPct val="200000"/>
              </a:lnSpc>
            </a:pPr>
            <a:r>
              <a:rPr lang="zh-CN" altLang="en-US" sz="1100" dirty="0"/>
              <a:t>最后交给</a:t>
            </a:r>
            <a:r>
              <a:rPr lang="en-US" altLang="zh-CN" sz="1100" dirty="0"/>
              <a:t>/</a:t>
            </a:r>
            <a:r>
              <a:rPr lang="zh-CN" altLang="en-US" sz="1100" dirty="0"/>
              <a:t>通用匹配；</a:t>
            </a:r>
            <a:endParaRPr lang="en-US" altLang="zh-CN" sz="1100" dirty="0"/>
          </a:p>
        </p:txBody>
      </p:sp>
    </p:spTree>
    <p:extLst>
      <p:ext uri="{BB962C8B-B14F-4D97-AF65-F5344CB8AC3E}">
        <p14:creationId xmlns:p14="http://schemas.microsoft.com/office/powerpoint/2010/main" val="2541901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74785" y="501162"/>
            <a:ext cx="2100255" cy="461665"/>
          </a:xfrm>
          <a:prstGeom prst="rect">
            <a:avLst/>
          </a:prstGeom>
          <a:noFill/>
        </p:spPr>
        <p:txBody>
          <a:bodyPr wrap="none" rtlCol="0">
            <a:spAutoFit/>
          </a:bodyPr>
          <a:lstStyle/>
          <a:p>
            <a:r>
              <a:rPr lang="en-US" altLang="zh-CN" sz="2400" dirty="0" smtClean="0"/>
              <a:t>rewrite </a:t>
            </a:r>
            <a:r>
              <a:rPr lang="zh-CN" altLang="en-US" sz="2400" dirty="0" smtClean="0"/>
              <a:t>重定向</a:t>
            </a:r>
            <a:endParaRPr lang="zh-CN" altLang="en-US" sz="2400" dirty="0"/>
          </a:p>
        </p:txBody>
      </p:sp>
      <p:sp>
        <p:nvSpPr>
          <p:cNvPr id="14" name="文本框 13"/>
          <p:cNvSpPr txBox="1"/>
          <p:nvPr/>
        </p:nvSpPr>
        <p:spPr>
          <a:xfrm>
            <a:off x="474785" y="1280447"/>
            <a:ext cx="3238387" cy="369332"/>
          </a:xfrm>
          <a:prstGeom prst="rect">
            <a:avLst/>
          </a:prstGeom>
          <a:noFill/>
        </p:spPr>
        <p:txBody>
          <a:bodyPr wrap="none" rtlCol="0">
            <a:spAutoFit/>
          </a:bodyPr>
          <a:lstStyle/>
          <a:p>
            <a:pPr>
              <a:lnSpc>
                <a:spcPct val="150000"/>
              </a:lnSpc>
            </a:pPr>
            <a:r>
              <a:rPr lang="zh-CN" altLang="en-US" sz="1200" b="1" dirty="0"/>
              <a:t>指令语法：</a:t>
            </a:r>
            <a:r>
              <a:rPr lang="en-US" altLang="zh-CN" sz="1200" b="1" dirty="0"/>
              <a:t>rewrite regex </a:t>
            </a:r>
            <a:r>
              <a:rPr lang="en-US" altLang="zh-CN" sz="1200" b="1" dirty="0" smtClean="0"/>
              <a:t>replacement [</a:t>
            </a:r>
            <a:r>
              <a:rPr lang="en-US" altLang="zh-CN" sz="1200" b="1" dirty="0"/>
              <a:t>flag];</a:t>
            </a:r>
            <a:endParaRPr lang="en-US" altLang="zh-CN" sz="1200" b="1" dirty="0"/>
          </a:p>
        </p:txBody>
      </p:sp>
      <p:graphicFrame>
        <p:nvGraphicFramePr>
          <p:cNvPr id="3" name="表格 2"/>
          <p:cNvGraphicFramePr>
            <a:graphicFrameLocks noGrp="1"/>
          </p:cNvGraphicFramePr>
          <p:nvPr>
            <p:extLst>
              <p:ext uri="{D42A27DB-BD31-4B8C-83A1-F6EECF244321}">
                <p14:modId xmlns:p14="http://schemas.microsoft.com/office/powerpoint/2010/main" val="174331548"/>
              </p:ext>
            </p:extLst>
          </p:nvPr>
        </p:nvGraphicFramePr>
        <p:xfrm>
          <a:off x="581701" y="1761122"/>
          <a:ext cx="5845476" cy="2470419"/>
        </p:xfrm>
        <a:graphic>
          <a:graphicData uri="http://schemas.openxmlformats.org/drawingml/2006/table">
            <a:tbl>
              <a:tblPr/>
              <a:tblGrid>
                <a:gridCol w="728896">
                  <a:extLst>
                    <a:ext uri="{9D8B030D-6E8A-4147-A177-3AD203B41FA5}">
                      <a16:colId xmlns:a16="http://schemas.microsoft.com/office/drawing/2014/main" val="1019795496"/>
                    </a:ext>
                  </a:extLst>
                </a:gridCol>
                <a:gridCol w="5116580">
                  <a:extLst>
                    <a:ext uri="{9D8B030D-6E8A-4147-A177-3AD203B41FA5}">
                      <a16:colId xmlns:a16="http://schemas.microsoft.com/office/drawing/2014/main" val="3550837919"/>
                    </a:ext>
                  </a:extLst>
                </a:gridCol>
              </a:tblGrid>
              <a:tr h="274491">
                <a:tc>
                  <a:txBody>
                    <a:bodyPr/>
                    <a:lstStyle/>
                    <a:p>
                      <a:pPr algn="ctr"/>
                      <a:r>
                        <a:rPr lang="zh-CN" altLang="en-US" sz="1000" dirty="0">
                          <a:effectLst/>
                        </a:rPr>
                        <a:t>字符</a:t>
                      </a:r>
                    </a:p>
                  </a:txBody>
                  <a:tcPr marL="32699" marR="32699" marT="18685" marB="1868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sz="1000" dirty="0">
                          <a:effectLst/>
                        </a:rPr>
                        <a:t>描述</a:t>
                      </a:r>
                    </a:p>
                  </a:txBody>
                  <a:tcPr marL="32699" marR="32699" marT="18685" marB="1868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3695575924"/>
                  </a:ext>
                </a:extLst>
              </a:tr>
              <a:tr h="274491">
                <a:tc>
                  <a:txBody>
                    <a:bodyPr/>
                    <a:lstStyle/>
                    <a:p>
                      <a:pPr algn="ctr"/>
                      <a:r>
                        <a:rPr lang="en-US" altLang="zh-CN" sz="1000">
                          <a:effectLst/>
                        </a:rPr>
                        <a:t>\</a:t>
                      </a:r>
                    </a:p>
                  </a:txBody>
                  <a:tcPr marL="32699" marR="32699" marT="18685" marB="1868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sz="1000">
                          <a:effectLst/>
                        </a:rPr>
                        <a:t>将后面接着的字符标记为一个特殊字符或者一个原义字符或一个向后引用</a:t>
                      </a:r>
                    </a:p>
                  </a:txBody>
                  <a:tcPr marL="32699" marR="32699" marT="18685" marB="1868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119015366"/>
                  </a:ext>
                </a:extLst>
              </a:tr>
              <a:tr h="274491">
                <a:tc>
                  <a:txBody>
                    <a:bodyPr/>
                    <a:lstStyle/>
                    <a:p>
                      <a:pPr algn="ctr"/>
                      <a:r>
                        <a:rPr lang="en-US" altLang="zh-CN" sz="1000">
                          <a:effectLst/>
                        </a:rPr>
                        <a:t>^</a:t>
                      </a:r>
                    </a:p>
                  </a:txBody>
                  <a:tcPr marL="32699" marR="32699" marT="18685" marB="1868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sz="1000">
                          <a:effectLst/>
                        </a:rPr>
                        <a:t>匹配输入字符串的起始位置</a:t>
                      </a:r>
                    </a:p>
                  </a:txBody>
                  <a:tcPr marL="32699" marR="32699" marT="18685" marB="1868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695074779"/>
                  </a:ext>
                </a:extLst>
              </a:tr>
              <a:tr h="274491">
                <a:tc>
                  <a:txBody>
                    <a:bodyPr/>
                    <a:lstStyle/>
                    <a:p>
                      <a:pPr algn="ctr"/>
                      <a:r>
                        <a:rPr lang="en-US" altLang="zh-CN" sz="1000">
                          <a:effectLst/>
                        </a:rPr>
                        <a:t>$</a:t>
                      </a:r>
                    </a:p>
                  </a:txBody>
                  <a:tcPr marL="32699" marR="32699" marT="18685" marB="1868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sz="1000">
                          <a:effectLst/>
                        </a:rPr>
                        <a:t>匹配输入字符串的结束位置</a:t>
                      </a:r>
                    </a:p>
                  </a:txBody>
                  <a:tcPr marL="32699" marR="32699" marT="18685" marB="1868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3354337037"/>
                  </a:ext>
                </a:extLst>
              </a:tr>
              <a:tr h="274491">
                <a:tc>
                  <a:txBody>
                    <a:bodyPr/>
                    <a:lstStyle/>
                    <a:p>
                      <a:pPr algn="ctr"/>
                      <a:r>
                        <a:rPr lang="zh-CN" altLang="en-US" sz="1000">
                          <a:effectLst/>
                        </a:rPr>
                        <a:t>*</a:t>
                      </a:r>
                    </a:p>
                  </a:txBody>
                  <a:tcPr marL="32699" marR="32699" marT="18685" marB="1868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sz="1000">
                          <a:effectLst/>
                        </a:rPr>
                        <a:t>匹配前面的字符零次或者多次</a:t>
                      </a:r>
                    </a:p>
                  </a:txBody>
                  <a:tcPr marL="32699" marR="32699" marT="18685" marB="1868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649645645"/>
                  </a:ext>
                </a:extLst>
              </a:tr>
              <a:tr h="274491">
                <a:tc>
                  <a:txBody>
                    <a:bodyPr/>
                    <a:lstStyle/>
                    <a:p>
                      <a:pPr algn="ctr"/>
                      <a:r>
                        <a:rPr lang="en-US" altLang="zh-CN" sz="1000">
                          <a:effectLst/>
                        </a:rPr>
                        <a:t>+</a:t>
                      </a:r>
                    </a:p>
                  </a:txBody>
                  <a:tcPr marL="32699" marR="32699" marT="18685" marB="1868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sz="1000" dirty="0">
                          <a:effectLst/>
                        </a:rPr>
                        <a:t>匹配前面字符串一次或者多次</a:t>
                      </a:r>
                    </a:p>
                  </a:txBody>
                  <a:tcPr marL="32699" marR="32699" marT="18685" marB="1868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506404678"/>
                  </a:ext>
                </a:extLst>
              </a:tr>
              <a:tr h="274491">
                <a:tc>
                  <a:txBody>
                    <a:bodyPr/>
                    <a:lstStyle/>
                    <a:p>
                      <a:pPr algn="ctr"/>
                      <a:r>
                        <a:rPr lang="en-US" altLang="zh-CN" sz="1000">
                          <a:effectLst/>
                        </a:rPr>
                        <a:t>?</a:t>
                      </a:r>
                    </a:p>
                  </a:txBody>
                  <a:tcPr marL="32699" marR="32699" marT="18685" marB="1868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sz="1000">
                          <a:effectLst/>
                        </a:rPr>
                        <a:t>匹配前面字符串的零次或者一次</a:t>
                      </a:r>
                    </a:p>
                  </a:txBody>
                  <a:tcPr marL="32699" marR="32699" marT="18685" marB="1868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4227610810"/>
                  </a:ext>
                </a:extLst>
              </a:tr>
              <a:tr h="274491">
                <a:tc>
                  <a:txBody>
                    <a:bodyPr/>
                    <a:lstStyle/>
                    <a:p>
                      <a:pPr algn="ctr"/>
                      <a:r>
                        <a:rPr lang="en-US" altLang="zh-CN" sz="1000">
                          <a:effectLst/>
                        </a:rPr>
                        <a:t>.</a:t>
                      </a:r>
                    </a:p>
                  </a:txBody>
                  <a:tcPr marL="32699" marR="32699" marT="18685" marB="1868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sz="1000">
                          <a:effectLst/>
                        </a:rPr>
                        <a:t>匹配除“</a:t>
                      </a:r>
                      <a:r>
                        <a:rPr lang="en-US" altLang="zh-CN" sz="1000">
                          <a:effectLst/>
                        </a:rPr>
                        <a:t>\</a:t>
                      </a:r>
                      <a:r>
                        <a:rPr lang="en-US" sz="1000">
                          <a:effectLst/>
                        </a:rPr>
                        <a:t>n”</a:t>
                      </a:r>
                      <a:r>
                        <a:rPr lang="zh-CN" altLang="en-US" sz="1000">
                          <a:effectLst/>
                        </a:rPr>
                        <a:t>之外的所有单个字符</a:t>
                      </a:r>
                    </a:p>
                  </a:txBody>
                  <a:tcPr marL="32699" marR="32699" marT="18685" marB="1868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822708032"/>
                  </a:ext>
                </a:extLst>
              </a:tr>
              <a:tr h="274491">
                <a:tc>
                  <a:txBody>
                    <a:bodyPr/>
                    <a:lstStyle/>
                    <a:p>
                      <a:pPr algn="ctr"/>
                      <a:r>
                        <a:rPr lang="en-US" sz="1000">
                          <a:effectLst/>
                        </a:rPr>
                        <a:t>(pattern)</a:t>
                      </a:r>
                    </a:p>
                  </a:txBody>
                  <a:tcPr marL="32699" marR="32699" marT="18685" marB="1868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sz="1000" dirty="0">
                          <a:effectLst/>
                        </a:rPr>
                        <a:t>匹配括号内的</a:t>
                      </a:r>
                      <a:r>
                        <a:rPr lang="en-US" sz="1000" dirty="0">
                          <a:effectLst/>
                        </a:rPr>
                        <a:t>pattern</a:t>
                      </a:r>
                    </a:p>
                  </a:txBody>
                  <a:tcPr marL="32699" marR="32699" marT="18685" marB="1868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3294966211"/>
                  </a:ext>
                </a:extLst>
              </a:tr>
            </a:tbl>
          </a:graphicData>
        </a:graphic>
      </p:graphicFrame>
      <p:sp>
        <p:nvSpPr>
          <p:cNvPr id="12" name="文本框 11"/>
          <p:cNvSpPr txBox="1"/>
          <p:nvPr/>
        </p:nvSpPr>
        <p:spPr>
          <a:xfrm>
            <a:off x="474785" y="4574521"/>
            <a:ext cx="3635932" cy="923330"/>
          </a:xfrm>
          <a:prstGeom prst="rect">
            <a:avLst/>
          </a:prstGeom>
          <a:noFill/>
        </p:spPr>
        <p:txBody>
          <a:bodyPr wrap="none" rtlCol="0">
            <a:spAutoFit/>
          </a:bodyPr>
          <a:lstStyle/>
          <a:p>
            <a:pPr>
              <a:lnSpc>
                <a:spcPct val="150000"/>
              </a:lnSpc>
            </a:pPr>
            <a:r>
              <a:rPr lang="zh-CN" altLang="en-US" sz="1200" b="1" dirty="0" smtClean="0"/>
              <a:t>举例</a:t>
            </a:r>
            <a:endParaRPr lang="en-US" altLang="zh-CN" sz="1200" b="1" dirty="0" smtClean="0"/>
          </a:p>
          <a:p>
            <a:pPr>
              <a:lnSpc>
                <a:spcPct val="150000"/>
              </a:lnSpc>
            </a:pPr>
            <a:r>
              <a:rPr lang="en-US" altLang="zh-CN" sz="1200" dirty="0" smtClean="0"/>
              <a:t>rewrite </a:t>
            </a:r>
            <a:r>
              <a:rPr lang="en-US" altLang="zh-CN" sz="1200" dirty="0"/>
              <a:t>^/(.*) http</a:t>
            </a:r>
            <a:r>
              <a:rPr lang="en-US" altLang="zh-CN" sz="1200" dirty="0" smtClean="0"/>
              <a:t>://www.web-jshtml.cn/ </a:t>
            </a:r>
            <a:r>
              <a:rPr lang="en-US" altLang="zh-CN" sz="1200" dirty="0"/>
              <a:t>permanent</a:t>
            </a:r>
            <a:r>
              <a:rPr lang="en-US" altLang="zh-CN" sz="1200" dirty="0" smtClean="0"/>
              <a:t>;</a:t>
            </a:r>
          </a:p>
          <a:p>
            <a:pPr>
              <a:lnSpc>
                <a:spcPct val="150000"/>
              </a:lnSpc>
            </a:pPr>
            <a:r>
              <a:rPr lang="en-US" altLang="zh-CN" sz="1200" dirty="0" smtClean="0"/>
              <a:t># </a:t>
            </a:r>
            <a:r>
              <a:rPr lang="zh-CN" altLang="en-US" sz="1200" dirty="0"/>
              <a:t>匹配成功后跳</a:t>
            </a:r>
            <a:r>
              <a:rPr lang="zh-CN" altLang="en-US" sz="1200" dirty="0" smtClean="0"/>
              <a:t>转，</a:t>
            </a:r>
            <a:r>
              <a:rPr lang="zh-CN" altLang="en-US" sz="1200" dirty="0"/>
              <a:t>执行永久</a:t>
            </a:r>
            <a:r>
              <a:rPr lang="en-US" altLang="zh-CN" sz="1200" dirty="0"/>
              <a:t>301</a:t>
            </a:r>
            <a:r>
              <a:rPr lang="zh-CN" altLang="en-US" sz="1200" dirty="0"/>
              <a:t>跳转</a:t>
            </a:r>
            <a:endParaRPr lang="en-US" altLang="zh-CN" sz="1200" dirty="0"/>
          </a:p>
        </p:txBody>
      </p:sp>
      <p:sp>
        <p:nvSpPr>
          <p:cNvPr id="13" name="文本框 12"/>
          <p:cNvSpPr txBox="1"/>
          <p:nvPr/>
        </p:nvSpPr>
        <p:spPr>
          <a:xfrm>
            <a:off x="6743700" y="1280447"/>
            <a:ext cx="2061783" cy="341184"/>
          </a:xfrm>
          <a:prstGeom prst="rect">
            <a:avLst/>
          </a:prstGeom>
          <a:noFill/>
        </p:spPr>
        <p:txBody>
          <a:bodyPr wrap="none" rtlCol="0">
            <a:spAutoFit/>
          </a:bodyPr>
          <a:lstStyle/>
          <a:p>
            <a:pPr>
              <a:lnSpc>
                <a:spcPct val="150000"/>
              </a:lnSpc>
            </a:pPr>
            <a:r>
              <a:rPr lang="en-US" altLang="zh-CN" sz="1200" b="1" dirty="0"/>
              <a:t>rewrite </a:t>
            </a:r>
            <a:r>
              <a:rPr lang="zh-CN" altLang="en-US" sz="1200" b="1" dirty="0"/>
              <a:t>最后一项</a:t>
            </a:r>
            <a:r>
              <a:rPr lang="en-US" altLang="zh-CN" sz="1200" b="1" dirty="0"/>
              <a:t>flag</a:t>
            </a:r>
            <a:r>
              <a:rPr lang="zh-CN" altLang="en-US" sz="1200" b="1" dirty="0"/>
              <a:t>参数：</a:t>
            </a:r>
            <a:endParaRPr lang="en-US" altLang="zh-CN" sz="1200" b="1" dirty="0"/>
          </a:p>
        </p:txBody>
      </p:sp>
      <p:graphicFrame>
        <p:nvGraphicFramePr>
          <p:cNvPr id="4" name="表格 3"/>
          <p:cNvGraphicFramePr>
            <a:graphicFrameLocks noGrp="1"/>
          </p:cNvGraphicFramePr>
          <p:nvPr>
            <p:extLst>
              <p:ext uri="{D42A27DB-BD31-4B8C-83A1-F6EECF244321}">
                <p14:modId xmlns:p14="http://schemas.microsoft.com/office/powerpoint/2010/main" val="1449711922"/>
              </p:ext>
            </p:extLst>
          </p:nvPr>
        </p:nvGraphicFramePr>
        <p:xfrm>
          <a:off x="6822831" y="1764297"/>
          <a:ext cx="4765430" cy="2470420"/>
        </p:xfrm>
        <a:graphic>
          <a:graphicData uri="http://schemas.openxmlformats.org/drawingml/2006/table">
            <a:tbl>
              <a:tblPr/>
              <a:tblGrid>
                <a:gridCol w="2382715">
                  <a:extLst>
                    <a:ext uri="{9D8B030D-6E8A-4147-A177-3AD203B41FA5}">
                      <a16:colId xmlns:a16="http://schemas.microsoft.com/office/drawing/2014/main" val="69734632"/>
                    </a:ext>
                  </a:extLst>
                </a:gridCol>
                <a:gridCol w="2382715">
                  <a:extLst>
                    <a:ext uri="{9D8B030D-6E8A-4147-A177-3AD203B41FA5}">
                      <a16:colId xmlns:a16="http://schemas.microsoft.com/office/drawing/2014/main" val="950266904"/>
                    </a:ext>
                  </a:extLst>
                </a:gridCol>
              </a:tblGrid>
              <a:tr h="494084">
                <a:tc>
                  <a:txBody>
                    <a:bodyPr/>
                    <a:lstStyle/>
                    <a:p>
                      <a:pPr algn="ctr"/>
                      <a:r>
                        <a:rPr lang="zh-CN" altLang="en-US" sz="1000">
                          <a:effectLst/>
                        </a:rPr>
                        <a:t>标记符号</a:t>
                      </a:r>
                    </a:p>
                  </a:txBody>
                  <a:tcPr marL="105946" marR="105946" marT="60540" marB="6054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sz="1000">
                          <a:effectLst/>
                        </a:rPr>
                        <a:t>说明</a:t>
                      </a:r>
                    </a:p>
                  </a:txBody>
                  <a:tcPr marL="105946" marR="105946" marT="60540" marB="6054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179348615"/>
                  </a:ext>
                </a:extLst>
              </a:tr>
              <a:tr h="494084">
                <a:tc>
                  <a:txBody>
                    <a:bodyPr/>
                    <a:lstStyle/>
                    <a:p>
                      <a:pPr algn="ctr"/>
                      <a:r>
                        <a:rPr lang="en-US" sz="1000" dirty="0">
                          <a:effectLst/>
                        </a:rPr>
                        <a:t>last</a:t>
                      </a:r>
                    </a:p>
                  </a:txBody>
                  <a:tcPr marL="105946" marR="105946" marT="60540" marB="6054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sz="1000" dirty="0">
                          <a:effectLst/>
                        </a:rPr>
                        <a:t>本条规则匹配完成后继续向下匹配新的</a:t>
                      </a:r>
                      <a:r>
                        <a:rPr lang="en-US" altLang="zh-CN" sz="1000" dirty="0">
                          <a:effectLst/>
                        </a:rPr>
                        <a:t>location URI</a:t>
                      </a:r>
                      <a:r>
                        <a:rPr lang="zh-CN" altLang="en-US" sz="1000" dirty="0">
                          <a:effectLst/>
                        </a:rPr>
                        <a:t>规则</a:t>
                      </a:r>
                    </a:p>
                  </a:txBody>
                  <a:tcPr marL="105946" marR="105946" marT="60540" marB="6054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3382737425"/>
                  </a:ext>
                </a:extLst>
              </a:tr>
              <a:tr h="494084">
                <a:tc>
                  <a:txBody>
                    <a:bodyPr/>
                    <a:lstStyle/>
                    <a:p>
                      <a:pPr algn="ctr"/>
                      <a:r>
                        <a:rPr lang="en-US" sz="1000" dirty="0">
                          <a:effectLst/>
                        </a:rPr>
                        <a:t>break</a:t>
                      </a:r>
                    </a:p>
                  </a:txBody>
                  <a:tcPr marL="105946" marR="105946" marT="60540" marB="6054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sz="1000">
                          <a:effectLst/>
                        </a:rPr>
                        <a:t>本条规则匹配完成后终止，不在匹配任何规则</a:t>
                      </a:r>
                    </a:p>
                  </a:txBody>
                  <a:tcPr marL="105946" marR="105946" marT="60540" marB="6054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997083763"/>
                  </a:ext>
                </a:extLst>
              </a:tr>
              <a:tr h="494084">
                <a:tc>
                  <a:txBody>
                    <a:bodyPr/>
                    <a:lstStyle/>
                    <a:p>
                      <a:pPr algn="ctr"/>
                      <a:r>
                        <a:rPr lang="en-US" sz="1000" dirty="0">
                          <a:effectLst/>
                        </a:rPr>
                        <a:t>redirect</a:t>
                      </a:r>
                    </a:p>
                  </a:txBody>
                  <a:tcPr marL="105946" marR="105946" marT="60540" marB="6054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sz="1000" dirty="0">
                          <a:effectLst/>
                        </a:rPr>
                        <a:t>返回</a:t>
                      </a:r>
                      <a:r>
                        <a:rPr lang="en-US" altLang="zh-CN" sz="1000" dirty="0">
                          <a:effectLst/>
                        </a:rPr>
                        <a:t>302</a:t>
                      </a:r>
                      <a:r>
                        <a:rPr lang="zh-CN" altLang="en-US" sz="1000" dirty="0">
                          <a:effectLst/>
                        </a:rPr>
                        <a:t>临时重定向</a:t>
                      </a:r>
                    </a:p>
                  </a:txBody>
                  <a:tcPr marL="105946" marR="105946" marT="60540" marB="6054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3358177986"/>
                  </a:ext>
                </a:extLst>
              </a:tr>
              <a:tr h="494084">
                <a:tc>
                  <a:txBody>
                    <a:bodyPr/>
                    <a:lstStyle/>
                    <a:p>
                      <a:pPr algn="ctr"/>
                      <a:r>
                        <a:rPr lang="en-US" sz="1000">
                          <a:effectLst/>
                        </a:rPr>
                        <a:t>permanent</a:t>
                      </a:r>
                    </a:p>
                  </a:txBody>
                  <a:tcPr marL="105946" marR="105946" marT="60540" marB="6054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ctr"/>
                      <a:r>
                        <a:rPr lang="zh-CN" altLang="en-US" sz="1000" dirty="0">
                          <a:effectLst/>
                        </a:rPr>
                        <a:t>返回</a:t>
                      </a:r>
                      <a:r>
                        <a:rPr lang="en-US" altLang="zh-CN" sz="1000" dirty="0">
                          <a:effectLst/>
                        </a:rPr>
                        <a:t>301</a:t>
                      </a:r>
                      <a:r>
                        <a:rPr lang="zh-CN" altLang="en-US" sz="1000" dirty="0">
                          <a:effectLst/>
                        </a:rPr>
                        <a:t>永久重定向</a:t>
                      </a:r>
                    </a:p>
                  </a:txBody>
                  <a:tcPr marL="105946" marR="105946" marT="60540" marB="6054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4040722299"/>
                  </a:ext>
                </a:extLst>
              </a:tr>
            </a:tbl>
          </a:graphicData>
        </a:graphic>
      </p:graphicFrame>
    </p:spTree>
    <p:extLst>
      <p:ext uri="{BB962C8B-B14F-4D97-AF65-F5344CB8AC3E}">
        <p14:creationId xmlns:p14="http://schemas.microsoft.com/office/powerpoint/2010/main" val="724281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1501" y="1216823"/>
            <a:ext cx="4339650" cy="4478149"/>
          </a:xfrm>
          <a:prstGeom prst="rect">
            <a:avLst/>
          </a:prstGeom>
          <a:noFill/>
        </p:spPr>
        <p:txBody>
          <a:bodyPr wrap="none" rtlCol="0">
            <a:spAutoFit/>
          </a:bodyPr>
          <a:lstStyle/>
          <a:p>
            <a:pPr>
              <a:lnSpc>
                <a:spcPct val="150000"/>
              </a:lnSpc>
            </a:pPr>
            <a:r>
              <a:rPr lang="en-US" altLang="zh-CN" sz="1000" dirty="0"/>
              <a:t>location = / {  </a:t>
            </a:r>
          </a:p>
          <a:p>
            <a:pPr>
              <a:lnSpc>
                <a:spcPct val="150000"/>
              </a:lnSpc>
            </a:pPr>
            <a:r>
              <a:rPr lang="en-US" altLang="zh-CN" sz="1000" dirty="0"/>
              <a:t>   //</a:t>
            </a:r>
            <a:r>
              <a:rPr lang="zh-CN" altLang="en-US" sz="1000" dirty="0"/>
              <a:t>精确匹配</a:t>
            </a:r>
            <a:r>
              <a:rPr lang="en-US" altLang="zh-CN" sz="1000" dirty="0"/>
              <a:t>/ </a:t>
            </a:r>
            <a:r>
              <a:rPr lang="zh-CN" altLang="en-US" sz="1000" dirty="0"/>
              <a:t>，主机名后面不能带任何字符</a:t>
            </a:r>
            <a:r>
              <a:rPr lang="zh-CN" altLang="en-US" sz="1000" dirty="0" smtClean="0"/>
              <a:t>串</a:t>
            </a:r>
            <a:endParaRPr lang="zh-CN" altLang="en-US" sz="1000" dirty="0"/>
          </a:p>
          <a:p>
            <a:pPr>
              <a:lnSpc>
                <a:spcPct val="150000"/>
              </a:lnSpc>
            </a:pPr>
            <a:r>
              <a:rPr lang="zh-CN" altLang="en-US" sz="1000" dirty="0"/>
              <a:t>    </a:t>
            </a:r>
            <a:r>
              <a:rPr lang="en-US" altLang="zh-CN" sz="1000" dirty="0"/>
              <a:t>echo "</a:t>
            </a:r>
            <a:r>
              <a:rPr lang="zh-CN" altLang="en-US" sz="1000" dirty="0"/>
              <a:t>规则</a:t>
            </a:r>
            <a:r>
              <a:rPr lang="en-US" altLang="zh-CN" sz="1000" dirty="0"/>
              <a:t>A</a:t>
            </a:r>
            <a:r>
              <a:rPr lang="en-US" altLang="zh-CN" sz="1000" dirty="0" smtClean="0"/>
              <a:t>";</a:t>
            </a:r>
            <a:endParaRPr lang="en-US" altLang="zh-CN" sz="1000" dirty="0"/>
          </a:p>
          <a:p>
            <a:pPr>
              <a:lnSpc>
                <a:spcPct val="150000"/>
              </a:lnSpc>
            </a:pPr>
            <a:r>
              <a:rPr lang="en-US" altLang="zh-CN" sz="1000" dirty="0" smtClean="0"/>
              <a:t>}</a:t>
            </a:r>
            <a:endParaRPr lang="en-US" altLang="zh-CN" sz="1000" dirty="0"/>
          </a:p>
          <a:p>
            <a:pPr>
              <a:lnSpc>
                <a:spcPct val="150000"/>
              </a:lnSpc>
            </a:pPr>
            <a:endParaRPr lang="en-US" altLang="zh-CN" sz="1000" dirty="0"/>
          </a:p>
          <a:p>
            <a:pPr>
              <a:lnSpc>
                <a:spcPct val="150000"/>
              </a:lnSpc>
            </a:pPr>
            <a:r>
              <a:rPr lang="en-US" altLang="zh-CN" sz="1000" dirty="0"/>
              <a:t>location = /login </a:t>
            </a:r>
            <a:r>
              <a:rPr lang="en-US" altLang="zh-CN" sz="1000" dirty="0" smtClean="0"/>
              <a:t>{</a:t>
            </a:r>
            <a:endParaRPr lang="en-US" altLang="zh-CN" sz="1000" dirty="0"/>
          </a:p>
          <a:p>
            <a:pPr>
              <a:lnSpc>
                <a:spcPct val="150000"/>
              </a:lnSpc>
            </a:pPr>
            <a:r>
              <a:rPr lang="en-US" altLang="zh-CN" sz="1000" dirty="0"/>
              <a:t>  //</a:t>
            </a:r>
            <a:r>
              <a:rPr lang="zh-CN" altLang="en-US" sz="1000" dirty="0"/>
              <a:t>精确匹配 </a:t>
            </a:r>
            <a:r>
              <a:rPr lang="en-US" altLang="zh-CN" sz="1000" dirty="0"/>
              <a:t>/login </a:t>
            </a:r>
            <a:r>
              <a:rPr lang="zh-CN" altLang="en-US" sz="1000" dirty="0"/>
              <a:t>开头的地址，匹配符合以后，不在继续往下搜索 </a:t>
            </a:r>
          </a:p>
          <a:p>
            <a:pPr>
              <a:lnSpc>
                <a:spcPct val="150000"/>
              </a:lnSpc>
            </a:pPr>
            <a:r>
              <a:rPr lang="zh-CN" altLang="en-US" sz="1000" dirty="0"/>
              <a:t>    </a:t>
            </a:r>
            <a:r>
              <a:rPr lang="en-US" altLang="zh-CN" sz="1000" dirty="0"/>
              <a:t>echo "</a:t>
            </a:r>
            <a:r>
              <a:rPr lang="zh-CN" altLang="en-US" sz="1000" dirty="0"/>
              <a:t>规则</a:t>
            </a:r>
            <a:r>
              <a:rPr lang="en-US" altLang="zh-CN" sz="1000" dirty="0"/>
              <a:t>B</a:t>
            </a:r>
            <a:r>
              <a:rPr lang="en-US" altLang="zh-CN" sz="1000" dirty="0" smtClean="0"/>
              <a:t>";</a:t>
            </a:r>
            <a:endParaRPr lang="en-US" altLang="zh-CN" sz="1000" dirty="0"/>
          </a:p>
          <a:p>
            <a:pPr>
              <a:lnSpc>
                <a:spcPct val="150000"/>
              </a:lnSpc>
            </a:pPr>
            <a:r>
              <a:rPr lang="en-US" altLang="zh-CN" sz="1000" dirty="0"/>
              <a:t>}</a:t>
            </a:r>
          </a:p>
          <a:p>
            <a:pPr>
              <a:lnSpc>
                <a:spcPct val="150000"/>
              </a:lnSpc>
            </a:pPr>
            <a:endParaRPr lang="en-US" altLang="zh-CN" sz="1000" dirty="0"/>
          </a:p>
          <a:p>
            <a:pPr>
              <a:lnSpc>
                <a:spcPct val="150000"/>
              </a:lnSpc>
            </a:pPr>
            <a:r>
              <a:rPr lang="en-US" altLang="zh-CN" sz="1000" dirty="0"/>
              <a:t>location ^~ /blog/ { </a:t>
            </a:r>
          </a:p>
          <a:p>
            <a:pPr>
              <a:lnSpc>
                <a:spcPct val="150000"/>
              </a:lnSpc>
            </a:pPr>
            <a:r>
              <a:rPr lang="en-US" altLang="zh-CN" sz="1000" dirty="0"/>
              <a:t>  //</a:t>
            </a:r>
            <a:r>
              <a:rPr lang="zh-CN" altLang="en-US" sz="1000" dirty="0"/>
              <a:t>非正则匹配，匹配</a:t>
            </a:r>
            <a:r>
              <a:rPr lang="en-US" altLang="zh-CN" sz="1000" dirty="0"/>
              <a:t>/blog/</a:t>
            </a:r>
            <a:r>
              <a:rPr lang="zh-CN" altLang="en-US" sz="1000" dirty="0"/>
              <a:t>后，停止往下搜索正则，采用这一</a:t>
            </a:r>
            <a:r>
              <a:rPr lang="zh-CN" altLang="en-US" sz="1000" dirty="0" smtClean="0"/>
              <a:t>条</a:t>
            </a:r>
            <a:endParaRPr lang="zh-CN" altLang="en-US" sz="1000" dirty="0"/>
          </a:p>
          <a:p>
            <a:pPr>
              <a:lnSpc>
                <a:spcPct val="150000"/>
              </a:lnSpc>
            </a:pPr>
            <a:r>
              <a:rPr lang="zh-CN" altLang="en-US" sz="1000" dirty="0"/>
              <a:t>  </a:t>
            </a:r>
            <a:r>
              <a:rPr lang="en-US" altLang="zh-CN" sz="1000" dirty="0"/>
              <a:t>echo "</a:t>
            </a:r>
            <a:r>
              <a:rPr lang="zh-CN" altLang="en-US" sz="1000" dirty="0"/>
              <a:t>规则</a:t>
            </a:r>
            <a:r>
              <a:rPr lang="en-US" altLang="zh-CN" sz="1000" dirty="0"/>
              <a:t>C</a:t>
            </a:r>
            <a:r>
              <a:rPr lang="en-US" altLang="zh-CN" sz="1000" dirty="0" smtClean="0"/>
              <a:t>";</a:t>
            </a:r>
            <a:endParaRPr lang="en-US" altLang="zh-CN" sz="1000" dirty="0"/>
          </a:p>
          <a:p>
            <a:pPr>
              <a:lnSpc>
                <a:spcPct val="150000"/>
              </a:lnSpc>
            </a:pPr>
            <a:r>
              <a:rPr lang="en-US" altLang="zh-CN" sz="1000" dirty="0"/>
              <a:t>}</a:t>
            </a:r>
          </a:p>
          <a:p>
            <a:pPr>
              <a:lnSpc>
                <a:spcPct val="150000"/>
              </a:lnSpc>
            </a:pPr>
            <a:endParaRPr lang="en-US" altLang="zh-CN" sz="1000" dirty="0"/>
          </a:p>
          <a:p>
            <a:pPr>
              <a:lnSpc>
                <a:spcPct val="150000"/>
              </a:lnSpc>
            </a:pPr>
            <a:r>
              <a:rPr lang="en-US" altLang="zh-CN" sz="1000" dirty="0"/>
              <a:t>location ~  \.(</a:t>
            </a:r>
            <a:r>
              <a:rPr lang="en-US" altLang="zh-CN" sz="1000" dirty="0" err="1"/>
              <a:t>gif|jpg|png|js|css</a:t>
            </a:r>
            <a:r>
              <a:rPr lang="en-US" altLang="zh-CN" sz="1000" dirty="0"/>
              <a:t>)$ </a:t>
            </a:r>
            <a:r>
              <a:rPr lang="en-US" altLang="zh-CN" sz="1000" dirty="0" smtClean="0"/>
              <a:t>{</a:t>
            </a:r>
            <a:endParaRPr lang="en-US" altLang="zh-CN" sz="1000" dirty="0"/>
          </a:p>
          <a:p>
            <a:pPr>
              <a:lnSpc>
                <a:spcPct val="150000"/>
              </a:lnSpc>
            </a:pPr>
            <a:r>
              <a:rPr lang="en-US" altLang="zh-CN" sz="1000" dirty="0"/>
              <a:t>    //</a:t>
            </a:r>
            <a:r>
              <a:rPr lang="zh-CN" altLang="en-US" sz="1000" dirty="0"/>
              <a:t>区分大小写的正则匹配  若匹配成功，停止往下搜索正则，采用这一</a:t>
            </a:r>
            <a:r>
              <a:rPr lang="zh-CN" altLang="en-US" sz="1000" dirty="0" smtClean="0"/>
              <a:t>条</a:t>
            </a:r>
            <a:endParaRPr lang="zh-CN" altLang="en-US" sz="1000" dirty="0"/>
          </a:p>
          <a:p>
            <a:pPr>
              <a:lnSpc>
                <a:spcPct val="150000"/>
              </a:lnSpc>
            </a:pPr>
            <a:r>
              <a:rPr lang="zh-CN" altLang="en-US" sz="1000" dirty="0"/>
              <a:t>    </a:t>
            </a:r>
            <a:r>
              <a:rPr lang="en-US" altLang="zh-CN" sz="1000" dirty="0"/>
              <a:t>echo "</a:t>
            </a:r>
            <a:r>
              <a:rPr lang="zh-CN" altLang="en-US" sz="1000" dirty="0"/>
              <a:t>规则</a:t>
            </a:r>
            <a:r>
              <a:rPr lang="en-US" altLang="zh-CN" sz="1000" dirty="0"/>
              <a:t>D</a:t>
            </a:r>
            <a:r>
              <a:rPr lang="en-US" altLang="zh-CN" sz="1000" dirty="0" smtClean="0"/>
              <a:t>";</a:t>
            </a:r>
            <a:endParaRPr lang="en-US" altLang="zh-CN" sz="1000" dirty="0"/>
          </a:p>
          <a:p>
            <a:pPr>
              <a:lnSpc>
                <a:spcPct val="150000"/>
              </a:lnSpc>
            </a:pPr>
            <a:r>
              <a:rPr lang="en-US" altLang="zh-CN" sz="1000" dirty="0" smtClean="0"/>
              <a:t>}</a:t>
            </a:r>
            <a:endParaRPr lang="en-US" altLang="zh-CN" sz="1000" dirty="0" smtClean="0"/>
          </a:p>
        </p:txBody>
      </p:sp>
      <p:sp>
        <p:nvSpPr>
          <p:cNvPr id="7" name="文本框 6"/>
          <p:cNvSpPr txBox="1"/>
          <p:nvPr/>
        </p:nvSpPr>
        <p:spPr>
          <a:xfrm>
            <a:off x="474785" y="501162"/>
            <a:ext cx="1415772" cy="461665"/>
          </a:xfrm>
          <a:prstGeom prst="rect">
            <a:avLst/>
          </a:prstGeom>
          <a:noFill/>
        </p:spPr>
        <p:txBody>
          <a:bodyPr wrap="none" rtlCol="0">
            <a:spAutoFit/>
          </a:bodyPr>
          <a:lstStyle/>
          <a:p>
            <a:r>
              <a:rPr lang="zh-CN" altLang="en-US" sz="2400" dirty="0" smtClean="0"/>
              <a:t>简单举例</a:t>
            </a:r>
            <a:endParaRPr lang="zh-CN" altLang="en-US" sz="2400" dirty="0"/>
          </a:p>
        </p:txBody>
      </p:sp>
      <p:sp>
        <p:nvSpPr>
          <p:cNvPr id="10" name="文本框 9"/>
          <p:cNvSpPr txBox="1"/>
          <p:nvPr/>
        </p:nvSpPr>
        <p:spPr>
          <a:xfrm>
            <a:off x="6594231" y="408910"/>
            <a:ext cx="4711546" cy="6093976"/>
          </a:xfrm>
          <a:prstGeom prst="rect">
            <a:avLst/>
          </a:prstGeom>
          <a:noFill/>
        </p:spPr>
        <p:txBody>
          <a:bodyPr wrap="none" rtlCol="0">
            <a:spAutoFit/>
          </a:bodyPr>
          <a:lstStyle/>
          <a:p>
            <a:pPr>
              <a:lnSpc>
                <a:spcPct val="150000"/>
              </a:lnSpc>
            </a:pPr>
            <a:r>
              <a:rPr lang="en-US" altLang="zh-CN" sz="1000" dirty="0" smtClean="0"/>
              <a:t>location </a:t>
            </a:r>
            <a:r>
              <a:rPr lang="en-US" altLang="zh-CN" sz="1000" dirty="0"/>
              <a:t>~* \.</a:t>
            </a:r>
            <a:r>
              <a:rPr lang="en-US" altLang="zh-CN" sz="1000" dirty="0" err="1"/>
              <a:t>png</a:t>
            </a:r>
            <a:r>
              <a:rPr lang="en-US" altLang="zh-CN" sz="1000" dirty="0"/>
              <a:t>$ {  </a:t>
            </a:r>
          </a:p>
          <a:p>
            <a:pPr>
              <a:lnSpc>
                <a:spcPct val="150000"/>
              </a:lnSpc>
            </a:pPr>
            <a:r>
              <a:rPr lang="en-US" altLang="zh-CN" sz="1000" dirty="0"/>
              <a:t>   //</a:t>
            </a:r>
            <a:r>
              <a:rPr lang="zh-CN" altLang="en-US" sz="1000" dirty="0"/>
              <a:t>区分大小写的正则匹配 ，停止往下搜索正则，采用这一</a:t>
            </a:r>
            <a:r>
              <a:rPr lang="zh-CN" altLang="en-US" sz="1000" dirty="0" smtClean="0"/>
              <a:t>条</a:t>
            </a:r>
            <a:endParaRPr lang="zh-CN" altLang="en-US" sz="1000" dirty="0"/>
          </a:p>
          <a:p>
            <a:pPr>
              <a:lnSpc>
                <a:spcPct val="150000"/>
              </a:lnSpc>
            </a:pPr>
            <a:r>
              <a:rPr lang="zh-CN" altLang="en-US" sz="1000" dirty="0"/>
              <a:t>    </a:t>
            </a:r>
            <a:r>
              <a:rPr lang="en-US" altLang="zh-CN" sz="1000" dirty="0"/>
              <a:t>echo "</a:t>
            </a:r>
            <a:r>
              <a:rPr lang="zh-CN" altLang="en-US" sz="1000" dirty="0"/>
              <a:t>规则</a:t>
            </a:r>
            <a:r>
              <a:rPr lang="en-US" altLang="zh-CN" sz="1000" dirty="0"/>
              <a:t>E</a:t>
            </a:r>
            <a:r>
              <a:rPr lang="en-US" altLang="zh-CN" sz="1000" dirty="0" smtClean="0"/>
              <a:t>";</a:t>
            </a:r>
            <a:endParaRPr lang="en-US" altLang="zh-CN" sz="1000" dirty="0"/>
          </a:p>
          <a:p>
            <a:pPr>
              <a:lnSpc>
                <a:spcPct val="150000"/>
              </a:lnSpc>
            </a:pPr>
            <a:r>
              <a:rPr lang="en-US" altLang="zh-CN" sz="1000" dirty="0"/>
              <a:t>}</a:t>
            </a:r>
          </a:p>
          <a:p>
            <a:pPr>
              <a:lnSpc>
                <a:spcPct val="150000"/>
              </a:lnSpc>
            </a:pPr>
            <a:endParaRPr lang="en-US" altLang="zh-CN" sz="1000" dirty="0"/>
          </a:p>
          <a:p>
            <a:pPr>
              <a:lnSpc>
                <a:spcPct val="150000"/>
              </a:lnSpc>
            </a:pPr>
            <a:r>
              <a:rPr lang="en-US" altLang="zh-CN" sz="1000" dirty="0"/>
              <a:t>location / </a:t>
            </a:r>
            <a:r>
              <a:rPr lang="en-US" altLang="zh-CN" sz="1000" dirty="0" smtClean="0"/>
              <a:t>{</a:t>
            </a:r>
            <a:endParaRPr lang="en-US" altLang="zh-CN" sz="1000" dirty="0"/>
          </a:p>
          <a:p>
            <a:pPr>
              <a:lnSpc>
                <a:spcPct val="150000"/>
              </a:lnSpc>
            </a:pPr>
            <a:r>
              <a:rPr lang="en-US" altLang="zh-CN" sz="1000" dirty="0"/>
              <a:t>  //</a:t>
            </a:r>
            <a:r>
              <a:rPr lang="zh-CN" altLang="en-US" sz="1000" dirty="0"/>
              <a:t>因为所有的地址都以 </a:t>
            </a:r>
            <a:r>
              <a:rPr lang="en-US" altLang="zh-CN" sz="1000" dirty="0"/>
              <a:t>/ </a:t>
            </a:r>
            <a:r>
              <a:rPr lang="zh-CN" altLang="en-US" sz="1000" dirty="0"/>
              <a:t>开头，所以这条规则将匹配到所有请</a:t>
            </a:r>
            <a:r>
              <a:rPr lang="zh-CN" altLang="en-US" sz="1000" dirty="0" smtClean="0"/>
              <a:t>求</a:t>
            </a:r>
            <a:endParaRPr lang="zh-CN" altLang="en-US" sz="1000" dirty="0"/>
          </a:p>
          <a:p>
            <a:pPr>
              <a:lnSpc>
                <a:spcPct val="150000"/>
              </a:lnSpc>
            </a:pPr>
            <a:r>
              <a:rPr lang="zh-CN" altLang="en-US" sz="1000" dirty="0"/>
              <a:t>  </a:t>
            </a:r>
            <a:r>
              <a:rPr lang="en-US" altLang="zh-CN" sz="1000" dirty="0"/>
              <a:t>//</a:t>
            </a:r>
            <a:r>
              <a:rPr lang="zh-CN" altLang="en-US" sz="1000" dirty="0"/>
              <a:t>如果没任何规则匹配上，就采用这条规</a:t>
            </a:r>
            <a:r>
              <a:rPr lang="zh-CN" altLang="en-US" sz="1000" dirty="0" smtClean="0"/>
              <a:t>则</a:t>
            </a:r>
            <a:endParaRPr lang="zh-CN" altLang="en-US" sz="1000" dirty="0"/>
          </a:p>
          <a:p>
            <a:pPr>
              <a:lnSpc>
                <a:spcPct val="150000"/>
              </a:lnSpc>
            </a:pPr>
            <a:r>
              <a:rPr lang="zh-CN" altLang="en-US" sz="1000" dirty="0"/>
              <a:t>    </a:t>
            </a:r>
            <a:r>
              <a:rPr lang="en-US" altLang="zh-CN" sz="1000" dirty="0"/>
              <a:t>echo "</a:t>
            </a:r>
            <a:r>
              <a:rPr lang="zh-CN" altLang="en-US" sz="1000" dirty="0"/>
              <a:t>规则</a:t>
            </a:r>
            <a:r>
              <a:rPr lang="en-US" altLang="zh-CN" sz="1000" dirty="0"/>
              <a:t>F</a:t>
            </a:r>
            <a:r>
              <a:rPr lang="en-US" altLang="zh-CN" sz="1000" dirty="0" smtClean="0"/>
              <a:t>";</a:t>
            </a:r>
            <a:endParaRPr lang="en-US" altLang="zh-CN" sz="1000" dirty="0"/>
          </a:p>
          <a:p>
            <a:pPr>
              <a:lnSpc>
                <a:spcPct val="150000"/>
              </a:lnSpc>
            </a:pPr>
            <a:r>
              <a:rPr lang="en-US" altLang="zh-CN" sz="1000" dirty="0" smtClean="0"/>
              <a:t>}</a:t>
            </a:r>
          </a:p>
          <a:p>
            <a:pPr>
              <a:lnSpc>
                <a:spcPct val="150000"/>
              </a:lnSpc>
            </a:pPr>
            <a:endParaRPr lang="en-US" altLang="zh-CN" sz="1000" dirty="0"/>
          </a:p>
          <a:p>
            <a:pPr>
              <a:lnSpc>
                <a:spcPct val="150000"/>
              </a:lnSpc>
            </a:pPr>
            <a:r>
              <a:rPr lang="en-US" altLang="zh-CN" sz="1000" dirty="0"/>
              <a:t>location /blog/detail { </a:t>
            </a:r>
          </a:p>
          <a:p>
            <a:pPr>
              <a:lnSpc>
                <a:spcPct val="150000"/>
              </a:lnSpc>
            </a:pPr>
            <a:r>
              <a:rPr lang="en-US" altLang="zh-CN" sz="1000" dirty="0"/>
              <a:t>  //</a:t>
            </a:r>
            <a:r>
              <a:rPr lang="zh-CN" altLang="en-US" sz="1000" dirty="0"/>
              <a:t>最长字符串匹配，若完全匹配成功，就不在继续匹配，否则还会进行正则匹</a:t>
            </a:r>
            <a:r>
              <a:rPr lang="zh-CN" altLang="en-US" sz="1000" dirty="0" smtClean="0"/>
              <a:t>配</a:t>
            </a:r>
            <a:endParaRPr lang="zh-CN" altLang="en-US" sz="1000" dirty="0"/>
          </a:p>
          <a:p>
            <a:pPr>
              <a:lnSpc>
                <a:spcPct val="150000"/>
              </a:lnSpc>
            </a:pPr>
            <a:r>
              <a:rPr lang="zh-CN" altLang="en-US" sz="1000" dirty="0"/>
              <a:t>  </a:t>
            </a:r>
            <a:r>
              <a:rPr lang="en-US" altLang="zh-CN" sz="1000" dirty="0"/>
              <a:t>echo "</a:t>
            </a:r>
            <a:r>
              <a:rPr lang="zh-CN" altLang="en-US" sz="1000" dirty="0"/>
              <a:t>规则</a:t>
            </a:r>
            <a:r>
              <a:rPr lang="en-US" altLang="zh-CN" sz="1000" dirty="0"/>
              <a:t>G</a:t>
            </a:r>
            <a:r>
              <a:rPr lang="en-US" altLang="zh-CN" sz="1000" dirty="0" smtClean="0"/>
              <a:t>";</a:t>
            </a:r>
            <a:endParaRPr lang="en-US" altLang="zh-CN" sz="1000" dirty="0"/>
          </a:p>
          <a:p>
            <a:pPr>
              <a:lnSpc>
                <a:spcPct val="150000"/>
              </a:lnSpc>
            </a:pPr>
            <a:r>
              <a:rPr lang="en-US" altLang="zh-CN" sz="1000" dirty="0"/>
              <a:t>}</a:t>
            </a:r>
          </a:p>
          <a:p>
            <a:pPr>
              <a:lnSpc>
                <a:spcPct val="150000"/>
              </a:lnSpc>
            </a:pPr>
            <a:endParaRPr lang="en-US" altLang="zh-CN" sz="1000" dirty="0"/>
          </a:p>
          <a:p>
            <a:pPr>
              <a:lnSpc>
                <a:spcPct val="150000"/>
              </a:lnSpc>
            </a:pPr>
            <a:endParaRPr lang="en-US" altLang="zh-CN" sz="1000" dirty="0"/>
          </a:p>
          <a:p>
            <a:pPr>
              <a:lnSpc>
                <a:spcPct val="150000"/>
              </a:lnSpc>
            </a:pPr>
            <a:r>
              <a:rPr lang="en-US" altLang="zh-CN" sz="1000" dirty="0"/>
              <a:t>location /images {  </a:t>
            </a:r>
          </a:p>
          <a:p>
            <a:pPr>
              <a:lnSpc>
                <a:spcPct val="150000"/>
              </a:lnSpc>
            </a:pPr>
            <a:r>
              <a:rPr lang="en-US" altLang="zh-CN" sz="1000" dirty="0"/>
              <a:t>    //</a:t>
            </a:r>
            <a:r>
              <a:rPr lang="zh-CN" altLang="en-US" sz="1000" dirty="0"/>
              <a:t>最长字符串匹配，同上 </a:t>
            </a:r>
          </a:p>
          <a:p>
            <a:pPr>
              <a:lnSpc>
                <a:spcPct val="150000"/>
              </a:lnSpc>
            </a:pPr>
            <a:r>
              <a:rPr lang="zh-CN" altLang="en-US" sz="1000" dirty="0"/>
              <a:t>    </a:t>
            </a:r>
            <a:r>
              <a:rPr lang="en-US" altLang="zh-CN" sz="1000" dirty="0"/>
              <a:t>echo "</a:t>
            </a:r>
            <a:r>
              <a:rPr lang="zh-CN" altLang="en-US" sz="1000" dirty="0"/>
              <a:t>规则</a:t>
            </a:r>
            <a:r>
              <a:rPr lang="en-US" altLang="zh-CN" sz="1000" dirty="0"/>
              <a:t>Y</a:t>
            </a:r>
            <a:r>
              <a:rPr lang="en-US" altLang="zh-CN" sz="1000" dirty="0" smtClean="0"/>
              <a:t>";</a:t>
            </a:r>
            <a:endParaRPr lang="en-US" altLang="zh-CN" sz="1000" dirty="0"/>
          </a:p>
          <a:p>
            <a:pPr>
              <a:lnSpc>
                <a:spcPct val="150000"/>
              </a:lnSpc>
            </a:pPr>
            <a:r>
              <a:rPr lang="en-US" altLang="zh-CN" sz="1000" dirty="0"/>
              <a:t>}</a:t>
            </a:r>
          </a:p>
          <a:p>
            <a:pPr>
              <a:lnSpc>
                <a:spcPct val="150000"/>
              </a:lnSpc>
            </a:pPr>
            <a:endParaRPr lang="en-US" altLang="zh-CN" sz="1000" dirty="0"/>
          </a:p>
          <a:p>
            <a:pPr>
              <a:lnSpc>
                <a:spcPct val="150000"/>
              </a:lnSpc>
            </a:pPr>
            <a:r>
              <a:rPr lang="en-US" altLang="zh-CN" sz="1000" dirty="0"/>
              <a:t>location ^~ /static/files {  </a:t>
            </a:r>
          </a:p>
          <a:p>
            <a:pPr>
              <a:lnSpc>
                <a:spcPct val="150000"/>
              </a:lnSpc>
            </a:pPr>
            <a:r>
              <a:rPr lang="en-US" altLang="zh-CN" sz="1000" dirty="0"/>
              <a:t>    //</a:t>
            </a:r>
            <a:r>
              <a:rPr lang="zh-CN" altLang="en-US" sz="1000" dirty="0"/>
              <a:t>非正则匹配，若匹配成功，就不在继续匹</a:t>
            </a:r>
            <a:r>
              <a:rPr lang="zh-CN" altLang="en-US" sz="1000" dirty="0" smtClean="0"/>
              <a:t>配</a:t>
            </a:r>
            <a:endParaRPr lang="zh-CN" altLang="en-US" sz="1000" dirty="0"/>
          </a:p>
          <a:p>
            <a:pPr>
              <a:lnSpc>
                <a:spcPct val="150000"/>
              </a:lnSpc>
            </a:pPr>
            <a:r>
              <a:rPr lang="zh-CN" altLang="en-US" sz="1000" dirty="0"/>
              <a:t>    </a:t>
            </a:r>
            <a:r>
              <a:rPr lang="en-US" altLang="zh-CN" sz="1000" dirty="0"/>
              <a:t>echo "</a:t>
            </a:r>
            <a:r>
              <a:rPr lang="zh-CN" altLang="en-US" sz="1000" dirty="0"/>
              <a:t>规则</a:t>
            </a:r>
            <a:r>
              <a:rPr lang="en-US" altLang="zh-CN" sz="1000" dirty="0"/>
              <a:t>X</a:t>
            </a:r>
            <a:r>
              <a:rPr lang="en-US" altLang="zh-CN" sz="1000" dirty="0" smtClean="0"/>
              <a:t>";</a:t>
            </a:r>
            <a:endParaRPr lang="en-US" altLang="zh-CN" sz="1000" dirty="0"/>
          </a:p>
          <a:p>
            <a:pPr>
              <a:lnSpc>
                <a:spcPct val="150000"/>
              </a:lnSpc>
            </a:pPr>
            <a:r>
              <a:rPr lang="en-US" altLang="zh-CN" sz="1000" dirty="0"/>
              <a:t>}</a:t>
            </a:r>
            <a:endParaRPr lang="en-US" altLang="zh-CN" sz="1000" dirty="0" smtClean="0"/>
          </a:p>
        </p:txBody>
      </p:sp>
    </p:spTree>
    <p:extLst>
      <p:ext uri="{BB962C8B-B14F-4D97-AF65-F5344CB8AC3E}">
        <p14:creationId xmlns:p14="http://schemas.microsoft.com/office/powerpoint/2010/main" val="2610198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80293" y="1647646"/>
            <a:ext cx="7522297" cy="2557175"/>
          </a:xfrm>
          <a:prstGeom prst="rect">
            <a:avLst/>
          </a:prstGeom>
          <a:noFill/>
        </p:spPr>
        <p:txBody>
          <a:bodyPr wrap="square" rtlCol="0">
            <a:spAutoFit/>
          </a:bodyPr>
          <a:lstStyle/>
          <a:p>
            <a:pPr>
              <a:lnSpc>
                <a:spcPct val="150000"/>
              </a:lnSpc>
            </a:pPr>
            <a:r>
              <a:rPr lang="en-US" altLang="zh-CN" sz="1200" dirty="0"/>
              <a:t>1</a:t>
            </a:r>
            <a:r>
              <a:rPr lang="zh-CN" altLang="en-US" sz="1200" dirty="0"/>
              <a:t>、当访问根路径</a:t>
            </a:r>
            <a:r>
              <a:rPr lang="en-US" altLang="zh-CN" sz="1200" dirty="0"/>
              <a:t>/</a:t>
            </a:r>
            <a:r>
              <a:rPr lang="zh-CN" altLang="en-US" sz="1200" dirty="0"/>
              <a:t>的时候，比如</a:t>
            </a:r>
            <a:r>
              <a:rPr lang="en-US" altLang="zh-CN" sz="1200" dirty="0"/>
              <a:t>http://www.web-jshtml.cn/ </a:t>
            </a:r>
            <a:r>
              <a:rPr lang="zh-CN" altLang="en-US" sz="1200" dirty="0"/>
              <a:t>，会匹配规则</a:t>
            </a:r>
            <a:r>
              <a:rPr lang="en-US" altLang="zh-CN" sz="1200" dirty="0"/>
              <a:t>A</a:t>
            </a:r>
            <a:r>
              <a:rPr lang="zh-CN" altLang="en-US" sz="1200" dirty="0"/>
              <a:t>。</a:t>
            </a:r>
          </a:p>
          <a:p>
            <a:pPr>
              <a:lnSpc>
                <a:spcPct val="150000"/>
              </a:lnSpc>
            </a:pPr>
            <a:endParaRPr lang="zh-CN" altLang="en-US" sz="1200" dirty="0"/>
          </a:p>
          <a:p>
            <a:pPr>
              <a:lnSpc>
                <a:spcPct val="150000"/>
              </a:lnSpc>
            </a:pPr>
            <a:r>
              <a:rPr lang="en-US" altLang="zh-CN" sz="1200" dirty="0"/>
              <a:t>2</a:t>
            </a:r>
            <a:r>
              <a:rPr lang="zh-CN" altLang="en-US" sz="1200" dirty="0"/>
              <a:t>、当访如</a:t>
            </a:r>
            <a:r>
              <a:rPr lang="en-US" altLang="zh-CN" sz="1200" dirty="0"/>
              <a:t>http://www.web-jshtml.c/login </a:t>
            </a:r>
            <a:r>
              <a:rPr lang="zh-CN" altLang="en-US" sz="1200" dirty="0"/>
              <a:t>，会匹配规则</a:t>
            </a:r>
            <a:r>
              <a:rPr lang="en-US" altLang="zh-CN" sz="1200" dirty="0"/>
              <a:t>B</a:t>
            </a:r>
            <a:r>
              <a:rPr lang="zh-CN" altLang="en-US" sz="1200" dirty="0"/>
              <a:t>。</a:t>
            </a:r>
          </a:p>
          <a:p>
            <a:pPr>
              <a:lnSpc>
                <a:spcPct val="150000"/>
              </a:lnSpc>
            </a:pPr>
            <a:endParaRPr lang="zh-CN" altLang="en-US" sz="1200" dirty="0"/>
          </a:p>
          <a:p>
            <a:pPr>
              <a:lnSpc>
                <a:spcPct val="150000"/>
              </a:lnSpc>
            </a:pPr>
            <a:r>
              <a:rPr lang="en-US" altLang="zh-CN" sz="1200" dirty="0"/>
              <a:t>3</a:t>
            </a:r>
            <a:r>
              <a:rPr lang="zh-CN" altLang="en-US" sz="1200" dirty="0"/>
              <a:t>、当访如</a:t>
            </a:r>
            <a:r>
              <a:rPr lang="en-US" altLang="zh-CN" sz="1200" dirty="0"/>
              <a:t>http://www.web-jshtml.c/login.html </a:t>
            </a:r>
            <a:r>
              <a:rPr lang="zh-CN" altLang="en-US" sz="1200" dirty="0"/>
              <a:t>，会匹配规则</a:t>
            </a:r>
            <a:r>
              <a:rPr lang="en-US" altLang="zh-CN" sz="1200" dirty="0"/>
              <a:t>F</a:t>
            </a:r>
            <a:r>
              <a:rPr lang="zh-CN" altLang="en-US" sz="1200" dirty="0"/>
              <a:t>。</a:t>
            </a:r>
          </a:p>
          <a:p>
            <a:pPr>
              <a:lnSpc>
                <a:spcPct val="150000"/>
              </a:lnSpc>
            </a:pPr>
            <a:endParaRPr lang="zh-CN" altLang="en-US" sz="1200" dirty="0"/>
          </a:p>
          <a:p>
            <a:pPr>
              <a:lnSpc>
                <a:spcPct val="150000"/>
              </a:lnSpc>
            </a:pPr>
            <a:r>
              <a:rPr lang="en-US" altLang="zh-CN" sz="1200" dirty="0"/>
              <a:t>4</a:t>
            </a:r>
            <a:r>
              <a:rPr lang="zh-CN" altLang="en-US" sz="1200" dirty="0"/>
              <a:t>、当访如</a:t>
            </a:r>
            <a:r>
              <a:rPr lang="en-US" altLang="zh-CN" sz="1200" dirty="0"/>
              <a:t>http://www.web-jshtml.c/blog/detail/3.html </a:t>
            </a:r>
            <a:r>
              <a:rPr lang="zh-CN" altLang="en-US" sz="1200" dirty="0"/>
              <a:t>，会匹配规则</a:t>
            </a:r>
            <a:r>
              <a:rPr lang="en-US" altLang="zh-CN" sz="1200" dirty="0"/>
              <a:t>C</a:t>
            </a:r>
            <a:r>
              <a:rPr lang="zh-CN" altLang="en-US" sz="1200" dirty="0"/>
              <a:t>。分析思路，首先看看，“精确匹配”是否可以匹配成功，显示不可以；然后，看看是否可以“普通匹配”是否可以完全匹配，显示也没有；接着在看看非正则匹配，是否可以匹配成功，发现同规则</a:t>
            </a:r>
            <a:r>
              <a:rPr lang="en-US" altLang="zh-CN" sz="1200" dirty="0"/>
              <a:t>C</a:t>
            </a:r>
            <a:r>
              <a:rPr lang="zh-CN" altLang="en-US" sz="1200" dirty="0"/>
              <a:t>匹配上了，所以采用了规则</a:t>
            </a:r>
            <a:r>
              <a:rPr lang="en-US" altLang="zh-CN" sz="1200" dirty="0"/>
              <a:t>C</a:t>
            </a:r>
            <a:r>
              <a:rPr lang="zh-CN" altLang="en-US" sz="1200" dirty="0"/>
              <a:t>。</a:t>
            </a:r>
            <a:endParaRPr lang="en-US" altLang="zh-CN" sz="1200" dirty="0" smtClean="0"/>
          </a:p>
        </p:txBody>
      </p:sp>
      <p:sp>
        <p:nvSpPr>
          <p:cNvPr id="7" name="文本框 6"/>
          <p:cNvSpPr txBox="1"/>
          <p:nvPr/>
        </p:nvSpPr>
        <p:spPr>
          <a:xfrm>
            <a:off x="474785" y="501162"/>
            <a:ext cx="2355132" cy="461665"/>
          </a:xfrm>
          <a:prstGeom prst="rect">
            <a:avLst/>
          </a:prstGeom>
          <a:noFill/>
        </p:spPr>
        <p:txBody>
          <a:bodyPr wrap="none" rtlCol="0">
            <a:spAutoFit/>
          </a:bodyPr>
          <a:lstStyle/>
          <a:p>
            <a:r>
              <a:rPr lang="zh-CN" altLang="en-US" sz="2400" dirty="0" smtClean="0"/>
              <a:t>简单举例 </a:t>
            </a:r>
            <a:r>
              <a:rPr lang="en-US" altLang="zh-CN" sz="2400" dirty="0" smtClean="0"/>
              <a:t>– </a:t>
            </a:r>
            <a:r>
              <a:rPr lang="zh-CN" altLang="en-US" sz="2400" dirty="0" smtClean="0"/>
              <a:t>解析</a:t>
            </a:r>
            <a:endParaRPr lang="zh-CN" altLang="en-US" sz="2400" dirty="0"/>
          </a:p>
        </p:txBody>
      </p:sp>
    </p:spTree>
    <p:extLst>
      <p:ext uri="{BB962C8B-B14F-4D97-AF65-F5344CB8AC3E}">
        <p14:creationId xmlns:p14="http://schemas.microsoft.com/office/powerpoint/2010/main" val="4091109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4797189" y="4985240"/>
            <a:ext cx="2755883" cy="881139"/>
          </a:xfrm>
          <a:prstGeom prst="rect">
            <a:avLst/>
          </a:prstGeom>
          <a:noFill/>
        </p:spPr>
        <p:txBody>
          <a:bodyPr wrap="none" rtlCol="0">
            <a:spAutoFit/>
          </a:bodyPr>
          <a:lstStyle/>
          <a:p>
            <a:pPr algn="ctr">
              <a:lnSpc>
                <a:spcPct val="150000"/>
              </a:lnSpc>
            </a:pPr>
            <a:r>
              <a:rPr lang="zh-CN" altLang="en-US" smtClean="0"/>
              <a:t>进群请查看</a:t>
            </a:r>
            <a:endParaRPr lang="en-US" altLang="zh-CN" smtClean="0"/>
          </a:p>
          <a:p>
            <a:pPr algn="ctr">
              <a:lnSpc>
                <a:spcPct val="150000"/>
              </a:lnSpc>
            </a:pPr>
            <a:r>
              <a:rPr lang="en-US" altLang="zh-CN" smtClean="0">
                <a:hlinkClick r:id="rId3"/>
              </a:rPr>
              <a:t>http</a:t>
            </a:r>
            <a:r>
              <a:rPr lang="en-US" altLang="zh-CN">
                <a:hlinkClick r:id="rId3"/>
              </a:rPr>
              <a:t>://www.web-jshtml.cn</a:t>
            </a:r>
            <a:endParaRPr lang="zh-CN" altLang="en-US"/>
          </a:p>
        </p:txBody>
      </p:sp>
    </p:spTree>
    <p:extLst>
      <p:ext uri="{BB962C8B-B14F-4D97-AF65-F5344CB8AC3E}">
        <p14:creationId xmlns:p14="http://schemas.microsoft.com/office/powerpoint/2010/main" val="1321344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4124</TotalTime>
  <Words>1733</Words>
  <Application>Microsoft Office PowerPoint</Application>
  <PresentationFormat>宽屏</PresentationFormat>
  <Paragraphs>191</Paragraphs>
  <Slides>8</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a_ming</dc:creator>
  <cp:lastModifiedBy>yang</cp:lastModifiedBy>
  <cp:revision>267</cp:revision>
  <dcterms:created xsi:type="dcterms:W3CDTF">2019-09-19T15:01:55Z</dcterms:created>
  <dcterms:modified xsi:type="dcterms:W3CDTF">2020-04-02T15:52:53Z</dcterms:modified>
</cp:coreProperties>
</file>