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4" r:id="rId1"/>
    <p:sldMasterId id="2147483792" r:id="rId2"/>
  </p:sldMasterIdLst>
  <p:sldIdLst>
    <p:sldId id="259" r:id="rId3"/>
    <p:sldId id="256" r:id="rId4"/>
    <p:sldId id="257" r:id="rId5"/>
    <p:sldId id="258" r:id="rId6"/>
    <p:sldId id="260" r:id="rId7"/>
    <p:sldId id="261" r:id="rId8"/>
    <p:sldId id="262" r:id="rId9"/>
    <p:sldId id="263" r:id="rId10"/>
    <p:sldId id="264" r:id="rId11"/>
    <p:sldId id="265" r:id="rId12"/>
    <p:sldId id="268" r:id="rId13"/>
    <p:sldId id="269" r:id="rId14"/>
    <p:sldId id="273" r:id="rId15"/>
    <p:sldId id="271" r:id="rId16"/>
    <p:sldId id="272" r:id="rId17"/>
    <p:sldId id="274" r:id="rId18"/>
    <p:sldId id="275" r:id="rId19"/>
    <p:sldId id="276" r:id="rId20"/>
    <p:sldId id="277" r:id="rId21"/>
    <p:sldId id="278" r:id="rId22"/>
    <p:sldId id="281" r:id="rId23"/>
    <p:sldId id="280" r:id="rId24"/>
    <p:sldId id="282" r:id="rId25"/>
    <p:sldId id="283" r:id="rId26"/>
    <p:sldId id="279"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5" autoAdjust="0"/>
    <p:restoredTop sz="94660"/>
  </p:normalViewPr>
  <p:slideViewPr>
    <p:cSldViewPr snapToGrid="0">
      <p:cViewPr varScale="1">
        <p:scale>
          <a:sx n="69" d="100"/>
          <a:sy n="69" d="100"/>
        </p:scale>
        <p:origin x="4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15-Oct-24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053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15-Oct-24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1882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15-Oct-24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3523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15-Oct-24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6332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15-Oct-24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5336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15-Oct-24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260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15-Oct-24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24807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15-Oct-24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88779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15-Oct-24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3802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15-Oct-24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58624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0AD3FE-2468-4456-ACAB-99CE5034FEFD}" type="datetimeFigureOut">
              <a:rPr lang="en-US" smtClean="0"/>
              <a:t>15-Oct-24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9DFD9-1E15-446D-BC8C-B1C98BA16D62}" type="slidenum">
              <a:rPr lang="en-US" smtClean="0"/>
              <a:t>‹#›</a:t>
            </a:fld>
            <a:endParaRPr lang="en-US"/>
          </a:p>
        </p:txBody>
      </p:sp>
    </p:spTree>
    <p:extLst>
      <p:ext uri="{BB962C8B-B14F-4D97-AF65-F5344CB8AC3E}">
        <p14:creationId xmlns:p14="http://schemas.microsoft.com/office/powerpoint/2010/main" val="372209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15-Oct-24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pic>
        <p:nvPicPr>
          <p:cNvPr id="7" name="Picture 2" descr="IPMC Shiashi | Accr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27270" y="192024"/>
            <a:ext cx="1312458" cy="95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200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AD3FE-2468-4456-ACAB-99CE5034FEFD}" type="datetimeFigureOut">
              <a:rPr lang="en-US" smtClean="0"/>
              <a:t>15-Oct-24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9DFD9-1E15-446D-BC8C-B1C98BA16D62}" type="slidenum">
              <a:rPr lang="en-US" smtClean="0"/>
              <a:t>‹#›</a:t>
            </a:fld>
            <a:endParaRPr lang="en-US"/>
          </a:p>
        </p:txBody>
      </p:sp>
    </p:spTree>
    <p:extLst>
      <p:ext uri="{BB962C8B-B14F-4D97-AF65-F5344CB8AC3E}">
        <p14:creationId xmlns:p14="http://schemas.microsoft.com/office/powerpoint/2010/main" val="1422436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0AD3FE-2468-4456-ACAB-99CE5034FEFD}" type="datetimeFigureOut">
              <a:rPr lang="en-US" smtClean="0"/>
              <a:t>15-Oct-24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9DFD9-1E15-446D-BC8C-B1C98BA16D62}" type="slidenum">
              <a:rPr lang="en-US" smtClean="0"/>
              <a:t>‹#›</a:t>
            </a:fld>
            <a:endParaRPr lang="en-US"/>
          </a:p>
        </p:txBody>
      </p:sp>
    </p:spTree>
    <p:extLst>
      <p:ext uri="{BB962C8B-B14F-4D97-AF65-F5344CB8AC3E}">
        <p14:creationId xmlns:p14="http://schemas.microsoft.com/office/powerpoint/2010/main" val="8710649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20AD3FE-2468-4456-ACAB-99CE5034FEFD}" type="datetimeFigureOut">
              <a:rPr lang="en-US" smtClean="0"/>
              <a:t>15-Oct-24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A9DFD9-1E15-446D-BC8C-B1C98BA16D62}" type="slidenum">
              <a:rPr lang="en-US" smtClean="0"/>
              <a:t>‹#›</a:t>
            </a:fld>
            <a:endParaRPr lang="en-US"/>
          </a:p>
        </p:txBody>
      </p:sp>
      <p:pic>
        <p:nvPicPr>
          <p:cNvPr id="8" name="Picture 7"/>
          <p:cNvPicPr>
            <a:picLocks noChangeAspect="1"/>
          </p:cNvPicPr>
          <p:nvPr userDrawn="1"/>
        </p:nvPicPr>
        <p:blipFill>
          <a:blip r:embed="rId2"/>
          <a:stretch>
            <a:fillRect/>
          </a:stretch>
        </p:blipFill>
        <p:spPr>
          <a:xfrm>
            <a:off x="9773449" y="130628"/>
            <a:ext cx="1943100" cy="1560059"/>
          </a:xfrm>
          <a:prstGeom prst="rect">
            <a:avLst/>
          </a:prstGeom>
        </p:spPr>
      </p:pic>
    </p:spTree>
    <p:extLst>
      <p:ext uri="{BB962C8B-B14F-4D97-AF65-F5344CB8AC3E}">
        <p14:creationId xmlns:p14="http://schemas.microsoft.com/office/powerpoint/2010/main" val="37448534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0AD3FE-2468-4456-ACAB-99CE5034FEFD}" type="datetimeFigureOut">
              <a:rPr lang="en-US" smtClean="0"/>
              <a:t>15-Oct-24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A9DFD9-1E15-446D-BC8C-B1C98BA16D62}" type="slidenum">
              <a:rPr lang="en-US" smtClean="0"/>
              <a:t>‹#›</a:t>
            </a:fld>
            <a:endParaRPr lang="en-US"/>
          </a:p>
        </p:txBody>
      </p:sp>
    </p:spTree>
    <p:extLst>
      <p:ext uri="{BB962C8B-B14F-4D97-AF65-F5344CB8AC3E}">
        <p14:creationId xmlns:p14="http://schemas.microsoft.com/office/powerpoint/2010/main" val="98535781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0AD3FE-2468-4456-ACAB-99CE5034FEFD}" type="datetimeFigureOut">
              <a:rPr lang="en-US" smtClean="0"/>
              <a:t>15-Oct-24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A9DFD9-1E15-446D-BC8C-B1C98BA16D62}" type="slidenum">
              <a:rPr lang="en-US" smtClean="0"/>
              <a:t>‹#›</a:t>
            </a:fld>
            <a:endParaRPr lang="en-US"/>
          </a:p>
        </p:txBody>
      </p:sp>
    </p:spTree>
    <p:extLst>
      <p:ext uri="{BB962C8B-B14F-4D97-AF65-F5344CB8AC3E}">
        <p14:creationId xmlns:p14="http://schemas.microsoft.com/office/powerpoint/2010/main" val="38872718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0AD3FE-2468-4456-ACAB-99CE5034FEFD}" type="datetimeFigureOut">
              <a:rPr lang="en-US" smtClean="0"/>
              <a:t>15-Oct-24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A9DFD9-1E15-446D-BC8C-B1C98BA16D62}" type="slidenum">
              <a:rPr lang="en-US" smtClean="0"/>
              <a:t>‹#›</a:t>
            </a:fld>
            <a:endParaRPr lang="en-US"/>
          </a:p>
        </p:txBody>
      </p:sp>
    </p:spTree>
    <p:extLst>
      <p:ext uri="{BB962C8B-B14F-4D97-AF65-F5344CB8AC3E}">
        <p14:creationId xmlns:p14="http://schemas.microsoft.com/office/powerpoint/2010/main" val="7813846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0AD3FE-2468-4456-ACAB-99CE5034FEFD}" type="datetimeFigureOut">
              <a:rPr lang="en-US" smtClean="0"/>
              <a:t>15-Oct-24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A9DFD9-1E15-446D-BC8C-B1C98BA16D62}" type="slidenum">
              <a:rPr lang="en-US" smtClean="0"/>
              <a:t>‹#›</a:t>
            </a:fld>
            <a:endParaRPr lang="en-US"/>
          </a:p>
        </p:txBody>
      </p:sp>
    </p:spTree>
    <p:extLst>
      <p:ext uri="{BB962C8B-B14F-4D97-AF65-F5344CB8AC3E}">
        <p14:creationId xmlns:p14="http://schemas.microsoft.com/office/powerpoint/2010/main" val="42308816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0AD3FE-2468-4456-ACAB-99CE5034FEFD}" type="datetimeFigureOut">
              <a:rPr lang="en-US" smtClean="0"/>
              <a:t>15-Oct-24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A9DFD9-1E15-446D-BC8C-B1C98BA16D62}" type="slidenum">
              <a:rPr lang="en-US" smtClean="0"/>
              <a:t>‹#›</a:t>
            </a:fld>
            <a:endParaRPr lang="en-US"/>
          </a:p>
        </p:txBody>
      </p:sp>
    </p:spTree>
    <p:extLst>
      <p:ext uri="{BB962C8B-B14F-4D97-AF65-F5344CB8AC3E}">
        <p14:creationId xmlns:p14="http://schemas.microsoft.com/office/powerpoint/2010/main" val="10519857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AD3FE-2468-4456-ACAB-99CE5034FEFD}" type="datetimeFigureOut">
              <a:rPr lang="en-US" smtClean="0"/>
              <a:t>15-Oct-24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9DFD9-1E15-446D-BC8C-B1C98BA16D62}" type="slidenum">
              <a:rPr lang="en-US" smtClean="0"/>
              <a:t>‹#›</a:t>
            </a:fld>
            <a:endParaRPr lang="en-US"/>
          </a:p>
        </p:txBody>
      </p:sp>
    </p:spTree>
    <p:extLst>
      <p:ext uri="{BB962C8B-B14F-4D97-AF65-F5344CB8AC3E}">
        <p14:creationId xmlns:p14="http://schemas.microsoft.com/office/powerpoint/2010/main" val="1588177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AD3FE-2468-4456-ACAB-99CE5034FEFD}" type="datetimeFigureOut">
              <a:rPr lang="en-US" smtClean="0"/>
              <a:t>15-Oct-24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9DFD9-1E15-446D-BC8C-B1C98BA16D62}" type="slidenum">
              <a:rPr lang="en-US" smtClean="0"/>
              <a:t>‹#›</a:t>
            </a:fld>
            <a:endParaRPr lang="en-US"/>
          </a:p>
        </p:txBody>
      </p:sp>
    </p:spTree>
    <p:extLst>
      <p:ext uri="{BB962C8B-B14F-4D97-AF65-F5344CB8AC3E}">
        <p14:creationId xmlns:p14="http://schemas.microsoft.com/office/powerpoint/2010/main" val="2895506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15-Oct-24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8095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0AD3FE-2468-4456-ACAB-99CE5034FEFD}" type="datetimeFigureOut">
              <a:rPr lang="en-US" smtClean="0"/>
              <a:t>15-Oct-24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A9DFD9-1E15-446D-BC8C-B1C98BA16D62}" type="slidenum">
              <a:rPr lang="en-US" smtClean="0"/>
              <a:t>‹#›</a:t>
            </a:fld>
            <a:endParaRPr lang="en-US"/>
          </a:p>
        </p:txBody>
      </p:sp>
    </p:spTree>
    <p:extLst>
      <p:ext uri="{BB962C8B-B14F-4D97-AF65-F5344CB8AC3E}">
        <p14:creationId xmlns:p14="http://schemas.microsoft.com/office/powerpoint/2010/main" val="28201173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15-Oct-24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9" name="Picture 8"/>
          <p:cNvPicPr>
            <a:picLocks noChangeAspect="1"/>
          </p:cNvPicPr>
          <p:nvPr userDrawn="1"/>
        </p:nvPicPr>
        <p:blipFill>
          <a:blip r:embed="rId2"/>
          <a:stretch>
            <a:fillRect/>
          </a:stretch>
        </p:blipFill>
        <p:spPr>
          <a:xfrm>
            <a:off x="10674416" y="0"/>
            <a:ext cx="1337912" cy="972152"/>
          </a:xfrm>
          <a:prstGeom prst="rect">
            <a:avLst/>
          </a:prstGeom>
        </p:spPr>
      </p:pic>
    </p:spTree>
    <p:extLst>
      <p:ext uri="{BB962C8B-B14F-4D97-AF65-F5344CB8AC3E}">
        <p14:creationId xmlns:p14="http://schemas.microsoft.com/office/powerpoint/2010/main" val="4428719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pPr/>
              <a:t>15-Oct-24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pic>
        <p:nvPicPr>
          <p:cNvPr id="6" name="Picture 5"/>
          <p:cNvPicPr>
            <a:picLocks noChangeAspect="1"/>
          </p:cNvPicPr>
          <p:nvPr userDrawn="1"/>
        </p:nvPicPr>
        <p:blipFill>
          <a:blip r:embed="rId2"/>
          <a:stretch>
            <a:fillRect/>
          </a:stretch>
        </p:blipFill>
        <p:spPr>
          <a:xfrm>
            <a:off x="9732656" y="402771"/>
            <a:ext cx="1943100" cy="1828800"/>
          </a:xfrm>
          <a:prstGeom prst="rect">
            <a:avLst/>
          </a:prstGeom>
        </p:spPr>
      </p:pic>
    </p:spTree>
    <p:extLst>
      <p:ext uri="{BB962C8B-B14F-4D97-AF65-F5344CB8AC3E}">
        <p14:creationId xmlns:p14="http://schemas.microsoft.com/office/powerpoint/2010/main" val="205322416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15-Oct-24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pic>
        <p:nvPicPr>
          <p:cNvPr id="10" name="Picture 9"/>
          <p:cNvPicPr>
            <a:picLocks noChangeAspect="1"/>
          </p:cNvPicPr>
          <p:nvPr userDrawn="1"/>
        </p:nvPicPr>
        <p:blipFill>
          <a:blip r:embed="rId2"/>
          <a:stretch>
            <a:fillRect/>
          </a:stretch>
        </p:blipFill>
        <p:spPr>
          <a:xfrm>
            <a:off x="10761043" y="26987"/>
            <a:ext cx="1278667" cy="771625"/>
          </a:xfrm>
          <a:prstGeom prst="rect">
            <a:avLst/>
          </a:prstGeom>
        </p:spPr>
      </p:pic>
    </p:spTree>
    <p:extLst>
      <p:ext uri="{BB962C8B-B14F-4D97-AF65-F5344CB8AC3E}">
        <p14:creationId xmlns:p14="http://schemas.microsoft.com/office/powerpoint/2010/main" val="14872233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15-Oct-24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6" name="Picture 5"/>
          <p:cNvPicPr>
            <a:picLocks noChangeAspect="1"/>
          </p:cNvPicPr>
          <p:nvPr userDrawn="1"/>
        </p:nvPicPr>
        <p:blipFill>
          <a:blip r:embed="rId2"/>
          <a:stretch>
            <a:fillRect/>
          </a:stretch>
        </p:blipFill>
        <p:spPr>
          <a:xfrm>
            <a:off x="10732168" y="144378"/>
            <a:ext cx="1357163" cy="798897"/>
          </a:xfrm>
          <a:prstGeom prst="rect">
            <a:avLst/>
          </a:prstGeom>
        </p:spPr>
      </p:pic>
    </p:spTree>
    <p:extLst>
      <p:ext uri="{BB962C8B-B14F-4D97-AF65-F5344CB8AC3E}">
        <p14:creationId xmlns:p14="http://schemas.microsoft.com/office/powerpoint/2010/main" val="24771849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15-Oct-24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pic>
        <p:nvPicPr>
          <p:cNvPr id="5" name="Picture 4"/>
          <p:cNvPicPr>
            <a:picLocks noChangeAspect="1"/>
          </p:cNvPicPr>
          <p:nvPr userDrawn="1"/>
        </p:nvPicPr>
        <p:blipFill>
          <a:blip r:embed="rId2"/>
          <a:stretch>
            <a:fillRect/>
          </a:stretch>
        </p:blipFill>
        <p:spPr>
          <a:xfrm>
            <a:off x="10597415" y="144379"/>
            <a:ext cx="1366787" cy="818147"/>
          </a:xfrm>
          <a:prstGeom prst="rect">
            <a:avLst/>
          </a:prstGeom>
        </p:spPr>
      </p:pic>
    </p:spTree>
    <p:extLst>
      <p:ext uri="{BB962C8B-B14F-4D97-AF65-F5344CB8AC3E}">
        <p14:creationId xmlns:p14="http://schemas.microsoft.com/office/powerpoint/2010/main" val="15673837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15-Oct-24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8082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15-Oct-24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25853610"/>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805"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 id="2147483791" r:id="rId18"/>
  </p:sldLayoutIdLst>
  <p:timing>
    <p:tnLst>
      <p:par>
        <p:cTn id="1" dur="indefinite" restart="never" nodeType="tmRoot"/>
      </p:par>
    </p:tnLst>
  </p:timing>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AD3FE-2468-4456-ACAB-99CE5034FEFD}" type="datetimeFigureOut">
              <a:rPr lang="en-US" smtClean="0"/>
              <a:t>15-Oct-24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A9DFD9-1E15-446D-BC8C-B1C98BA16D62}" type="slidenum">
              <a:rPr lang="en-US" smtClean="0"/>
              <a:t>‹#›</a:t>
            </a:fld>
            <a:endParaRPr lang="en-US"/>
          </a:p>
        </p:txBody>
      </p:sp>
    </p:spTree>
    <p:extLst>
      <p:ext uri="{BB962C8B-B14F-4D97-AF65-F5344CB8AC3E}">
        <p14:creationId xmlns:p14="http://schemas.microsoft.com/office/powerpoint/2010/main" val="62285796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4754418"/>
          </a:xfrm>
        </p:spPr>
        <p:txBody>
          <a:bodyPr>
            <a:normAutofit/>
          </a:bodyPr>
          <a:lstStyle/>
          <a:p>
            <a:r>
              <a:rPr lang="en-US" b="1" dirty="0" smtClean="0">
                <a:latin typeface="Times New Roman" panose="02020603050405020304" pitchFamily="18" charset="0"/>
                <a:cs typeface="Times New Roman" panose="02020603050405020304" pitchFamily="18" charset="0"/>
              </a:rPr>
              <a:t>THIS IS A PROJECT ON THE DATABASE SYSTEM AND RECORDS OF STUDENTS WHO PARTICPATE IN EXTRACURRICULAR ACTIVITIES IN SCHOOL</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2039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6000" b="1" dirty="0" smtClean="0">
                <a:latin typeface="Times New Roman" panose="02020603050405020304" pitchFamily="18" charset="0"/>
                <a:cs typeface="Times New Roman" panose="02020603050405020304" pitchFamily="18" charset="0"/>
              </a:rPr>
              <a:t>DATA DEFINITION LANAGUAGE(DDL)CONT</a:t>
            </a:r>
            <a:endParaRPr lang="en-US" sz="6000" b="1"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sz="half" idx="1"/>
          </p:nvPr>
        </p:nvPicPr>
        <p:blipFill>
          <a:blip r:embed="rId2"/>
          <a:stretch>
            <a:fillRect/>
          </a:stretch>
        </p:blipFill>
        <p:spPr>
          <a:xfrm>
            <a:off x="1761147" y="2438399"/>
            <a:ext cx="4881004" cy="3635229"/>
          </a:xfrm>
          <a:prstGeom prst="rect">
            <a:avLst/>
          </a:prstGeom>
        </p:spPr>
      </p:pic>
      <p:pic>
        <p:nvPicPr>
          <p:cNvPr id="9" name="Content Placeholder 8"/>
          <p:cNvPicPr>
            <a:picLocks noGrp="1" noChangeAspect="1"/>
          </p:cNvPicPr>
          <p:nvPr>
            <p:ph sz="half" idx="2"/>
          </p:nvPr>
        </p:nvPicPr>
        <p:blipFill>
          <a:blip r:embed="rId3"/>
          <a:stretch>
            <a:fillRect/>
          </a:stretch>
        </p:blipFill>
        <p:spPr>
          <a:xfrm>
            <a:off x="6712078" y="2438399"/>
            <a:ext cx="5376458" cy="3635229"/>
          </a:xfrm>
          <a:prstGeom prst="rect">
            <a:avLst/>
          </a:prstGeom>
        </p:spPr>
      </p:pic>
    </p:spTree>
    <p:extLst>
      <p:ext uri="{BB962C8B-B14F-4D97-AF65-F5344CB8AC3E}">
        <p14:creationId xmlns:p14="http://schemas.microsoft.com/office/powerpoint/2010/main" val="26346755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08603" y="1453415"/>
            <a:ext cx="9208654" cy="5093595"/>
          </a:xfrm>
          <a:prstGeom prst="rect">
            <a:avLst/>
          </a:prstGeom>
        </p:spPr>
      </p:pic>
    </p:spTree>
    <p:extLst>
      <p:ext uri="{BB962C8B-B14F-4D97-AF65-F5344CB8AC3E}">
        <p14:creationId xmlns:p14="http://schemas.microsoft.com/office/powerpoint/2010/main" val="28577976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60946" y="914401"/>
            <a:ext cx="10018713" cy="1752599"/>
          </a:xfrm>
        </p:spPr>
        <p:txBody>
          <a:bodyPr>
            <a:normAutofit fontScale="90000"/>
          </a:bodyPr>
          <a:lstStyle/>
          <a:p>
            <a:r>
              <a:rPr lang="en-US" sz="6000" b="1" dirty="0" smtClean="0">
                <a:latin typeface="Times New Roman" panose="02020603050405020304" pitchFamily="18" charset="0"/>
                <a:cs typeface="Times New Roman" panose="02020603050405020304" pitchFamily="18" charset="0"/>
              </a:rPr>
              <a:t>CONNECTING TO MY USER TO DISPLAY  TABLES </a:t>
            </a:r>
            <a:endParaRPr lang="en-US" sz="6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half" idx="1"/>
          </p:nvPr>
        </p:nvPicPr>
        <p:blipFill>
          <a:blip r:embed="rId2"/>
          <a:stretch>
            <a:fillRect/>
          </a:stretch>
        </p:blipFill>
        <p:spPr>
          <a:xfrm>
            <a:off x="1560946" y="2667000"/>
            <a:ext cx="4655128" cy="3117930"/>
          </a:xfrm>
          <a:prstGeom prst="rect">
            <a:avLst/>
          </a:prstGeom>
        </p:spPr>
      </p:pic>
      <p:pic>
        <p:nvPicPr>
          <p:cNvPr id="13" name="Content Placeholder 12"/>
          <p:cNvPicPr>
            <a:picLocks noGrp="1" noChangeAspect="1"/>
          </p:cNvPicPr>
          <p:nvPr>
            <p:ph sz="half" idx="2"/>
          </p:nvPr>
        </p:nvPicPr>
        <p:blipFill>
          <a:blip r:embed="rId3"/>
          <a:stretch>
            <a:fillRect/>
          </a:stretch>
        </p:blipFill>
        <p:spPr>
          <a:xfrm>
            <a:off x="6728060" y="2667000"/>
            <a:ext cx="5390146" cy="3329539"/>
          </a:xfrm>
          <a:prstGeom prst="rect">
            <a:avLst/>
          </a:prstGeom>
        </p:spPr>
      </p:pic>
    </p:spTree>
    <p:extLst>
      <p:ext uri="{BB962C8B-B14F-4D97-AF65-F5344CB8AC3E}">
        <p14:creationId xmlns:p14="http://schemas.microsoft.com/office/powerpoint/2010/main" val="41937737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42366" y="2850160"/>
            <a:ext cx="10018713" cy="1752599"/>
          </a:xfrm>
        </p:spPr>
        <p:txBody>
          <a:bodyPr/>
          <a:lstStyle/>
          <a:p>
            <a:r>
              <a:rPr lang="en-US" sz="5400" b="1" dirty="0">
                <a:solidFill>
                  <a:prstClr val="black"/>
                </a:solidFill>
                <a:latin typeface="Times New Roman" panose="02020603050405020304" pitchFamily="18" charset="0"/>
                <a:cs typeface="Times New Roman" panose="02020603050405020304" pitchFamily="18" charset="0"/>
              </a:rPr>
              <a:t>DISPLAY OF COLUMNS AND ROWS IN A TABLE</a:t>
            </a:r>
            <a:endParaRPr lang="en-US" b="1" dirty="0"/>
          </a:p>
        </p:txBody>
      </p:sp>
    </p:spTree>
    <p:extLst>
      <p:ext uri="{BB962C8B-B14F-4D97-AF65-F5344CB8AC3E}">
        <p14:creationId xmlns:p14="http://schemas.microsoft.com/office/powerpoint/2010/main" val="30014290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Times New Roman" panose="02020603050405020304" pitchFamily="18" charset="0"/>
                <a:cs typeface="Times New Roman" panose="02020603050405020304" pitchFamily="18" charset="0"/>
              </a:rPr>
              <a:t>THE ACTIVITY TABLE</a:t>
            </a:r>
            <a:endParaRPr lang="en-US" sz="5400" b="1"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This are the Columns in the activity table</a:t>
            </a:r>
            <a:endParaRPr lang="en-US"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quarter" idx="3"/>
          </p:nvPr>
        </p:nvSpPr>
        <p:spPr/>
        <p:txBody>
          <a:bodyPr/>
          <a:lstStyle/>
          <a:p>
            <a:r>
              <a:rPr lang="en-US" dirty="0" smtClean="0">
                <a:latin typeface="Times New Roman" panose="02020603050405020304" pitchFamily="18" charset="0"/>
                <a:cs typeface="Times New Roman" panose="02020603050405020304" pitchFamily="18" charset="0"/>
              </a:rPr>
              <a:t>These are the Rows in the Activity Table</a:t>
            </a:r>
            <a:endParaRPr lang="en-US" dirty="0">
              <a:latin typeface="Times New Roman" panose="02020603050405020304" pitchFamily="18" charset="0"/>
              <a:cs typeface="Times New Roman" panose="02020603050405020304" pitchFamily="18" charset="0"/>
            </a:endParaRPr>
          </a:p>
        </p:txBody>
      </p:sp>
      <p:pic>
        <p:nvPicPr>
          <p:cNvPr id="13" name="Content Placeholder 12"/>
          <p:cNvPicPr>
            <a:picLocks noGrp="1" noChangeAspect="1"/>
          </p:cNvPicPr>
          <p:nvPr>
            <p:ph sz="half" idx="2"/>
          </p:nvPr>
        </p:nvPicPr>
        <p:blipFill>
          <a:blip r:embed="rId2"/>
          <a:stretch>
            <a:fillRect/>
          </a:stretch>
        </p:blipFill>
        <p:spPr>
          <a:xfrm>
            <a:off x="1484313" y="3243263"/>
            <a:ext cx="4894262" cy="2547936"/>
          </a:xfrm>
          <a:prstGeom prst="rect">
            <a:avLst/>
          </a:prstGeom>
        </p:spPr>
      </p:pic>
      <p:pic>
        <p:nvPicPr>
          <p:cNvPr id="16" name="Content Placeholder 15"/>
          <p:cNvPicPr>
            <a:picLocks noGrp="1" noChangeAspect="1"/>
          </p:cNvPicPr>
          <p:nvPr>
            <p:ph sz="quarter" idx="4"/>
          </p:nvPr>
        </p:nvPicPr>
        <p:blipFill>
          <a:blip r:embed="rId3"/>
          <a:stretch>
            <a:fillRect/>
          </a:stretch>
        </p:blipFill>
        <p:spPr>
          <a:xfrm>
            <a:off x="7026443" y="3234795"/>
            <a:ext cx="4774130" cy="3368135"/>
          </a:xfrm>
          <a:prstGeom prst="rect">
            <a:avLst/>
          </a:prstGeom>
        </p:spPr>
      </p:pic>
    </p:spTree>
    <p:extLst>
      <p:ext uri="{BB962C8B-B14F-4D97-AF65-F5344CB8AC3E}">
        <p14:creationId xmlns:p14="http://schemas.microsoft.com/office/powerpoint/2010/main" val="232417502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5400" b="1" dirty="0" smtClean="0">
                <a:latin typeface="Times New Roman" panose="02020603050405020304" pitchFamily="18" charset="0"/>
                <a:cs typeface="Times New Roman" panose="02020603050405020304" pitchFamily="18" charset="0"/>
              </a:rPr>
              <a:t>THE EVENT TABLE</a:t>
            </a:r>
            <a:endParaRPr lang="en-US" sz="5400" b="1" dirty="0">
              <a:latin typeface="Times New Roman" panose="02020603050405020304" pitchFamily="18" charset="0"/>
              <a:cs typeface="Times New Roman" panose="02020603050405020304" pitchFamily="18" charset="0"/>
            </a:endParaRPr>
          </a:p>
        </p:txBody>
      </p:sp>
      <p:sp>
        <p:nvSpPr>
          <p:cNvPr id="11" name="Text Placeholder 10"/>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This is the Columns in the Event Table</a:t>
            </a:r>
            <a:endParaRPr lang="en-US" dirty="0">
              <a:latin typeface="Times New Roman" panose="02020603050405020304" pitchFamily="18" charset="0"/>
              <a:cs typeface="Times New Roman" panose="02020603050405020304" pitchFamily="18" charset="0"/>
            </a:endParaRPr>
          </a:p>
        </p:txBody>
      </p:sp>
      <p:pic>
        <p:nvPicPr>
          <p:cNvPr id="15" name="Content Placeholder 14"/>
          <p:cNvPicPr>
            <a:picLocks noGrp="1" noChangeAspect="1"/>
          </p:cNvPicPr>
          <p:nvPr>
            <p:ph sz="half" idx="2"/>
          </p:nvPr>
        </p:nvPicPr>
        <p:blipFill>
          <a:blip r:embed="rId2"/>
          <a:stretch>
            <a:fillRect/>
          </a:stretch>
        </p:blipFill>
        <p:spPr>
          <a:xfrm>
            <a:off x="1484313" y="3243262"/>
            <a:ext cx="4554178" cy="2547937"/>
          </a:xfrm>
          <a:prstGeom prst="rect">
            <a:avLst/>
          </a:prstGeom>
        </p:spPr>
      </p:pic>
      <p:sp>
        <p:nvSpPr>
          <p:cNvPr id="13" name="Text Placeholder 12"/>
          <p:cNvSpPr>
            <a:spLocks noGrp="1"/>
          </p:cNvSpPr>
          <p:nvPr>
            <p:ph type="body" sz="quarter" idx="3"/>
          </p:nvPr>
        </p:nvSpPr>
        <p:spPr/>
        <p:txBody>
          <a:bodyPr/>
          <a:lstStyle/>
          <a:p>
            <a:r>
              <a:rPr lang="en-US" dirty="0" smtClean="0">
                <a:latin typeface="Times New Roman" panose="02020603050405020304" pitchFamily="18" charset="0"/>
                <a:cs typeface="Times New Roman" panose="02020603050405020304" pitchFamily="18" charset="0"/>
              </a:rPr>
              <a:t>This is the Rows in the Event Table</a:t>
            </a:r>
            <a:endParaRPr lang="en-US" dirty="0">
              <a:latin typeface="Times New Roman" panose="02020603050405020304" pitchFamily="18" charset="0"/>
              <a:cs typeface="Times New Roman" panose="02020603050405020304" pitchFamily="18" charset="0"/>
            </a:endParaRPr>
          </a:p>
        </p:txBody>
      </p:sp>
      <p:pic>
        <p:nvPicPr>
          <p:cNvPr id="16" name="Content Placeholder 15"/>
          <p:cNvPicPr>
            <a:picLocks noGrp="1" noChangeAspect="1"/>
          </p:cNvPicPr>
          <p:nvPr>
            <p:ph sz="quarter" idx="4"/>
          </p:nvPr>
        </p:nvPicPr>
        <p:blipFill>
          <a:blip r:embed="rId3"/>
          <a:stretch>
            <a:fillRect/>
          </a:stretch>
        </p:blipFill>
        <p:spPr>
          <a:xfrm>
            <a:off x="6659592" y="3148642"/>
            <a:ext cx="4994695" cy="2642558"/>
          </a:xfrm>
          <a:prstGeom prst="rect">
            <a:avLst/>
          </a:prstGeom>
        </p:spPr>
      </p:pic>
    </p:spTree>
    <p:extLst>
      <p:ext uri="{BB962C8B-B14F-4D97-AF65-F5344CB8AC3E}">
        <p14:creationId xmlns:p14="http://schemas.microsoft.com/office/powerpoint/2010/main" val="25713982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Times New Roman" panose="02020603050405020304" pitchFamily="18" charset="0"/>
                <a:cs typeface="Times New Roman" panose="02020603050405020304" pitchFamily="18" charset="0"/>
              </a:rPr>
              <a:t>THE INSTRUCTOR TABLE</a:t>
            </a:r>
            <a:endParaRPr lang="en-US" sz="54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This is the Column in the Instructor Table</a:t>
            </a: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a:stretch>
            <a:fillRect/>
          </a:stretch>
        </p:blipFill>
        <p:spPr>
          <a:xfrm>
            <a:off x="1484312" y="3243263"/>
            <a:ext cx="4820235" cy="2637774"/>
          </a:xfrm>
          <a:prstGeom prst="rect">
            <a:avLst/>
          </a:prstGeom>
        </p:spPr>
      </p:pic>
      <p:sp>
        <p:nvSpPr>
          <p:cNvPr id="5" name="Text Placeholder 4"/>
          <p:cNvSpPr>
            <a:spLocks noGrp="1"/>
          </p:cNvSpPr>
          <p:nvPr>
            <p:ph type="body" sz="quarter" idx="3"/>
          </p:nvPr>
        </p:nvSpPr>
        <p:spPr/>
        <p:txBody>
          <a:bodyPr/>
          <a:lstStyle/>
          <a:p>
            <a:r>
              <a:rPr lang="en-US" dirty="0" smtClean="0">
                <a:latin typeface="Times New Roman" panose="02020603050405020304" pitchFamily="18" charset="0"/>
                <a:cs typeface="Times New Roman" panose="02020603050405020304" pitchFamily="18" charset="0"/>
              </a:rPr>
              <a:t>This is the Rows in the Instructor Table</a:t>
            </a:r>
            <a:endParaRPr 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sz="quarter" idx="4"/>
          </p:nvPr>
        </p:nvPicPr>
        <p:blipFill>
          <a:blip r:embed="rId3"/>
          <a:stretch>
            <a:fillRect/>
          </a:stretch>
        </p:blipFill>
        <p:spPr>
          <a:xfrm>
            <a:off x="6766559" y="3335337"/>
            <a:ext cx="5207267" cy="3075087"/>
          </a:xfrm>
          <a:prstGeom prst="rect">
            <a:avLst/>
          </a:prstGeom>
        </p:spPr>
      </p:pic>
    </p:spTree>
    <p:extLst>
      <p:ext uri="{BB962C8B-B14F-4D97-AF65-F5344CB8AC3E}">
        <p14:creationId xmlns:p14="http://schemas.microsoft.com/office/powerpoint/2010/main" val="17098781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800" y="630503"/>
            <a:ext cx="10018713" cy="1752599"/>
          </a:xfrm>
        </p:spPr>
        <p:txBody>
          <a:bodyPr>
            <a:normAutofit/>
          </a:bodyPr>
          <a:lstStyle/>
          <a:p>
            <a:r>
              <a:rPr lang="en-US" sz="5400" b="1" dirty="0" smtClean="0">
                <a:latin typeface="Times New Roman" panose="02020603050405020304" pitchFamily="18" charset="0"/>
                <a:cs typeface="Times New Roman" panose="02020603050405020304" pitchFamily="18" charset="0"/>
              </a:rPr>
              <a:t>THE PARTICIPATION TABLE</a:t>
            </a:r>
            <a:endParaRPr lang="en-US" sz="54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This displays the Columns in the Participation Table</a:t>
            </a: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a:stretch>
            <a:fillRect/>
          </a:stretch>
        </p:blipFill>
        <p:spPr>
          <a:xfrm>
            <a:off x="1484313" y="3335337"/>
            <a:ext cx="4895054" cy="2314692"/>
          </a:xfrm>
          <a:prstGeom prst="rect">
            <a:avLst/>
          </a:prstGeom>
        </p:spPr>
      </p:pic>
      <p:sp>
        <p:nvSpPr>
          <p:cNvPr id="5" name="Text Placeholder 4"/>
          <p:cNvSpPr>
            <a:spLocks noGrp="1"/>
          </p:cNvSpPr>
          <p:nvPr>
            <p:ph type="body" sz="quarter" idx="3"/>
          </p:nvPr>
        </p:nvSpPr>
        <p:spPr/>
        <p:txBody>
          <a:bodyPr/>
          <a:lstStyle/>
          <a:p>
            <a:r>
              <a:rPr lang="en-US" dirty="0" smtClean="0">
                <a:latin typeface="Times New Roman" panose="02020603050405020304" pitchFamily="18" charset="0"/>
                <a:cs typeface="Times New Roman" panose="02020603050405020304" pitchFamily="18" charset="0"/>
              </a:rPr>
              <a:t>This displays the Rows in the Participation Table</a:t>
            </a:r>
            <a:endParaRPr 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sz="quarter" idx="4"/>
          </p:nvPr>
        </p:nvPicPr>
        <p:blipFill>
          <a:blip r:embed="rId3"/>
          <a:stretch>
            <a:fillRect/>
          </a:stretch>
        </p:blipFill>
        <p:spPr>
          <a:xfrm>
            <a:off x="6880487" y="3234795"/>
            <a:ext cx="5199217" cy="3243007"/>
          </a:xfrm>
          <a:prstGeom prst="rect">
            <a:avLst/>
          </a:prstGeom>
        </p:spPr>
      </p:pic>
    </p:spTree>
    <p:extLst>
      <p:ext uri="{BB962C8B-B14F-4D97-AF65-F5344CB8AC3E}">
        <p14:creationId xmlns:p14="http://schemas.microsoft.com/office/powerpoint/2010/main" val="41892709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Times New Roman" panose="02020603050405020304" pitchFamily="18" charset="0"/>
                <a:cs typeface="Times New Roman" panose="02020603050405020304" pitchFamily="18" charset="0"/>
              </a:rPr>
              <a:t>THE ROLE TABLE</a:t>
            </a:r>
            <a:endParaRPr lang="en-US" sz="54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This is the display of the Columns in the Role Table</a:t>
            </a: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a:stretch>
            <a:fillRect/>
          </a:stretch>
        </p:blipFill>
        <p:spPr>
          <a:xfrm>
            <a:off x="1484313" y="3335337"/>
            <a:ext cx="4569978" cy="2455862"/>
          </a:xfrm>
          <a:prstGeom prst="rect">
            <a:avLst/>
          </a:prstGeom>
        </p:spPr>
      </p:pic>
      <p:sp>
        <p:nvSpPr>
          <p:cNvPr id="5" name="Text Placeholder 4"/>
          <p:cNvSpPr>
            <a:spLocks noGrp="1"/>
          </p:cNvSpPr>
          <p:nvPr>
            <p:ph type="body" sz="quarter" idx="3"/>
          </p:nvPr>
        </p:nvSpPr>
        <p:spPr/>
        <p:txBody>
          <a:bodyPr/>
          <a:lstStyle/>
          <a:p>
            <a:r>
              <a:rPr lang="en-US" dirty="0" smtClean="0">
                <a:latin typeface="Times New Roman" panose="02020603050405020304" pitchFamily="18" charset="0"/>
                <a:cs typeface="Times New Roman" panose="02020603050405020304" pitchFamily="18" charset="0"/>
              </a:rPr>
              <a:t>This is the display of Rows in the Role Table</a:t>
            </a:r>
            <a:endParaRPr 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sz="quarter" idx="4"/>
          </p:nvPr>
        </p:nvPicPr>
        <p:blipFill>
          <a:blip r:embed="rId3"/>
          <a:stretch>
            <a:fillRect/>
          </a:stretch>
        </p:blipFill>
        <p:spPr>
          <a:xfrm>
            <a:off x="6689558" y="3335338"/>
            <a:ext cx="5159141" cy="3142464"/>
          </a:xfrm>
          <a:prstGeom prst="rect">
            <a:avLst/>
          </a:prstGeom>
        </p:spPr>
      </p:pic>
    </p:spTree>
    <p:extLst>
      <p:ext uri="{BB962C8B-B14F-4D97-AF65-F5344CB8AC3E}">
        <p14:creationId xmlns:p14="http://schemas.microsoft.com/office/powerpoint/2010/main" val="7682011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Times New Roman" panose="02020603050405020304" pitchFamily="18" charset="0"/>
                <a:cs typeface="Times New Roman" panose="02020603050405020304" pitchFamily="18" charset="0"/>
              </a:rPr>
              <a:t>THE SEASON TABLE</a:t>
            </a:r>
            <a:endParaRPr lang="en-US" sz="54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This is the display of Columns in the Season Table</a:t>
            </a: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a:stretch>
            <a:fillRect/>
          </a:stretch>
        </p:blipFill>
        <p:spPr>
          <a:xfrm>
            <a:off x="1484313" y="3335337"/>
            <a:ext cx="4608479" cy="2372443"/>
          </a:xfrm>
          <a:prstGeom prst="rect">
            <a:avLst/>
          </a:prstGeom>
        </p:spPr>
      </p:pic>
      <p:sp>
        <p:nvSpPr>
          <p:cNvPr id="5" name="Text Placeholder 4"/>
          <p:cNvSpPr>
            <a:spLocks noGrp="1"/>
          </p:cNvSpPr>
          <p:nvPr>
            <p:ph type="body" sz="quarter" idx="3"/>
          </p:nvPr>
        </p:nvSpPr>
        <p:spPr/>
        <p:txBody>
          <a:bodyPr/>
          <a:lstStyle/>
          <a:p>
            <a:r>
              <a:rPr lang="en-US" dirty="0" smtClean="0">
                <a:latin typeface="Times New Roman" panose="02020603050405020304" pitchFamily="18" charset="0"/>
                <a:cs typeface="Times New Roman" panose="02020603050405020304" pitchFamily="18" charset="0"/>
              </a:rPr>
              <a:t>This is the display of Rows in the Season Table</a:t>
            </a:r>
            <a:endParaRPr 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sz="quarter" idx="4"/>
          </p:nvPr>
        </p:nvPicPr>
        <p:blipFill>
          <a:blip r:embed="rId3"/>
          <a:stretch>
            <a:fillRect/>
          </a:stretch>
        </p:blipFill>
        <p:spPr>
          <a:xfrm>
            <a:off x="6708654" y="3335338"/>
            <a:ext cx="4692891" cy="2468696"/>
          </a:xfrm>
          <a:prstGeom prst="rect">
            <a:avLst/>
          </a:prstGeom>
        </p:spPr>
      </p:pic>
    </p:spTree>
    <p:extLst>
      <p:ext uri="{BB962C8B-B14F-4D97-AF65-F5344CB8AC3E}">
        <p14:creationId xmlns:p14="http://schemas.microsoft.com/office/powerpoint/2010/main" val="15052636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179945"/>
          </a:xfrm>
        </p:spPr>
        <p:txBody>
          <a:bodyPr>
            <a:normAutofit/>
          </a:bodyPr>
          <a:lstStyle/>
          <a:p>
            <a:r>
              <a:rPr lang="en-US" sz="5400" b="1" dirty="0" smtClean="0">
                <a:latin typeface="Times New Roman" panose="02020603050405020304" pitchFamily="18" charset="0"/>
                <a:cs typeface="Times New Roman" panose="02020603050405020304" pitchFamily="18" charset="0"/>
              </a:rPr>
              <a:t>INTRODUCTION</a:t>
            </a:r>
            <a:endParaRPr lang="en-US" sz="5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idx="1"/>
          </p:nvPr>
        </p:nvSpPr>
        <p:spPr>
          <a:xfrm>
            <a:off x="1801091" y="1865745"/>
            <a:ext cx="9286295" cy="3124201"/>
          </a:xfrm>
        </p:spPr>
        <p:txBody>
          <a:bodyPr>
            <a:normAutofit/>
          </a:bodyPr>
          <a:lstStyle/>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NAME:LINDA TETTEH</a:t>
            </a:r>
          </a:p>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COURSE TITTLE:DATABASE TECHNOLOGY/DATA MANGEMENT</a:t>
            </a:r>
          </a:p>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COURSE TIME:10AM-12PM FIRST SERMESTER</a:t>
            </a:r>
          </a:p>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COLLEGE:INTERCOM PROGRAMMING AND MANUFACTURING COMPANY</a:t>
            </a:r>
          </a:p>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PROJECT TITTLE:RECORDS OF EXTRACURICULAR ACTVITIES IN A SCHOOL</a:t>
            </a:r>
          </a:p>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INSTRUCTOR NAME:RICHARD ADU</a:t>
            </a:r>
          </a:p>
          <a:p>
            <a:pPr marL="0" indent="0">
              <a:buNone/>
            </a:pPr>
            <a:endParaRPr lang="en-US" sz="2000" dirty="0">
              <a:latin typeface="Garamond" panose="02020404030301010803" pitchFamily="18" charset="0"/>
            </a:endParaRPr>
          </a:p>
        </p:txBody>
      </p:sp>
    </p:spTree>
    <p:extLst>
      <p:ext uri="{BB962C8B-B14F-4D97-AF65-F5344CB8AC3E}">
        <p14:creationId xmlns:p14="http://schemas.microsoft.com/office/powerpoint/2010/main" val="42336053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248878"/>
          </a:xfrm>
        </p:spPr>
        <p:txBody>
          <a:bodyPr>
            <a:normAutofit/>
          </a:bodyPr>
          <a:lstStyle/>
          <a:p>
            <a:pPr algn="l"/>
            <a:r>
              <a:rPr lang="en-US" sz="5400" b="1" dirty="0" smtClean="0"/>
              <a:t>THE STUDENT TABLE</a:t>
            </a:r>
            <a:endParaRPr lang="en-US" sz="5400" b="1" dirty="0"/>
          </a:p>
        </p:txBody>
      </p:sp>
      <p:sp>
        <p:nvSpPr>
          <p:cNvPr id="3" name="Text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This is the display of Columns in the Student Table</a:t>
            </a: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a:stretch>
            <a:fillRect/>
          </a:stretch>
        </p:blipFill>
        <p:spPr>
          <a:xfrm>
            <a:off x="1484313" y="3234795"/>
            <a:ext cx="4894262" cy="2556403"/>
          </a:xfrm>
          <a:prstGeom prst="rect">
            <a:avLst/>
          </a:prstGeom>
        </p:spPr>
      </p:pic>
      <p:sp>
        <p:nvSpPr>
          <p:cNvPr id="5" name="Text Placeholder 4"/>
          <p:cNvSpPr>
            <a:spLocks noGrp="1"/>
          </p:cNvSpPr>
          <p:nvPr>
            <p:ph type="body" sz="quarter" idx="3"/>
          </p:nvPr>
        </p:nvSpPr>
        <p:spPr/>
        <p:txBody>
          <a:bodyPr/>
          <a:lstStyle/>
          <a:p>
            <a:r>
              <a:rPr lang="en-US" dirty="0" smtClean="0">
                <a:latin typeface="Times New Roman" panose="02020603050405020304" pitchFamily="18" charset="0"/>
                <a:cs typeface="Times New Roman" panose="02020603050405020304" pitchFamily="18" charset="0"/>
              </a:rPr>
              <a:t>This is the display of Rows in the Student Table</a:t>
            </a:r>
            <a:endParaRPr lang="en-US" dirty="0">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sz="quarter" idx="4"/>
          </p:nvPr>
        </p:nvPicPr>
        <p:blipFill>
          <a:blip r:embed="rId3"/>
          <a:stretch>
            <a:fillRect/>
          </a:stretch>
        </p:blipFill>
        <p:spPr>
          <a:xfrm>
            <a:off x="6880486" y="3335338"/>
            <a:ext cx="4775707" cy="3402346"/>
          </a:xfrm>
          <a:prstGeom prst="rect">
            <a:avLst/>
          </a:prstGeom>
        </p:spPr>
      </p:pic>
    </p:spTree>
    <p:extLst>
      <p:ext uri="{BB962C8B-B14F-4D97-AF65-F5344CB8AC3E}">
        <p14:creationId xmlns:p14="http://schemas.microsoft.com/office/powerpoint/2010/main" val="19009814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5400" b="1" dirty="0" smtClean="0"/>
              <a:t>VIEW FROM THE USER</a:t>
            </a:r>
            <a:endParaRPr lang="en-US" sz="5400" b="1" dirty="0"/>
          </a:p>
        </p:txBody>
      </p:sp>
      <p:sp>
        <p:nvSpPr>
          <p:cNvPr id="7" name="Text Placeholder 6"/>
          <p:cNvSpPr>
            <a:spLocks noGrp="1"/>
          </p:cNvSpPr>
          <p:nvPr>
            <p:ph type="body" idx="1"/>
          </p:nvPr>
        </p:nvSpPr>
        <p:spPr>
          <a:xfrm>
            <a:off x="1956500" y="2408547"/>
            <a:ext cx="4607188" cy="576262"/>
          </a:xfrm>
        </p:spPr>
        <p:txBody>
          <a:bodyPr/>
          <a:lstStyle/>
          <a:p>
            <a:r>
              <a:rPr lang="en-US" dirty="0" smtClean="0">
                <a:latin typeface="Times New Roman" panose="02020603050405020304" pitchFamily="18" charset="0"/>
                <a:cs typeface="Times New Roman" panose="02020603050405020304" pitchFamily="18" charset="0"/>
              </a:rPr>
              <a:t>This is the Columns in the View</a:t>
            </a:r>
            <a:endParaRPr lang="en-US" dirty="0">
              <a:latin typeface="Times New Roman" panose="02020603050405020304" pitchFamily="18" charset="0"/>
              <a:cs typeface="Times New Roman" panose="02020603050405020304" pitchFamily="18" charset="0"/>
            </a:endParaRPr>
          </a:p>
        </p:txBody>
      </p:sp>
      <p:pic>
        <p:nvPicPr>
          <p:cNvPr id="11" name="Content Placeholder 10"/>
          <p:cNvPicPr>
            <a:picLocks noGrp="1" noChangeAspect="1"/>
          </p:cNvPicPr>
          <p:nvPr>
            <p:ph sz="half" idx="2"/>
          </p:nvPr>
        </p:nvPicPr>
        <p:blipFill>
          <a:blip r:embed="rId2"/>
          <a:stretch>
            <a:fillRect/>
          </a:stretch>
        </p:blipFill>
        <p:spPr>
          <a:xfrm>
            <a:off x="1484311" y="3243262"/>
            <a:ext cx="4697023" cy="2556404"/>
          </a:xfrm>
          <a:prstGeom prst="rect">
            <a:avLst/>
          </a:prstGeom>
        </p:spPr>
      </p:pic>
      <p:sp>
        <p:nvSpPr>
          <p:cNvPr id="9" name="Text Placeholder 8"/>
          <p:cNvSpPr>
            <a:spLocks noGrp="1"/>
          </p:cNvSpPr>
          <p:nvPr>
            <p:ph type="body" sz="quarter" idx="3"/>
          </p:nvPr>
        </p:nvSpPr>
        <p:spPr>
          <a:xfrm>
            <a:off x="6880487" y="2204185"/>
            <a:ext cx="4622537" cy="529390"/>
          </a:xfrm>
        </p:spPr>
        <p:txBody>
          <a:bodyPr/>
          <a:lstStyle/>
          <a:p>
            <a:r>
              <a:rPr lang="en-US" dirty="0" smtClean="0">
                <a:latin typeface="Times New Roman" panose="02020603050405020304" pitchFamily="18" charset="0"/>
                <a:cs typeface="Times New Roman" panose="02020603050405020304" pitchFamily="18" charset="0"/>
              </a:rPr>
              <a:t>This is the Rows in the View</a:t>
            </a:r>
            <a:endParaRPr lang="en-US" dirty="0">
              <a:latin typeface="Times New Roman" panose="02020603050405020304" pitchFamily="18" charset="0"/>
              <a:cs typeface="Times New Roman" panose="02020603050405020304" pitchFamily="18" charset="0"/>
            </a:endParaRPr>
          </a:p>
        </p:txBody>
      </p:sp>
      <p:pic>
        <p:nvPicPr>
          <p:cNvPr id="12" name="Content Placeholder 11"/>
          <p:cNvPicPr>
            <a:picLocks noGrp="1" noChangeAspect="1"/>
          </p:cNvPicPr>
          <p:nvPr>
            <p:ph sz="quarter" idx="4"/>
          </p:nvPr>
        </p:nvPicPr>
        <p:blipFill>
          <a:blip r:embed="rId3"/>
          <a:stretch>
            <a:fillRect/>
          </a:stretch>
        </p:blipFill>
        <p:spPr>
          <a:xfrm>
            <a:off x="6535555" y="3166712"/>
            <a:ext cx="5284268" cy="3474720"/>
          </a:xfrm>
          <a:prstGeom prst="rect">
            <a:avLst/>
          </a:prstGeom>
        </p:spPr>
      </p:pic>
    </p:spTree>
    <p:extLst>
      <p:ext uri="{BB962C8B-B14F-4D97-AF65-F5344CB8AC3E}">
        <p14:creationId xmlns:p14="http://schemas.microsoft.com/office/powerpoint/2010/main" val="42396594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400" b="1" dirty="0" smtClean="0"/>
              <a:t>PROCEDURE CREATION</a:t>
            </a:r>
            <a:endParaRPr lang="en-US" sz="5400" b="1" dirty="0"/>
          </a:p>
        </p:txBody>
      </p:sp>
      <p:pic>
        <p:nvPicPr>
          <p:cNvPr id="9" name="Content Placeholder 8"/>
          <p:cNvPicPr>
            <a:picLocks noGrp="1" noChangeAspect="1"/>
          </p:cNvPicPr>
          <p:nvPr>
            <p:ph sz="half" idx="1"/>
          </p:nvPr>
        </p:nvPicPr>
        <p:blipFill>
          <a:blip r:embed="rId2"/>
          <a:stretch>
            <a:fillRect/>
          </a:stretch>
        </p:blipFill>
        <p:spPr>
          <a:xfrm>
            <a:off x="1328286" y="2290813"/>
            <a:ext cx="5165381" cy="3137835"/>
          </a:xfrm>
          <a:prstGeom prst="rect">
            <a:avLst/>
          </a:prstGeom>
        </p:spPr>
      </p:pic>
      <p:pic>
        <p:nvPicPr>
          <p:cNvPr id="10" name="Content Placeholder 9"/>
          <p:cNvPicPr>
            <a:picLocks noGrp="1" noChangeAspect="1"/>
          </p:cNvPicPr>
          <p:nvPr>
            <p:ph sz="half" idx="2"/>
          </p:nvPr>
        </p:nvPicPr>
        <p:blipFill>
          <a:blip r:embed="rId3"/>
          <a:stretch>
            <a:fillRect/>
          </a:stretch>
        </p:blipFill>
        <p:spPr>
          <a:xfrm>
            <a:off x="6851536" y="2194560"/>
            <a:ext cx="4651487" cy="3234088"/>
          </a:xfrm>
          <a:prstGeom prst="rect">
            <a:avLst/>
          </a:prstGeom>
        </p:spPr>
      </p:pic>
    </p:spTree>
    <p:extLst>
      <p:ext uri="{BB962C8B-B14F-4D97-AF65-F5344CB8AC3E}">
        <p14:creationId xmlns:p14="http://schemas.microsoft.com/office/powerpoint/2010/main" val="31754696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FUNCTION CREATION</a:t>
            </a:r>
            <a:endParaRPr lang="en-US" sz="5400" b="1" dirty="0"/>
          </a:p>
        </p:txBody>
      </p:sp>
      <p:pic>
        <p:nvPicPr>
          <p:cNvPr id="8" name="Content Placeholder 7"/>
          <p:cNvPicPr>
            <a:picLocks noGrp="1" noChangeAspect="1"/>
          </p:cNvPicPr>
          <p:nvPr>
            <p:ph sz="half" idx="1"/>
          </p:nvPr>
        </p:nvPicPr>
        <p:blipFill>
          <a:blip r:embed="rId2"/>
          <a:stretch>
            <a:fillRect/>
          </a:stretch>
        </p:blipFill>
        <p:spPr>
          <a:xfrm>
            <a:off x="1484312" y="2723850"/>
            <a:ext cx="5494003" cy="3010499"/>
          </a:xfrm>
          <a:prstGeom prst="rect">
            <a:avLst/>
          </a:prstGeom>
        </p:spPr>
      </p:pic>
      <p:pic>
        <p:nvPicPr>
          <p:cNvPr id="9" name="Content Placeholder 8"/>
          <p:cNvPicPr>
            <a:picLocks noGrp="1" noChangeAspect="1"/>
          </p:cNvPicPr>
          <p:nvPr>
            <p:ph sz="half" idx="2"/>
          </p:nvPr>
        </p:nvPicPr>
        <p:blipFill>
          <a:blip r:embed="rId3"/>
          <a:stretch>
            <a:fillRect/>
          </a:stretch>
        </p:blipFill>
        <p:spPr>
          <a:xfrm>
            <a:off x="7459580" y="2723850"/>
            <a:ext cx="4119612" cy="2589295"/>
          </a:xfrm>
          <a:prstGeom prst="rect">
            <a:avLst/>
          </a:prstGeom>
        </p:spPr>
      </p:pic>
    </p:spTree>
    <p:extLst>
      <p:ext uri="{BB962C8B-B14F-4D97-AF65-F5344CB8AC3E}">
        <p14:creationId xmlns:p14="http://schemas.microsoft.com/office/powerpoint/2010/main" val="351834290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THIS IS QUERY DISPLAY OF THE NAME FROM THE STUDENT TABLE</a:t>
            </a:r>
            <a:endParaRPr lang="en-US" b="1" dirty="0"/>
          </a:p>
        </p:txBody>
      </p:sp>
      <p:pic>
        <p:nvPicPr>
          <p:cNvPr id="10" name="Content Placeholder 9"/>
          <p:cNvPicPr>
            <a:picLocks noGrp="1" noChangeAspect="1"/>
          </p:cNvPicPr>
          <p:nvPr>
            <p:ph sz="half" idx="2"/>
          </p:nvPr>
        </p:nvPicPr>
        <p:blipFill>
          <a:blip r:embed="rId2"/>
          <a:stretch>
            <a:fillRect/>
          </a:stretch>
        </p:blipFill>
        <p:spPr>
          <a:xfrm>
            <a:off x="6901314" y="2877953"/>
            <a:ext cx="4985886" cy="2800952"/>
          </a:xfrm>
          <a:prstGeom prst="rect">
            <a:avLst/>
          </a:prstGeom>
        </p:spPr>
      </p:pic>
      <p:pic>
        <p:nvPicPr>
          <p:cNvPr id="9" name="Content Placeholder 8"/>
          <p:cNvPicPr>
            <a:picLocks noGrp="1" noChangeAspect="1"/>
          </p:cNvPicPr>
          <p:nvPr>
            <p:ph sz="half" idx="1"/>
          </p:nvPr>
        </p:nvPicPr>
        <p:blipFill>
          <a:blip r:embed="rId3"/>
          <a:stretch>
            <a:fillRect/>
          </a:stretch>
        </p:blipFill>
        <p:spPr>
          <a:xfrm>
            <a:off x="1484311" y="2772076"/>
            <a:ext cx="4598855" cy="2906829"/>
          </a:xfrm>
          <a:prstGeom prst="rect">
            <a:avLst/>
          </a:prstGeom>
        </p:spPr>
      </p:pic>
    </p:spTree>
    <p:extLst>
      <p:ext uri="{BB962C8B-B14F-4D97-AF65-F5344CB8AC3E}">
        <p14:creationId xmlns:p14="http://schemas.microsoft.com/office/powerpoint/2010/main" val="35221203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SOLUTION</a:t>
            </a:r>
            <a:endParaRPr lang="en-US" sz="5400" b="1" dirty="0"/>
          </a:p>
        </p:txBody>
      </p:sp>
      <p:sp>
        <p:nvSpPr>
          <p:cNvPr id="3" name="Content Placeholder 2"/>
          <p:cNvSpPr>
            <a:spLocks noGrp="1"/>
          </p:cNvSpPr>
          <p:nvPr>
            <p:ph idx="1"/>
          </p:nvPr>
        </p:nvSpPr>
        <p:spPr/>
        <p:txBody>
          <a:bodyPr>
            <a:normAutofit/>
          </a:bodyPr>
          <a:lstStyle/>
          <a:p>
            <a:pPr marL="0" indent="0">
              <a:buNone/>
            </a:pPr>
            <a:r>
              <a:rPr lang="en-US" sz="2800" dirty="0" smtClean="0">
                <a:latin typeface="Times New Roman" panose="02020603050405020304" pitchFamily="18" charset="0"/>
                <a:cs typeface="Times New Roman" panose="02020603050405020304" pitchFamily="18" charset="0"/>
              </a:rPr>
              <a:t>Schools must encourage and enforce Students to participate in extracurricular activities in order to identify their talents and hobbies. Therefore students will be able find their career path after school.</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78878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CONCLUSION/SUMMARY</a:t>
            </a:r>
            <a:endParaRPr lang="en-US" sz="5400" b="1" dirty="0"/>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This project is done to know the benefit of schools establishing extracurricular activities in school and how it will help them find their paths in life. Participation of student in extracurricular activities will help students and their guardians to know the strength and weakness of their children.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5704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76745"/>
          </a:xfrm>
        </p:spPr>
        <p:txBody>
          <a:bodyPr>
            <a:noAutofit/>
          </a:bodyPr>
          <a:lstStyle/>
          <a:p>
            <a:r>
              <a:rPr lang="en-US" sz="5400" b="1" dirty="0" smtClean="0">
                <a:latin typeface="Times New Roman" panose="02020603050405020304" pitchFamily="18" charset="0"/>
                <a:cs typeface="Times New Roman" panose="02020603050405020304" pitchFamily="18" charset="0"/>
              </a:rPr>
              <a:t>TABLE OF CONTENT</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55002" y="1662545"/>
            <a:ext cx="9894890" cy="3860800"/>
          </a:xfrm>
        </p:spPr>
        <p:txBody>
          <a:bodyPr>
            <a:normAutofit fontScale="47500" lnSpcReduction="20000"/>
          </a:bodyPr>
          <a:lstStyle/>
          <a:p>
            <a:pPr marL="0" indent="0">
              <a:buNone/>
            </a:pPr>
            <a:endParaRPr lang="en-US" dirty="0" smtClean="0">
              <a:latin typeface="Garamond" panose="02020404030301010803" pitchFamily="18" charset="0"/>
            </a:endParaRPr>
          </a:p>
          <a:p>
            <a:pPr>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BREIF DESCRIPTION OF PROJECT</a:t>
            </a:r>
          </a:p>
          <a:p>
            <a:pPr>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PROBLEM DEFINITION</a:t>
            </a:r>
          </a:p>
          <a:p>
            <a:pPr>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SOLUTION</a:t>
            </a:r>
          </a:p>
          <a:p>
            <a:pPr>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WHAT IS  DATA MANAGEMENT </a:t>
            </a:r>
          </a:p>
          <a:p>
            <a:pPr>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WHAT IS ORACLE SQL </a:t>
            </a:r>
          </a:p>
          <a:p>
            <a:pPr>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TYPES OF SQL COMMANDS AND DEFINITIONS</a:t>
            </a:r>
            <a:endParaRPr lang="en-US"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DATA MODELER DIAGRAM(LOGICAL AND RELATIONAL DIAGRAM)</a:t>
            </a:r>
          </a:p>
          <a:p>
            <a:pPr>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CONTENT IN TABLE OF USER </a:t>
            </a:r>
          </a:p>
          <a:p>
            <a:pPr>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SAMPLE PICTURES OF STUDENTS </a:t>
            </a:r>
          </a:p>
          <a:p>
            <a:pPr>
              <a:buFont typeface="Wingdings" panose="05000000000000000000" pitchFamily="2" charset="2"/>
              <a:buChar char="q"/>
            </a:pPr>
            <a:r>
              <a:rPr lang="en-US" sz="3600" dirty="0" smtClean="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q"/>
            </a:pPr>
            <a:endParaRPr lang="en-US" dirty="0">
              <a:latin typeface="Garamond" panose="02020404030301010803" pitchFamily="18" charset="0"/>
            </a:endParaRPr>
          </a:p>
          <a:p>
            <a:pPr marL="0" indent="0">
              <a:buNone/>
            </a:pPr>
            <a:endParaRPr lang="en-US" dirty="0">
              <a:latin typeface="Garamond" panose="02020404030301010803" pitchFamily="18" charset="0"/>
            </a:endParaRPr>
          </a:p>
        </p:txBody>
      </p:sp>
    </p:spTree>
    <p:extLst>
      <p:ext uri="{BB962C8B-B14F-4D97-AF65-F5344CB8AC3E}">
        <p14:creationId xmlns:p14="http://schemas.microsoft.com/office/powerpoint/2010/main" val="674321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0967" y="1498599"/>
            <a:ext cx="10018713" cy="1096818"/>
          </a:xfrm>
        </p:spPr>
        <p:txBody>
          <a:bodyPr>
            <a:noAutofit/>
          </a:bodyPr>
          <a:lstStyle/>
          <a:p>
            <a:r>
              <a:rPr lang="en-US" sz="5400" b="1" dirty="0">
                <a:latin typeface="Times New Roman" panose="02020603050405020304" pitchFamily="18" charset="0"/>
                <a:cs typeface="Times New Roman" panose="02020603050405020304" pitchFamily="18" charset="0"/>
              </a:rPr>
              <a:t>BREIF</a:t>
            </a:r>
            <a:r>
              <a:rPr lang="en-US" sz="5400" dirty="0" smtClean="0">
                <a:latin typeface="Times New Roman" panose="02020603050405020304" pitchFamily="18" charset="0"/>
                <a:cs typeface="Times New Roman" panose="02020603050405020304" pitchFamily="18" charset="0"/>
              </a:rPr>
              <a:t> </a:t>
            </a:r>
            <a:r>
              <a:rPr lang="en-US" sz="5400" b="1" dirty="0">
                <a:latin typeface="Times New Roman" panose="02020603050405020304" pitchFamily="18" charset="0"/>
                <a:cs typeface="Times New Roman" panose="02020603050405020304" pitchFamily="18" charset="0"/>
              </a:rPr>
              <a:t>DESCRIPTION OF PROJECT</a:t>
            </a:r>
          </a:p>
        </p:txBody>
      </p:sp>
      <p:sp>
        <p:nvSpPr>
          <p:cNvPr id="3" name="Content Placeholder 2"/>
          <p:cNvSpPr>
            <a:spLocks noGrp="1"/>
          </p:cNvSpPr>
          <p:nvPr>
            <p:ph idx="1"/>
          </p:nvPr>
        </p:nvSpPr>
        <p:spPr>
          <a:xfrm>
            <a:off x="1613620" y="2937164"/>
            <a:ext cx="10018713" cy="1782617"/>
          </a:xfrm>
        </p:spPr>
        <p:txBody>
          <a:bodyPr>
            <a:normAutofit/>
          </a:bodyPr>
          <a:lstStyle/>
          <a:p>
            <a:pPr marL="0" indent="0">
              <a:buNone/>
            </a:pPr>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project is </a:t>
            </a:r>
            <a:r>
              <a:rPr lang="en-US" sz="2800" dirty="0" smtClean="0">
                <a:latin typeface="Times New Roman" panose="02020603050405020304" pitchFamily="18" charset="0"/>
                <a:cs typeface="Times New Roman" panose="02020603050405020304" pitchFamily="18" charset="0"/>
              </a:rPr>
              <a:t>about collecting and </a:t>
            </a:r>
            <a:r>
              <a:rPr lang="en-US" sz="2800" dirty="0">
                <a:latin typeface="Times New Roman" panose="02020603050405020304" pitchFamily="18" charset="0"/>
                <a:cs typeface="Times New Roman" panose="02020603050405020304" pitchFamily="18" charset="0"/>
              </a:rPr>
              <a:t>keeping of </a:t>
            </a:r>
            <a:r>
              <a:rPr lang="en-US" sz="2800" dirty="0" smtClean="0">
                <a:latin typeface="Times New Roman" panose="02020603050405020304" pitchFamily="18" charset="0"/>
                <a:cs typeface="Times New Roman" panose="02020603050405020304" pitchFamily="18" charset="0"/>
              </a:rPr>
              <a:t>data of </a:t>
            </a:r>
            <a:r>
              <a:rPr lang="en-US" sz="2800" dirty="0">
                <a:latin typeface="Times New Roman" panose="02020603050405020304" pitchFamily="18" charset="0"/>
                <a:cs typeface="Times New Roman" panose="02020603050405020304" pitchFamily="18" charset="0"/>
              </a:rPr>
              <a:t>student in a school who participate in extracurricular activities in school. This is document and keep records of such student in a database system</a:t>
            </a:r>
            <a:r>
              <a:rPr lang="en-US" sz="28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9428806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latin typeface="Times New Roman" panose="02020603050405020304" pitchFamily="18" charset="0"/>
                <a:cs typeface="Times New Roman" panose="02020603050405020304" pitchFamily="18" charset="0"/>
              </a:rPr>
              <a:t>PROBLEM DEFINITION </a:t>
            </a:r>
            <a:endParaRPr lang="en-US" sz="6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There hasn’t been any records or information on students who participate in extracurricular activities and document.</a:t>
            </a:r>
          </a:p>
          <a:p>
            <a:pPr>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Student are not able to identify their career path after  leaving the first cycle institution.</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9146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27979" y="1067666"/>
            <a:ext cx="10018712" cy="927100"/>
          </a:xfrm>
        </p:spPr>
        <p:txBody>
          <a:bodyPr>
            <a:normAutofit fontScale="90000"/>
          </a:bodyPr>
          <a:lstStyle/>
          <a:p>
            <a:r>
              <a:rPr lang="en-US" sz="5400" b="1" dirty="0">
                <a:latin typeface="Times New Roman" panose="02020603050405020304" pitchFamily="18" charset="0"/>
                <a:cs typeface="Times New Roman" panose="02020603050405020304" pitchFamily="18" charset="0"/>
              </a:rPr>
              <a:t>WHAT IS </a:t>
            </a:r>
            <a:r>
              <a:rPr lang="en-US" sz="5400" b="1" dirty="0" smtClean="0">
                <a:latin typeface="Times New Roman" panose="02020603050405020304" pitchFamily="18" charset="0"/>
                <a:cs typeface="Times New Roman" panose="02020603050405020304" pitchFamily="18" charset="0"/>
              </a:rPr>
              <a:t>DATA MANAGEMENT</a:t>
            </a:r>
            <a:br>
              <a:rPr lang="en-US" sz="5400" b="1" dirty="0" smtClean="0">
                <a:latin typeface="Times New Roman" panose="02020603050405020304" pitchFamily="18" charset="0"/>
                <a:cs typeface="Times New Roman" panose="02020603050405020304" pitchFamily="18" charset="0"/>
              </a:rPr>
            </a:b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2173288" y="2817091"/>
            <a:ext cx="10018712" cy="2170834"/>
          </a:xfrm>
        </p:spPr>
        <p:txBody>
          <a:bodyPr>
            <a:noAutofit/>
          </a:bodyPr>
          <a:lstStyle/>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Data are facts and statistics collected together for reference and </a:t>
            </a:r>
            <a:r>
              <a:rPr lang="en-US" sz="2000" dirty="0" smtClean="0">
                <a:latin typeface="Times New Roman" panose="02020603050405020304" pitchFamily="18" charset="0"/>
                <a:cs typeface="Times New Roman" panose="02020603050405020304" pitchFamily="18" charset="0"/>
              </a:rPr>
              <a:t>analysis. Database </a:t>
            </a:r>
            <a:r>
              <a:rPr lang="en-US" sz="2000" dirty="0">
                <a:latin typeface="Times New Roman" panose="02020603050405020304" pitchFamily="18" charset="0"/>
                <a:cs typeface="Times New Roman" panose="02020603050405020304" pitchFamily="18" charset="0"/>
              </a:rPr>
              <a:t>Management Systems (DBMS) are software systems used to store, retrieve, and run queries on data. </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Oracle </a:t>
            </a:r>
            <a:r>
              <a:rPr lang="en-US" sz="2000" dirty="0" smtClean="0">
                <a:latin typeface="Times New Roman" panose="02020603050405020304" pitchFamily="18" charset="0"/>
                <a:cs typeface="Times New Roman" panose="02020603050405020304" pitchFamily="18" charset="0"/>
              </a:rPr>
              <a:t>SQL</a:t>
            </a:r>
            <a:r>
              <a:rPr lang="en-US" sz="2000" dirty="0" smtClean="0">
                <a:latin typeface="Times New Roman" panose="02020603050405020304" pitchFamily="18" charset="0"/>
                <a:cs typeface="Times New Roman" panose="02020603050405020304" pitchFamily="18" charset="0"/>
              </a:rPr>
              <a:t> is a  </a:t>
            </a:r>
            <a:r>
              <a:rPr lang="en-US" sz="2000" b="1" dirty="0" smtClean="0">
                <a:latin typeface="Times New Roman" panose="02020603050405020304" pitchFamily="18" charset="0"/>
                <a:cs typeface="Times New Roman" panose="02020603050405020304" pitchFamily="18" charset="0"/>
              </a:rPr>
              <a:t>Structured Query </a:t>
            </a:r>
            <a:r>
              <a:rPr lang="en-US" sz="2000" b="1" dirty="0" smtClean="0">
                <a:latin typeface="Times New Roman" panose="02020603050405020304" pitchFamily="18" charset="0"/>
                <a:cs typeface="Times New Roman" panose="02020603050405020304" pitchFamily="18" charset="0"/>
              </a:rPr>
              <a:t>Language</a:t>
            </a:r>
            <a:r>
              <a:rPr lang="en-US" sz="2000" dirty="0" smtClean="0">
                <a:latin typeface="Times New Roman" panose="02020603050405020304" pitchFamily="18" charset="0"/>
                <a:cs typeface="Times New Roman" panose="02020603050405020304" pitchFamily="18" charset="0"/>
              </a:rPr>
              <a:t>(SQL</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developed by </a:t>
            </a:r>
            <a:r>
              <a:rPr lang="en-US" sz="2000" dirty="0" err="1" smtClean="0">
                <a:latin typeface="Times New Roman" panose="02020603050405020304" pitchFamily="18" charset="0"/>
                <a:cs typeface="Times New Roman" panose="02020603050405020304" pitchFamily="18" charset="0"/>
              </a:rPr>
              <a:t>Dr</a:t>
            </a:r>
            <a:r>
              <a:rPr lang="en-US" sz="2000" dirty="0" smtClean="0">
                <a:latin typeface="Times New Roman" panose="02020603050405020304" pitchFamily="18" charset="0"/>
                <a:cs typeface="Times New Roman" panose="02020603050405020304" pitchFamily="18" charset="0"/>
              </a:rPr>
              <a:t> E.F </a:t>
            </a:r>
            <a:r>
              <a:rPr lang="en-US" sz="2000" dirty="0" err="1" smtClean="0">
                <a:latin typeface="Times New Roman" panose="02020603050405020304" pitchFamily="18" charset="0"/>
                <a:cs typeface="Times New Roman" panose="02020603050405020304" pitchFamily="18" charset="0"/>
              </a:rPr>
              <a:t>Codd</a:t>
            </a:r>
            <a:r>
              <a:rPr lang="en-US" sz="2000" dirty="0" smtClean="0">
                <a:latin typeface="Times New Roman" panose="02020603050405020304" pitchFamily="18" charset="0"/>
                <a:cs typeface="Times New Roman" panose="02020603050405020304" pitchFamily="18" charset="0"/>
              </a:rPr>
              <a:t> in 1970.SQL is used to access and manipulate a value within the database.</a:t>
            </a:r>
          </a:p>
          <a:p>
            <a:pP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There are four main Languages in SQL</a:t>
            </a:r>
          </a:p>
          <a:p>
            <a:pPr marL="571500" indent="-571500">
              <a:buFont typeface="+mj-lt"/>
              <a:buAutoNum type="romanUcPeriod"/>
            </a:pPr>
            <a:r>
              <a:rPr lang="en-US" sz="2000" dirty="0" smtClean="0">
                <a:latin typeface="Times New Roman" panose="02020603050405020304" pitchFamily="18" charset="0"/>
                <a:cs typeface="Times New Roman" panose="02020603050405020304" pitchFamily="18" charset="0"/>
              </a:rPr>
              <a:t>DDL stands for DATA DEFINITION LANGUAGE</a:t>
            </a:r>
          </a:p>
          <a:p>
            <a:pPr marL="571500" indent="-571500">
              <a:buFont typeface="+mj-lt"/>
              <a:buAutoNum type="romanUcPeriod"/>
            </a:pPr>
            <a:r>
              <a:rPr lang="en-US" sz="2000" dirty="0" smtClean="0">
                <a:latin typeface="Times New Roman" panose="02020603050405020304" pitchFamily="18" charset="0"/>
                <a:cs typeface="Times New Roman" panose="02020603050405020304" pitchFamily="18" charset="0"/>
              </a:rPr>
              <a:t>DML stands for DATA MANIPULATION LANGUAGE</a:t>
            </a:r>
          </a:p>
          <a:p>
            <a:pPr marL="571500" indent="-571500">
              <a:buFont typeface="+mj-lt"/>
              <a:buAutoNum type="romanUcPeriod"/>
            </a:pPr>
            <a:r>
              <a:rPr lang="en-US" sz="2000" dirty="0" smtClean="0">
                <a:latin typeface="Times New Roman" panose="02020603050405020304" pitchFamily="18" charset="0"/>
                <a:cs typeface="Times New Roman" panose="02020603050405020304" pitchFamily="18" charset="0"/>
              </a:rPr>
              <a:t>DCL stands for DATA CONTROL LANGUAGE</a:t>
            </a:r>
          </a:p>
          <a:p>
            <a:pPr marL="571500" indent="-571500">
              <a:buFont typeface="+mj-lt"/>
              <a:buAutoNum type="romanUcPeriod"/>
            </a:pPr>
            <a:r>
              <a:rPr lang="en-US" sz="2000" dirty="0" smtClean="0">
                <a:latin typeface="Times New Roman" panose="02020603050405020304" pitchFamily="18" charset="0"/>
                <a:cs typeface="Times New Roman" panose="02020603050405020304" pitchFamily="18" charset="0"/>
              </a:rPr>
              <a:t>TCL stands for  TRANSACTION CONTROL LANGUAGE</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2930339"/>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Times New Roman" panose="02020603050405020304" pitchFamily="18" charset="0"/>
                <a:cs typeface="Times New Roman" panose="02020603050405020304" pitchFamily="18" charset="0"/>
              </a:rPr>
              <a:t>LOGICAL DIAGRAM</a:t>
            </a:r>
            <a:endParaRPr lang="en-US" sz="5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521820" y="2428774"/>
            <a:ext cx="7623208" cy="4203033"/>
          </a:xfrm>
          <a:prstGeom prst="rect">
            <a:avLst/>
          </a:prstGeom>
        </p:spPr>
      </p:pic>
    </p:spTree>
    <p:extLst>
      <p:ext uri="{BB962C8B-B14F-4D97-AF65-F5344CB8AC3E}">
        <p14:creationId xmlns:p14="http://schemas.microsoft.com/office/powerpoint/2010/main" val="41742139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latin typeface="Times New Roman" panose="02020603050405020304" pitchFamily="18" charset="0"/>
                <a:cs typeface="Times New Roman" panose="02020603050405020304" pitchFamily="18" charset="0"/>
              </a:rPr>
              <a:t>RELATIONAL DIAGRAM</a:t>
            </a:r>
            <a:endParaRPr lang="en-US" sz="5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290536" y="2040556"/>
            <a:ext cx="9212488" cy="3984859"/>
          </a:xfrm>
          <a:prstGeom prst="rect">
            <a:avLst/>
          </a:prstGeom>
        </p:spPr>
      </p:pic>
    </p:spTree>
    <p:extLst>
      <p:ext uri="{BB962C8B-B14F-4D97-AF65-F5344CB8AC3E}">
        <p14:creationId xmlns:p14="http://schemas.microsoft.com/office/powerpoint/2010/main" val="11474123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739" y="835326"/>
            <a:ext cx="10018713" cy="1752599"/>
          </a:xfrm>
        </p:spPr>
        <p:txBody>
          <a:bodyPr>
            <a:noAutofit/>
          </a:bodyPr>
          <a:lstStyle/>
          <a:p>
            <a:r>
              <a:rPr lang="en-US" sz="5400" b="1" dirty="0" smtClean="0">
                <a:latin typeface="Times New Roman" panose="02020603050405020304" pitchFamily="18" charset="0"/>
                <a:cs typeface="Times New Roman" panose="02020603050405020304" pitchFamily="18" charset="0"/>
              </a:rPr>
              <a:t>THE DATA DEFINITION LANGUAGE(DDL)</a:t>
            </a:r>
            <a:endParaRPr lang="en-US" sz="5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half" idx="1"/>
          </p:nvPr>
        </p:nvPicPr>
        <p:blipFill>
          <a:blip r:embed="rId2"/>
          <a:stretch>
            <a:fillRect/>
          </a:stretch>
        </p:blipFill>
        <p:spPr>
          <a:xfrm>
            <a:off x="2039248" y="2587925"/>
            <a:ext cx="4741114" cy="3502323"/>
          </a:xfrm>
          <a:prstGeom prst="rect">
            <a:avLst/>
          </a:prstGeom>
        </p:spPr>
      </p:pic>
      <p:pic>
        <p:nvPicPr>
          <p:cNvPr id="6" name="Content Placeholder 5"/>
          <p:cNvPicPr>
            <a:picLocks noGrp="1" noChangeAspect="1"/>
          </p:cNvPicPr>
          <p:nvPr>
            <p:ph sz="half" idx="2"/>
          </p:nvPr>
        </p:nvPicPr>
        <p:blipFill>
          <a:blip r:embed="rId3"/>
          <a:stretch>
            <a:fillRect/>
          </a:stretch>
        </p:blipFill>
        <p:spPr>
          <a:xfrm>
            <a:off x="6996165" y="2666999"/>
            <a:ext cx="4925541" cy="3423249"/>
          </a:xfrm>
          <a:prstGeom prst="rect">
            <a:avLst/>
          </a:prstGeom>
        </p:spPr>
      </p:pic>
    </p:spTree>
    <p:extLst>
      <p:ext uri="{BB962C8B-B14F-4D97-AF65-F5344CB8AC3E}">
        <p14:creationId xmlns:p14="http://schemas.microsoft.com/office/powerpoint/2010/main" val="23073050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12934</TotalTime>
  <Words>547</Words>
  <Application>Microsoft Office PowerPoint</Application>
  <PresentationFormat>Widescreen</PresentationFormat>
  <Paragraphs>71</Paragraphs>
  <Slides>26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Calibri</vt:lpstr>
      <vt:lpstr>Calibri Light</vt:lpstr>
      <vt:lpstr>Garamond</vt:lpstr>
      <vt:lpstr>Times New Roman</vt:lpstr>
      <vt:lpstr>Wingdings</vt:lpstr>
      <vt:lpstr>Parallax</vt:lpstr>
      <vt:lpstr>Custom Design</vt:lpstr>
      <vt:lpstr>THIS IS A PROJECT ON THE DATABASE SYSTEM AND RECORDS OF STUDENTS WHO PARTICPATE IN EXTRACURRICULAR ACTIVITIES IN SCHOOL</vt:lpstr>
      <vt:lpstr>INTRODUCTION</vt:lpstr>
      <vt:lpstr>TABLE OF CONTENT</vt:lpstr>
      <vt:lpstr>BREIF DESCRIPTION OF PROJECT</vt:lpstr>
      <vt:lpstr>PROBLEM DEFINITION </vt:lpstr>
      <vt:lpstr>WHAT IS DATA MANAGEMENT </vt:lpstr>
      <vt:lpstr>LOGICAL DIAGRAM</vt:lpstr>
      <vt:lpstr>RELATIONAL DIAGRAM</vt:lpstr>
      <vt:lpstr>THE DATA DEFINITION LANGUAGE(DDL)</vt:lpstr>
      <vt:lpstr>DATA DEFINITION LANAGUAGE(DDL)CONT</vt:lpstr>
      <vt:lpstr>PowerPoint Presentation</vt:lpstr>
      <vt:lpstr>CONNECTING TO MY USER TO DISPLAY  TABLES </vt:lpstr>
      <vt:lpstr>DISPLAY OF COLUMNS AND ROWS IN A TABLE</vt:lpstr>
      <vt:lpstr>THE ACTIVITY TABLE</vt:lpstr>
      <vt:lpstr>THE EVENT TABLE</vt:lpstr>
      <vt:lpstr>THE INSTRUCTOR TABLE</vt:lpstr>
      <vt:lpstr>THE PARTICIPATION TABLE</vt:lpstr>
      <vt:lpstr>THE ROLE TABLE</vt:lpstr>
      <vt:lpstr>THE SEASON TABLE</vt:lpstr>
      <vt:lpstr>THE STUDENT TABLE</vt:lpstr>
      <vt:lpstr>VIEW FROM THE USER</vt:lpstr>
      <vt:lpstr>PROCEDURE CREATION</vt:lpstr>
      <vt:lpstr>FUNCTION CREATION</vt:lpstr>
      <vt:lpstr>THIS IS QUERY DISPLAY OF THE NAME FROM THE STUDENT TABLE</vt:lpstr>
      <vt:lpstr>SOLUTION</vt:lpstr>
      <vt:lpstr>CONCLUSION/SUMMARY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LINDALEE</dc:creator>
  <cp:lastModifiedBy>LINDALEE</cp:lastModifiedBy>
  <cp:revision>160</cp:revision>
  <dcterms:created xsi:type="dcterms:W3CDTF">2024-09-27T23:12:03Z</dcterms:created>
  <dcterms:modified xsi:type="dcterms:W3CDTF">2024-10-15T22:36:45Z</dcterms:modified>
</cp:coreProperties>
</file>