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865" r:id="rId3"/>
  </p:sldMasterIdLst>
  <p:sldIdLst>
    <p:sldId id="256" r:id="rId4"/>
    <p:sldId id="264" r:id="rId5"/>
    <p:sldId id="268" r:id="rId6"/>
    <p:sldId id="261" r:id="rId7"/>
    <p:sldId id="265" r:id="rId8"/>
    <p:sldId id="301" r:id="rId9"/>
    <p:sldId id="302" r:id="rId10"/>
    <p:sldId id="303" r:id="rId11"/>
    <p:sldId id="273" r:id="rId12"/>
    <p:sldId id="274" r:id="rId13"/>
    <p:sldId id="284" r:id="rId14"/>
    <p:sldId id="306" r:id="rId15"/>
    <p:sldId id="276" r:id="rId16"/>
    <p:sldId id="30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CC1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152" autoAdjust="0"/>
  </p:normalViewPr>
  <p:slideViewPr>
    <p:cSldViewPr>
      <p:cViewPr varScale="1">
        <p:scale>
          <a:sx n="142" d="100"/>
          <a:sy n="142" d="100"/>
        </p:scale>
        <p:origin x="834" y="13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693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677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F0-7877-4046-BD09-0C4F6BDB0BC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9A07-7CE6-4E67-A4E3-02CDA935D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231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F0-7877-4046-BD09-0C4F6BDB0BC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9A07-7CE6-4E67-A4E3-02CDA935D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311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F0-7877-4046-BD09-0C4F6BDB0BC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9A07-7CE6-4E67-A4E3-02CDA935D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0842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F0-7877-4046-BD09-0C4F6BDB0BC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9A07-7CE6-4E67-A4E3-02CDA935D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072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F0-7877-4046-BD09-0C4F6BDB0BC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9A07-7CE6-4E67-A4E3-02CDA935D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278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F0-7877-4046-BD09-0C4F6BDB0BC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9A07-7CE6-4E67-A4E3-02CDA935D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021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F0-7877-4046-BD09-0C4F6BDB0BC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9A07-7CE6-4E67-A4E3-02CDA935D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75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F0-7877-4046-BD09-0C4F6BDB0BC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9A07-7CE6-4E67-A4E3-02CDA935D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337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F0-7877-4046-BD09-0C4F6BDB0BC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9A07-7CE6-4E67-A4E3-02CDA935D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984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F0-7877-4046-BD09-0C4F6BDB0BC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9A07-7CE6-4E67-A4E3-02CDA935D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7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F0-7877-4046-BD09-0C4F6BDB0BC1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9A07-7CE6-4E67-A4E3-02CDA935D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639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730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01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8990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78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4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  <p:sldLayoutId id="2147483675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1" r:id="rId15"/>
    <p:sldLayoutId id="2147483882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2.png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920" y="1866909"/>
            <a:ext cx="5292080" cy="1080121"/>
          </a:xfrm>
        </p:spPr>
        <p:txBody>
          <a:bodyPr/>
          <a:lstStyle/>
          <a:p>
            <a:r>
              <a:rPr lang="en-US" altLang="ko-KR" sz="3600" dirty="0">
                <a:solidFill>
                  <a:schemeClr val="accent6"/>
                </a:solidFill>
                <a:ea typeface="맑은 고딕" pitchFamily="50" charset="-127"/>
              </a:rPr>
              <a:t>Elvis is coming back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Presentation Projet ACL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ko-KR" sz="1600" dirty="0">
                <a:solidFill>
                  <a:schemeClr val="bg1"/>
                </a:solidFill>
                <a:cs typeface="Arial" pitchFamily="34" charset="0"/>
              </a:rPr>
              <a:t>ISN G-1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6DE2-26A1-4184-92FD-20443B83800E}"/>
              </a:ext>
            </a:extLst>
          </p:cNvPr>
          <p:cNvSpPr txBox="1"/>
          <p:nvPr/>
        </p:nvSpPr>
        <p:spPr>
          <a:xfrm>
            <a:off x="107504" y="3731137"/>
            <a:ext cx="7200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LINDAMULAGE Olivier, </a:t>
            </a:r>
          </a:p>
          <a:p>
            <a:r>
              <a:rPr lang="fr-FR" sz="1400" i="1" dirty="0"/>
              <a:t>MANICOM </a:t>
            </a:r>
            <a:r>
              <a:rPr lang="fr-FR" sz="1400" i="1" dirty="0" err="1"/>
              <a:t>Sandyla</a:t>
            </a:r>
            <a:r>
              <a:rPr lang="fr-FR" sz="1400" i="1" dirty="0"/>
              <a:t>, </a:t>
            </a:r>
          </a:p>
          <a:p>
            <a:r>
              <a:rPr lang="fr-FR" sz="1400" i="1" dirty="0"/>
              <a:t>JEBROUN Youssef,</a:t>
            </a:r>
          </a:p>
          <a:p>
            <a:r>
              <a:rPr lang="fr-FR" sz="1400" i="1" dirty="0"/>
              <a:t> SAINT-JORE Amaury, </a:t>
            </a:r>
          </a:p>
          <a:p>
            <a:r>
              <a:rPr lang="fr-FR" sz="1400" i="1" dirty="0"/>
              <a:t>IGOURAMEN </a:t>
            </a:r>
            <a:r>
              <a:rPr lang="fr-FR" sz="1400" i="1" dirty="0" err="1"/>
              <a:t>Ilhame</a:t>
            </a:r>
            <a:endParaRPr lang="fr-FR" sz="1200" dirty="0"/>
          </a:p>
          <a:p>
            <a:br>
              <a:rPr lang="fr-FR" sz="1200" dirty="0"/>
            </a:br>
            <a:endParaRPr lang="fr-F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5A1BF-1D07-4B52-BDFE-EADC0FEA7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795886"/>
            <a:ext cx="304762" cy="3047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B1A34-1573-4803-B4BF-3DEDE3CB2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495860"/>
            <a:ext cx="304762" cy="3047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3FD83-E6D6-4839-B82C-E01611D80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195834"/>
            <a:ext cx="304762" cy="3047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D5503B-A172-4639-A338-A381511AA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43244">
            <a:off x="3296622" y="3039858"/>
            <a:ext cx="304843" cy="4983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07ED96-7AEA-4E79-A0B5-5589EDA2A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08" y="3731137"/>
            <a:ext cx="484115" cy="48411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579EC8-4CCE-4459-8F4E-94A8846B0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9" y="2113498"/>
            <a:ext cx="1099452" cy="10994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A303FE-6D33-4996-87EF-F9AB7F8C8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529" y="361133"/>
            <a:ext cx="1149782" cy="839341"/>
          </a:xfrm>
          <a:prstGeom prst="rect">
            <a:avLst/>
          </a:prstGeom>
        </p:spPr>
      </p:pic>
      <p:pic>
        <p:nvPicPr>
          <p:cNvPr id="22" name="Image 1834795132" descr="Résultat de recherche d'images pour &quot;logo UL&quot;">
            <a:extLst>
              <a:ext uri="{FF2B5EF4-FFF2-40B4-BE49-F238E27FC236}">
                <a16:creationId xmlns:a16="http://schemas.microsoft.com/office/drawing/2014/main" id="{49EA22CC-0BD7-49EF-AE64-0BAA67611EC6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8172400" y="1027568"/>
            <a:ext cx="549636" cy="33855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https://lh5.googleusercontent.com/EDsnpxqsksDnO1hTicCGQ3mNy-w7HCgmln3fzkm3DK56xZw4MxLs-sq2-gl8LN-N1iQo0YnACjwrxkeysn9SFR0Aj79i9iWdTPnXmqVzeGTCTcAjx8tkfmpn2oJ20Sa5cw28WGPBBoY">
            <a:extLst>
              <a:ext uri="{FF2B5EF4-FFF2-40B4-BE49-F238E27FC236}">
                <a16:creationId xmlns:a16="http://schemas.microsoft.com/office/drawing/2014/main" id="{A16BD5D3-77BB-4CCF-B2B4-C73F929B9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" y="-2622"/>
            <a:ext cx="9135600" cy="356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6CA243-2EEB-4D4E-9213-E274384F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95" y="-40708"/>
            <a:ext cx="7582005" cy="2994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4DF9E8-730D-44B7-B788-CDDC091EC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795886"/>
            <a:ext cx="304762" cy="304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183867-D221-4A96-BEDF-DAF1530D5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17" y="3465787"/>
            <a:ext cx="32385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3FF35-1BD9-4A66-B42A-5A1196FF2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91" y="3991105"/>
            <a:ext cx="406349" cy="4063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547134-D1C3-4AB8-AF98-E78F1F7E4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89" y="3618187"/>
            <a:ext cx="500062" cy="5000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58F4A4-AD30-40E8-A681-AEDB485207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52198" flipH="1">
            <a:off x="3611201" y="3768833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A132FE28-EEDB-4B5F-BD67-22830C90B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4063379"/>
            <a:ext cx="5292080" cy="1080121"/>
          </a:xfrm>
        </p:spPr>
        <p:txBody>
          <a:bodyPr/>
          <a:lstStyle/>
          <a:p>
            <a:r>
              <a:rPr lang="fr-FR" dirty="0"/>
              <a:t>Bilan de compétences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CCCEF12-BA82-4E9F-8059-CD21A34C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80" y="906565"/>
            <a:ext cx="5345555" cy="20908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D886F6-A128-45FF-AC54-6BE0C9C3D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09" y="1131590"/>
            <a:ext cx="754751" cy="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9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783A84E-DED1-4F0B-87BB-24704F177F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r="11983"/>
          <a:stretch>
            <a:fillRect/>
          </a:stretch>
        </p:blipFill>
        <p:spPr>
          <a:xfrm>
            <a:off x="4513480" y="1626257"/>
            <a:ext cx="3465217" cy="2562605"/>
          </a:xfrm>
        </p:spPr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54E668E-791B-4DA1-B50C-312F852AA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Démonstration du jeu</a:t>
            </a:r>
            <a:endParaRPr lang="fr-FR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0601B99-04B8-4411-9E3F-53E08F849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651870"/>
            <a:ext cx="304800" cy="304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41AECC-D91C-4FD9-9EFA-E317151D7C07}"/>
              </a:ext>
            </a:extLst>
          </p:cNvPr>
          <p:cNvSpPr txBox="1"/>
          <p:nvPr/>
        </p:nvSpPr>
        <p:spPr>
          <a:xfrm>
            <a:off x="251520" y="3291830"/>
            <a:ext cx="3465217" cy="12241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8BEAC52-13CC-4122-B35C-B4EA3D5C1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499469"/>
            <a:ext cx="838803" cy="838803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33A84D9-3932-41BA-B620-66723F675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94" y="3147771"/>
            <a:ext cx="808899" cy="8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E0F1E-3696-45B5-8F36-4C2452267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 err="1">
                <a:solidFill>
                  <a:schemeClr val="bg1"/>
                </a:solidFill>
              </a:rPr>
              <a:t>Thank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you</a:t>
            </a:r>
            <a:r>
              <a:rPr lang="fr-FR" sz="2400" dirty="0">
                <a:solidFill>
                  <a:schemeClr val="bg1"/>
                </a:solidFill>
              </a:rPr>
              <a:t> !!!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73641-A6D6-47E7-9F95-CDB845CD1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52261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51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788" y="4011910"/>
            <a:ext cx="9144000" cy="576063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Contexte du projet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76777-9D74-4C51-B4B8-3453D9E9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42" y="3280485"/>
            <a:ext cx="304843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8BEFA-E8FE-4A88-876A-CF1E9F229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21" y="3288105"/>
            <a:ext cx="304843" cy="3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3FA1A2-C0EF-46F6-9115-ACB60D857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00" y="3288105"/>
            <a:ext cx="304843" cy="30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567B7C-CBAF-46B2-87B8-F54295BA6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79" y="3280484"/>
            <a:ext cx="304843" cy="304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AABFF5-067A-4FF7-A08F-B7598CAB4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58" y="3254313"/>
            <a:ext cx="304843" cy="304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B117BC-0103-4B0E-B696-C6E3601C0D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37" y="3267399"/>
            <a:ext cx="304843" cy="3048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7C9B4B-62CF-4D90-B89D-D54164BD0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67399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Bienvenue</a:t>
            </a:r>
            <a:r>
              <a:rPr lang="en-US" altLang="ko-KR" dirty="0"/>
              <a:t> dans le royaume </a:t>
            </a:r>
            <a:r>
              <a:rPr lang="en-US" altLang="ko-KR" dirty="0" err="1"/>
              <a:t>d’Elvis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Vous incarnez le personnage d'Elvis dans un labyrinthe en 3 niveaux de difficulté </a:t>
            </a:r>
          </a:p>
          <a:p>
            <a:pPr algn="ctr"/>
            <a:r>
              <a:rPr lang="fr-FR" altLang="ko-KR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Vous devrez trouver le trésor avant de perdre tous vos points de vie .</a:t>
            </a:r>
          </a:p>
          <a:p>
            <a:pPr algn="ctr"/>
            <a:r>
              <a:rPr lang="fr-FR" altLang="ko-KR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la chance soit avec vous !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4008" y="416686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THE GAME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400" b="1" dirty="0">
                <a:solidFill>
                  <a:schemeClr val="bg1"/>
                </a:solidFill>
                <a:cs typeface="Arial" pitchFamily="34" charset="0"/>
              </a:rPr>
              <a:t>Sauve notre Elvis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9DCE62-4645-4288-9045-4920D2715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11" y="2958733"/>
            <a:ext cx="506034" cy="478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746B7E-EB48-40C4-BBD7-4CAA92481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44" y="2824677"/>
            <a:ext cx="650356" cy="612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A59247-EC52-4B7B-A96F-DB038FDF1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9095" flipH="1">
            <a:off x="1550145" y="2903589"/>
            <a:ext cx="381000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1715AA-A5CF-4823-BC8D-B1AA0E4D1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36152"/>
            <a:ext cx="604270" cy="6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89C292C-71C1-4DE5-A6A6-97483E743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09" y="596604"/>
            <a:ext cx="3565381" cy="2467347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107504" y="2446809"/>
            <a:ext cx="2938840" cy="6480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Bernard MT Condensed" panose="02050806060905020404" pitchFamily="18" charset="0"/>
                <a:cs typeface="Arial" pitchFamily="34" charset="0"/>
              </a:rPr>
              <a:t>Cycle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Bernard MT Condensed" panose="02050806060905020404" pitchFamily="18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Bernard MT Condensed" panose="02050806060905020404" pitchFamily="18" charset="0"/>
                <a:cs typeface="Arial" pitchFamily="34" charset="0"/>
              </a:rPr>
              <a:t> V du projet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DB808AF-7787-4E53-9795-03D40C8D8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29" y="3867896"/>
            <a:ext cx="406349" cy="40634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A05497D-BB2A-435C-AFC4-70832A73B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33" y="3867895"/>
            <a:ext cx="406349" cy="40634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570963A-0071-426F-87DE-87DFB85F8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33" y="3867895"/>
            <a:ext cx="406349" cy="40634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72507A7-A41B-4542-ADF7-C3299C483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67894"/>
            <a:ext cx="406349" cy="40634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DE3F387-08D0-40AB-82C6-2492FE5538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31" y="3867360"/>
            <a:ext cx="406349" cy="40634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80BF598-42DD-492B-8562-2CEA6B89BF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30" y="3867360"/>
            <a:ext cx="406349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Composants</a:t>
            </a:r>
            <a:r>
              <a:rPr lang="en-US" altLang="ko-KR" dirty="0"/>
              <a:t> du </a:t>
            </a:r>
            <a:r>
              <a:rPr lang="en-US" altLang="ko-KR" dirty="0" err="1"/>
              <a:t>jeu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86363" y="1530872"/>
            <a:ext cx="2678616" cy="1018299"/>
            <a:chOff x="792570" y="3362835"/>
            <a:chExt cx="2070727" cy="1018299"/>
          </a:xfrm>
        </p:grpSpPr>
        <p:sp>
          <p:nvSpPr>
            <p:cNvPr id="12" name="TextBox 11"/>
            <p:cNvSpPr txBox="1"/>
            <p:nvPr/>
          </p:nvSpPr>
          <p:spPr>
            <a:xfrm>
              <a:off x="792570" y="3550137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bg1"/>
                  </a:solidFill>
                  <a:cs typeface="Arial" pitchFamily="34" charset="0"/>
                </a:rPr>
                <a:t>Le plateau de jeu est l’espace où sont répertoriés les différents éléments du jeu, où les monstres et le héros peuvent se déplacer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Le plateau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bg1"/>
                  </a:solidFill>
                  <a:cs typeface="Arial" pitchFamily="34" charset="0"/>
                </a:rPr>
                <a:t>Les murs sont générés de manière aléatoire de sorte à ce que tout le plateau soit accessible au joueur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Les </a:t>
              </a:r>
              <a:r>
                <a:rPr lang="en-US" altLang="ko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murs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intérieurs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1114294"/>
            <a:chOff x="803640" y="3362835"/>
            <a:chExt cx="2059657" cy="111429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héros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est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le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personnage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l’utilisateur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incarne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celui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-ci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peut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déplacer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sur le plateau de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jeu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mais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aussi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attaquer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ennemis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Le </a:t>
              </a:r>
              <a:r>
                <a:rPr lang="en-US" altLang="ko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heros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1114294"/>
            <a:chOff x="803640" y="3362835"/>
            <a:chExt cx="2059657" cy="111429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bg1"/>
                  </a:solidFill>
                  <a:cs typeface="Arial" pitchFamily="34" charset="0"/>
                </a:rPr>
                <a:t>Au moins un personnage du type monstre sera présent sur le plateau. En fonction de la difficulté du jeu, les monstres seront plus nombreux.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Les </a:t>
              </a:r>
              <a:r>
                <a:rPr lang="en-US" altLang="ko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monstres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3659" y="2578676"/>
            <a:ext cx="3715840" cy="1406681"/>
            <a:chOff x="785813" y="3394144"/>
            <a:chExt cx="2872563" cy="1406681"/>
          </a:xfrm>
        </p:grpSpPr>
        <p:sp>
          <p:nvSpPr>
            <p:cNvPr id="27" name="TextBox 26"/>
            <p:cNvSpPr txBox="1"/>
            <p:nvPr/>
          </p:nvSpPr>
          <p:spPr>
            <a:xfrm>
              <a:off x="799495" y="3600496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bg1"/>
                  </a:solidFill>
                  <a:cs typeface="Arial" pitchFamily="34" charset="0"/>
                </a:rPr>
                <a:t>Ces attributs sont présents sur le plateau afin de rendre l’expérience de jeu plus stimulante possible à l’utilisateur, en ôtant des points de vie au héros ou en lui donnant des bonus de jeu.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5813" y="3394144"/>
              <a:ext cx="2872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Les cases </a:t>
              </a:r>
              <a:r>
                <a:rPr lang="en-US" altLang="ko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magiques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 et cases </a:t>
              </a:r>
              <a:r>
                <a:rPr lang="en-US" altLang="ko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pièges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1357" y="3872829"/>
            <a:ext cx="2664296" cy="954108"/>
            <a:chOff x="810022" y="3286914"/>
            <a:chExt cx="2059657" cy="954108"/>
          </a:xfrm>
        </p:grpSpPr>
        <p:sp>
          <p:nvSpPr>
            <p:cNvPr id="30" name="TextBox 29"/>
            <p:cNvSpPr txBox="1"/>
            <p:nvPr/>
          </p:nvSpPr>
          <p:spPr>
            <a:xfrm>
              <a:off x="810022" y="3594691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bg1"/>
                  </a:solidFill>
                  <a:cs typeface="Arial" pitchFamily="34" charset="0"/>
                </a:rPr>
                <a:t>Cet objet constitue le Graal du jeu, celui-ci doit être récupéré par le héros afin de gagner la partie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0022" y="3286914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Le </a:t>
              </a:r>
              <a:r>
                <a:rPr lang="en-US" altLang="ko-KR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tresor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73676" y="379588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A0AA7-996F-4F5B-A656-ACE91E92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978936"/>
            <a:ext cx="304762" cy="3047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60C1F3C-5D70-42DD-B7E9-F752F5975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49" y="992207"/>
            <a:ext cx="304843" cy="304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7C6F502-492B-4B1E-93B9-CF37C9FED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87" y="987574"/>
            <a:ext cx="406349" cy="40634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8358BCF-DA16-46B6-AC26-8A445DE26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50" y="380801"/>
            <a:ext cx="304762" cy="3047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CE7689-EE32-4F15-8AFF-46E167891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04" y="971143"/>
            <a:ext cx="304762" cy="3047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A1AD346-D88D-49E5-99E8-3CA2EFC0B2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64" y="683716"/>
            <a:ext cx="304762" cy="3047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CD8C146-DF98-4596-B040-8A68D9B373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06" y="107383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EB11FAD3-3A82-4717-9434-D7C2331D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-364331"/>
            <a:ext cx="2949178" cy="1200150"/>
          </a:xfrm>
        </p:spPr>
        <p:txBody>
          <a:bodyPr/>
          <a:lstStyle/>
          <a:p>
            <a:r>
              <a:rPr lang="fr-FR" dirty="0"/>
              <a:t>Use Case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87557" y="4263958"/>
            <a:ext cx="1734772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FD193-9C3B-4EBF-916B-52C233B5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288" y="914791"/>
            <a:ext cx="4763208" cy="3745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8D66E-46FF-4A1C-A907-2A2A46FC5029}"/>
              </a:ext>
            </a:extLst>
          </p:cNvPr>
          <p:cNvSpPr txBox="1"/>
          <p:nvPr/>
        </p:nvSpPr>
        <p:spPr>
          <a:xfrm>
            <a:off x="755576" y="914791"/>
            <a:ext cx="3517712" cy="37451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BB768C-6CAF-42A2-8A7D-D5848950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94382"/>
              </p:ext>
            </p:extLst>
          </p:nvPr>
        </p:nvGraphicFramePr>
        <p:xfrm>
          <a:off x="755576" y="914791"/>
          <a:ext cx="3517712" cy="3745191"/>
        </p:xfrm>
        <a:graphic>
          <a:graphicData uri="http://schemas.openxmlformats.org/drawingml/2006/table">
            <a:tbl>
              <a:tblPr/>
              <a:tblGrid>
                <a:gridCol w="3517712">
                  <a:extLst>
                    <a:ext uri="{9D8B030D-6E8A-4147-A177-3AD203B41FA5}">
                      <a16:colId xmlns:a16="http://schemas.microsoft.com/office/drawing/2014/main" val="1753909411"/>
                    </a:ext>
                  </a:extLst>
                </a:gridCol>
              </a:tblGrid>
              <a:tr h="3154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38761D"/>
                          </a:solidFill>
                          <a:effectLst/>
                          <a:latin typeface="Monoton"/>
                        </a:rPr>
                        <a:t>Scénario  pour " Déplacer  le héros " </a:t>
                      </a:r>
                      <a:endParaRPr lang="fr-FR" sz="1000">
                        <a:effectLst/>
                      </a:endParaRPr>
                    </a:p>
                  </a:txBody>
                  <a:tcPr marL="46845" marR="46845" marT="46845" marB="4684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758398"/>
                  </a:ext>
                </a:extLst>
              </a:tr>
              <a:tr h="34296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</a:t>
                      </a:r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Déplacer le héros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Résumé</a:t>
                      </a:r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Permet au héros de se déplacer selon la volonté de l’utilisateur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 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10/10/2018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Auteur</a:t>
                      </a:r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Manicom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Sandyla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1" i="0" u="sng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Pré-condition</a:t>
                      </a:r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 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 héros doit être placé dans le labyrinthe                                  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1" i="0" u="sng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Post-condition</a:t>
                      </a:r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le héros peut se déplacer sur le plateau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Scénario nominal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lang="fr-FR" sz="1000" dirty="0">
                        <a:effectLst/>
                      </a:endParaRPr>
                    </a:p>
                    <a:p>
                      <a:pPr marL="4572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      Positionner  le héros à l’entrée du niveau</a:t>
                      </a:r>
                      <a:endParaRPr lang="fr-FR" sz="1000" dirty="0">
                        <a:effectLst/>
                      </a:endParaRPr>
                    </a:p>
                    <a:p>
                      <a:pPr marL="4572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      L’utilisateur définit la direction souhaitée sur le clavier : S’il appuie sur la touche 7, le héros va vers le bas à gauche, sur la touche 8, vers le bas,  sur la touche 9, vers le bas à droite, sur la touche 4, vers la gauche, sur la touche 6, vers la droite, sur la touche 1, vers le haut à gauche, sur la touche 3, vers le haut à droite.</a:t>
                      </a:r>
                      <a:endParaRPr lang="fr-FR" sz="1000" dirty="0">
                        <a:effectLst/>
                      </a:endParaRPr>
                    </a:p>
                    <a:p>
                      <a:pPr marL="4572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      Le héros se déplace sur le plateau si déplacement possible (gestion de collisions)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Scénario alternatif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A1. L’utilisateur dirige le héros vers un mur alors qu’il est sur une case adjacente à ce mur -&gt; retourne vers 3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A2. Le héros est sur une case piège : celui-ci perd 1 point de vie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A3. Le héros est sur une case magique: le héros récupère la propriété magique  associé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Scénario exceptionnel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 </a:t>
                      </a:r>
                      <a:endParaRPr lang="fr-FR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fr-FR" sz="1000" dirty="0">
                          <a:effectLst/>
                        </a:rPr>
                      </a:b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E3. Il y a un bug au niveau des commandes et le héros ne va pas à droite quand le joueur appuie sur la flèche de droite. </a:t>
                      </a:r>
                      <a:endParaRPr lang="fr-FR" sz="1000" dirty="0">
                        <a:effectLst/>
                      </a:endParaRPr>
                    </a:p>
                  </a:txBody>
                  <a:tcPr marL="46845" marR="46845" marT="46845" marB="4684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134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4DB58BE-396C-4403-8B00-F468E12E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328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B6EA5-D781-4BC6-81C0-415154AFE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2499742"/>
            <a:ext cx="1088526" cy="10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1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7737D34-A232-4A20-9317-82701FEC7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16" y="1131590"/>
            <a:ext cx="304762" cy="304762"/>
          </a:xfrm>
          <a:prstGeom prst="rect">
            <a:avLst/>
          </a:prstGeom>
        </p:spPr>
      </p:pic>
      <p:sp>
        <p:nvSpPr>
          <p:cNvPr id="35" name="Title 34">
            <a:extLst>
              <a:ext uri="{FF2B5EF4-FFF2-40B4-BE49-F238E27FC236}">
                <a16:creationId xmlns:a16="http://schemas.microsoft.com/office/drawing/2014/main" id="{EB11FAD3-3A82-4717-9434-D7C2331D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-364331"/>
            <a:ext cx="2949178" cy="1200150"/>
          </a:xfrm>
        </p:spPr>
        <p:txBody>
          <a:bodyPr/>
          <a:lstStyle/>
          <a:p>
            <a:r>
              <a:rPr lang="fr-FR" dirty="0"/>
              <a:t>Use Case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87557" y="4263958"/>
            <a:ext cx="1734772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FD193-9C3B-4EBF-916B-52C233B5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288" y="914791"/>
            <a:ext cx="4763208" cy="3745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8D66E-46FF-4A1C-A907-2A2A46FC5029}"/>
              </a:ext>
            </a:extLst>
          </p:cNvPr>
          <p:cNvSpPr txBox="1"/>
          <p:nvPr/>
        </p:nvSpPr>
        <p:spPr>
          <a:xfrm>
            <a:off x="10680" y="1313668"/>
            <a:ext cx="4273288" cy="3346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DB58BE-396C-4403-8B00-F468E12E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328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BB82AA-2C52-400B-B688-9B48BB4E0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83229"/>
              </p:ext>
            </p:extLst>
          </p:nvPr>
        </p:nvGraphicFramePr>
        <p:xfrm>
          <a:off x="-16803" y="1417070"/>
          <a:ext cx="4444787" cy="3170904"/>
        </p:xfrm>
        <a:graphic>
          <a:graphicData uri="http://schemas.openxmlformats.org/drawingml/2006/table">
            <a:tbl>
              <a:tblPr/>
              <a:tblGrid>
                <a:gridCol w="4444787">
                  <a:extLst>
                    <a:ext uri="{9D8B030D-6E8A-4147-A177-3AD203B41FA5}">
                      <a16:colId xmlns:a16="http://schemas.microsoft.com/office/drawing/2014/main" val="2999551116"/>
                    </a:ext>
                  </a:extLst>
                </a:gridCol>
              </a:tblGrid>
              <a:tr h="3073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38761D"/>
                          </a:solidFill>
                          <a:effectLst/>
                          <a:latin typeface="Monoton"/>
                        </a:rPr>
                        <a:t>Scénario  pour " Générer un plateau aléatoire " </a:t>
                      </a:r>
                      <a:endParaRPr lang="fr-FR" sz="1100" dirty="0">
                        <a:effectLst/>
                      </a:endParaRPr>
                    </a:p>
                  </a:txBody>
                  <a:tcPr marL="53586" marR="53586" marT="53586" marB="535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875820"/>
                  </a:ext>
                </a:extLst>
              </a:tr>
              <a:tr h="27700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Générer un plateau aléatoire</a:t>
                      </a:r>
                      <a:endParaRPr lang="fr-FR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Résumé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Afin de dynamiser le jeu ,un plateau différent sera généré à chaque jeu avec des mur placé de manière aléatoire sur le plateau</a:t>
                      </a:r>
                      <a:endParaRPr lang="fr-FR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11/10/2018</a:t>
                      </a:r>
                      <a:endParaRPr lang="fr-FR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Auteur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Lindamulage Olivier</a:t>
                      </a:r>
                      <a:endParaRPr lang="fr-FR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1" i="0" u="sng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Pré-condition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 plateau de base sans mur est générer</a:t>
                      </a:r>
                      <a:endParaRPr lang="fr-FR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1" i="0" u="sng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Post-condition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Un plateau de jeu exploitable est généré</a:t>
                      </a:r>
                      <a:endParaRPr lang="fr-FR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Scénario nominal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lang="fr-FR" sz="1100" dirty="0">
                        <a:effectLst/>
                      </a:endParaRPr>
                    </a:p>
                    <a:p>
                      <a:pPr marL="4572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 plateau de n lignes et n colonnes est généré contenant seulement </a:t>
                      </a:r>
                    </a:p>
                    <a:p>
                      <a:pPr marL="4572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 murs extérieurs </a:t>
                      </a:r>
                    </a:p>
                    <a:p>
                      <a:pPr marL="4572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Imposer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Nbmurs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murs de manière aléatoire sur le plateau</a:t>
                      </a:r>
                    </a:p>
                    <a:p>
                      <a:pPr marL="4572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Ajuster le plateau de manière à ce que toute case ai au moins 3 case adjacentes de type chemin</a:t>
                      </a:r>
                    </a:p>
                    <a:p>
                      <a:pPr marL="4572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retourner la matrice correspondant au nouveau plateau de jeu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 scénarios alternatifs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lang="fr-FR" sz="11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 coordonnées (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x,y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des murs générer de manière aléatoire ne sont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valides. Retourner à l'étape 2.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Une zone du plateau n’est pas accessible par le héros . Retourner en 3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1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 scénarios Exceptionnels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lang="fr-FR" sz="11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 murs générer de manière aléatoires ne sont pas sur le plateau </a:t>
                      </a:r>
                    </a:p>
                  </a:txBody>
                  <a:tcPr marL="53586" marR="53586" marT="53586" marB="535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65472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E69579B-03D0-4F6F-A0ED-BDC244F50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1526" y="1034101"/>
            <a:ext cx="86817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CAEF4E-EF51-4394-A794-AE63698B6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6" y="1111190"/>
            <a:ext cx="304762" cy="30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CEFF1A-7FD3-4987-96BD-715CD9832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4" y="1111190"/>
            <a:ext cx="304762" cy="30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6DDF3B-A93C-4A1A-AF05-450DBE08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2" y="1111190"/>
            <a:ext cx="304762" cy="3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57BD52-5222-4C94-B65B-38E801FF9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190"/>
            <a:ext cx="304762" cy="304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4655B9-3C03-42B6-AAD6-D883B3335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99" y="1111152"/>
            <a:ext cx="304762" cy="304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6234C9-76EF-4113-9500-7B246E877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90" y="1111152"/>
            <a:ext cx="304762" cy="304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3594D8-157B-4FE5-B78D-50B2400D8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83" y="1106746"/>
            <a:ext cx="304762" cy="304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1F1248-4A23-45C4-A1C6-D3F95972D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4" y="1114860"/>
            <a:ext cx="304762" cy="304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AF20AA-83BC-4490-9FAC-A0423BBB3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65" y="1114860"/>
            <a:ext cx="304762" cy="304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5A8984-0147-41FE-8F39-8E24535F0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87" y="1111152"/>
            <a:ext cx="304762" cy="3047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4878C5-0FB2-48FA-8F54-5CA51DBE3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09950"/>
            <a:ext cx="304762" cy="304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6D6BC6-4B72-4B37-ACA4-896A82C42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75" y="1404957"/>
            <a:ext cx="304762" cy="304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6A58DD-A5B0-4237-A97C-ADEB7CE2B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25" y="1114860"/>
            <a:ext cx="304762" cy="304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CAF10B0-E8F6-44E1-B76C-41EE6825E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34" y="1114860"/>
            <a:ext cx="304762" cy="304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C10D5D-AF3C-43A1-856E-265255B3A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66" y="1114860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0EED88-E708-4F20-A954-D1EADC723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98" y="1114860"/>
            <a:ext cx="304762" cy="3047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F28423C-9CFE-4311-9E23-68798C21B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30" y="1114860"/>
            <a:ext cx="304762" cy="3047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D508D2-D6A6-4614-AAEB-E57943560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90924"/>
            <a:ext cx="304762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0DD35BE-124F-4007-9437-D997D1DB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95686"/>
            <a:ext cx="304762" cy="3047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EAA972-CAD7-495E-8EE5-A69BCBB7C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83718"/>
            <a:ext cx="304762" cy="3047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70AD68-A998-4F79-A14C-E8B637BFF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571750"/>
            <a:ext cx="304762" cy="3047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8E2633F-5F47-4190-BCCA-276DE0C97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859782"/>
            <a:ext cx="304762" cy="3047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8DCAB-9437-453C-9D60-4756B574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35846"/>
            <a:ext cx="304762" cy="30476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7ECCE87-BB42-4717-9C7B-EE6C49332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011910"/>
            <a:ext cx="304762" cy="3047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BA69F-C9C5-4F7D-AF06-FA3813F4B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723878"/>
            <a:ext cx="304762" cy="30476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8211C72-EF27-44DA-A1CD-4157414E2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47814"/>
            <a:ext cx="304762" cy="3047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D5C902E-5ADC-4852-B4BD-173B6F745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299942"/>
            <a:ext cx="304762" cy="3047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68034F-E8C3-455B-9A70-DB7CF4759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587974"/>
            <a:ext cx="304762" cy="3047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34F5F27-374A-4BCC-AF45-E78ED8FCF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87974"/>
            <a:ext cx="304762" cy="3047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1D2F34D-4A84-463C-932D-1CB1D5A2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66" y="4587974"/>
            <a:ext cx="304762" cy="3047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13B2DF6-81DF-4C44-9D96-D13B8F81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34" y="4587974"/>
            <a:ext cx="304762" cy="3047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CDACE0-0CB6-4E9B-8B5B-E1E2B27EC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102" y="4587974"/>
            <a:ext cx="304762" cy="3047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C81F90C-6172-4F87-BB96-8E0F96DA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38" y="4587974"/>
            <a:ext cx="304762" cy="3047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42F3371-E7AA-47A2-A09A-0705008A5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70" y="4587974"/>
            <a:ext cx="304762" cy="3047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0865C1D-AB9E-4257-BCDA-205C9462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06" y="4587974"/>
            <a:ext cx="304762" cy="3047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DDF7A9C-CF1A-4895-8763-A34A7DB6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74" y="4587974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4CFBC93-29CB-48BA-A0BC-99C0B2E28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42" y="4587974"/>
            <a:ext cx="304762" cy="30476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C1E2ABF-DBC0-425D-8BC0-98A00B93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10" y="4587974"/>
            <a:ext cx="304762" cy="3047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FAAA767-0D3F-412F-8303-598271C7A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78" y="4587974"/>
            <a:ext cx="304762" cy="3047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755B476-7887-485D-BC3A-060D0C13E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3" y="4587974"/>
            <a:ext cx="304762" cy="30476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42A0D58-8124-4228-92A5-71C76EC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4" y="4587974"/>
            <a:ext cx="304762" cy="3047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EF24023-FF4F-49DD-861B-B06F445F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2" y="4587974"/>
            <a:ext cx="304762" cy="3047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EF86AE4-1A93-432C-AB09-BC9A0D594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50" y="4587974"/>
            <a:ext cx="304762" cy="304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F4CFCA-811D-4E64-A0DC-4434DAC10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98" y="2483012"/>
            <a:ext cx="304762" cy="30476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3F84628-7801-41DA-8EFD-CA93D9CE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66" y="2483012"/>
            <a:ext cx="304762" cy="3047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9E0B852-D687-43F5-9401-0EF7EEA6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34" y="2483012"/>
            <a:ext cx="304762" cy="3047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943637D-C884-4EAD-8217-AE9BD106C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139702"/>
            <a:ext cx="304762" cy="3047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AD60A59-4CAE-423F-B2EF-40C70D752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03" y="2907892"/>
            <a:ext cx="304762" cy="3047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0F944EB-9B08-465C-BAD1-8F17A9521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4" y="3212654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13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3.googleusercontent.com/eebBB1LnA5Z8pyWuwO8PKIdVAiXIsfCLus8yQoFsXdzi7VUJy2xueyzJVRJm3xnT7K1ODTn5zOCmqE_XuybrrfO7GAZJBz5wr6p4UtEJJxU3vzmhLwPBluhNtIVznecz2XTBwr0hx6Y">
            <a:extLst>
              <a:ext uri="{FF2B5EF4-FFF2-40B4-BE49-F238E27FC236}">
                <a16:creationId xmlns:a16="http://schemas.microsoft.com/office/drawing/2014/main" id="{9378542E-3E20-4C82-9A6B-3BD33434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01" y="1"/>
            <a:ext cx="7596336" cy="5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A2CE0-6BB1-41A4-AE8C-F71D3CF558EE}"/>
              </a:ext>
            </a:extLst>
          </p:cNvPr>
          <p:cNvSpPr txBox="1"/>
          <p:nvPr/>
        </p:nvSpPr>
        <p:spPr>
          <a:xfrm>
            <a:off x="179512" y="26749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</a:t>
            </a:r>
          </a:p>
          <a:p>
            <a:r>
              <a:rPr lang="fr-FR" dirty="0"/>
              <a:t>de Classes</a:t>
            </a:r>
          </a:p>
        </p:txBody>
      </p:sp>
    </p:spTree>
    <p:extLst>
      <p:ext uri="{BB962C8B-B14F-4D97-AF65-F5344CB8AC3E}">
        <p14:creationId xmlns:p14="http://schemas.microsoft.com/office/powerpoint/2010/main" val="2001435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9AE2617-218D-499B-8B5C-BD67402F22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13BC67-7317-4751-B90A-C4EACBF577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 descr="https://lh5.googleusercontent.com/au3lyN0_5bzI0y4_rYbBLCkmpeFiaUrbeCmOai44gaWXUV19eJiyeIb7f8TLpfxtPgLroFRWCLq_R5l02VNTuCuV3qjXkKZ43NWYDjScvmko5LqUldhw7TITrXuJ0yNgOk_47ToH8Wg">
            <a:extLst>
              <a:ext uri="{FF2B5EF4-FFF2-40B4-BE49-F238E27FC236}">
                <a16:creationId xmlns:a16="http://schemas.microsoft.com/office/drawing/2014/main" id="{414F7F7A-6035-47D5-8FBF-187B440AF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9218"/>
            <a:ext cx="9144000" cy="377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D14065F-738B-4016-BCE9-090B43923024}"/>
              </a:ext>
            </a:extLst>
          </p:cNvPr>
          <p:cNvSpPr txBox="1"/>
          <p:nvPr/>
        </p:nvSpPr>
        <p:spPr>
          <a:xfrm>
            <a:off x="5364088" y="-60645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Diagramme Séquence</a:t>
            </a: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Custom 1">
      <a:dk1>
        <a:sysClr val="windowText" lastClr="000000"/>
      </a:dk1>
      <a:lt1>
        <a:srgbClr val="7F7F7F"/>
      </a:lt1>
      <a:dk2>
        <a:srgbClr val="FFFFFF"/>
      </a:dk2>
      <a:lt2>
        <a:srgbClr val="44546A"/>
      </a:lt2>
      <a:accent1>
        <a:srgbClr val="70AD47"/>
      </a:accent1>
      <a:accent2>
        <a:srgbClr val="538135"/>
      </a:accent2>
      <a:accent3>
        <a:srgbClr val="375623"/>
      </a:accent3>
      <a:accent4>
        <a:srgbClr val="9CC3E5"/>
      </a:accent4>
      <a:accent5>
        <a:srgbClr val="2E75B5"/>
      </a:accent5>
      <a:accent6>
        <a:srgbClr val="1E4E79"/>
      </a:accent6>
      <a:hlink>
        <a:srgbClr val="48A1FA"/>
      </a:hlink>
      <a:folHlink>
        <a:srgbClr val="53813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5">
      <a:dk1>
        <a:srgbClr val="0F263C"/>
      </a:dk1>
      <a:lt1>
        <a:srgbClr val="FFFFFF"/>
      </a:lt1>
      <a:dk2>
        <a:srgbClr val="FFFFFF"/>
      </a:dk2>
      <a:lt2>
        <a:srgbClr val="FFFFFF"/>
      </a:lt2>
      <a:accent1>
        <a:srgbClr val="70AD47"/>
      </a:accent1>
      <a:accent2>
        <a:srgbClr val="538135"/>
      </a:accent2>
      <a:accent3>
        <a:srgbClr val="375623"/>
      </a:accent3>
      <a:accent4>
        <a:srgbClr val="9CC3E5"/>
      </a:accent4>
      <a:accent5>
        <a:srgbClr val="2E75B5"/>
      </a:accent5>
      <a:accent6>
        <a:srgbClr val="1E4E79"/>
      </a:accent6>
      <a:hlink>
        <a:srgbClr val="48A1FA"/>
      </a:hlink>
      <a:folHlink>
        <a:srgbClr val="53813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387</Words>
  <Application>Microsoft Office PowerPoint</Application>
  <PresentationFormat>On-screen Show (16:9)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Bernard MT Condensed</vt:lpstr>
      <vt:lpstr>Calibri</vt:lpstr>
      <vt:lpstr>Calibri Light</vt:lpstr>
      <vt:lpstr>Monoton</vt:lpstr>
      <vt:lpstr>Contents Slide Master</vt:lpstr>
      <vt:lpstr>Section Break Slide Master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Olivier lindamulage</cp:lastModifiedBy>
  <cp:revision>113</cp:revision>
  <dcterms:created xsi:type="dcterms:W3CDTF">2016-12-05T23:26:54Z</dcterms:created>
  <dcterms:modified xsi:type="dcterms:W3CDTF">2018-12-12T10:01:35Z</dcterms:modified>
</cp:coreProperties>
</file>