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73" r:id="rId7"/>
    <p:sldId id="263" r:id="rId8"/>
    <p:sldId id="262" r:id="rId9"/>
    <p:sldId id="264" r:id="rId10"/>
    <p:sldId id="269" r:id="rId11"/>
    <p:sldId id="265" r:id="rId12"/>
    <p:sldId id="266" r:id="rId13"/>
    <p:sldId id="267" r:id="rId14"/>
    <p:sldId id="274" r:id="rId15"/>
    <p:sldId id="271" r:id="rId16"/>
    <p:sldId id="270" r:id="rId17"/>
    <p:sldId id="268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" TargetMode="External"/><Relationship Id="rId2" Type="http://schemas.openxmlformats.org/officeDocument/2006/relationships/hyperlink" Target="https://doi.org/10.1038/s41467-021-22457-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" TargetMode="External"/><Relationship Id="rId2" Type="http://schemas.openxmlformats.org/officeDocument/2006/relationships/hyperlink" Target="https://www.healthdata.org/covi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832" y="1012689"/>
            <a:ext cx="6253317" cy="3368480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San 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6000" b="1" dirty="0">
                <a:effectLst/>
                <a:latin typeface="San "/>
                <a:ea typeface="Times New Roman" panose="02020603050405020304" pitchFamily="18" charset="0"/>
                <a:cs typeface="Times New Roman" panose="02020603050405020304" pitchFamily="18" charset="0"/>
              </a:rPr>
              <a:t>erformance of the United States COVID-19 forecasting models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5049956"/>
            <a:ext cx="6269347" cy="1021498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Linda Nguyen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CSC400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Professor: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Antonios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Imad N.</a:t>
            </a:r>
          </a:p>
          <a:p>
            <a:pPr algn="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A692471-45E2-B5E8-CF58-055EC1B6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4277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D770-C912-A0A8-9A6E-A6DB909E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 data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06B6B-187F-35E0-DBD8-71090133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5" y="2313782"/>
            <a:ext cx="10058400" cy="3760891"/>
          </a:xfrm>
        </p:spPr>
        <p:txBody>
          <a:bodyPr/>
          <a:lstStyle/>
          <a:p>
            <a:r>
              <a:rPr lang="en-US" dirty="0"/>
              <a:t>Hospitalization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70191-9FF2-98FE-7EEC-A862AE4EDD46}"/>
              </a:ext>
            </a:extLst>
          </p:cNvPr>
          <p:cNvSpPr txBox="1"/>
          <p:nvPr/>
        </p:nvSpPr>
        <p:spPr>
          <a:xfrm>
            <a:off x="1097280" y="1944450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Ensemble (CDC.gov)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BFFEA-EB10-55CF-1686-E268683C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0" y="3195134"/>
            <a:ext cx="11762687" cy="243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1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A04D-5D9F-4985-A893-D35FA858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 data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00786A-8801-40BF-D1E1-AEFA0C299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5335" y="2387352"/>
            <a:ext cx="3574082" cy="37607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10A35-B769-D20A-BA09-A716185DA1D4}"/>
              </a:ext>
            </a:extLst>
          </p:cNvPr>
          <p:cNvSpPr txBox="1"/>
          <p:nvPr/>
        </p:nvSpPr>
        <p:spPr>
          <a:xfrm>
            <a:off x="1097279" y="2078462"/>
            <a:ext cx="6933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Institute for Health Metrics and Evaluation (IHME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D38220-DDCF-C355-187B-F4A16DA15528}"/>
              </a:ext>
            </a:extLst>
          </p:cNvPr>
          <p:cNvSpPr txBox="1">
            <a:spLocks/>
          </p:cNvSpPr>
          <p:nvPr/>
        </p:nvSpPr>
        <p:spPr>
          <a:xfrm>
            <a:off x="1097280" y="2822713"/>
            <a:ext cx="5303520" cy="30463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are 4 sets of daily actual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May 6 2021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July 31, 2021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October 24, 2021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December 12, 2021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0665-9BD5-2ECA-DABF-C8678DE5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vs actual deaths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6C87F1-37D3-A091-9E27-246770C9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317" y="1660048"/>
            <a:ext cx="2695575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8C09BB-A8BB-E996-DCC5-E5819D93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" y="2403159"/>
            <a:ext cx="10496550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3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32E3-A20A-953E-738C-E91EA765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RMSE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0B84-55AD-8E34-67D2-7A363E15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AdvOTea1a7398"/>
              </a:rPr>
              <a:t>Mortality </a:t>
            </a:r>
            <a:r>
              <a:rPr lang="en-US" dirty="0"/>
              <a:t>RMSE</a:t>
            </a:r>
          </a:p>
        </p:txBody>
      </p:sp>
    </p:spTree>
    <p:extLst>
      <p:ext uri="{BB962C8B-B14F-4D97-AF65-F5344CB8AC3E}">
        <p14:creationId xmlns:p14="http://schemas.microsoft.com/office/powerpoint/2010/main" val="24185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32E3-A20A-953E-738C-E91EA765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0B84-55AD-8E34-67D2-7A363E15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AdvOTea1a7398"/>
              </a:rPr>
              <a:t>Mortality </a:t>
            </a:r>
            <a:r>
              <a:rPr lang="en-US" dirty="0"/>
              <a:t>RMSE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8DAE1-37D4-A90A-C46A-B8423C420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55" y="2307449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41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0665-9BD5-2ECA-DABF-C8678DE5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vs actual</a:t>
            </a:r>
            <a:br>
              <a:rPr lang="en-US" dirty="0"/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Hospitalization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86F7D-D5F3-B150-570D-710C5476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A8A8D3-8C92-E10D-88DD-029DF8D60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047307"/>
            <a:ext cx="7423661" cy="4224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79D94E-A808-8381-24AF-CBB8972AF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24" y="2047307"/>
            <a:ext cx="10122010" cy="42102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0AA322-5D57-968A-51B5-71F4550E2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606" y="1653892"/>
            <a:ext cx="32289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31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32E3-A20A-953E-738C-E91EA765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0B84-55AD-8E34-67D2-7A363E15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AdvOTea1a7398"/>
              </a:rPr>
              <a:t>Hospitalization </a:t>
            </a:r>
            <a:r>
              <a:rPr lang="en-US" dirty="0"/>
              <a:t>RMSE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14F79-B2CC-83CF-FBAD-133AE299E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55" y="246647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D848-020B-62DD-31FA-8A110192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and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CD90-A67A-F3A0-9635-C208F1F7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been separated in many sections. Data difficult to interpret due to lack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discrtiption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Limitation of Covid-19 predicted model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Unable to find any other model for other countries like Germany, Brazil, Peru, </a:t>
            </a:r>
            <a:r>
              <a:rPr lang="en-US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etc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beside IHME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15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3189-818C-3C62-B876-963E9AC7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25E80-C210-BE32-2BEA-08765B1B9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Joseph Friedman, Patrick Liu, Christopher E.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Troeger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Austin Carter, Robert C. Reiner Jr ,Ryan M. Barber, James Collins, Stephen S. Lim, David M. Pigott , Theo Vos, Simon I. Hay ,Christopher J. L. Murray5 &amp;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Emmanuela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Gakidou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“Predictive performance of international COVID-19mortality forecasting models”.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https://doi.org/10.1038/s41467-021-22457-w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Omer Noy,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Maya Metzger 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ItaiAtar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Shani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Shenhar‑Tsarfaty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Shlomo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Berliner,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Galia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Rahav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Ori Rogowski &amp; Ron Shamir, “A machine learning model for predicting deterioration of COVID‑19 inpatients.”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https://www.nature.com/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1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9735-691E-4666-470E-E69A0453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C76EB-CF00-9E8A-7936-F894C24D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effectLst/>
                <a:latin typeface="San "/>
                <a:ea typeface="Times New Roman" panose="02020603050405020304" pitchFamily="18" charset="0"/>
              </a:rPr>
              <a:t>COVID-19 Pandemic has been spreading worldwide.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effectLst/>
                <a:latin typeface="San "/>
                <a:ea typeface="Times New Roman" panose="02020603050405020304" pitchFamily="18" charset="0"/>
              </a:rPr>
              <a:t>COVID-19</a:t>
            </a:r>
            <a:r>
              <a:rPr lang="en-US" sz="2400" dirty="0">
                <a:solidFill>
                  <a:srgbClr val="222222"/>
                </a:solidFill>
                <a:latin typeface="San "/>
                <a:ea typeface="Times New Roman" panose="02020603050405020304" pitchFamily="18" charset="0"/>
              </a:rPr>
              <a:t> is a n</a:t>
            </a:r>
            <a:r>
              <a:rPr lang="en-US" sz="2400" dirty="0">
                <a:solidFill>
                  <a:srgbClr val="222222"/>
                </a:solidFill>
                <a:effectLst/>
                <a:latin typeface="San "/>
                <a:ea typeface="Times New Roman" panose="02020603050405020304" pitchFamily="18" charset="0"/>
              </a:rPr>
              <a:t>ew disease.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San "/>
                <a:ea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srgbClr val="222222"/>
                </a:solidFill>
                <a:effectLst/>
                <a:latin typeface="San "/>
                <a:ea typeface="Times New Roman" panose="02020603050405020304" pitchFamily="18" charset="0"/>
              </a:rPr>
              <a:t>imited understanding of disease progression and of the risk factors for the disease.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San "/>
                <a:ea typeface="Times New Roman" panose="02020603050405020304" pitchFamily="18" charset="0"/>
              </a:rPr>
              <a:t>U</a:t>
            </a:r>
            <a:r>
              <a:rPr lang="en-US" sz="2400" dirty="0">
                <a:solidFill>
                  <a:srgbClr val="222222"/>
                </a:solidFill>
                <a:effectLst/>
                <a:latin typeface="San "/>
                <a:ea typeface="Times New Roman" panose="02020603050405020304" pitchFamily="18" charset="0"/>
              </a:rPr>
              <a:t>rgent threat to global health.</a:t>
            </a:r>
            <a:endParaRPr lang="en-US" sz="2400" dirty="0">
              <a:solidFill>
                <a:srgbClr val="222222"/>
              </a:solidFill>
              <a:latin typeface="San 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San "/>
                <a:ea typeface="Times New Roman" panose="02020603050405020304" pitchFamily="18" charset="0"/>
              </a:rPr>
              <a:t>Become challenge for hospitals and clinics in distributing resource and patients</a:t>
            </a:r>
            <a:endParaRPr lang="en-US" sz="2400" dirty="0">
              <a:solidFill>
                <a:srgbClr val="222222"/>
              </a:solidFill>
              <a:effectLst/>
              <a:latin typeface="San 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2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B3D2-E0D8-2E84-75E8-06A575E6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8D18-1348-EA24-FD4B-C09C3614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nalyze how well the predictive models compare to the reality.</a:t>
            </a:r>
          </a:p>
          <a:p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easure the error between the prediction and the real.</a:t>
            </a:r>
          </a:p>
          <a:p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valuating models for usefulness / accuracy.</a:t>
            </a:r>
          </a:p>
          <a:p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</a:rPr>
              <a:t>Help government agencies to</a:t>
            </a:r>
            <a:r>
              <a:rPr lang="en-US" b="0" i="0" dirty="0">
                <a:solidFill>
                  <a:srgbClr val="4C4D4F"/>
                </a:solidFill>
                <a:effectLst/>
                <a:latin typeface="avenirnextltw01-regular"/>
              </a:rPr>
              <a:t> predict ahead of their emergence, potential future scenarios. </a:t>
            </a:r>
            <a:r>
              <a:rPr lang="en-US" dirty="0">
                <a:solidFill>
                  <a:srgbClr val="4C4D4F"/>
                </a:solidFill>
                <a:latin typeface="avenirnextltw01-regular"/>
              </a:rPr>
              <a:t>Help hospital and agencies for</a:t>
            </a:r>
            <a:r>
              <a:rPr lang="en-US" b="0" i="0" dirty="0">
                <a:solidFill>
                  <a:srgbClr val="4C4D4F"/>
                </a:solidFill>
                <a:effectLst/>
                <a:latin typeface="avenirnextltw01-regular"/>
              </a:rPr>
              <a:t> planning and policy making.</a:t>
            </a:r>
          </a:p>
        </p:txBody>
      </p:sp>
    </p:spTree>
    <p:extLst>
      <p:ext uri="{BB962C8B-B14F-4D97-AF65-F5344CB8AC3E}">
        <p14:creationId xmlns:p14="http://schemas.microsoft.com/office/powerpoint/2010/main" val="218233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7D3D-AED6-CD0F-80D6-267DF04E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 sources and preprocessing</a:t>
            </a:r>
            <a:endParaRPr lang="en-US" sz="5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9477-3861-B0C7-48C1-AC271E10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150581" cy="3760891"/>
          </a:xfrm>
        </p:spPr>
        <p:txBody>
          <a:bodyPr/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 data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Institute for Health Metrics and Evaluation (IHME) </a:t>
            </a:r>
            <a:r>
              <a:rPr lang="en-US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https://www.healthdata.org/covid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Ensemble (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https://www.cdc.gov/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0FA28D-0A75-6981-C9E9-1236E97B3CFB}"/>
              </a:ext>
            </a:extLst>
          </p:cNvPr>
          <p:cNvSpPr txBox="1">
            <a:spLocks/>
          </p:cNvSpPr>
          <p:nvPr/>
        </p:nvSpPr>
        <p:spPr>
          <a:xfrm>
            <a:off x="5758070" y="2108201"/>
            <a:ext cx="4150581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 data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Institute for Health Metrics and Evaluation (IHME) </a:t>
            </a: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https://www.healthdata.org/covid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0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8254-CC54-BAB9-6022-88628FFB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 data</a:t>
            </a:r>
            <a:endParaRPr lang="en-US" sz="4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6AE928-30D7-27C2-93C0-FA3776B8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7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8254-CC54-BAB9-6022-88628FFB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 data</a:t>
            </a:r>
            <a:endParaRPr lang="en-US" sz="4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3F52-2C68-CE79-3CEC-AD1DF9431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22713"/>
            <a:ext cx="5303520" cy="3046379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are 4 sets of daily </a:t>
            </a:r>
            <a:b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predicted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January 28, 2021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April 30, 2021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July 30, 2021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November 1, 2021 </a:t>
            </a:r>
            <a:endParaRPr lang="en-US" sz="2000" b="0" i="0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42174-E6DF-B066-E48D-01B11EFF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621" y="2572767"/>
            <a:ext cx="6933537" cy="36671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569E6D-B84B-9F88-EF78-E9EC2A9EAEF2}"/>
              </a:ext>
            </a:extLst>
          </p:cNvPr>
          <p:cNvSpPr txBox="1"/>
          <p:nvPr/>
        </p:nvSpPr>
        <p:spPr>
          <a:xfrm>
            <a:off x="1097279" y="2078462"/>
            <a:ext cx="6933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Institute for Health Metrics and Evaluation (IHME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1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8254-CC54-BAB9-6022-88628FFB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 data</a:t>
            </a:r>
            <a:endParaRPr lang="en-US" sz="4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3F52-2C68-CE79-3CEC-AD1DF9431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39" y="2608994"/>
            <a:ext cx="3275937" cy="3760891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Normalize data per million people</a:t>
            </a:r>
            <a:endParaRPr lang="en-US" sz="2400" b="0" i="0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7EDE79-4CC0-A62F-3A7A-B8897D5C0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475" y="1369790"/>
            <a:ext cx="3688205" cy="49969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D81B61-D242-1DCE-5C69-90F85168A02B}"/>
              </a:ext>
            </a:extLst>
          </p:cNvPr>
          <p:cNvSpPr txBox="1"/>
          <p:nvPr/>
        </p:nvSpPr>
        <p:spPr>
          <a:xfrm>
            <a:off x="1097279" y="2078462"/>
            <a:ext cx="6933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Institute for Health Metrics and Evaluation (IHME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1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D770-C912-A0A8-9A6E-A6DB909E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 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5A13F-BB84-8B8F-39FC-014D22E5F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856507"/>
            <a:ext cx="10058400" cy="20805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50BEA7-56F0-0383-9348-7DF1A0FEC1A1}"/>
              </a:ext>
            </a:extLst>
          </p:cNvPr>
          <p:cNvSpPr txBox="1"/>
          <p:nvPr/>
        </p:nvSpPr>
        <p:spPr>
          <a:xfrm>
            <a:off x="1327868" y="2445600"/>
            <a:ext cx="271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456A6-9078-DAB2-6241-E3E5ECA23E40}"/>
              </a:ext>
            </a:extLst>
          </p:cNvPr>
          <p:cNvSpPr txBox="1"/>
          <p:nvPr/>
        </p:nvSpPr>
        <p:spPr>
          <a:xfrm>
            <a:off x="1097280" y="1944450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Ensemble (CDC.gov)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225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D770-C912-A0A8-9A6E-A6DB909E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 data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06B6B-187F-35E0-DBD8-71090133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5" y="2313782"/>
            <a:ext cx="10058400" cy="3760891"/>
          </a:xfrm>
        </p:spPr>
        <p:txBody>
          <a:bodyPr/>
          <a:lstStyle/>
          <a:p>
            <a:r>
              <a:rPr lang="en-US" dirty="0"/>
              <a:t>After 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3A149-2339-6921-B863-2516DA84E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007" y="2844372"/>
            <a:ext cx="3648075" cy="2505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E70191-9FF2-98FE-7EEC-A862AE4EDD46}"/>
              </a:ext>
            </a:extLst>
          </p:cNvPr>
          <p:cNvSpPr txBox="1"/>
          <p:nvPr/>
        </p:nvSpPr>
        <p:spPr>
          <a:xfrm>
            <a:off x="1097280" y="1944450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Ensemble (CDC.gov)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720303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{53D634A4-2AC7-4127-B149-90913983B579}tf56160789_win32</Template>
  <TotalTime>209</TotalTime>
  <Words>486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AdvOTea1a7398</vt:lpstr>
      <vt:lpstr>Arial</vt:lpstr>
      <vt:lpstr>avenirnextltw01-regular</vt:lpstr>
      <vt:lpstr>Bookman Old Style</vt:lpstr>
      <vt:lpstr>Calibri</vt:lpstr>
      <vt:lpstr>Courier New</vt:lpstr>
      <vt:lpstr>Franklin Gothic Book</vt:lpstr>
      <vt:lpstr>San </vt:lpstr>
      <vt:lpstr>Times New Roman</vt:lpstr>
      <vt:lpstr>Wingdings</vt:lpstr>
      <vt:lpstr>1_RetrospectVTI</vt:lpstr>
      <vt:lpstr>Performance of the United States COVID-19 forecasting models</vt:lpstr>
      <vt:lpstr>Motivation</vt:lpstr>
      <vt:lpstr>Goal</vt:lpstr>
      <vt:lpstr>Data sources and preprocessing</vt:lpstr>
      <vt:lpstr>Predicted data</vt:lpstr>
      <vt:lpstr>Predicted data</vt:lpstr>
      <vt:lpstr>Predicted data</vt:lpstr>
      <vt:lpstr>Predicted data</vt:lpstr>
      <vt:lpstr>Predicted data</vt:lpstr>
      <vt:lpstr>Predicted data</vt:lpstr>
      <vt:lpstr>Actual data</vt:lpstr>
      <vt:lpstr>Predicted vs actual deaths</vt:lpstr>
      <vt:lpstr>Explain RMSE</vt:lpstr>
      <vt:lpstr>Result</vt:lpstr>
      <vt:lpstr>Predicted vs actual Hospitalization</vt:lpstr>
      <vt:lpstr>Result</vt:lpstr>
      <vt:lpstr>Conclusions and challenges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of the United States COVID-19 forecasting models</dc:title>
  <dc:creator>Hay</dc:creator>
  <cp:lastModifiedBy>Hay</cp:lastModifiedBy>
  <cp:revision>11</cp:revision>
  <dcterms:created xsi:type="dcterms:W3CDTF">2022-08-11T16:03:48Z</dcterms:created>
  <dcterms:modified xsi:type="dcterms:W3CDTF">2022-08-11T22:11:26Z</dcterms:modified>
</cp:coreProperties>
</file>