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Wgu2Fg69scr/jZyxFVr5l0Gpk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BFC2D5-B5AD-4F2F-A34C-3306A227FB13}">
  <a:tblStyle styleId="{1CBFC2D5-B5AD-4F2F-A34C-3306A227FB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0D7588-102C-4E6A-82DF-BF56ABA2A40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63237"/>
  </p:normalViewPr>
  <p:slideViewPr>
    <p:cSldViewPr snapToGrid="0">
      <p:cViewPr varScale="1">
        <p:scale>
          <a:sx n="77" d="100"/>
          <a:sy n="77" d="100"/>
        </p:scale>
        <p:origin x="22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a:t>
            </a:r>
            <a:r>
              <a:rPr lang="en-CN" dirty="0"/>
              <a:t>i everyone, we are group 22 and we are please to give a presentation about our group project. </a:t>
            </a:r>
          </a:p>
          <a:p>
            <a:pPr marL="0" lvl="0" indent="0" algn="l" rtl="0">
              <a:lnSpc>
                <a:spcPct val="100000"/>
              </a:lnSpc>
              <a:spcBef>
                <a:spcPts val="0"/>
              </a:spcBef>
              <a:spcAft>
                <a:spcPts val="0"/>
              </a:spcAft>
              <a:buSzPts val="1400"/>
              <a:buNone/>
            </a:pPr>
            <a:endParaRPr lang="en-CN" dirty="0"/>
          </a:p>
          <a:p>
            <a:pPr marL="0" lvl="0" indent="0" algn="l" rtl="0">
              <a:lnSpc>
                <a:spcPct val="100000"/>
              </a:lnSpc>
              <a:spcBef>
                <a:spcPts val="0"/>
              </a:spcBef>
              <a:spcAft>
                <a:spcPts val="0"/>
              </a:spcAft>
              <a:buSzPts val="1400"/>
              <a:buNone/>
            </a:pPr>
            <a:r>
              <a:rPr lang="en-CN" dirty="0"/>
              <a:t>When we first start to investigate this task, a debate within our group has been raised. </a:t>
            </a:r>
          </a:p>
          <a:p>
            <a:pPr marL="0" lvl="0" indent="0" algn="l" rtl="0">
              <a:lnSpc>
                <a:spcPct val="100000"/>
              </a:lnSpc>
              <a:spcBef>
                <a:spcPts val="0"/>
              </a:spcBef>
              <a:spcAft>
                <a:spcPts val="0"/>
              </a:spcAft>
              <a:buSzPts val="1400"/>
              <a:buNone/>
            </a:pPr>
            <a:endParaRPr lang="en-CN"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e840413b3_7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9e840413b3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e840413b3_5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9e840413b3_5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e840413b3_1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29e840413b3_1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e840413b3_5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29e840413b3_5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e840413b3_0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Now we can see that the gradient boost approach has achieved very good performance. </a:t>
            </a:r>
          </a:p>
        </p:txBody>
      </p:sp>
      <p:sp>
        <p:nvSpPr>
          <p:cNvPr id="198" name="Google Shape;198;g29e840413b3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e840413b3_4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But can we use </a:t>
            </a:r>
            <a:r>
              <a:rPr lang="en-US" dirty="0" err="1"/>
              <a:t>nn</a:t>
            </a:r>
            <a:r>
              <a:rPr lang="en-US" dirty="0"/>
              <a:t> to </a:t>
            </a:r>
            <a:r>
              <a:rPr lang="en-US" dirty="0" err="1"/>
              <a:t>ourperform</a:t>
            </a:r>
            <a:r>
              <a:rPr lang="en-US" dirty="0"/>
              <a:t> it?</a:t>
            </a:r>
            <a:endParaRPr dirty="0"/>
          </a:p>
        </p:txBody>
      </p:sp>
      <p:sp>
        <p:nvSpPr>
          <p:cNvPr id="204" name="Google Shape;204;g29e840413b3_4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e840413b3_4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With this question, we further explore varies deep learning models.</a:t>
            </a:r>
            <a:endParaRPr dirty="0"/>
          </a:p>
        </p:txBody>
      </p:sp>
      <p:sp>
        <p:nvSpPr>
          <p:cNvPr id="216" name="Google Shape;216;g29e840413b3_4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e840413b3_0_1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First we tried MLP and temporal model LSTM. The </a:t>
            </a:r>
            <a:r>
              <a:rPr lang="en-US" dirty="0" err="1"/>
              <a:t>mlp</a:t>
            </a:r>
            <a:r>
              <a:rPr lang="en-US" dirty="0"/>
              <a:t> has to linear layers, and our LSTM has 3 layers. it was trained with prediction loss and </a:t>
            </a:r>
            <a:r>
              <a:rPr lang="en-US" dirty="0" err="1"/>
              <a:t>reontruction</a:t>
            </a:r>
            <a:r>
              <a:rPr lang="en-US" dirty="0"/>
              <a:t> loss, for token change prediction and label prediction at each timestep. </a:t>
            </a:r>
          </a:p>
          <a:p>
            <a:pPr marL="0" lvl="0" indent="0" algn="l" rtl="0">
              <a:lnSpc>
                <a:spcPct val="100000"/>
              </a:lnSpc>
              <a:spcBef>
                <a:spcPts val="0"/>
              </a:spcBef>
              <a:spcAft>
                <a:spcPts val="0"/>
              </a:spcAft>
              <a:buSzPts val="1400"/>
              <a:buNone/>
            </a:pPr>
            <a:endParaRPr dirty="0"/>
          </a:p>
        </p:txBody>
      </p:sp>
      <p:sp>
        <p:nvSpPr>
          <p:cNvPr id="225" name="Google Shape;225;g29e840413b3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e840413b3_4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LSTM achieved 0.76 when we only feed the lab test features to it. However, MLP has slightly lower performance with only .72 at most. When training our model, w found the AUC dd not increase which </a:t>
            </a:r>
            <a:r>
              <a:rPr lang="en-US" dirty="0" err="1"/>
              <a:t>suggect</a:t>
            </a:r>
            <a:r>
              <a:rPr lang="en-US" dirty="0"/>
              <a:t> the model is very </a:t>
            </a:r>
            <a:r>
              <a:rPr lang="en-US" dirty="0" err="1"/>
              <a:t>esay</a:t>
            </a:r>
            <a:r>
              <a:rPr lang="en-US" dirty="0"/>
              <a:t> to </a:t>
            </a:r>
            <a:r>
              <a:rPr lang="en-US" dirty="0" err="1"/>
              <a:t>overft</a:t>
            </a:r>
            <a:r>
              <a:rPr lang="en-US" dirty="0"/>
              <a:t> the dataset. </a:t>
            </a:r>
            <a:endParaRPr dirty="0"/>
          </a:p>
        </p:txBody>
      </p:sp>
      <p:sp>
        <p:nvSpPr>
          <p:cNvPr id="235" name="Google Shape;235;g29e840413b3_4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e840413b3_4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Later one, we further tried some complicated pipeline. Since we observe that only the lab-test features are time dependent, so we split our feature  into temporal group (lab test features), and static group, which is all of features except lab features + length of stays.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then use MLP and LSTM to act as two encoders and output two internal vectors for this two kind of features,  and then concatenate their output to another MLP. But this actually perform worse than any single one.</a:t>
            </a:r>
          </a:p>
          <a:p>
            <a:pPr marL="0" lvl="0" indent="0" algn="l" rtl="0">
              <a:lnSpc>
                <a:spcPct val="100000"/>
              </a:lnSpc>
              <a:spcBef>
                <a:spcPts val="0"/>
              </a:spcBef>
              <a:spcAft>
                <a:spcPts val="0"/>
              </a:spcAft>
              <a:buSzPts val="1400"/>
              <a:buNone/>
            </a:pPr>
            <a:endParaRPr dirty="0"/>
          </a:p>
        </p:txBody>
      </p:sp>
      <p:sp>
        <p:nvSpPr>
          <p:cNvPr id="243" name="Google Shape;243;g29e840413b3_4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e840413b3_4_2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N" dirty="0"/>
              <a:t>Whether we should take the ml approach or a deep learning approach to do this task. Because naively thinking from our limited knowledge, nueral network seems very magic. What can’t AI do right? </a:t>
            </a:r>
            <a:r>
              <a:rPr lang="en-US" dirty="0"/>
              <a:t>S</a:t>
            </a:r>
            <a:r>
              <a:rPr lang="en-CN" dirty="0"/>
              <a:t>o we split into 2 ml and dl subgroups to explore strageties based on the booth sides.</a:t>
            </a:r>
          </a:p>
          <a:p>
            <a:pPr marL="0" lvl="0" indent="0" algn="l" rtl="0">
              <a:lnSpc>
                <a:spcPct val="100000"/>
              </a:lnSpc>
              <a:spcBef>
                <a:spcPts val="0"/>
              </a:spcBef>
              <a:spcAft>
                <a:spcPts val="0"/>
              </a:spcAft>
              <a:buSzPts val="1400"/>
              <a:buNone/>
            </a:pPr>
            <a:endParaRPr lang="en-CN" dirty="0"/>
          </a:p>
          <a:p>
            <a:pPr marL="0" lvl="0" indent="0" algn="l" rtl="0">
              <a:lnSpc>
                <a:spcPct val="100000"/>
              </a:lnSpc>
              <a:spcBef>
                <a:spcPts val="0"/>
              </a:spcBef>
              <a:spcAft>
                <a:spcPts val="0"/>
              </a:spcAft>
              <a:buSzPts val="1400"/>
              <a:buNone/>
            </a:pPr>
            <a:r>
              <a:rPr lang="en-CN" dirty="0"/>
              <a:t>Next we are pleased to share about what we have done, no matter it succceed or failed.</a:t>
            </a:r>
          </a:p>
          <a:p>
            <a:pPr marL="0" lvl="0" indent="0" algn="l" rtl="0">
              <a:lnSpc>
                <a:spcPct val="100000"/>
              </a:lnSpc>
              <a:spcBef>
                <a:spcPts val="0"/>
              </a:spcBef>
              <a:spcAft>
                <a:spcPts val="0"/>
              </a:spcAft>
              <a:buSzPts val="1400"/>
              <a:buNone/>
            </a:pPr>
            <a:endParaRPr dirty="0"/>
          </a:p>
        </p:txBody>
      </p:sp>
      <p:sp>
        <p:nvSpPr>
          <p:cNvPr id="93" name="Google Shape;93;g29e840413b3_4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e840413b3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After tuning our NN for many times, we cannot further increase the performance so we turned </a:t>
            </a:r>
            <a:r>
              <a:rPr lang="en-US" dirty="0" err="1"/>
              <a:t>simlariity</a:t>
            </a:r>
            <a:r>
              <a:rPr lang="en-US" dirty="0"/>
              <a:t> based method</a:t>
            </a:r>
            <a:r>
              <a:rPr lang="zh-CN" altLang="en-US" dirty="0"/>
              <a:t>。</a:t>
            </a:r>
            <a:r>
              <a:rPr lang="en-US" altLang="zh-CN" dirty="0"/>
              <a:t>We observed that the KNN can </a:t>
            </a:r>
            <a:r>
              <a:rPr lang="en-US" altLang="zh-CN" dirty="0" err="1"/>
              <a:t>acheve</a:t>
            </a:r>
            <a:r>
              <a:rPr lang="en-US" altLang="zh-CN" dirty="0"/>
              <a:t> a not bad performance, 0.74, </a:t>
            </a:r>
            <a:r>
              <a:rPr lang="en-US" altLang="zh-CN" dirty="0" err="1"/>
              <a:t>uggest</a:t>
            </a:r>
            <a:r>
              <a:rPr lang="en-US" altLang="zh-CN" dirty="0"/>
              <a:t> patients with similar features also lead to similar </a:t>
            </a:r>
            <a:r>
              <a:rPr lang="en-US" altLang="zh-CN" dirty="0" err="1"/>
              <a:t>predctioin</a:t>
            </a:r>
            <a:r>
              <a:rPr lang="en-US" altLang="zh-CN" dirty="0"/>
              <a:t>. So we use metric learning to narrow the distance between the same pair an ….</a:t>
            </a:r>
          </a:p>
          <a:p>
            <a:pPr marL="0" lvl="0" indent="0" algn="l" rtl="0">
              <a:lnSpc>
                <a:spcPct val="100000"/>
              </a:lnSpc>
              <a:spcBef>
                <a:spcPts val="0"/>
              </a:spcBef>
              <a:spcAft>
                <a:spcPts val="0"/>
              </a:spcAft>
              <a:buSzPts val="1400"/>
              <a:buNone/>
            </a:pPr>
            <a:r>
              <a:rPr lang="en-US" dirty="0"/>
              <a:t>0.65. </a:t>
            </a:r>
            <a:endParaRPr dirty="0"/>
          </a:p>
        </p:txBody>
      </p:sp>
      <p:sp>
        <p:nvSpPr>
          <p:cNvPr id="251" name="Google Shape;251;g29e840413b3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9e840413b3_4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Another </a:t>
            </a:r>
            <a:r>
              <a:rPr lang="en-US" dirty="0" err="1"/>
              <a:t>simlarity</a:t>
            </a:r>
            <a:r>
              <a:rPr lang="en-US" dirty="0"/>
              <a:t> method we have tried s GNN. We </a:t>
            </a:r>
            <a:r>
              <a:rPr lang="en-US" dirty="0" err="1"/>
              <a:t>frst</a:t>
            </a:r>
            <a:r>
              <a:rPr lang="en-US" dirty="0"/>
              <a:t> construct a graph based on the patient information, where the edges is defined as the similarity between patient features. </a:t>
            </a:r>
            <a:endParaRPr dirty="0"/>
          </a:p>
        </p:txBody>
      </p:sp>
      <p:sp>
        <p:nvSpPr>
          <p:cNvPr id="260" name="Google Shape;260;g29e840413b3_4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e840413b3_4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b="0" i="0" dirty="0">
              <a:solidFill>
                <a:srgbClr val="000000"/>
              </a:solidFill>
              <a:effectLst/>
              <a:latin typeface="-apple-system"/>
            </a:endParaRPr>
          </a:p>
          <a:p>
            <a:pPr marL="0" lvl="0" indent="0" algn="l" rtl="0">
              <a:lnSpc>
                <a:spcPct val="100000"/>
              </a:lnSpc>
              <a:spcBef>
                <a:spcPts val="0"/>
              </a:spcBef>
              <a:spcAft>
                <a:spcPts val="0"/>
              </a:spcAft>
              <a:buSzPts val="1400"/>
              <a:buNone/>
            </a:pPr>
            <a:r>
              <a:rPr lang="en-US" b="0" i="0" dirty="0">
                <a:solidFill>
                  <a:srgbClr val="000000"/>
                </a:solidFill>
                <a:effectLst/>
                <a:latin typeface="-apple-system"/>
              </a:rPr>
              <a:t>GCN is feed </a:t>
            </a:r>
            <a:r>
              <a:rPr lang="en-US" b="0" i="0" dirty="0" err="1">
                <a:solidFill>
                  <a:srgbClr val="000000"/>
                </a:solidFill>
                <a:effectLst/>
                <a:latin typeface="-apple-system"/>
              </a:rPr>
              <a:t>wth</a:t>
            </a:r>
            <a:r>
              <a:rPr lang="en-US" b="0" i="0" dirty="0">
                <a:solidFill>
                  <a:srgbClr val="000000"/>
                </a:solidFill>
                <a:effectLst/>
                <a:latin typeface="-apple-system"/>
              </a:rPr>
              <a:t> a graph where each node is connected to its 20 nearest neighbors. Actually this did not have a good performance. It </a:t>
            </a:r>
            <a:r>
              <a:rPr lang="en-US" b="0" i="0" dirty="0" err="1">
                <a:solidFill>
                  <a:srgbClr val="000000"/>
                </a:solidFill>
                <a:effectLst/>
                <a:latin typeface="-apple-system"/>
              </a:rPr>
              <a:t>finnaly</a:t>
            </a:r>
            <a:r>
              <a:rPr lang="en-US" b="0" i="0" dirty="0">
                <a:solidFill>
                  <a:srgbClr val="000000"/>
                </a:solidFill>
                <a:effectLst/>
                <a:latin typeface="-apple-system"/>
              </a:rPr>
              <a:t> </a:t>
            </a:r>
            <a:r>
              <a:rPr lang="en-US" b="0" i="0" dirty="0" err="1">
                <a:solidFill>
                  <a:srgbClr val="000000"/>
                </a:solidFill>
                <a:effectLst/>
                <a:latin typeface="-apple-system"/>
              </a:rPr>
              <a:t>acheved</a:t>
            </a:r>
            <a:r>
              <a:rPr lang="en-US" b="0" i="0" dirty="0">
                <a:solidFill>
                  <a:srgbClr val="000000"/>
                </a:solidFill>
                <a:effectLst/>
                <a:latin typeface="-apple-system"/>
              </a:rPr>
              <a:t>  0.7.</a:t>
            </a:r>
          </a:p>
          <a:p>
            <a:pPr marL="0" lvl="0" indent="0" algn="l" rtl="0">
              <a:lnSpc>
                <a:spcPct val="100000"/>
              </a:lnSpc>
              <a:spcBef>
                <a:spcPts val="0"/>
              </a:spcBef>
              <a:spcAft>
                <a:spcPts val="0"/>
              </a:spcAft>
              <a:buSzPts val="1400"/>
              <a:buNone/>
            </a:pPr>
            <a:endParaRPr lang="en-US" b="0" i="0" dirty="0">
              <a:solidFill>
                <a:srgbClr val="000000"/>
              </a:solidFill>
              <a:effectLst/>
              <a:latin typeface="-apple-system"/>
            </a:endParaRPr>
          </a:p>
          <a:p>
            <a:pPr marL="0" lvl="0" indent="0" algn="l" rtl="0">
              <a:lnSpc>
                <a:spcPct val="100000"/>
              </a:lnSpc>
              <a:spcBef>
                <a:spcPts val="0"/>
              </a:spcBef>
              <a:spcAft>
                <a:spcPts val="0"/>
              </a:spcAft>
              <a:buSzPts val="1400"/>
              <a:buNone/>
            </a:pPr>
            <a:r>
              <a:rPr lang="en-US" b="0" i="0" dirty="0">
                <a:solidFill>
                  <a:srgbClr val="000000"/>
                </a:solidFill>
                <a:effectLst/>
                <a:latin typeface="-apple-system"/>
              </a:rPr>
              <a:t>During training, we observe that, If the number of edges connecting each node to its neighbors is increased beyond 20, it seems that the graph convolution becomes smoother, which typically would mean that the features across the graph become more homogeneous. However, this also leads to the issue of vanishing gradients.</a:t>
            </a:r>
            <a:endParaRPr dirty="0"/>
          </a:p>
        </p:txBody>
      </p:sp>
      <p:sp>
        <p:nvSpPr>
          <p:cNvPr id="268" name="Google Shape;268;g29e840413b3_4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e840413b3_4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After all this tries, we can see our dl approach cannot beat gradient boost, LSTM can only</a:t>
            </a:r>
            <a:r>
              <a:rPr lang="zh-CN" altLang="en-US" dirty="0"/>
              <a:t> </a:t>
            </a:r>
            <a:r>
              <a:rPr lang="en-US" dirty="0" err="1"/>
              <a:t>acheve</a:t>
            </a:r>
            <a:r>
              <a:rPr lang="en-US" dirty="0"/>
              <a:t> </a:t>
            </a:r>
            <a:r>
              <a:rPr lang="en-US" dirty="0" err="1"/>
              <a:t>slghtly</a:t>
            </a:r>
            <a:r>
              <a:rPr lang="en-US" dirty="0"/>
              <a:t> better performance with logistic regression. SO this </a:t>
            </a:r>
            <a:r>
              <a:rPr lang="en-US" dirty="0" err="1"/>
              <a:t>mght</a:t>
            </a:r>
            <a:r>
              <a:rPr lang="en-US" dirty="0"/>
              <a:t> explained why our fusion network fail since t is just too complicated. </a:t>
            </a:r>
            <a:r>
              <a:rPr lang="en-US" dirty="0" err="1"/>
              <a:t>Snce</a:t>
            </a:r>
            <a:r>
              <a:rPr lang="en-US" dirty="0"/>
              <a:t> logistic regression </a:t>
            </a:r>
            <a:r>
              <a:rPr lang="en-US" dirty="0" err="1"/>
              <a:t>iis</a:t>
            </a:r>
            <a:r>
              <a:rPr lang="en-US" dirty="0"/>
              <a:t> enough.</a:t>
            </a:r>
            <a:endParaRPr dirty="0"/>
          </a:p>
        </p:txBody>
      </p:sp>
      <p:sp>
        <p:nvSpPr>
          <p:cNvPr id="276" name="Google Shape;276;g29e840413b3_4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9e840413b3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If we have chance to further improve our </a:t>
            </a:r>
            <a:r>
              <a:rPr lang="en-US" dirty="0" err="1"/>
              <a:t>stagety</a:t>
            </a:r>
            <a:r>
              <a:rPr lang="en-US" dirty="0"/>
              <a:t>, we may focus more on feature engineer to import the performance of boosting or LR. Maybe add several more features to </a:t>
            </a:r>
            <a:r>
              <a:rPr lang="en-US" dirty="0" err="1"/>
              <a:t>reprensent</a:t>
            </a:r>
            <a:r>
              <a:rPr lang="en-US" dirty="0"/>
              <a:t> </a:t>
            </a:r>
            <a:r>
              <a:rPr lang="en-US" dirty="0" err="1"/>
              <a:t>thetemporal</a:t>
            </a:r>
            <a:r>
              <a:rPr lang="en-US" dirty="0"/>
              <a:t> feature is enough, rather than let a </a:t>
            </a:r>
            <a:r>
              <a:rPr lang="en-US" dirty="0" err="1"/>
              <a:t>nn</a:t>
            </a:r>
            <a:r>
              <a:rPr lang="en-US" dirty="0"/>
              <a:t> to learn it. On the other hand, since our </a:t>
            </a:r>
            <a:r>
              <a:rPr lang="en-US" dirty="0" err="1"/>
              <a:t>lSTM</a:t>
            </a:r>
            <a:r>
              <a:rPr lang="en-US" dirty="0"/>
              <a:t> also have good performance, we may consider whether there is some way to combine their </a:t>
            </a:r>
            <a:r>
              <a:rPr lang="en-US" dirty="0" err="1"/>
              <a:t>thrength</a:t>
            </a:r>
            <a:r>
              <a:rPr lang="en-US" dirty="0"/>
              <a:t> together.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p:txBody>
      </p:sp>
      <p:sp>
        <p:nvSpPr>
          <p:cNvPr id="285" name="Google Shape;285;g29e840413b3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9e840413b3_5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29e840413b3_5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e840413b3_4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29e840413b3_4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e840413b3_0_1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29e840413b3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e840413b3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29e840413b3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e840413b3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9e840413b3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e840413b3_5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9e840413b3_5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e840413b3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9e840413b3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e840413b3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9e840413b3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5183188" y="987425"/>
            <a:ext cx="6172200" cy="4873625"/>
          </a:xfrm>
          <a:prstGeom prst="rect">
            <a:avLst/>
          </a:prstGeom>
          <a:noFill/>
          <a:ln>
            <a:noFill/>
          </a:ln>
        </p:spPr>
      </p:sp>
      <p:sp>
        <p:nvSpPr>
          <p:cNvPr id="68" name="Google Shape;6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87"/>
        <p:cNvGrpSpPr/>
        <p:nvPr/>
      </p:nvGrpSpPr>
      <p:grpSpPr>
        <a:xfrm>
          <a:off x="0" y="0"/>
          <a:ext cx="0" cy="0"/>
          <a:chOff x="0" y="0"/>
          <a:chExt cx="0" cy="0"/>
        </a:xfrm>
      </p:grpSpPr>
      <p:sp>
        <p:nvSpPr>
          <p:cNvPr id="88" name="Google Shape;88;p1"/>
          <p:cNvSpPr/>
          <p:nvPr/>
        </p:nvSpPr>
        <p:spPr>
          <a:xfrm>
            <a:off x="209100" y="19185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txBox="1"/>
          <p:nvPr/>
        </p:nvSpPr>
        <p:spPr>
          <a:xfrm>
            <a:off x="984425" y="987125"/>
            <a:ext cx="110736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6000" b="1">
                <a:solidFill>
                  <a:schemeClr val="accent2"/>
                </a:solidFill>
                <a:latin typeface="Times New Roman"/>
                <a:ea typeface="Times New Roman"/>
                <a:cs typeface="Times New Roman"/>
                <a:sym typeface="Times New Roman"/>
              </a:rPr>
              <a:t>STAT3612 Group Project</a:t>
            </a:r>
            <a:endParaRPr sz="6000" b="1">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600"/>
              <a:buFont typeface="Arial"/>
              <a:buNone/>
            </a:pPr>
            <a:r>
              <a:rPr lang="en" sz="3600">
                <a:solidFill>
                  <a:schemeClr val="accent2"/>
                </a:solidFill>
                <a:latin typeface="Times New Roman"/>
                <a:ea typeface="Times New Roman"/>
                <a:cs typeface="Times New Roman"/>
                <a:sym typeface="Times New Roman"/>
              </a:rPr>
              <a:t>30-day All-Cause Hospital Readmission Prediction</a:t>
            </a:r>
            <a:endParaRPr sz="5200">
              <a:solidFill>
                <a:schemeClr val="accent2"/>
              </a:solidFill>
              <a:latin typeface="Times New Roman"/>
              <a:ea typeface="Times New Roman"/>
              <a:cs typeface="Times New Roman"/>
              <a:sym typeface="Times New Roman"/>
            </a:endParaRPr>
          </a:p>
        </p:txBody>
      </p:sp>
      <p:sp>
        <p:nvSpPr>
          <p:cNvPr id="90" name="Google Shape;90;p1"/>
          <p:cNvSpPr txBox="1"/>
          <p:nvPr/>
        </p:nvSpPr>
        <p:spPr>
          <a:xfrm>
            <a:off x="1128850" y="3204050"/>
            <a:ext cx="5203200" cy="2555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200" b="1">
                <a:solidFill>
                  <a:schemeClr val="dk2"/>
                </a:solidFill>
                <a:latin typeface="Times New Roman"/>
                <a:ea typeface="Times New Roman"/>
                <a:cs typeface="Times New Roman"/>
                <a:sym typeface="Times New Roman"/>
              </a:rPr>
              <a:t>PU Rui Ling           </a:t>
            </a:r>
            <a:endParaRPr sz="2200" b="1">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2200" b="1">
                <a:solidFill>
                  <a:schemeClr val="dk2"/>
                </a:solidFill>
                <a:latin typeface="Times New Roman"/>
                <a:ea typeface="Times New Roman"/>
                <a:cs typeface="Times New Roman"/>
                <a:sym typeface="Times New Roman"/>
              </a:rPr>
              <a:t>CHAN Hiu Yu       </a:t>
            </a:r>
            <a:br>
              <a:rPr lang="en" sz="2200" b="1">
                <a:solidFill>
                  <a:schemeClr val="dk2"/>
                </a:solidFill>
                <a:latin typeface="Times New Roman"/>
                <a:ea typeface="Times New Roman"/>
                <a:cs typeface="Times New Roman"/>
                <a:sym typeface="Times New Roman"/>
              </a:rPr>
            </a:br>
            <a:r>
              <a:rPr lang="en" sz="2200" b="1">
                <a:solidFill>
                  <a:schemeClr val="dk2"/>
                </a:solidFill>
                <a:latin typeface="Times New Roman"/>
                <a:ea typeface="Times New Roman"/>
                <a:cs typeface="Times New Roman"/>
                <a:sym typeface="Times New Roman"/>
              </a:rPr>
              <a:t>LYU Zhi Heng      </a:t>
            </a:r>
            <a:br>
              <a:rPr lang="en" sz="2200" b="1">
                <a:solidFill>
                  <a:schemeClr val="dk2"/>
                </a:solidFill>
                <a:latin typeface="Times New Roman"/>
                <a:ea typeface="Times New Roman"/>
                <a:cs typeface="Times New Roman"/>
                <a:sym typeface="Times New Roman"/>
              </a:rPr>
            </a:br>
            <a:r>
              <a:rPr lang="en" sz="2200" b="1">
                <a:solidFill>
                  <a:schemeClr val="dk2"/>
                </a:solidFill>
                <a:latin typeface="Times New Roman"/>
                <a:ea typeface="Times New Roman"/>
                <a:cs typeface="Times New Roman"/>
                <a:sym typeface="Times New Roman"/>
              </a:rPr>
              <a:t>WONG Wai Chak </a:t>
            </a:r>
            <a:endParaRPr sz="2200" b="1">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2200" b="1">
                <a:solidFill>
                  <a:schemeClr val="dk2"/>
                </a:solidFill>
                <a:latin typeface="Times New Roman"/>
                <a:ea typeface="Times New Roman"/>
                <a:cs typeface="Times New Roman"/>
                <a:sym typeface="Times New Roman"/>
              </a:rPr>
              <a:t>JIANG Xiao           </a:t>
            </a:r>
            <a:endParaRPr sz="2200" b="1">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66"/>
        <p:cNvGrpSpPr/>
        <p:nvPr/>
      </p:nvGrpSpPr>
      <p:grpSpPr>
        <a:xfrm>
          <a:off x="0" y="0"/>
          <a:ext cx="0" cy="0"/>
          <a:chOff x="0" y="0"/>
          <a:chExt cx="0" cy="0"/>
        </a:xfrm>
      </p:grpSpPr>
      <p:graphicFrame>
        <p:nvGraphicFramePr>
          <p:cNvPr id="167" name="Google Shape;167;g29e840413b3_7_0"/>
          <p:cNvGraphicFramePr/>
          <p:nvPr/>
        </p:nvGraphicFramePr>
        <p:xfrm>
          <a:off x="710825" y="2067513"/>
          <a:ext cx="9266175" cy="1282807"/>
        </p:xfrm>
        <a:graphic>
          <a:graphicData uri="http://schemas.openxmlformats.org/drawingml/2006/table">
            <a:tbl>
              <a:tblPr>
                <a:noFill/>
                <a:tableStyleId>{750D7588-102C-4E6A-82DF-BF56ABA2A400}</a:tableStyleId>
              </a:tblPr>
              <a:tblGrid>
                <a:gridCol w="3634400">
                  <a:extLst>
                    <a:ext uri="{9D8B030D-6E8A-4147-A177-3AD203B41FA5}">
                      <a16:colId xmlns:a16="http://schemas.microsoft.com/office/drawing/2014/main" val="20000"/>
                    </a:ext>
                  </a:extLst>
                </a:gridCol>
                <a:gridCol w="2429800">
                  <a:extLst>
                    <a:ext uri="{9D8B030D-6E8A-4147-A177-3AD203B41FA5}">
                      <a16:colId xmlns:a16="http://schemas.microsoft.com/office/drawing/2014/main" val="20001"/>
                    </a:ext>
                  </a:extLst>
                </a:gridCol>
                <a:gridCol w="3201975">
                  <a:extLst>
                    <a:ext uri="{9D8B030D-6E8A-4147-A177-3AD203B41FA5}">
                      <a16:colId xmlns:a16="http://schemas.microsoft.com/office/drawing/2014/main" val="20002"/>
                    </a:ext>
                  </a:extLst>
                </a:gridCol>
              </a:tblGrid>
              <a:tr h="460775">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5"/>
                    </a:solidFill>
                  </a:tcPr>
                </a:tc>
                <a:tc>
                  <a:txBody>
                    <a:bodyPr/>
                    <a:lstStyle/>
                    <a:p>
                      <a:pPr marL="0" lvl="0" indent="0" algn="l" rtl="0">
                        <a:lnSpc>
                          <a:spcPct val="115000"/>
                        </a:lnSpc>
                        <a:spcBef>
                          <a:spcPts val="0"/>
                        </a:spcBef>
                        <a:spcAft>
                          <a:spcPts val="0"/>
                        </a:spcAft>
                        <a:buNone/>
                      </a:pPr>
                      <a:r>
                        <a:rPr lang="en" sz="1800" b="1">
                          <a:solidFill>
                            <a:srgbClr val="FFFFFF"/>
                          </a:solidFill>
                          <a:latin typeface="Times New Roman"/>
                          <a:ea typeface="Times New Roman"/>
                          <a:cs typeface="Times New Roman"/>
                          <a:sym typeface="Times New Roman"/>
                        </a:rPr>
                        <a:t>Logistic Regression</a:t>
                      </a:r>
                      <a:endParaRPr sz="1800" b="1">
                        <a:solidFill>
                          <a:srgbClr val="FFFFFF"/>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5"/>
                    </a:solidFill>
                  </a:tcPr>
                </a:tc>
                <a:tc>
                  <a:txBody>
                    <a:bodyPr/>
                    <a:lstStyle/>
                    <a:p>
                      <a:pPr marL="0" lvl="0" indent="0" algn="l" rtl="0">
                        <a:lnSpc>
                          <a:spcPct val="115000"/>
                        </a:lnSpc>
                        <a:spcBef>
                          <a:spcPts val="0"/>
                        </a:spcBef>
                        <a:spcAft>
                          <a:spcPts val="0"/>
                        </a:spcAft>
                        <a:buNone/>
                      </a:pPr>
                      <a:r>
                        <a:rPr lang="en" sz="1800" b="1">
                          <a:solidFill>
                            <a:srgbClr val="FFFFFF"/>
                          </a:solidFill>
                        </a:rPr>
                        <a:t>Boosting</a:t>
                      </a:r>
                      <a:endParaRPr sz="1800" b="1">
                        <a:solidFill>
                          <a:srgbClr val="FFFFFF"/>
                        </a:solidFil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88675">
                <a:tc>
                  <a:txBody>
                    <a:bodyPr/>
                    <a:lstStyle/>
                    <a:p>
                      <a:pPr marL="0" lvl="0" indent="0" algn="l" rtl="0">
                        <a:lnSpc>
                          <a:spcPct val="115000"/>
                        </a:lnSpc>
                        <a:spcBef>
                          <a:spcPts val="0"/>
                        </a:spcBef>
                        <a:spcAft>
                          <a:spcPts val="0"/>
                        </a:spcAft>
                        <a:buNone/>
                      </a:pPr>
                      <a:r>
                        <a:rPr lang="en" sz="1800">
                          <a:solidFill>
                            <a:srgbClr val="FF0000"/>
                          </a:solidFill>
                          <a:latin typeface="Times New Roman"/>
                          <a:ea typeface="Times New Roman"/>
                          <a:cs typeface="Times New Roman"/>
                          <a:sym typeface="Times New Roman"/>
                        </a:rPr>
                        <a:t>Capturing of non-linear patterns</a:t>
                      </a:r>
                      <a:endParaRPr sz="1800">
                        <a:solidFill>
                          <a:srgbClr val="FF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F"/>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F"/>
                    </a:solidFill>
                  </a:tcPr>
                </a:tc>
                <a:tc>
                  <a:txBody>
                    <a:bodyPr/>
                    <a:lstStyle/>
                    <a:p>
                      <a:pPr marL="0" lvl="0" indent="0" algn="ctr" rtl="0">
                        <a:lnSpc>
                          <a:spcPct val="115000"/>
                        </a:lnSpc>
                        <a:spcBef>
                          <a:spcPts val="0"/>
                        </a:spcBef>
                        <a:spcAft>
                          <a:spcPts val="0"/>
                        </a:spcAft>
                        <a:buNone/>
                      </a:pPr>
                      <a:r>
                        <a:rPr lang="en" sz="1800"/>
                        <a:t>√</a:t>
                      </a:r>
                      <a:endParaRPr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440450">
                <a:tc>
                  <a:txBody>
                    <a:bodyPr/>
                    <a:lstStyle/>
                    <a:p>
                      <a:pPr marL="0" lvl="0" indent="0" algn="l" rtl="0">
                        <a:lnSpc>
                          <a:spcPct val="115000"/>
                        </a:lnSpc>
                        <a:spcBef>
                          <a:spcPts val="0"/>
                        </a:spcBef>
                        <a:spcAft>
                          <a:spcPts val="0"/>
                        </a:spcAft>
                        <a:buNone/>
                      </a:pPr>
                      <a:r>
                        <a:rPr lang="en" sz="1800">
                          <a:latin typeface="Times New Roman"/>
                          <a:ea typeface="Times New Roman"/>
                          <a:cs typeface="Times New Roman"/>
                          <a:sym typeface="Times New Roman"/>
                        </a:rPr>
                        <a:t>Handling with high-dimensional data</a:t>
                      </a:r>
                      <a:endParaRPr sz="18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FF7"/>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FF7"/>
                    </a:solidFill>
                  </a:tcPr>
                </a:tc>
                <a:tc>
                  <a:txBody>
                    <a:bodyPr/>
                    <a:lstStyle/>
                    <a:p>
                      <a:pPr marL="0" lvl="0" indent="0" algn="ctr" rtl="0">
                        <a:lnSpc>
                          <a:spcPct val="115000"/>
                        </a:lnSpc>
                        <a:spcBef>
                          <a:spcPts val="0"/>
                        </a:spcBef>
                        <a:spcAft>
                          <a:spcPts val="0"/>
                        </a:spcAft>
                        <a:buNone/>
                      </a:pPr>
                      <a:r>
                        <a:rPr lang="en" sz="1800"/>
                        <a:t>√</a:t>
                      </a:r>
                      <a:endParaRPr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bl>
          </a:graphicData>
        </a:graphic>
      </p:graphicFrame>
      <p:graphicFrame>
        <p:nvGraphicFramePr>
          <p:cNvPr id="168" name="Google Shape;168;g29e840413b3_7_0"/>
          <p:cNvGraphicFramePr/>
          <p:nvPr/>
        </p:nvGraphicFramePr>
        <p:xfrm>
          <a:off x="7454925" y="3758813"/>
          <a:ext cx="3880925" cy="2511900"/>
        </p:xfrm>
        <a:graphic>
          <a:graphicData uri="http://schemas.openxmlformats.org/drawingml/2006/table">
            <a:tbl>
              <a:tblPr>
                <a:noFill/>
                <a:tableStyleId>{750D7588-102C-4E6A-82DF-BF56ABA2A400}</a:tableStyleId>
              </a:tblPr>
              <a:tblGrid>
                <a:gridCol w="2050825">
                  <a:extLst>
                    <a:ext uri="{9D8B030D-6E8A-4147-A177-3AD203B41FA5}">
                      <a16:colId xmlns:a16="http://schemas.microsoft.com/office/drawing/2014/main" val="20000"/>
                    </a:ext>
                  </a:extLst>
                </a:gridCol>
                <a:gridCol w="1830100">
                  <a:extLst>
                    <a:ext uri="{9D8B030D-6E8A-4147-A177-3AD203B41FA5}">
                      <a16:colId xmlns:a16="http://schemas.microsoft.com/office/drawing/2014/main" val="20001"/>
                    </a:ext>
                  </a:extLst>
                </a:gridCol>
              </a:tblGrid>
              <a:tr h="378925">
                <a:tc>
                  <a:txBody>
                    <a:bodyPr/>
                    <a:lstStyle/>
                    <a:p>
                      <a:pPr marL="0" lvl="0" indent="0" algn="ctr" rtl="0">
                        <a:lnSpc>
                          <a:spcPct val="115000"/>
                        </a:lnSpc>
                        <a:spcBef>
                          <a:spcPts val="0"/>
                        </a:spcBef>
                        <a:spcAft>
                          <a:spcPts val="0"/>
                        </a:spcAft>
                        <a:buNone/>
                      </a:pPr>
                      <a:r>
                        <a:rPr lang="en" sz="1600" b="1" dirty="0">
                          <a:latin typeface="Times New Roman"/>
                          <a:ea typeface="Times New Roman"/>
                          <a:cs typeface="Times New Roman"/>
                          <a:sym typeface="Times New Roman"/>
                        </a:rPr>
                        <a:t>Model</a:t>
                      </a:r>
                      <a:endParaRPr sz="1600" b="1" dirty="0">
                        <a:latin typeface="Times New Roman"/>
                        <a:ea typeface="Times New Roman"/>
                        <a:cs typeface="Times New Roman"/>
                        <a:sym typeface="Times New Roman"/>
                      </a:endParaRPr>
                    </a:p>
                  </a:txBody>
                  <a:tcPr marL="74550" marR="74550" marT="37200" marB="372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4B183"/>
                    </a:solidFill>
                  </a:tcPr>
                </a:tc>
                <a:tc>
                  <a:txBody>
                    <a:bodyPr/>
                    <a:lstStyle/>
                    <a:p>
                      <a:pPr marL="0" lvl="0" indent="0" algn="ctr" rtl="0">
                        <a:lnSpc>
                          <a:spcPct val="115000"/>
                        </a:lnSpc>
                        <a:spcBef>
                          <a:spcPts val="0"/>
                        </a:spcBef>
                        <a:spcAft>
                          <a:spcPts val="0"/>
                        </a:spcAft>
                        <a:buNone/>
                      </a:pPr>
                      <a:r>
                        <a:rPr lang="en" sz="1600" b="1">
                          <a:latin typeface="Times New Roman"/>
                          <a:ea typeface="Times New Roman"/>
                          <a:cs typeface="Times New Roman"/>
                          <a:sym typeface="Times New Roman"/>
                        </a:rPr>
                        <a:t>Validation AUC</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4B183"/>
                    </a:solidFill>
                  </a:tcPr>
                </a:tc>
                <a:extLst>
                  <a:ext uri="{0D108BD9-81ED-4DB2-BD59-A6C34878D82A}">
                    <a16:rowId xmlns:a16="http://schemas.microsoft.com/office/drawing/2014/main" val="10000"/>
                  </a:ext>
                </a:extLst>
              </a:tr>
              <a:tr h="61580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Gradient Boosting</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0.7869</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1"/>
                  </a:ext>
                </a:extLst>
              </a:tr>
              <a:tr h="41945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XG Boost</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0.7742</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ECE8"/>
                    </a:solidFill>
                  </a:tcPr>
                </a:tc>
                <a:extLst>
                  <a:ext uri="{0D108BD9-81ED-4DB2-BD59-A6C34878D82A}">
                    <a16:rowId xmlns:a16="http://schemas.microsoft.com/office/drawing/2014/main" val="10002"/>
                  </a:ext>
                </a:extLst>
              </a:tr>
              <a:tr h="63365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Logistic Regression</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0.76</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3"/>
                  </a:ext>
                </a:extLst>
              </a:tr>
              <a:tr h="464075">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KNN</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dirty="0">
                          <a:latin typeface="Times New Roman"/>
                          <a:ea typeface="Times New Roman"/>
                          <a:cs typeface="Times New Roman"/>
                          <a:sym typeface="Times New Roman"/>
                        </a:rPr>
                        <a:t>0.7464</a:t>
                      </a:r>
                      <a:endParaRPr sz="1600" dirty="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ECE8"/>
                    </a:solidFill>
                  </a:tcPr>
                </a:tc>
                <a:extLst>
                  <a:ext uri="{0D108BD9-81ED-4DB2-BD59-A6C34878D82A}">
                    <a16:rowId xmlns:a16="http://schemas.microsoft.com/office/drawing/2014/main" val="10004"/>
                  </a:ext>
                </a:extLst>
              </a:tr>
            </a:tbl>
          </a:graphicData>
        </a:graphic>
      </p:graphicFrame>
      <p:sp>
        <p:nvSpPr>
          <p:cNvPr id="169" name="Google Shape;169;g29e840413b3_7_0"/>
          <p:cNvSpPr txBox="1"/>
          <p:nvPr/>
        </p:nvSpPr>
        <p:spPr>
          <a:xfrm>
            <a:off x="608775" y="1472350"/>
            <a:ext cx="123936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solidFill>
                  <a:schemeClr val="accent2"/>
                </a:solidFill>
                <a:latin typeface="Times New Roman"/>
                <a:ea typeface="Times New Roman"/>
                <a:cs typeface="Times New Roman"/>
                <a:sym typeface="Times New Roman"/>
              </a:rPr>
              <a:t>Fit the models with default parameters on training dataset and compare validation AUC </a:t>
            </a:r>
            <a:endParaRPr sz="2000" b="1">
              <a:solidFill>
                <a:schemeClr val="accent2"/>
              </a:solidFill>
              <a:latin typeface="Times New Roman"/>
              <a:ea typeface="Times New Roman"/>
              <a:cs typeface="Times New Roman"/>
              <a:sym typeface="Times New Roman"/>
            </a:endParaRPr>
          </a:p>
        </p:txBody>
      </p:sp>
      <p:sp>
        <p:nvSpPr>
          <p:cNvPr id="170" name="Google Shape;170;g29e840413b3_7_0"/>
          <p:cNvSpPr txBox="1"/>
          <p:nvPr/>
        </p:nvSpPr>
        <p:spPr>
          <a:xfrm>
            <a:off x="603175" y="3374525"/>
            <a:ext cx="6320700" cy="306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a:solidFill>
                  <a:srgbClr val="FF0000"/>
                </a:solidFill>
                <a:latin typeface="Times New Roman"/>
                <a:ea typeface="Times New Roman"/>
                <a:cs typeface="Times New Roman"/>
                <a:sym typeface="Times New Roman"/>
              </a:rPr>
              <a:t>Logistic Regression:</a:t>
            </a:r>
            <a:endParaRPr sz="2100">
              <a:solidFill>
                <a:srgbClr val="FF000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2100">
                <a:solidFill>
                  <a:srgbClr val="2B2C30"/>
                </a:solidFill>
                <a:latin typeface="Times New Roman"/>
                <a:ea typeface="Times New Roman"/>
                <a:cs typeface="Times New Roman"/>
                <a:sym typeface="Times New Roman"/>
              </a:rPr>
              <a:t>•</a:t>
            </a:r>
            <a:r>
              <a:rPr lang="en" sz="1700">
                <a:solidFill>
                  <a:srgbClr val="2B2C30"/>
                </a:solidFill>
                <a:latin typeface="Times New Roman"/>
                <a:ea typeface="Times New Roman"/>
                <a:cs typeface="Times New Roman"/>
                <a:sym typeface="Times New Roman"/>
              </a:rPr>
              <a:t>Assumption of linear relationship for data</a:t>
            </a:r>
            <a:endParaRPr sz="1700">
              <a:solidFill>
                <a:srgbClr val="2B2C3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1700">
                <a:solidFill>
                  <a:srgbClr val="2B2C30"/>
                </a:solidFill>
                <a:latin typeface="Times New Roman"/>
                <a:ea typeface="Times New Roman"/>
                <a:cs typeface="Times New Roman"/>
                <a:sym typeface="Times New Roman"/>
              </a:rPr>
              <a:t>•Focusing on linear combinations of features instead of complex interactions.</a:t>
            </a:r>
            <a:endParaRPr sz="1700">
              <a:solidFill>
                <a:srgbClr val="2B2C3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1700">
                <a:solidFill>
                  <a:srgbClr val="2B2C30"/>
                </a:solidFill>
                <a:latin typeface="Times New Roman"/>
                <a:ea typeface="Times New Roman"/>
                <a:cs typeface="Times New Roman"/>
                <a:sym typeface="Times New Roman"/>
              </a:rPr>
              <a:t>•Low AUC and not many parameters to tune -&gt; Drop </a:t>
            </a:r>
            <a:endParaRPr sz="2100">
              <a:solidFill>
                <a:srgbClr val="2B2C3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2100">
                <a:solidFill>
                  <a:srgbClr val="FF0000"/>
                </a:solidFill>
                <a:latin typeface="Times New Roman"/>
                <a:ea typeface="Times New Roman"/>
                <a:cs typeface="Times New Roman"/>
                <a:sym typeface="Times New Roman"/>
              </a:rPr>
              <a:t>Gradient Boosting:</a:t>
            </a:r>
            <a:endParaRPr sz="2100">
              <a:solidFill>
                <a:srgbClr val="FF000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1700">
                <a:solidFill>
                  <a:srgbClr val="2B2C30"/>
                </a:solidFill>
                <a:latin typeface="Times New Roman"/>
                <a:ea typeface="Times New Roman"/>
                <a:cs typeface="Times New Roman"/>
                <a:sym typeface="Times New Roman"/>
              </a:rPr>
              <a:t>•Capturing non-linear features of data</a:t>
            </a:r>
            <a:endParaRPr sz="1700">
              <a:solidFill>
                <a:srgbClr val="2B2C3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1700">
                <a:solidFill>
                  <a:srgbClr val="2B2C30"/>
                </a:solidFill>
                <a:latin typeface="Times New Roman"/>
                <a:ea typeface="Times New Roman"/>
                <a:cs typeface="Times New Roman"/>
                <a:sym typeface="Times New Roman"/>
              </a:rPr>
              <a:t>•Tending to handle with high-dimensional data</a:t>
            </a:r>
            <a:endParaRPr sz="1700">
              <a:solidFill>
                <a:srgbClr val="2B2C30"/>
              </a:solidFill>
              <a:latin typeface="Times New Roman"/>
              <a:ea typeface="Times New Roman"/>
              <a:cs typeface="Times New Roman"/>
              <a:sym typeface="Times New Roman"/>
            </a:endParaRPr>
          </a:p>
          <a:p>
            <a:pPr marL="12700" lvl="0" indent="0" algn="l" rtl="0">
              <a:lnSpc>
                <a:spcPct val="115000"/>
              </a:lnSpc>
              <a:spcBef>
                <a:spcPts val="0"/>
              </a:spcBef>
              <a:spcAft>
                <a:spcPts val="0"/>
              </a:spcAft>
              <a:buNone/>
            </a:pPr>
            <a:r>
              <a:rPr lang="en" sz="1700">
                <a:solidFill>
                  <a:srgbClr val="2B2C30"/>
                </a:solidFill>
                <a:latin typeface="Times New Roman"/>
                <a:ea typeface="Times New Roman"/>
                <a:cs typeface="Times New Roman"/>
                <a:sym typeface="Times New Roman"/>
              </a:rPr>
              <a:t>•High AUC à  want to proceed to tune parameters</a:t>
            </a:r>
            <a:endParaRPr sz="2100">
              <a:solidFill>
                <a:srgbClr val="2B2C30"/>
              </a:solidFill>
              <a:latin typeface="Times New Roman"/>
              <a:ea typeface="Times New Roman"/>
              <a:cs typeface="Times New Roman"/>
              <a:sym typeface="Times New Roman"/>
            </a:endParaRPr>
          </a:p>
        </p:txBody>
      </p:sp>
      <p:sp>
        <p:nvSpPr>
          <p:cNvPr id="171" name="Google Shape;171;g29e840413b3_7_0"/>
          <p:cNvSpPr/>
          <p:nvPr/>
        </p:nvSpPr>
        <p:spPr>
          <a:xfrm>
            <a:off x="654425" y="59241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29e840413b3_7_0"/>
          <p:cNvSpPr txBox="1"/>
          <p:nvPr/>
        </p:nvSpPr>
        <p:spPr>
          <a:xfrm>
            <a:off x="875625" y="351913"/>
            <a:ext cx="97971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Model Fitting </a:t>
            </a:r>
            <a:endParaRPr sz="4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76"/>
        <p:cNvGrpSpPr/>
        <p:nvPr/>
      </p:nvGrpSpPr>
      <p:grpSpPr>
        <a:xfrm>
          <a:off x="0" y="0"/>
          <a:ext cx="0" cy="0"/>
          <a:chOff x="0" y="0"/>
          <a:chExt cx="0" cy="0"/>
        </a:xfrm>
      </p:grpSpPr>
      <p:sp>
        <p:nvSpPr>
          <p:cNvPr id="177" name="Google Shape;177;g29e840413b3_5_48"/>
          <p:cNvSpPr/>
          <p:nvPr/>
        </p:nvSpPr>
        <p:spPr>
          <a:xfrm>
            <a:off x="565900" y="5419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29e840413b3_5_48"/>
          <p:cNvSpPr txBox="1"/>
          <p:nvPr/>
        </p:nvSpPr>
        <p:spPr>
          <a:xfrm>
            <a:off x="728072" y="330274"/>
            <a:ext cx="11588100" cy="815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100" b="1" dirty="0">
                <a:solidFill>
                  <a:schemeClr val="dk2"/>
                </a:solidFill>
                <a:latin typeface="Times New Roman"/>
                <a:ea typeface="Times New Roman"/>
                <a:cs typeface="Times New Roman"/>
                <a:sym typeface="Times New Roman"/>
              </a:rPr>
              <a:t>Understanding Parameters</a:t>
            </a:r>
            <a:endParaRPr sz="4100" b="1" dirty="0">
              <a:solidFill>
                <a:schemeClr val="dk2"/>
              </a:solidFill>
              <a:latin typeface="Times New Roman"/>
              <a:ea typeface="Times New Roman"/>
              <a:cs typeface="Times New Roman"/>
              <a:sym typeface="Times New Roman"/>
            </a:endParaRPr>
          </a:p>
        </p:txBody>
      </p:sp>
      <p:pic>
        <p:nvPicPr>
          <p:cNvPr id="179" name="Google Shape;179;g29e840413b3_5_48"/>
          <p:cNvPicPr preferRelativeResize="0"/>
          <p:nvPr/>
        </p:nvPicPr>
        <p:blipFill rotWithShape="1">
          <a:blip r:embed="rId3">
            <a:alphaModFix/>
          </a:blip>
          <a:srcRect l="-109340" t="4520" r="109340" b="-4519"/>
          <a:stretch/>
        </p:blipFill>
        <p:spPr>
          <a:xfrm>
            <a:off x="152400" y="1586025"/>
            <a:ext cx="4943037" cy="5119574"/>
          </a:xfrm>
          <a:prstGeom prst="rect">
            <a:avLst/>
          </a:prstGeom>
          <a:noFill/>
          <a:ln>
            <a:noFill/>
          </a:ln>
        </p:spPr>
      </p:pic>
      <p:pic>
        <p:nvPicPr>
          <p:cNvPr id="180" name="Google Shape;180;g29e840413b3_5_48"/>
          <p:cNvPicPr preferRelativeResize="0"/>
          <p:nvPr/>
        </p:nvPicPr>
        <p:blipFill>
          <a:blip r:embed="rId3">
            <a:alphaModFix/>
          </a:blip>
          <a:stretch>
            <a:fillRect/>
          </a:stretch>
        </p:blipFill>
        <p:spPr>
          <a:xfrm>
            <a:off x="6121700" y="1331275"/>
            <a:ext cx="4597900" cy="4762076"/>
          </a:xfrm>
          <a:prstGeom prst="rect">
            <a:avLst/>
          </a:prstGeom>
          <a:noFill/>
          <a:ln>
            <a:noFill/>
          </a:ln>
        </p:spPr>
      </p:pic>
      <p:sp>
        <p:nvSpPr>
          <p:cNvPr id="181" name="Google Shape;181;g29e840413b3_5_48"/>
          <p:cNvSpPr txBox="1"/>
          <p:nvPr/>
        </p:nvSpPr>
        <p:spPr>
          <a:xfrm>
            <a:off x="956325" y="1973650"/>
            <a:ext cx="5040600" cy="5987700"/>
          </a:xfrm>
          <a:prstGeom prst="rect">
            <a:avLst/>
          </a:prstGeom>
          <a:noFill/>
          <a:ln>
            <a:noFill/>
          </a:ln>
        </p:spPr>
        <p:txBody>
          <a:bodyPr spcFirstLastPara="1" wrap="square" lIns="91425" tIns="91425" rIns="91425" bIns="91425" anchor="t" anchorCtr="0">
            <a:spAutoFit/>
          </a:bodyPr>
          <a:lstStyle/>
          <a:p>
            <a:pPr marL="457200" lvl="0"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Weak learner</a:t>
            </a:r>
            <a:endParaRPr sz="2000">
              <a:solidFill>
                <a:srgbClr val="2B2C30"/>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Definition</a:t>
            </a:r>
            <a:endParaRPr sz="2000">
              <a:solidFill>
                <a:srgbClr val="2B2C30"/>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Application</a:t>
            </a:r>
            <a:endParaRPr sz="2000">
              <a:solidFill>
                <a:srgbClr val="2B2C30"/>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Example of parameter</a:t>
            </a:r>
            <a:endParaRPr sz="2000">
              <a:solidFill>
                <a:srgbClr val="2B2C30"/>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In Gradient Boosting Classifier</a:t>
            </a:r>
            <a:endParaRPr sz="2000">
              <a:solidFill>
                <a:srgbClr val="2B2C30"/>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2"/>
              </a:buClr>
              <a:buSzPts val="2600"/>
              <a:buFont typeface="Times New Roman"/>
              <a:buChar char="●"/>
            </a:pPr>
            <a:r>
              <a:rPr lang="en" sz="2000">
                <a:solidFill>
                  <a:srgbClr val="2B2C30"/>
                </a:solidFill>
                <a:latin typeface="Times New Roman"/>
                <a:ea typeface="Times New Roman"/>
                <a:cs typeface="Times New Roman"/>
                <a:sym typeface="Times New Roman"/>
              </a:rPr>
              <a:t>Reason for adjusting</a:t>
            </a:r>
            <a:endParaRPr sz="2000">
              <a:solidFill>
                <a:srgbClr val="2B2C30"/>
              </a:solidFill>
              <a:latin typeface="Times New Roman"/>
              <a:ea typeface="Times New Roman"/>
              <a:cs typeface="Times New Roman"/>
              <a:sym typeface="Times New Roman"/>
            </a:endParaRPr>
          </a:p>
          <a:p>
            <a:pPr marL="914400" lvl="0" indent="0" algn="l" rtl="0">
              <a:lnSpc>
                <a:spcPct val="150000"/>
              </a:lnSpc>
              <a:spcBef>
                <a:spcPts val="0"/>
              </a:spcBef>
              <a:spcAft>
                <a:spcPts val="0"/>
              </a:spcAft>
              <a:buNone/>
            </a:pPr>
            <a:endParaRPr sz="2600">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600">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600">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6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85"/>
        <p:cNvGrpSpPr/>
        <p:nvPr/>
      </p:nvGrpSpPr>
      <p:grpSpPr>
        <a:xfrm>
          <a:off x="0" y="0"/>
          <a:ext cx="0" cy="0"/>
          <a:chOff x="0" y="0"/>
          <a:chExt cx="0" cy="0"/>
        </a:xfrm>
      </p:grpSpPr>
      <p:sp>
        <p:nvSpPr>
          <p:cNvPr id="186" name="Google Shape;186;g29e840413b3_10_6"/>
          <p:cNvSpPr/>
          <p:nvPr/>
        </p:nvSpPr>
        <p:spPr>
          <a:xfrm>
            <a:off x="690400" y="4596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29e840413b3_10_6"/>
          <p:cNvSpPr txBox="1"/>
          <p:nvPr/>
        </p:nvSpPr>
        <p:spPr>
          <a:xfrm>
            <a:off x="875789" y="270589"/>
            <a:ext cx="95088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Parameters Tuning (Grid Search)</a:t>
            </a:r>
            <a:endParaRPr sz="4200" dirty="0"/>
          </a:p>
        </p:txBody>
      </p:sp>
      <p:pic>
        <p:nvPicPr>
          <p:cNvPr id="188" name="Google Shape;188;g29e840413b3_10_6"/>
          <p:cNvPicPr preferRelativeResize="0"/>
          <p:nvPr/>
        </p:nvPicPr>
        <p:blipFill>
          <a:blip r:embed="rId3">
            <a:alphaModFix/>
          </a:blip>
          <a:stretch>
            <a:fillRect/>
          </a:stretch>
        </p:blipFill>
        <p:spPr>
          <a:xfrm>
            <a:off x="152400" y="1064260"/>
            <a:ext cx="11887200" cy="51854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92"/>
        <p:cNvGrpSpPr/>
        <p:nvPr/>
      </p:nvGrpSpPr>
      <p:grpSpPr>
        <a:xfrm>
          <a:off x="0" y="0"/>
          <a:ext cx="0" cy="0"/>
          <a:chOff x="0" y="0"/>
          <a:chExt cx="0" cy="0"/>
        </a:xfrm>
      </p:grpSpPr>
      <p:sp>
        <p:nvSpPr>
          <p:cNvPr id="193" name="Google Shape;193;g29e840413b3_5_55"/>
          <p:cNvSpPr/>
          <p:nvPr/>
        </p:nvSpPr>
        <p:spPr>
          <a:xfrm>
            <a:off x="700150" y="467741"/>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29e840413b3_5_55"/>
          <p:cNvSpPr txBox="1"/>
          <p:nvPr/>
        </p:nvSpPr>
        <p:spPr>
          <a:xfrm>
            <a:off x="832750" y="171525"/>
            <a:ext cx="100374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Results </a:t>
            </a:r>
            <a:endParaRPr sz="4200" b="1" dirty="0">
              <a:solidFill>
                <a:schemeClr val="dk2"/>
              </a:solidFill>
              <a:latin typeface="Times New Roman"/>
              <a:ea typeface="Times New Roman"/>
              <a:cs typeface="Times New Roman"/>
              <a:sym typeface="Times New Roman"/>
            </a:endParaRPr>
          </a:p>
        </p:txBody>
      </p:sp>
      <p:graphicFrame>
        <p:nvGraphicFramePr>
          <p:cNvPr id="195" name="Google Shape;195;g29e840413b3_5_55"/>
          <p:cNvGraphicFramePr/>
          <p:nvPr>
            <p:extLst>
              <p:ext uri="{D42A27DB-BD31-4B8C-83A1-F6EECF244321}">
                <p14:modId xmlns:p14="http://schemas.microsoft.com/office/powerpoint/2010/main" val="4031675008"/>
              </p:ext>
            </p:extLst>
          </p:nvPr>
        </p:nvGraphicFramePr>
        <p:xfrm>
          <a:off x="3818500" y="515651"/>
          <a:ext cx="7127850" cy="5826698"/>
        </p:xfrm>
        <a:graphic>
          <a:graphicData uri="http://schemas.openxmlformats.org/drawingml/2006/table">
            <a:tbl>
              <a:tblPr>
                <a:noFill/>
                <a:tableStyleId>{750D7588-102C-4E6A-82DF-BF56ABA2A400}</a:tableStyleId>
              </a:tblPr>
              <a:tblGrid>
                <a:gridCol w="2100750">
                  <a:extLst>
                    <a:ext uri="{9D8B030D-6E8A-4147-A177-3AD203B41FA5}">
                      <a16:colId xmlns:a16="http://schemas.microsoft.com/office/drawing/2014/main" val="20000"/>
                    </a:ext>
                  </a:extLst>
                </a:gridCol>
                <a:gridCol w="3146525">
                  <a:extLst>
                    <a:ext uri="{9D8B030D-6E8A-4147-A177-3AD203B41FA5}">
                      <a16:colId xmlns:a16="http://schemas.microsoft.com/office/drawing/2014/main" val="20001"/>
                    </a:ext>
                  </a:extLst>
                </a:gridCol>
                <a:gridCol w="1880575">
                  <a:extLst>
                    <a:ext uri="{9D8B030D-6E8A-4147-A177-3AD203B41FA5}">
                      <a16:colId xmlns:a16="http://schemas.microsoft.com/office/drawing/2014/main" val="20002"/>
                    </a:ext>
                  </a:extLst>
                </a:gridCol>
              </a:tblGrid>
              <a:tr h="1582234">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Gradient Boosting</a:t>
                      </a:r>
                      <a:endParaRPr sz="1600" b="1">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lgn="ctr">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learning_rate = 0.1</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min_samples_split = 10</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min_samples_leaf = 10</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max_depth = 8</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max_features = ‘sqrt’</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subsample = 0.8</a:t>
                      </a:r>
                      <a:endParaRPr sz="1600">
                        <a:latin typeface="Times New Roman"/>
                        <a:ea typeface="Times New Roman"/>
                        <a:cs typeface="Times New Roman"/>
                        <a:sym typeface="Times New Roman"/>
                      </a:endParaRPr>
                    </a:p>
                  </a:txBody>
                  <a:tcPr marL="74550" marR="74550" marT="37200" marB="37200">
                    <a:lnL w="12650" cap="flat" cmpd="sng" algn="ctr">
                      <a:solidFill>
                        <a:srgbClr val="FFFFFF"/>
                      </a:solidFill>
                      <a:prstDash val="solid"/>
                      <a:round/>
                      <a:headEnd type="none" w="sm" len="sm"/>
                      <a:tailEnd type="none" w="sm" len="sm"/>
                    </a:lnL>
                    <a:lnR w="12650" cap="flat" cmpd="sng" algn="ctr">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1600" dirty="0">
                          <a:latin typeface="Times New Roman"/>
                          <a:ea typeface="Times New Roman"/>
                          <a:cs typeface="Times New Roman"/>
                          <a:sym typeface="Times New Roman"/>
                        </a:rPr>
                        <a:t>0.7869</a:t>
                      </a:r>
                      <a:endParaRPr sz="1600" dirty="0">
                        <a:latin typeface="Times New Roman"/>
                        <a:ea typeface="Times New Roman"/>
                        <a:cs typeface="Times New Roman"/>
                        <a:sym typeface="Times New Roman"/>
                      </a:endParaRPr>
                    </a:p>
                  </a:txBody>
                  <a:tcPr marL="74550" marR="74550" marT="37200" marB="37200" anchor="ctr">
                    <a:lnL w="12650" cap="flat" cmpd="sng" algn="ctr">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1"/>
                  </a:ext>
                </a:extLst>
              </a:tr>
              <a:tr h="2093857">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Xgboost</a:t>
                      </a:r>
                      <a:endParaRPr sz="1600" b="1">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max_depth = 3</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eta = 0.25</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min_child_weight = 2</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gamma:0.2</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subsample=0.9</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alpha=0.1</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lambda=1.3</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objective=binary:logistic</a:t>
                      </a:r>
                      <a:endParaRPr sz="1600">
                        <a:latin typeface="Times New Roman"/>
                        <a:ea typeface="Times New Roman"/>
                        <a:cs typeface="Times New Roman"/>
                        <a:sym typeface="Times New Roman"/>
                      </a:endParaRPr>
                    </a:p>
                  </a:txBody>
                  <a:tcPr marL="74550" marR="74550" marT="37200" marB="372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0.7742</a:t>
                      </a:r>
                      <a:endParaRPr sz="1600">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CECE8"/>
                    </a:solidFill>
                  </a:tcPr>
                </a:tc>
                <a:extLst>
                  <a:ext uri="{0D108BD9-81ED-4DB2-BD59-A6C34878D82A}">
                    <a16:rowId xmlns:a16="http://schemas.microsoft.com/office/drawing/2014/main" val="10002"/>
                  </a:ext>
                </a:extLst>
              </a:tr>
              <a:tr h="1326422">
                <a:tc>
                  <a:txBody>
                    <a:bodyPr/>
                    <a:lstStyle/>
                    <a:p>
                      <a:pPr marL="0" lvl="0" indent="0" algn="l" rtl="0">
                        <a:lnSpc>
                          <a:spcPct val="115000"/>
                        </a:lnSpc>
                        <a:spcBef>
                          <a:spcPts val="0"/>
                        </a:spcBef>
                        <a:spcAft>
                          <a:spcPts val="0"/>
                        </a:spcAft>
                        <a:buNone/>
                      </a:pPr>
                      <a:r>
                        <a:rPr lang="en" sz="1600" b="1" dirty="0">
                          <a:latin typeface="Times New Roman"/>
                          <a:ea typeface="Times New Roman"/>
                          <a:cs typeface="Times New Roman"/>
                          <a:sym typeface="Times New Roman"/>
                        </a:rPr>
                        <a:t>Logistic Regression</a:t>
                      </a:r>
                      <a:endParaRPr sz="1600" b="1" dirty="0">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lgn="ctr">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solver=saga</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max_iter=100</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C=1e10</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Penalty=l1</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Class_weight=balanced</a:t>
                      </a:r>
                      <a:endParaRPr sz="1600">
                        <a:latin typeface="Times New Roman"/>
                        <a:ea typeface="Times New Roman"/>
                        <a:cs typeface="Times New Roman"/>
                        <a:sym typeface="Times New Roman"/>
                      </a:endParaRPr>
                    </a:p>
                  </a:txBody>
                  <a:tcPr marL="74550" marR="74550" marT="37200" marB="372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lgn="ctr">
                      <a:solidFill>
                        <a:srgbClr val="FFFFFF"/>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1600" dirty="0">
                          <a:latin typeface="Times New Roman"/>
                          <a:ea typeface="Times New Roman"/>
                          <a:cs typeface="Times New Roman"/>
                          <a:sym typeface="Times New Roman"/>
                        </a:rPr>
                        <a:t>0.7762</a:t>
                      </a:r>
                      <a:endParaRPr sz="1600" dirty="0">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lgn="ctr">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3"/>
                  </a:ext>
                </a:extLst>
              </a:tr>
              <a:tr h="343031">
                <a:tc>
                  <a:txBody>
                    <a:bodyPr/>
                    <a:lstStyle/>
                    <a:p>
                      <a:pPr marL="0" lvl="0" indent="0" algn="l" rtl="0">
                        <a:lnSpc>
                          <a:spcPct val="115000"/>
                        </a:lnSpc>
                        <a:spcBef>
                          <a:spcPts val="0"/>
                        </a:spcBef>
                        <a:spcAft>
                          <a:spcPts val="0"/>
                        </a:spcAft>
                        <a:buNone/>
                      </a:pPr>
                      <a:r>
                        <a:rPr lang="en-CN" sz="1600" b="1" dirty="0">
                          <a:latin typeface="Times New Roman"/>
                          <a:ea typeface="Times New Roman"/>
                          <a:cs typeface="Times New Roman"/>
                          <a:sym typeface="Times New Roman"/>
                        </a:rPr>
                        <a:t>KNN</a:t>
                      </a:r>
                      <a:endParaRPr sz="1600" b="1" dirty="0">
                        <a:latin typeface="Times New Roman"/>
                        <a:ea typeface="Times New Roman"/>
                        <a:cs typeface="Times New Roman"/>
                        <a:sym typeface="Times New Roman"/>
                      </a:endParaRPr>
                    </a:p>
                  </a:txBody>
                  <a:tcPr marL="74550" marR="74550" marT="37200" marB="37200" anchor="ctr">
                    <a:lnL w="12650" cap="flat" cmpd="sng">
                      <a:solidFill>
                        <a:srgbClr val="FFFFFF"/>
                      </a:solidFill>
                      <a:prstDash val="solid"/>
                      <a:round/>
                      <a:headEnd type="none" w="sm" len="sm"/>
                      <a:tailEnd type="none" w="sm" len="sm"/>
                    </a:lnL>
                    <a:lnR w="12650" cap="flat" cmpd="sng" algn="ctr">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CN" sz="1600" dirty="0">
                          <a:latin typeface="Times New Roman"/>
                          <a:ea typeface="Times New Roman"/>
                          <a:cs typeface="Times New Roman"/>
                          <a:sym typeface="Times New Roman"/>
                        </a:rPr>
                        <a:t>K=312</a:t>
                      </a:r>
                      <a:endParaRPr sz="1600" dirty="0">
                        <a:latin typeface="Times New Roman"/>
                        <a:ea typeface="Times New Roman"/>
                        <a:cs typeface="Times New Roman"/>
                        <a:sym typeface="Times New Roman"/>
                      </a:endParaRPr>
                    </a:p>
                  </a:txBody>
                  <a:tcPr marL="74550" marR="74550" marT="37200" marB="37200">
                    <a:lnL w="12650" cap="flat" cmpd="sng" algn="ctr">
                      <a:solidFill>
                        <a:srgbClr val="FFFFFF"/>
                      </a:solidFill>
                      <a:prstDash val="solid"/>
                      <a:round/>
                      <a:headEnd type="none" w="sm" len="sm"/>
                      <a:tailEnd type="none" w="sm" len="sm"/>
                    </a:lnL>
                    <a:lnR w="12650" cap="flat" cmpd="sng" algn="ctr">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US" sz="1600" dirty="0">
                          <a:latin typeface="Times New Roman"/>
                          <a:ea typeface="Times New Roman"/>
                          <a:cs typeface="Times New Roman"/>
                          <a:sym typeface="Times New Roman"/>
                        </a:rPr>
                        <a:t>0.7494</a:t>
                      </a:r>
                      <a:endParaRPr sz="1600" dirty="0">
                        <a:latin typeface="Times New Roman"/>
                        <a:ea typeface="Times New Roman"/>
                        <a:cs typeface="Times New Roman"/>
                        <a:sym typeface="Times New Roman"/>
                      </a:endParaRPr>
                    </a:p>
                  </a:txBody>
                  <a:tcPr marL="74550" marR="74550" marT="37200" marB="37200" anchor="ctr">
                    <a:lnL w="12650" cap="flat" cmpd="sng" algn="ctr">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357866571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99"/>
        <p:cNvGrpSpPr/>
        <p:nvPr/>
      </p:nvGrpSpPr>
      <p:grpSpPr>
        <a:xfrm>
          <a:off x="0" y="0"/>
          <a:ext cx="0" cy="0"/>
          <a:chOff x="0" y="0"/>
          <a:chExt cx="0" cy="0"/>
        </a:xfrm>
      </p:grpSpPr>
      <p:sp>
        <p:nvSpPr>
          <p:cNvPr id="200" name="Google Shape;200;g29e840413b3_0_140"/>
          <p:cNvSpPr txBox="1"/>
          <p:nvPr/>
        </p:nvSpPr>
        <p:spPr>
          <a:xfrm>
            <a:off x="1512600" y="1525250"/>
            <a:ext cx="102744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4300" b="1">
                <a:solidFill>
                  <a:schemeClr val="accent2"/>
                </a:solidFill>
                <a:latin typeface="Times New Roman"/>
                <a:ea typeface="Times New Roman"/>
                <a:cs typeface="Times New Roman"/>
                <a:sym typeface="Times New Roman"/>
              </a:rPr>
              <a:t>PART III: Deep Learning Approach</a:t>
            </a:r>
            <a:endParaRPr sz="4300" b="1">
              <a:solidFill>
                <a:schemeClr val="accent2"/>
              </a:solidFill>
              <a:latin typeface="Times New Roman"/>
              <a:ea typeface="Times New Roman"/>
              <a:cs typeface="Times New Roman"/>
              <a:sym typeface="Times New Roman"/>
            </a:endParaRPr>
          </a:p>
        </p:txBody>
      </p:sp>
      <p:sp>
        <p:nvSpPr>
          <p:cNvPr id="201" name="Google Shape;201;g29e840413b3_0_140"/>
          <p:cNvSpPr/>
          <p:nvPr/>
        </p:nvSpPr>
        <p:spPr>
          <a:xfrm>
            <a:off x="209100" y="19185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05"/>
        <p:cNvGrpSpPr/>
        <p:nvPr/>
      </p:nvGrpSpPr>
      <p:grpSpPr>
        <a:xfrm>
          <a:off x="0" y="0"/>
          <a:ext cx="0" cy="0"/>
          <a:chOff x="0" y="0"/>
          <a:chExt cx="0" cy="0"/>
        </a:xfrm>
      </p:grpSpPr>
      <p:grpSp>
        <p:nvGrpSpPr>
          <p:cNvPr id="206" name="Google Shape;206;g29e840413b3_4_151"/>
          <p:cNvGrpSpPr/>
          <p:nvPr/>
        </p:nvGrpSpPr>
        <p:grpSpPr>
          <a:xfrm>
            <a:off x="1997775" y="2959238"/>
            <a:ext cx="8490675" cy="569413"/>
            <a:chOff x="1089575" y="3395588"/>
            <a:chExt cx="8490675" cy="569413"/>
          </a:xfrm>
        </p:grpSpPr>
        <p:sp>
          <p:nvSpPr>
            <p:cNvPr id="207" name="Google Shape;207;g29e840413b3_4_151"/>
            <p:cNvSpPr txBox="1"/>
            <p:nvPr/>
          </p:nvSpPr>
          <p:spPr>
            <a:xfrm>
              <a:off x="6580250" y="3395600"/>
              <a:ext cx="300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Times New Roman"/>
                  <a:ea typeface="Times New Roman"/>
                  <a:cs typeface="Times New Roman"/>
                  <a:sym typeface="Times New Roman"/>
                </a:rPr>
                <a:t>Boost</a:t>
              </a:r>
              <a:endParaRPr sz="2500" b="1">
                <a:solidFill>
                  <a:schemeClr val="accent1"/>
                </a:solidFill>
                <a:latin typeface="Times New Roman"/>
                <a:ea typeface="Times New Roman"/>
                <a:cs typeface="Times New Roman"/>
                <a:sym typeface="Times New Roman"/>
              </a:endParaRPr>
            </a:p>
          </p:txBody>
        </p:sp>
        <p:sp>
          <p:nvSpPr>
            <p:cNvPr id="208" name="Google Shape;208;g29e840413b3_4_151"/>
            <p:cNvSpPr txBox="1"/>
            <p:nvPr/>
          </p:nvSpPr>
          <p:spPr>
            <a:xfrm>
              <a:off x="2074550" y="3395588"/>
              <a:ext cx="4393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Times New Roman"/>
                  <a:ea typeface="Times New Roman"/>
                  <a:cs typeface="Times New Roman"/>
                  <a:sym typeface="Times New Roman"/>
                </a:rPr>
                <a:t>Neural Network</a:t>
              </a:r>
              <a:endParaRPr sz="2500" b="1">
                <a:solidFill>
                  <a:schemeClr val="accent1"/>
                </a:solidFill>
                <a:latin typeface="Times New Roman"/>
                <a:ea typeface="Times New Roman"/>
                <a:cs typeface="Times New Roman"/>
                <a:sym typeface="Times New Roman"/>
              </a:endParaRPr>
            </a:p>
          </p:txBody>
        </p:sp>
        <p:sp>
          <p:nvSpPr>
            <p:cNvPr id="209" name="Google Shape;209;g29e840413b3_4_151"/>
            <p:cNvSpPr txBox="1"/>
            <p:nvPr/>
          </p:nvSpPr>
          <p:spPr>
            <a:xfrm>
              <a:off x="5079000" y="3395600"/>
              <a:ext cx="106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BEAT</a:t>
              </a:r>
              <a:endParaRPr sz="2500" b="1">
                <a:solidFill>
                  <a:schemeClr val="accent2"/>
                </a:solidFill>
                <a:latin typeface="Times New Roman"/>
                <a:ea typeface="Times New Roman"/>
                <a:cs typeface="Times New Roman"/>
                <a:sym typeface="Times New Roman"/>
              </a:endParaRPr>
            </a:p>
          </p:txBody>
        </p:sp>
        <p:sp>
          <p:nvSpPr>
            <p:cNvPr id="210" name="Google Shape;210;g29e840413b3_4_151"/>
            <p:cNvSpPr txBox="1"/>
            <p:nvPr/>
          </p:nvSpPr>
          <p:spPr>
            <a:xfrm>
              <a:off x="8017125" y="3395600"/>
              <a:ext cx="51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a:t>
              </a:r>
              <a:endParaRPr sz="2500" b="1">
                <a:solidFill>
                  <a:schemeClr val="accent2"/>
                </a:solidFill>
                <a:latin typeface="Times New Roman"/>
                <a:ea typeface="Times New Roman"/>
                <a:cs typeface="Times New Roman"/>
                <a:sym typeface="Times New Roman"/>
              </a:endParaRPr>
            </a:p>
          </p:txBody>
        </p:sp>
        <p:sp>
          <p:nvSpPr>
            <p:cNvPr id="211" name="Google Shape;211;g29e840413b3_4_151"/>
            <p:cNvSpPr txBox="1"/>
            <p:nvPr/>
          </p:nvSpPr>
          <p:spPr>
            <a:xfrm>
              <a:off x="1089575" y="3395600"/>
              <a:ext cx="2061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CAN</a:t>
              </a:r>
              <a:endParaRPr sz="2500" b="1">
                <a:solidFill>
                  <a:schemeClr val="accent2"/>
                </a:solidFill>
                <a:latin typeface="Times New Roman"/>
                <a:ea typeface="Times New Roman"/>
                <a:cs typeface="Times New Roman"/>
                <a:sym typeface="Times New Roman"/>
              </a:endParaRPr>
            </a:p>
          </p:txBody>
        </p:sp>
      </p:grpSp>
      <p:sp>
        <p:nvSpPr>
          <p:cNvPr id="212" name="Google Shape;212;g29e840413b3_4_151"/>
          <p:cNvSpPr txBox="1"/>
          <p:nvPr/>
        </p:nvSpPr>
        <p:spPr>
          <a:xfrm>
            <a:off x="1512600" y="1525250"/>
            <a:ext cx="102744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4300" b="1">
                <a:solidFill>
                  <a:schemeClr val="accent2"/>
                </a:solidFill>
                <a:latin typeface="Times New Roman"/>
                <a:ea typeface="Times New Roman"/>
                <a:cs typeface="Times New Roman"/>
                <a:sym typeface="Times New Roman"/>
              </a:rPr>
              <a:t>PART III: Deep Learning Approach</a:t>
            </a:r>
            <a:endParaRPr sz="4300" b="1">
              <a:solidFill>
                <a:schemeClr val="accent2"/>
              </a:solidFill>
              <a:latin typeface="Times New Roman"/>
              <a:ea typeface="Times New Roman"/>
              <a:cs typeface="Times New Roman"/>
              <a:sym typeface="Times New Roman"/>
            </a:endParaRPr>
          </a:p>
        </p:txBody>
      </p:sp>
      <p:sp>
        <p:nvSpPr>
          <p:cNvPr id="213" name="Google Shape;213;g29e840413b3_4_151"/>
          <p:cNvSpPr/>
          <p:nvPr/>
        </p:nvSpPr>
        <p:spPr>
          <a:xfrm>
            <a:off x="209100" y="13970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17"/>
        <p:cNvGrpSpPr/>
        <p:nvPr/>
      </p:nvGrpSpPr>
      <p:grpSpPr>
        <a:xfrm>
          <a:off x="0" y="0"/>
          <a:ext cx="0" cy="0"/>
          <a:chOff x="0" y="0"/>
          <a:chExt cx="0" cy="0"/>
        </a:xfrm>
      </p:grpSpPr>
      <p:sp>
        <p:nvSpPr>
          <p:cNvPr id="218" name="Google Shape;218;g29e840413b3_4_167"/>
          <p:cNvSpPr txBox="1"/>
          <p:nvPr/>
        </p:nvSpPr>
        <p:spPr>
          <a:xfrm>
            <a:off x="1549050" y="2752500"/>
            <a:ext cx="4794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What we tried…</a:t>
            </a:r>
            <a:endParaRPr sz="2500" b="1">
              <a:solidFill>
                <a:schemeClr val="accent2"/>
              </a:solidFill>
              <a:latin typeface="Times New Roman"/>
              <a:ea typeface="Times New Roman"/>
              <a:cs typeface="Times New Roman"/>
              <a:sym typeface="Times New Roman"/>
            </a:endParaRPr>
          </a:p>
        </p:txBody>
      </p:sp>
      <p:sp>
        <p:nvSpPr>
          <p:cNvPr id="219" name="Google Shape;219;g29e840413b3_4_167"/>
          <p:cNvSpPr txBox="1"/>
          <p:nvPr/>
        </p:nvSpPr>
        <p:spPr>
          <a:xfrm>
            <a:off x="1512600" y="1525250"/>
            <a:ext cx="102744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4300" b="1">
                <a:solidFill>
                  <a:schemeClr val="accent2"/>
                </a:solidFill>
                <a:latin typeface="Times New Roman"/>
                <a:ea typeface="Times New Roman"/>
                <a:cs typeface="Times New Roman"/>
                <a:sym typeface="Times New Roman"/>
              </a:rPr>
              <a:t>PART III: Deep Learning Approach</a:t>
            </a:r>
            <a:endParaRPr sz="4300" b="1">
              <a:solidFill>
                <a:schemeClr val="accent2"/>
              </a:solidFill>
              <a:latin typeface="Times New Roman"/>
              <a:ea typeface="Times New Roman"/>
              <a:cs typeface="Times New Roman"/>
              <a:sym typeface="Times New Roman"/>
            </a:endParaRPr>
          </a:p>
        </p:txBody>
      </p:sp>
      <p:sp>
        <p:nvSpPr>
          <p:cNvPr id="220" name="Google Shape;220;g29e840413b3_4_167"/>
          <p:cNvSpPr txBox="1"/>
          <p:nvPr/>
        </p:nvSpPr>
        <p:spPr>
          <a:xfrm>
            <a:off x="1512600" y="3766600"/>
            <a:ext cx="4867200" cy="20472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Neural Network</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a:solidFill>
                  <a:schemeClr val="dk2"/>
                </a:solidFill>
                <a:latin typeface="Times New Roman"/>
                <a:ea typeface="Times New Roman"/>
                <a:cs typeface="Times New Roman"/>
                <a:sym typeface="Times New Roman"/>
              </a:rPr>
              <a:t>MLP</a:t>
            </a:r>
            <a:endParaRPr sz="2200">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a:solidFill>
                  <a:schemeClr val="dk2"/>
                </a:solidFill>
                <a:latin typeface="Times New Roman"/>
                <a:ea typeface="Times New Roman"/>
                <a:cs typeface="Times New Roman"/>
                <a:sym typeface="Times New Roman"/>
              </a:rPr>
              <a:t>LSTM</a:t>
            </a:r>
            <a:endParaRPr sz="2200">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a:solidFill>
                  <a:schemeClr val="dk2"/>
                </a:solidFill>
                <a:latin typeface="Times New Roman"/>
                <a:ea typeface="Times New Roman"/>
                <a:cs typeface="Times New Roman"/>
                <a:sym typeface="Times New Roman"/>
              </a:rPr>
              <a:t>Fusion-all pipeline</a:t>
            </a:r>
            <a:endParaRPr/>
          </a:p>
        </p:txBody>
      </p:sp>
      <p:sp>
        <p:nvSpPr>
          <p:cNvPr id="221" name="Google Shape;221;g29e840413b3_4_167"/>
          <p:cNvSpPr txBox="1"/>
          <p:nvPr/>
        </p:nvSpPr>
        <p:spPr>
          <a:xfrm>
            <a:off x="6457075" y="3766600"/>
            <a:ext cx="3959100" cy="15393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Similarity based method</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a:solidFill>
                  <a:schemeClr val="dk2"/>
                </a:solidFill>
                <a:latin typeface="Times New Roman"/>
                <a:ea typeface="Times New Roman"/>
                <a:cs typeface="Times New Roman"/>
                <a:sym typeface="Times New Roman"/>
              </a:rPr>
              <a:t>Metric learning</a:t>
            </a:r>
            <a:endParaRPr sz="2200">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a:solidFill>
                  <a:schemeClr val="dk2"/>
                </a:solidFill>
                <a:latin typeface="Times New Roman"/>
                <a:ea typeface="Times New Roman"/>
                <a:cs typeface="Times New Roman"/>
                <a:sym typeface="Times New Roman"/>
              </a:rPr>
              <a:t>GNN</a:t>
            </a:r>
            <a:endParaRPr/>
          </a:p>
        </p:txBody>
      </p:sp>
      <p:sp>
        <p:nvSpPr>
          <p:cNvPr id="222" name="Google Shape;222;g29e840413b3_4_167"/>
          <p:cNvSpPr/>
          <p:nvPr/>
        </p:nvSpPr>
        <p:spPr>
          <a:xfrm>
            <a:off x="209100" y="19185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26"/>
        <p:cNvGrpSpPr/>
        <p:nvPr/>
      </p:nvGrpSpPr>
      <p:grpSpPr>
        <a:xfrm>
          <a:off x="0" y="0"/>
          <a:ext cx="0" cy="0"/>
          <a:chOff x="0" y="0"/>
          <a:chExt cx="0" cy="0"/>
        </a:xfrm>
      </p:grpSpPr>
      <p:sp>
        <p:nvSpPr>
          <p:cNvPr id="227" name="Google Shape;227;g29e840413b3_0_170"/>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29e840413b3_0_170"/>
          <p:cNvSpPr txBox="1"/>
          <p:nvPr/>
        </p:nvSpPr>
        <p:spPr>
          <a:xfrm>
            <a:off x="985850" y="721189"/>
            <a:ext cx="77385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MLP and LSTM</a:t>
            </a:r>
            <a:endParaRPr sz="4200" dirty="0"/>
          </a:p>
        </p:txBody>
      </p:sp>
      <p:pic>
        <p:nvPicPr>
          <p:cNvPr id="229" name="Google Shape;229;g29e840413b3_0_170"/>
          <p:cNvPicPr preferRelativeResize="0"/>
          <p:nvPr/>
        </p:nvPicPr>
        <p:blipFill>
          <a:blip r:embed="rId3">
            <a:alphaModFix/>
          </a:blip>
          <a:stretch>
            <a:fillRect/>
          </a:stretch>
        </p:blipFill>
        <p:spPr>
          <a:xfrm>
            <a:off x="6124300" y="4354225"/>
            <a:ext cx="4510575" cy="2060025"/>
          </a:xfrm>
          <a:prstGeom prst="rect">
            <a:avLst/>
          </a:prstGeom>
          <a:noFill/>
          <a:ln>
            <a:noFill/>
          </a:ln>
        </p:spPr>
      </p:pic>
      <p:sp>
        <p:nvSpPr>
          <p:cNvPr id="230" name="Google Shape;230;g29e840413b3_0_170"/>
          <p:cNvSpPr txBox="1"/>
          <p:nvPr/>
        </p:nvSpPr>
        <p:spPr>
          <a:xfrm>
            <a:off x="680900" y="2318825"/>
            <a:ext cx="5166300" cy="213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b="1" dirty="0">
                <a:solidFill>
                  <a:schemeClr val="dk2"/>
                </a:solidFill>
                <a:latin typeface="Times New Roman"/>
                <a:ea typeface="Times New Roman"/>
                <a:cs typeface="Times New Roman"/>
                <a:sym typeface="Times New Roman"/>
              </a:rPr>
              <a:t>LSTM</a:t>
            </a:r>
            <a:endParaRPr sz="1900" b="1" dirty="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900" dirty="0">
                <a:solidFill>
                  <a:schemeClr val="dk2"/>
                </a:solidFill>
                <a:latin typeface="Times New Roman"/>
                <a:ea typeface="Times New Roman"/>
                <a:cs typeface="Times New Roman"/>
                <a:sym typeface="Times New Roman"/>
              </a:rPr>
              <a:t>depth=3,hidden Size=64, weight decay=0.01</a:t>
            </a:r>
            <a:endParaRPr sz="1900" dirty="0">
              <a:solidFill>
                <a:schemeClr val="dk2"/>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rgbClr val="595959"/>
              </a:buClr>
              <a:buSzPts val="1500"/>
              <a:buFont typeface="Times New Roman"/>
              <a:buChar char="●"/>
            </a:pPr>
            <a:r>
              <a:rPr lang="en" sz="1900" dirty="0">
                <a:solidFill>
                  <a:schemeClr val="dk2"/>
                </a:solidFill>
                <a:latin typeface="Times New Roman"/>
                <a:ea typeface="Times New Roman"/>
                <a:cs typeface="Times New Roman"/>
                <a:sym typeface="Times New Roman"/>
              </a:rPr>
              <a:t>Loss 1: Prediction Loss (all tokens/last token)</a:t>
            </a:r>
            <a:endParaRPr sz="1900" dirty="0">
              <a:solidFill>
                <a:schemeClr val="dk2"/>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595959"/>
              </a:buClr>
              <a:buSzPts val="1500"/>
              <a:buFont typeface="Times New Roman"/>
              <a:buChar char="●"/>
            </a:pPr>
            <a:r>
              <a:rPr lang="en" sz="1900" dirty="0">
                <a:solidFill>
                  <a:schemeClr val="dk2"/>
                </a:solidFill>
                <a:latin typeface="Times New Roman"/>
                <a:ea typeface="Times New Roman"/>
                <a:cs typeface="Times New Roman"/>
                <a:sym typeface="Times New Roman"/>
              </a:rPr>
              <a:t>Loss 2: Reconstruction Loss (pred the next timestamp)</a:t>
            </a:r>
            <a:endParaRPr sz="1900" dirty="0">
              <a:solidFill>
                <a:schemeClr val="dk2"/>
              </a:solidFill>
              <a:latin typeface="Times New Roman"/>
              <a:ea typeface="Times New Roman"/>
              <a:cs typeface="Times New Roman"/>
              <a:sym typeface="Times New Roman"/>
            </a:endParaRPr>
          </a:p>
        </p:txBody>
      </p:sp>
      <p:sp>
        <p:nvSpPr>
          <p:cNvPr id="231" name="Google Shape;231;g29e840413b3_0_170"/>
          <p:cNvSpPr txBox="1"/>
          <p:nvPr/>
        </p:nvSpPr>
        <p:spPr>
          <a:xfrm>
            <a:off x="680900" y="4577300"/>
            <a:ext cx="5166300" cy="96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b="1">
                <a:solidFill>
                  <a:schemeClr val="dk2"/>
                </a:solidFill>
                <a:latin typeface="Times New Roman"/>
                <a:ea typeface="Times New Roman"/>
                <a:cs typeface="Times New Roman"/>
                <a:sym typeface="Times New Roman"/>
              </a:rPr>
              <a:t>MLP</a:t>
            </a:r>
            <a:endParaRPr sz="1900" b="1">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900">
                <a:solidFill>
                  <a:schemeClr val="dk2"/>
                </a:solidFill>
                <a:latin typeface="Times New Roman"/>
                <a:ea typeface="Times New Roman"/>
                <a:cs typeface="Times New Roman"/>
                <a:sym typeface="Times New Roman"/>
              </a:rPr>
              <a:t>2 linear layers + sigmoid (squash the output)</a:t>
            </a:r>
            <a:endParaRPr sz="1900">
              <a:solidFill>
                <a:schemeClr val="dk2"/>
              </a:solidFill>
              <a:latin typeface="Times New Roman"/>
              <a:ea typeface="Times New Roman"/>
              <a:cs typeface="Times New Roman"/>
              <a:sym typeface="Times New Roman"/>
            </a:endParaRPr>
          </a:p>
        </p:txBody>
      </p:sp>
      <p:pic>
        <p:nvPicPr>
          <p:cNvPr id="232" name="Google Shape;232;g29e840413b3_0_170"/>
          <p:cNvPicPr preferRelativeResize="0"/>
          <p:nvPr/>
        </p:nvPicPr>
        <p:blipFill>
          <a:blip r:embed="rId4">
            <a:alphaModFix/>
          </a:blip>
          <a:stretch>
            <a:fillRect/>
          </a:stretch>
        </p:blipFill>
        <p:spPr>
          <a:xfrm>
            <a:off x="6124300" y="911850"/>
            <a:ext cx="5676601" cy="296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36"/>
        <p:cNvGrpSpPr/>
        <p:nvPr/>
      </p:nvGrpSpPr>
      <p:grpSpPr>
        <a:xfrm>
          <a:off x="0" y="0"/>
          <a:ext cx="0" cy="0"/>
          <a:chOff x="0" y="0"/>
          <a:chExt cx="0" cy="0"/>
        </a:xfrm>
      </p:grpSpPr>
      <p:sp>
        <p:nvSpPr>
          <p:cNvPr id="237" name="Google Shape;237;g29e840413b3_4_30"/>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29e840413b3_4_30"/>
          <p:cNvSpPr txBox="1"/>
          <p:nvPr/>
        </p:nvSpPr>
        <p:spPr>
          <a:xfrm>
            <a:off x="968825" y="699343"/>
            <a:ext cx="77385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MLP and LSTM</a:t>
            </a:r>
            <a:endParaRPr sz="4200" dirty="0"/>
          </a:p>
        </p:txBody>
      </p:sp>
      <p:sp>
        <p:nvSpPr>
          <p:cNvPr id="239" name="Google Shape;239;g29e840413b3_4_30"/>
          <p:cNvSpPr txBox="1"/>
          <p:nvPr/>
        </p:nvSpPr>
        <p:spPr>
          <a:xfrm>
            <a:off x="665600" y="1956675"/>
            <a:ext cx="6438300" cy="3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b="1">
                <a:solidFill>
                  <a:schemeClr val="dk2"/>
                </a:solidFill>
                <a:latin typeface="Times New Roman"/>
                <a:ea typeface="Times New Roman"/>
                <a:cs typeface="Times New Roman"/>
                <a:sym typeface="Times New Roman"/>
              </a:rPr>
              <a:t>LSTM:</a:t>
            </a:r>
            <a:endParaRPr sz="1900" b="1">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900">
                <a:solidFill>
                  <a:schemeClr val="dk2"/>
                </a:solidFill>
                <a:latin typeface="Times New Roman"/>
                <a:ea typeface="Times New Roman"/>
                <a:cs typeface="Times New Roman"/>
                <a:sym typeface="Times New Roman"/>
              </a:rPr>
              <a:t>Use all feature: ROC-AUC = 0.7456</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900">
                <a:solidFill>
                  <a:schemeClr val="dk2"/>
                </a:solidFill>
                <a:latin typeface="Times New Roman"/>
                <a:ea typeface="Times New Roman"/>
                <a:cs typeface="Times New Roman"/>
                <a:sym typeface="Times New Roman"/>
              </a:rPr>
              <a:t>Use all lab test feature: ROC-AUC = 0.7665</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900" b="1">
                <a:solidFill>
                  <a:schemeClr val="dk2"/>
                </a:solidFill>
                <a:latin typeface="Times New Roman"/>
                <a:ea typeface="Times New Roman"/>
                <a:cs typeface="Times New Roman"/>
                <a:sym typeface="Times New Roman"/>
              </a:rPr>
              <a:t>MLP: </a:t>
            </a:r>
            <a:endParaRPr sz="1900" b="1">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900">
                <a:solidFill>
                  <a:schemeClr val="dk2"/>
                </a:solidFill>
                <a:latin typeface="Times New Roman"/>
                <a:ea typeface="Times New Roman"/>
                <a:cs typeface="Times New Roman"/>
                <a:sym typeface="Times New Roman"/>
              </a:rPr>
              <a:t>Use all features → ROC-AUC achieved 0.7221 </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900">
                <a:solidFill>
                  <a:schemeClr val="dk2"/>
                </a:solidFill>
                <a:latin typeface="Times New Roman"/>
                <a:ea typeface="Times New Roman"/>
                <a:cs typeface="Times New Roman"/>
                <a:sym typeface="Times New Roman"/>
              </a:rPr>
              <a:t>Use all static features → ROC-AUC achieved 0.6998</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900">
              <a:solidFill>
                <a:srgbClr val="595959"/>
              </a:solidFill>
            </a:endParaRPr>
          </a:p>
        </p:txBody>
      </p:sp>
      <p:pic>
        <p:nvPicPr>
          <p:cNvPr id="240" name="Google Shape;240;g29e840413b3_4_30"/>
          <p:cNvPicPr preferRelativeResize="0"/>
          <p:nvPr/>
        </p:nvPicPr>
        <p:blipFill>
          <a:blip r:embed="rId3">
            <a:alphaModFix/>
          </a:blip>
          <a:stretch>
            <a:fillRect/>
          </a:stretch>
        </p:blipFill>
        <p:spPr>
          <a:xfrm>
            <a:off x="6516874" y="1822713"/>
            <a:ext cx="5390604" cy="3212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44"/>
        <p:cNvGrpSpPr/>
        <p:nvPr/>
      </p:nvGrpSpPr>
      <p:grpSpPr>
        <a:xfrm>
          <a:off x="0" y="0"/>
          <a:ext cx="0" cy="0"/>
          <a:chOff x="0" y="0"/>
          <a:chExt cx="0" cy="0"/>
        </a:xfrm>
      </p:grpSpPr>
      <p:sp>
        <p:nvSpPr>
          <p:cNvPr id="245" name="Google Shape;245;g29e840413b3_4_20"/>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29e840413b3_4_20"/>
          <p:cNvSpPr txBox="1"/>
          <p:nvPr/>
        </p:nvSpPr>
        <p:spPr>
          <a:xfrm>
            <a:off x="1019850" y="699343"/>
            <a:ext cx="77385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MLP + LSTM + Fusion layer</a:t>
            </a:r>
            <a:endParaRPr sz="4200" b="1" dirty="0">
              <a:solidFill>
                <a:schemeClr val="dk2"/>
              </a:solidFill>
              <a:latin typeface="Times New Roman"/>
              <a:ea typeface="Times New Roman"/>
              <a:cs typeface="Times New Roman"/>
              <a:sym typeface="Times New Roman"/>
            </a:endParaRPr>
          </a:p>
        </p:txBody>
      </p:sp>
      <p:sp>
        <p:nvSpPr>
          <p:cNvPr id="247" name="Google Shape;247;g29e840413b3_4_20"/>
          <p:cNvSpPr txBox="1"/>
          <p:nvPr/>
        </p:nvSpPr>
        <p:spPr>
          <a:xfrm>
            <a:off x="776350" y="1721625"/>
            <a:ext cx="9839100" cy="412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b="1">
                <a:solidFill>
                  <a:schemeClr val="dk2"/>
                </a:solidFill>
                <a:latin typeface="Times New Roman"/>
                <a:ea typeface="Times New Roman"/>
                <a:cs typeface="Times New Roman"/>
                <a:sym typeface="Times New Roman"/>
              </a:rPr>
              <a:t>Method</a:t>
            </a:r>
            <a:endParaRPr sz="2100" b="1">
              <a:solidFill>
                <a:srgbClr val="595959"/>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Two groups of features: </a:t>
            </a:r>
            <a:endParaRPr sz="1900">
              <a:solidFill>
                <a:schemeClr val="dk2"/>
              </a:solidFill>
              <a:latin typeface="Times New Roman"/>
              <a:ea typeface="Times New Roman"/>
              <a:cs typeface="Times New Roman"/>
              <a:sym typeface="Times New Roman"/>
            </a:endParaRPr>
          </a:p>
          <a:p>
            <a:pPr marL="914400" lvl="1" indent="-355600" algn="l" rtl="0">
              <a:lnSpc>
                <a:spcPct val="100000"/>
              </a:lnSpc>
              <a:spcBef>
                <a:spcPts val="1200"/>
              </a:spcBef>
              <a:spcAft>
                <a:spcPts val="0"/>
              </a:spcAft>
              <a:buClr>
                <a:srgbClr val="595959"/>
              </a:buClr>
              <a:buSzPts val="2000"/>
              <a:buFont typeface="Times New Roman"/>
              <a:buChar char="○"/>
            </a:pPr>
            <a:r>
              <a:rPr lang="en" sz="1900">
                <a:solidFill>
                  <a:schemeClr val="dk2"/>
                </a:solidFill>
                <a:latin typeface="Times New Roman"/>
                <a:ea typeface="Times New Roman"/>
                <a:cs typeface="Times New Roman"/>
                <a:sym typeface="Times New Roman"/>
              </a:rPr>
              <a:t>static: X1: demo cols, ICD cols, med cols + length of stays →136 features</a:t>
            </a:r>
            <a:endParaRPr sz="1900">
              <a:solidFill>
                <a:schemeClr val="dk2"/>
              </a:solidFill>
              <a:latin typeface="Times New Roman"/>
              <a:ea typeface="Times New Roman"/>
              <a:cs typeface="Times New Roman"/>
              <a:sym typeface="Times New Roman"/>
            </a:endParaRPr>
          </a:p>
          <a:p>
            <a:pPr marL="914400" lvl="1" indent="-355600" algn="l" rtl="0">
              <a:lnSpc>
                <a:spcPct val="100000"/>
              </a:lnSpc>
              <a:spcBef>
                <a:spcPts val="0"/>
              </a:spcBef>
              <a:spcAft>
                <a:spcPts val="0"/>
              </a:spcAft>
              <a:buClr>
                <a:srgbClr val="595959"/>
              </a:buClr>
              <a:buSzPts val="2000"/>
              <a:buFont typeface="Times New Roman"/>
              <a:buChar char="○"/>
            </a:pPr>
            <a:r>
              <a:rPr lang="en" sz="1900">
                <a:solidFill>
                  <a:schemeClr val="dk2"/>
                </a:solidFill>
                <a:latin typeface="Times New Roman"/>
                <a:ea typeface="Times New Roman"/>
                <a:cs typeface="Times New Roman"/>
                <a:sym typeface="Times New Roman"/>
              </a:rPr>
              <a:t>temporal: X2: lab cols → 36 features </a:t>
            </a:r>
            <a:endParaRPr sz="19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X1 →  MLP→ v1</a:t>
            </a:r>
            <a:endParaRPr sz="19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X2 → LSTM→ v2</a:t>
            </a:r>
            <a:endParaRPr sz="19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Concat (v1+v2) → MLP → Y</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900" b="1">
                <a:solidFill>
                  <a:schemeClr val="dk2"/>
                </a:solidFill>
                <a:latin typeface="Times New Roman"/>
                <a:ea typeface="Times New Roman"/>
                <a:cs typeface="Times New Roman"/>
                <a:sym typeface="Times New Roman"/>
              </a:rPr>
              <a:t>Observation</a:t>
            </a:r>
            <a:endParaRPr sz="1900" b="1">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One BCELoss update all parameters → loss always fluctuated</a:t>
            </a:r>
            <a:endParaRPr sz="19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AUC do not increase (overfit from the first epoch?)</a:t>
            </a:r>
            <a:endParaRPr sz="1900">
              <a:solidFill>
                <a:schemeClr val="dk2"/>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900">
                <a:solidFill>
                  <a:schemeClr val="dk2"/>
                </a:solidFill>
                <a:latin typeface="Times New Roman"/>
                <a:ea typeface="Times New Roman"/>
                <a:cs typeface="Times New Roman"/>
                <a:sym typeface="Times New Roman"/>
              </a:rPr>
              <a:t>Increase dimension of v1/v2 lead to very bad performance (eg. AUC &lt; 0.5)</a:t>
            </a:r>
            <a:endParaRPr sz="19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2000">
              <a:solidFill>
                <a:srgbClr val="FF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solidFill>
                <a:srgbClr val="595959"/>
              </a:solidFill>
            </a:endParaRPr>
          </a:p>
          <a:p>
            <a:pPr marL="914400" lvl="0" indent="0" algn="l" rtl="0">
              <a:lnSpc>
                <a:spcPct val="115000"/>
              </a:lnSpc>
              <a:spcBef>
                <a:spcPts val="1200"/>
              </a:spcBef>
              <a:spcAft>
                <a:spcPts val="1200"/>
              </a:spcAft>
              <a:buNone/>
            </a:pPr>
            <a:endParaRPr sz="1900">
              <a:solidFill>
                <a:srgbClr val="595959"/>
              </a:solidFill>
            </a:endParaRPr>
          </a:p>
        </p:txBody>
      </p:sp>
      <p:sp>
        <p:nvSpPr>
          <p:cNvPr id="248" name="Google Shape;248;g29e840413b3_4_20"/>
          <p:cNvSpPr txBox="1"/>
          <p:nvPr/>
        </p:nvSpPr>
        <p:spPr>
          <a:xfrm>
            <a:off x="8884500" y="4127475"/>
            <a:ext cx="3098400" cy="81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900">
                <a:solidFill>
                  <a:srgbClr val="FF0000"/>
                </a:solidFill>
                <a:latin typeface="Times New Roman"/>
                <a:ea typeface="Times New Roman"/>
                <a:cs typeface="Times New Roman"/>
                <a:sym typeface="Times New Roman"/>
              </a:rPr>
              <a:t>Even worse performance ROC-AUC only 0.6423</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94"/>
        <p:cNvGrpSpPr/>
        <p:nvPr/>
      </p:nvGrpSpPr>
      <p:grpSpPr>
        <a:xfrm>
          <a:off x="0" y="0"/>
          <a:ext cx="0" cy="0"/>
          <a:chOff x="0" y="0"/>
          <a:chExt cx="0" cy="0"/>
        </a:xfrm>
      </p:grpSpPr>
      <p:sp>
        <p:nvSpPr>
          <p:cNvPr id="95" name="Google Shape;95;g29e840413b3_4_236"/>
          <p:cNvSpPr txBox="1">
            <a:spLocks noGrp="1"/>
          </p:cNvSpPr>
          <p:nvPr>
            <p:ph type="title"/>
          </p:nvPr>
        </p:nvSpPr>
        <p:spPr>
          <a:xfrm>
            <a:off x="539347" y="121325"/>
            <a:ext cx="3306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6000"/>
              <a:buFont typeface="Oi"/>
              <a:buNone/>
            </a:pPr>
            <a:r>
              <a:rPr lang="en" sz="4200" b="1">
                <a:solidFill>
                  <a:schemeClr val="dk2"/>
                </a:solidFill>
                <a:latin typeface="Times New Roman"/>
                <a:ea typeface="Times New Roman"/>
                <a:cs typeface="Times New Roman"/>
                <a:sym typeface="Times New Roman"/>
              </a:rPr>
              <a:t>Contents</a:t>
            </a:r>
            <a:endParaRPr sz="4200" b="1">
              <a:solidFill>
                <a:schemeClr val="dk2"/>
              </a:solidFill>
              <a:latin typeface="Times New Roman"/>
              <a:ea typeface="Times New Roman"/>
              <a:cs typeface="Times New Roman"/>
              <a:sym typeface="Times New Roman"/>
            </a:endParaRPr>
          </a:p>
        </p:txBody>
      </p:sp>
      <p:sp>
        <p:nvSpPr>
          <p:cNvPr id="96" name="Google Shape;96;g29e840413b3_4_236"/>
          <p:cNvSpPr/>
          <p:nvPr/>
        </p:nvSpPr>
        <p:spPr>
          <a:xfrm>
            <a:off x="482950" y="432585"/>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29e840413b3_4_236"/>
          <p:cNvSpPr txBox="1"/>
          <p:nvPr/>
        </p:nvSpPr>
        <p:spPr>
          <a:xfrm>
            <a:off x="9122275" y="2151875"/>
            <a:ext cx="2686200" cy="146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1600" b="0" i="0" u="none" strike="noStrike" cap="none">
              <a:solidFill>
                <a:schemeClr val="dk1"/>
              </a:solidFill>
              <a:latin typeface="Arial"/>
              <a:ea typeface="Arial"/>
              <a:cs typeface="Arial"/>
              <a:sym typeface="Arial"/>
            </a:endParaRPr>
          </a:p>
        </p:txBody>
      </p:sp>
      <p:grpSp>
        <p:nvGrpSpPr>
          <p:cNvPr id="98" name="Google Shape;98;g29e840413b3_4_236"/>
          <p:cNvGrpSpPr/>
          <p:nvPr/>
        </p:nvGrpSpPr>
        <p:grpSpPr>
          <a:xfrm>
            <a:off x="2181698" y="1689430"/>
            <a:ext cx="7505700" cy="569400"/>
            <a:chOff x="2074550" y="3395600"/>
            <a:chExt cx="7505700" cy="569400"/>
          </a:xfrm>
        </p:grpSpPr>
        <p:sp>
          <p:nvSpPr>
            <p:cNvPr id="99" name="Google Shape;99;g29e840413b3_4_236"/>
            <p:cNvSpPr txBox="1"/>
            <p:nvPr/>
          </p:nvSpPr>
          <p:spPr>
            <a:xfrm>
              <a:off x="6580250" y="3395600"/>
              <a:ext cx="300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Times New Roman"/>
                  <a:ea typeface="Times New Roman"/>
                  <a:cs typeface="Times New Roman"/>
                  <a:sym typeface="Times New Roman"/>
                </a:rPr>
                <a:t>DL-Based           </a:t>
              </a:r>
              <a:r>
                <a:rPr lang="en" sz="2500" b="1">
                  <a:solidFill>
                    <a:schemeClr val="accent2"/>
                  </a:solidFill>
                  <a:latin typeface="Times New Roman"/>
                  <a:ea typeface="Times New Roman"/>
                  <a:cs typeface="Times New Roman"/>
                  <a:sym typeface="Times New Roman"/>
                </a:rPr>
                <a:t>？</a:t>
              </a:r>
              <a:endParaRPr sz="2500" b="1">
                <a:solidFill>
                  <a:schemeClr val="accent2"/>
                </a:solidFill>
                <a:latin typeface="Times New Roman"/>
                <a:ea typeface="Times New Roman"/>
                <a:cs typeface="Times New Roman"/>
                <a:sym typeface="Times New Roman"/>
              </a:endParaRPr>
            </a:p>
          </p:txBody>
        </p:sp>
        <p:sp>
          <p:nvSpPr>
            <p:cNvPr id="100" name="Google Shape;100;g29e840413b3_4_236"/>
            <p:cNvSpPr txBox="1"/>
            <p:nvPr/>
          </p:nvSpPr>
          <p:spPr>
            <a:xfrm>
              <a:off x="4931150" y="3395600"/>
              <a:ext cx="106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VS</a:t>
              </a:r>
              <a:endParaRPr sz="2500" b="1">
                <a:solidFill>
                  <a:schemeClr val="accent2"/>
                </a:solidFill>
                <a:latin typeface="Times New Roman"/>
                <a:ea typeface="Times New Roman"/>
                <a:cs typeface="Times New Roman"/>
                <a:sym typeface="Times New Roman"/>
              </a:endParaRPr>
            </a:p>
          </p:txBody>
        </p:sp>
        <p:sp>
          <p:nvSpPr>
            <p:cNvPr id="101" name="Google Shape;101;g29e840413b3_4_236"/>
            <p:cNvSpPr txBox="1"/>
            <p:nvPr/>
          </p:nvSpPr>
          <p:spPr>
            <a:xfrm>
              <a:off x="2074550" y="3395600"/>
              <a:ext cx="211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Times New Roman"/>
                  <a:ea typeface="Times New Roman"/>
                  <a:cs typeface="Times New Roman"/>
                  <a:sym typeface="Times New Roman"/>
                </a:rPr>
                <a:t>ML-Based</a:t>
              </a:r>
              <a:endParaRPr sz="2500" b="1">
                <a:solidFill>
                  <a:schemeClr val="accent1"/>
                </a:solidFill>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52"/>
        <p:cNvGrpSpPr/>
        <p:nvPr/>
      </p:nvGrpSpPr>
      <p:grpSpPr>
        <a:xfrm>
          <a:off x="0" y="0"/>
          <a:ext cx="0" cy="0"/>
          <a:chOff x="0" y="0"/>
          <a:chExt cx="0" cy="0"/>
        </a:xfrm>
      </p:grpSpPr>
      <p:sp>
        <p:nvSpPr>
          <p:cNvPr id="253" name="Google Shape;253;g29e840413b3_0_175"/>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29e840413b3_0_175"/>
          <p:cNvSpPr txBox="1"/>
          <p:nvPr/>
        </p:nvSpPr>
        <p:spPr>
          <a:xfrm>
            <a:off x="594250" y="686443"/>
            <a:ext cx="10896000" cy="8313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Similarity Based Method 1: Metric Learning</a:t>
            </a:r>
            <a:endParaRPr sz="4200" b="1" dirty="0">
              <a:solidFill>
                <a:schemeClr val="dk2"/>
              </a:solidFill>
              <a:latin typeface="Times New Roman"/>
              <a:ea typeface="Times New Roman"/>
              <a:cs typeface="Times New Roman"/>
              <a:sym typeface="Times New Roman"/>
            </a:endParaRPr>
          </a:p>
        </p:txBody>
      </p:sp>
      <p:sp>
        <p:nvSpPr>
          <p:cNvPr id="255" name="Google Shape;255;g29e840413b3_0_175"/>
          <p:cNvSpPr txBox="1"/>
          <p:nvPr/>
        </p:nvSpPr>
        <p:spPr>
          <a:xfrm>
            <a:off x="832750" y="1770100"/>
            <a:ext cx="59073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700">
                <a:solidFill>
                  <a:srgbClr val="595959"/>
                </a:solidFill>
                <a:latin typeface="Times New Roman"/>
                <a:ea typeface="Times New Roman"/>
                <a:cs typeface="Times New Roman"/>
                <a:sym typeface="Times New Roman"/>
              </a:rPr>
              <a:t>The Performance of </a:t>
            </a:r>
            <a:r>
              <a:rPr lang="en" sz="1700" b="1">
                <a:solidFill>
                  <a:srgbClr val="595959"/>
                </a:solidFill>
                <a:latin typeface="Times New Roman"/>
                <a:ea typeface="Times New Roman"/>
                <a:cs typeface="Times New Roman"/>
                <a:sym typeface="Times New Roman"/>
              </a:rPr>
              <a:t>KNN</a:t>
            </a:r>
            <a:r>
              <a:rPr lang="en" sz="1700">
                <a:solidFill>
                  <a:srgbClr val="595959"/>
                </a:solidFill>
                <a:latin typeface="Times New Roman"/>
                <a:ea typeface="Times New Roman"/>
                <a:cs typeface="Times New Roman"/>
                <a:sym typeface="Times New Roman"/>
              </a:rPr>
              <a:t> shows the potential of the method of similarity based method</a:t>
            </a:r>
            <a:endParaRPr sz="17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700">
                <a:solidFill>
                  <a:srgbClr val="595959"/>
                </a:solidFill>
                <a:latin typeface="Times New Roman"/>
                <a:ea typeface="Times New Roman"/>
                <a:cs typeface="Times New Roman"/>
                <a:sym typeface="Times New Roman"/>
              </a:rPr>
              <a:t>Maximum </a:t>
            </a:r>
            <a:r>
              <a:rPr lang="en" sz="1700" b="1" u="sng">
                <a:solidFill>
                  <a:srgbClr val="595959"/>
                </a:solidFill>
                <a:latin typeface="Times New Roman"/>
                <a:ea typeface="Times New Roman"/>
                <a:cs typeface="Times New Roman"/>
                <a:sym typeface="Times New Roman"/>
              </a:rPr>
              <a:t>ROC-AUC = 0.7494</a:t>
            </a:r>
            <a:endParaRPr sz="1700" b="1" u="sng">
              <a:solidFill>
                <a:srgbClr val="595959"/>
              </a:solidFill>
              <a:latin typeface="Times New Roman"/>
              <a:ea typeface="Times New Roman"/>
              <a:cs typeface="Times New Roman"/>
              <a:sym typeface="Times New Roman"/>
            </a:endParaRPr>
          </a:p>
        </p:txBody>
      </p:sp>
      <p:pic>
        <p:nvPicPr>
          <p:cNvPr id="256" name="Google Shape;256;g29e840413b3_0_175"/>
          <p:cNvPicPr preferRelativeResize="0"/>
          <p:nvPr/>
        </p:nvPicPr>
        <p:blipFill>
          <a:blip r:embed="rId3">
            <a:alphaModFix/>
          </a:blip>
          <a:stretch>
            <a:fillRect/>
          </a:stretch>
        </p:blipFill>
        <p:spPr>
          <a:xfrm>
            <a:off x="832750" y="3135400"/>
            <a:ext cx="4765401" cy="3053976"/>
          </a:xfrm>
          <a:prstGeom prst="rect">
            <a:avLst/>
          </a:prstGeom>
          <a:noFill/>
          <a:ln>
            <a:noFill/>
          </a:ln>
        </p:spPr>
      </p:pic>
      <p:sp>
        <p:nvSpPr>
          <p:cNvPr id="257" name="Google Shape;257;g29e840413b3_0_175"/>
          <p:cNvSpPr txBox="1"/>
          <p:nvPr/>
        </p:nvSpPr>
        <p:spPr>
          <a:xfrm>
            <a:off x="7050175" y="306102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u="sng" dirty="0">
                <a:solidFill>
                  <a:srgbClr val="595959"/>
                </a:solidFill>
                <a:latin typeface="Times New Roman"/>
                <a:ea typeface="Times New Roman"/>
                <a:cs typeface="Times New Roman"/>
                <a:sym typeface="Times New Roman"/>
              </a:rPr>
              <a:t>Inspired</a:t>
            </a:r>
            <a:r>
              <a:rPr lang="en" sz="1600" dirty="0">
                <a:solidFill>
                  <a:srgbClr val="595959"/>
                </a:solidFill>
                <a:latin typeface="Times New Roman"/>
                <a:ea typeface="Times New Roman"/>
                <a:cs typeface="Times New Roman"/>
                <a:sym typeface="Times New Roman"/>
              </a:rPr>
              <a:t> by KNN, we want to </a:t>
            </a:r>
            <a:r>
              <a:rPr lang="en" sz="1600" b="1" dirty="0">
                <a:solidFill>
                  <a:srgbClr val="595959"/>
                </a:solidFill>
                <a:latin typeface="Times New Roman"/>
                <a:ea typeface="Times New Roman"/>
                <a:cs typeface="Times New Roman"/>
                <a:sym typeface="Times New Roman"/>
              </a:rPr>
              <a:t>narrow</a:t>
            </a:r>
            <a:r>
              <a:rPr lang="en" sz="1600" dirty="0">
                <a:solidFill>
                  <a:srgbClr val="595959"/>
                </a:solidFill>
                <a:latin typeface="Times New Roman"/>
                <a:ea typeface="Times New Roman"/>
                <a:cs typeface="Times New Roman"/>
                <a:sym typeface="Times New Roman"/>
              </a:rPr>
              <a:t> the distance between the same pair in adjacent nodes and </a:t>
            </a:r>
            <a:r>
              <a:rPr lang="en" sz="1600" b="1" dirty="0">
                <a:solidFill>
                  <a:srgbClr val="595959"/>
                </a:solidFill>
                <a:latin typeface="Times New Roman"/>
                <a:ea typeface="Times New Roman"/>
                <a:cs typeface="Times New Roman"/>
                <a:sym typeface="Times New Roman"/>
              </a:rPr>
              <a:t>distance</a:t>
            </a:r>
            <a:r>
              <a:rPr lang="en" sz="1600" dirty="0">
                <a:solidFill>
                  <a:srgbClr val="595959"/>
                </a:solidFill>
                <a:latin typeface="Times New Roman"/>
                <a:ea typeface="Times New Roman"/>
                <a:cs typeface="Times New Roman"/>
                <a:sym typeface="Times New Roman"/>
              </a:rPr>
              <a:t> different pairs in adjacent nodes on the basis of Euclidean distance.</a:t>
            </a:r>
            <a:endParaRPr sz="1600" dirty="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600" dirty="0">
              <a:solidFill>
                <a:srgbClr val="595959"/>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rgbClr val="595959"/>
              </a:buClr>
              <a:buSzPts val="1600"/>
              <a:buChar char="●"/>
            </a:pPr>
            <a:r>
              <a:rPr lang="en" sz="1600" dirty="0">
                <a:solidFill>
                  <a:srgbClr val="595959"/>
                </a:solidFill>
                <a:latin typeface="Times New Roman"/>
                <a:ea typeface="Times New Roman"/>
                <a:cs typeface="Times New Roman"/>
                <a:sym typeface="Times New Roman"/>
              </a:rPr>
              <a:t>After one epoch, </a:t>
            </a:r>
            <a:r>
              <a:rPr lang="en" sz="1600" b="1" u="sng" dirty="0">
                <a:solidFill>
                  <a:srgbClr val="595959"/>
                </a:solidFill>
                <a:latin typeface="Times New Roman"/>
                <a:ea typeface="Times New Roman"/>
                <a:cs typeface="Times New Roman"/>
                <a:sym typeface="Times New Roman"/>
              </a:rPr>
              <a:t>ROC-AUC = 0.6554</a:t>
            </a:r>
            <a:endParaRPr sz="1600" b="1" u="sng" dirty="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595959"/>
              </a:buClr>
              <a:buSzPts val="1600"/>
              <a:buFont typeface="Times New Roman"/>
              <a:buChar char="●"/>
            </a:pPr>
            <a:r>
              <a:rPr lang="en" sz="1600" dirty="0">
                <a:solidFill>
                  <a:srgbClr val="595959"/>
                </a:solidFill>
                <a:latin typeface="Times New Roman"/>
                <a:ea typeface="Times New Roman"/>
                <a:cs typeface="Times New Roman"/>
                <a:sym typeface="Times New Roman"/>
              </a:rPr>
              <a:t>It may be that the training data is too small and need hyper parameter tuning</a:t>
            </a:r>
            <a:endParaRPr sz="1600" dirty="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595959"/>
              </a:buClr>
              <a:buSzPts val="1600"/>
              <a:buFont typeface="Times New Roman"/>
              <a:buChar char="●"/>
            </a:pPr>
            <a:r>
              <a:rPr lang="en" sz="1600" dirty="0">
                <a:solidFill>
                  <a:srgbClr val="595959"/>
                </a:solidFill>
                <a:latin typeface="Times New Roman"/>
                <a:ea typeface="Times New Roman"/>
                <a:cs typeface="Times New Roman"/>
                <a:sym typeface="Times New Roman"/>
              </a:rPr>
              <a:t>naive idea, perhaps it is equivalent a simple neural network classifier</a:t>
            </a:r>
            <a:endParaRPr sz="1600" dirty="0">
              <a:solidFill>
                <a:srgbClr val="595959"/>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61"/>
        <p:cNvGrpSpPr/>
        <p:nvPr/>
      </p:nvGrpSpPr>
      <p:grpSpPr>
        <a:xfrm>
          <a:off x="0" y="0"/>
          <a:ext cx="0" cy="0"/>
          <a:chOff x="0" y="0"/>
          <a:chExt cx="0" cy="0"/>
        </a:xfrm>
      </p:grpSpPr>
      <p:sp>
        <p:nvSpPr>
          <p:cNvPr id="262" name="Google Shape;262;g29e840413b3_4_55"/>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29e840413b3_4_55"/>
          <p:cNvSpPr txBox="1"/>
          <p:nvPr/>
        </p:nvSpPr>
        <p:spPr>
          <a:xfrm>
            <a:off x="594250" y="686443"/>
            <a:ext cx="10896000" cy="8313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Similarity Based Method 2: GNN</a:t>
            </a:r>
            <a:endParaRPr sz="4200" b="1" dirty="0">
              <a:solidFill>
                <a:schemeClr val="dk2"/>
              </a:solidFill>
              <a:latin typeface="Times New Roman"/>
              <a:ea typeface="Times New Roman"/>
              <a:cs typeface="Times New Roman"/>
              <a:sym typeface="Times New Roman"/>
            </a:endParaRPr>
          </a:p>
        </p:txBody>
      </p:sp>
      <p:pic>
        <p:nvPicPr>
          <p:cNvPr id="264" name="Google Shape;264;g29e840413b3_4_55"/>
          <p:cNvPicPr preferRelativeResize="0"/>
          <p:nvPr/>
        </p:nvPicPr>
        <p:blipFill>
          <a:blip r:embed="rId3">
            <a:alphaModFix/>
          </a:blip>
          <a:stretch>
            <a:fillRect/>
          </a:stretch>
        </p:blipFill>
        <p:spPr>
          <a:xfrm>
            <a:off x="1396012" y="2527075"/>
            <a:ext cx="2939825" cy="2771300"/>
          </a:xfrm>
          <a:prstGeom prst="rect">
            <a:avLst/>
          </a:prstGeom>
          <a:noFill/>
          <a:ln w="28575" cap="flat" cmpd="sng">
            <a:solidFill>
              <a:schemeClr val="accent2"/>
            </a:solidFill>
            <a:prstDash val="solid"/>
            <a:round/>
            <a:headEnd type="none" w="sm" len="sm"/>
            <a:tailEnd type="none" w="sm" len="sm"/>
          </a:ln>
        </p:spPr>
      </p:pic>
      <p:pic>
        <p:nvPicPr>
          <p:cNvPr id="265" name="Google Shape;265;g29e840413b3_4_55"/>
          <p:cNvPicPr preferRelativeResize="0"/>
          <p:nvPr/>
        </p:nvPicPr>
        <p:blipFill>
          <a:blip r:embed="rId4">
            <a:alphaModFix/>
          </a:blip>
          <a:stretch>
            <a:fillRect/>
          </a:stretch>
        </p:blipFill>
        <p:spPr>
          <a:xfrm>
            <a:off x="5416600" y="2182338"/>
            <a:ext cx="5966873" cy="34607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69"/>
        <p:cNvGrpSpPr/>
        <p:nvPr/>
      </p:nvGrpSpPr>
      <p:grpSpPr>
        <a:xfrm>
          <a:off x="0" y="0"/>
          <a:ext cx="0" cy="0"/>
          <a:chOff x="0" y="0"/>
          <a:chExt cx="0" cy="0"/>
        </a:xfrm>
      </p:grpSpPr>
      <p:sp>
        <p:nvSpPr>
          <p:cNvPr id="270" name="Google Shape;270;g29e840413b3_4_72"/>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29e840413b3_4_72"/>
          <p:cNvSpPr txBox="1"/>
          <p:nvPr/>
        </p:nvSpPr>
        <p:spPr>
          <a:xfrm>
            <a:off x="594250" y="630173"/>
            <a:ext cx="10896000" cy="8313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Similarity Based Method 2: GNN</a:t>
            </a:r>
            <a:endParaRPr sz="4200" b="1" dirty="0">
              <a:solidFill>
                <a:schemeClr val="dk2"/>
              </a:solidFill>
              <a:latin typeface="Times New Roman"/>
              <a:ea typeface="Times New Roman"/>
              <a:cs typeface="Times New Roman"/>
              <a:sym typeface="Times New Roman"/>
            </a:endParaRPr>
          </a:p>
        </p:txBody>
      </p:sp>
      <p:pic>
        <p:nvPicPr>
          <p:cNvPr id="272" name="Google Shape;272;g29e840413b3_4_72"/>
          <p:cNvPicPr preferRelativeResize="0"/>
          <p:nvPr/>
        </p:nvPicPr>
        <p:blipFill>
          <a:blip r:embed="rId3">
            <a:alphaModFix/>
          </a:blip>
          <a:stretch>
            <a:fillRect/>
          </a:stretch>
        </p:blipFill>
        <p:spPr>
          <a:xfrm>
            <a:off x="1396012" y="2527075"/>
            <a:ext cx="2939825" cy="2771300"/>
          </a:xfrm>
          <a:prstGeom prst="rect">
            <a:avLst/>
          </a:prstGeom>
          <a:noFill/>
          <a:ln w="28575" cap="flat" cmpd="sng">
            <a:solidFill>
              <a:schemeClr val="accent2"/>
            </a:solidFill>
            <a:prstDash val="solid"/>
            <a:round/>
            <a:headEnd type="none" w="sm" len="sm"/>
            <a:tailEnd type="none" w="sm" len="sm"/>
          </a:ln>
        </p:spPr>
      </p:pic>
      <p:sp>
        <p:nvSpPr>
          <p:cNvPr id="273" name="Google Shape;273;g29e840413b3_4_72"/>
          <p:cNvSpPr txBox="1"/>
          <p:nvPr/>
        </p:nvSpPr>
        <p:spPr>
          <a:xfrm>
            <a:off x="6076650" y="1881975"/>
            <a:ext cx="3975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595959"/>
                </a:solidFill>
                <a:latin typeface="Times New Roman"/>
                <a:ea typeface="Times New Roman"/>
                <a:cs typeface="Times New Roman"/>
                <a:sym typeface="Times New Roman"/>
              </a:rPr>
              <a:t>Using </a:t>
            </a:r>
            <a:r>
              <a:rPr lang="en" sz="1800" b="1" dirty="0">
                <a:solidFill>
                  <a:srgbClr val="595959"/>
                </a:solidFill>
                <a:latin typeface="Times New Roman"/>
                <a:ea typeface="Times New Roman"/>
                <a:cs typeface="Times New Roman"/>
                <a:sym typeface="Times New Roman"/>
              </a:rPr>
              <a:t>Graph Convolutional Network</a:t>
            </a:r>
            <a:r>
              <a:rPr lang="en" sz="1800" dirty="0">
                <a:solidFill>
                  <a:srgbClr val="595959"/>
                </a:solidFill>
                <a:latin typeface="Times New Roman"/>
                <a:ea typeface="Times New Roman"/>
                <a:cs typeface="Times New Roman"/>
                <a:sym typeface="Times New Roman"/>
              </a:rPr>
              <a:t> with Nearest 20 node have edge</a:t>
            </a:r>
            <a:endParaRPr sz="1800" dirty="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dirty="0">
              <a:solidFill>
                <a:srgbClr val="595959"/>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595959"/>
              </a:buClr>
              <a:buSzPts val="1800"/>
              <a:buChar char="●"/>
            </a:pPr>
            <a:r>
              <a:rPr lang="en" sz="1800" dirty="0">
                <a:solidFill>
                  <a:srgbClr val="595959"/>
                </a:solidFill>
                <a:latin typeface="Times New Roman"/>
                <a:ea typeface="Times New Roman"/>
                <a:cs typeface="Times New Roman"/>
                <a:sym typeface="Times New Roman"/>
              </a:rPr>
              <a:t>After 400 epoch, </a:t>
            </a:r>
            <a:r>
              <a:rPr lang="en" sz="1800" b="1" u="sng" dirty="0">
                <a:solidFill>
                  <a:srgbClr val="595959"/>
                </a:solidFill>
                <a:latin typeface="Times New Roman"/>
                <a:ea typeface="Times New Roman"/>
                <a:cs typeface="Times New Roman"/>
                <a:sym typeface="Times New Roman"/>
              </a:rPr>
              <a:t>ROC-AUC = 0.7118</a:t>
            </a:r>
            <a:endParaRPr sz="1800" b="1" u="sng" dirty="0">
              <a:solidFill>
                <a:srgbClr val="595959"/>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595959"/>
              </a:buClr>
              <a:buSzPts val="1800"/>
              <a:buFont typeface="Times New Roman"/>
              <a:buChar char="●"/>
            </a:pPr>
            <a:r>
              <a:rPr lang="en" sz="1800" dirty="0">
                <a:solidFill>
                  <a:srgbClr val="595959"/>
                </a:solidFill>
                <a:latin typeface="Times New Roman"/>
                <a:ea typeface="Times New Roman"/>
                <a:cs typeface="Times New Roman"/>
                <a:sym typeface="Times New Roman"/>
              </a:rPr>
              <a:t>Compared with Euclidean distance adjacency, higher-order adjacency is not so important here</a:t>
            </a:r>
            <a:endParaRPr sz="1800" dirty="0">
              <a:solidFill>
                <a:srgbClr val="595959"/>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latin typeface="Times New Roman"/>
                <a:ea typeface="Times New Roman"/>
                <a:cs typeface="Times New Roman"/>
                <a:sym typeface="Times New Roman"/>
              </a:rPr>
              <a:t>If increase the number of adjacent edges </a:t>
            </a:r>
            <a:r>
              <a:rPr lang="en" sz="1800" b="1" dirty="0">
                <a:solidFill>
                  <a:srgbClr val="595959"/>
                </a:solidFill>
                <a:latin typeface="Times New Roman"/>
                <a:ea typeface="Times New Roman"/>
                <a:cs typeface="Times New Roman"/>
                <a:sym typeface="Times New Roman"/>
              </a:rPr>
              <a:t>more than 20</a:t>
            </a:r>
            <a:r>
              <a:rPr lang="en" sz="1800" dirty="0">
                <a:solidFill>
                  <a:srgbClr val="595959"/>
                </a:solidFill>
                <a:latin typeface="Times New Roman"/>
                <a:ea typeface="Times New Roman"/>
                <a:cs typeface="Times New Roman"/>
                <a:sym typeface="Times New Roman"/>
              </a:rPr>
              <a:t>, the graph convolution becomes smoother and vanishing grad.</a:t>
            </a:r>
            <a:endParaRPr sz="1800" dirty="0">
              <a:solidFill>
                <a:srgbClr val="595959"/>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77"/>
        <p:cNvGrpSpPr/>
        <p:nvPr/>
      </p:nvGrpSpPr>
      <p:grpSpPr>
        <a:xfrm>
          <a:off x="0" y="0"/>
          <a:ext cx="0" cy="0"/>
          <a:chOff x="0" y="0"/>
          <a:chExt cx="0" cy="0"/>
        </a:xfrm>
      </p:grpSpPr>
      <p:sp>
        <p:nvSpPr>
          <p:cNvPr id="278" name="Google Shape;278;g29e840413b3_4_91"/>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29e840413b3_4_91"/>
          <p:cNvSpPr txBox="1"/>
          <p:nvPr/>
        </p:nvSpPr>
        <p:spPr>
          <a:xfrm>
            <a:off x="969113" y="693055"/>
            <a:ext cx="64509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Conclusion</a:t>
            </a:r>
            <a:endParaRPr sz="3400" dirty="0"/>
          </a:p>
        </p:txBody>
      </p:sp>
      <p:sp>
        <p:nvSpPr>
          <p:cNvPr id="280" name="Google Shape;280;g29e840413b3_4_91"/>
          <p:cNvSpPr txBox="1"/>
          <p:nvPr/>
        </p:nvSpPr>
        <p:spPr>
          <a:xfrm>
            <a:off x="1007875" y="2099700"/>
            <a:ext cx="7381200" cy="461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a:solidFill>
                  <a:schemeClr val="dk2"/>
                </a:solidFill>
                <a:latin typeface="Times New Roman"/>
                <a:ea typeface="Times New Roman"/>
                <a:cs typeface="Times New Roman"/>
                <a:sym typeface="Times New Roman"/>
              </a:rPr>
              <a:t>Neural Network </a:t>
            </a:r>
            <a:r>
              <a:rPr lang="en" sz="1800" b="1">
                <a:solidFill>
                  <a:schemeClr val="accent2"/>
                </a:solidFill>
                <a:latin typeface="Times New Roman"/>
                <a:ea typeface="Times New Roman"/>
                <a:cs typeface="Times New Roman"/>
                <a:sym typeface="Times New Roman"/>
              </a:rPr>
              <a:t>CANNOT</a:t>
            </a:r>
            <a:r>
              <a:rPr lang="en" sz="1800" b="1">
                <a:solidFill>
                  <a:schemeClr val="dk2"/>
                </a:solidFill>
                <a:latin typeface="Times New Roman"/>
                <a:ea typeface="Times New Roman"/>
                <a:cs typeface="Times New Roman"/>
                <a:sym typeface="Times New Roman"/>
              </a:rPr>
              <a:t> do everything 😇</a:t>
            </a:r>
            <a:endParaRPr/>
          </a:p>
        </p:txBody>
      </p:sp>
      <p:sp>
        <p:nvSpPr>
          <p:cNvPr id="281" name="Google Shape;281;g29e840413b3_4_91"/>
          <p:cNvSpPr txBox="1"/>
          <p:nvPr/>
        </p:nvSpPr>
        <p:spPr>
          <a:xfrm>
            <a:off x="1007875" y="2982000"/>
            <a:ext cx="6041100" cy="1611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a:solidFill>
                  <a:schemeClr val="dk2"/>
                </a:solidFill>
                <a:latin typeface="Times New Roman"/>
                <a:ea typeface="Times New Roman"/>
                <a:cs typeface="Times New Roman"/>
                <a:sym typeface="Times New Roman"/>
              </a:rPr>
              <a:t>Model performance: </a:t>
            </a:r>
            <a:endParaRPr sz="1800" b="1">
              <a:solidFill>
                <a:schemeClr val="dk2"/>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2"/>
              </a:buClr>
              <a:buSzPts val="1800"/>
              <a:buFont typeface="Times New Roman"/>
              <a:buChar char="●"/>
            </a:pPr>
            <a:r>
              <a:rPr lang="en" sz="1800" b="1">
                <a:solidFill>
                  <a:schemeClr val="dk2"/>
                </a:solidFill>
                <a:latin typeface="Times New Roman"/>
                <a:ea typeface="Times New Roman"/>
                <a:cs typeface="Times New Roman"/>
                <a:sym typeface="Times New Roman"/>
              </a:rPr>
              <a:t>Boosting still achieve highest AUC</a:t>
            </a:r>
            <a:endParaRPr sz="1800" b="1">
              <a:solidFill>
                <a:schemeClr val="dk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2"/>
              </a:buClr>
              <a:buSzPts val="1800"/>
              <a:buFont typeface="Times New Roman"/>
              <a:buChar char="●"/>
            </a:pPr>
            <a:r>
              <a:rPr lang="en" sz="1800" b="1">
                <a:solidFill>
                  <a:schemeClr val="dk2"/>
                </a:solidFill>
                <a:latin typeface="Times New Roman"/>
                <a:ea typeface="Times New Roman"/>
                <a:cs typeface="Times New Roman"/>
                <a:sym typeface="Times New Roman"/>
              </a:rPr>
              <a:t>LSTM and Similarity-Based Method showed competitive performance (despite very </a:t>
            </a:r>
            <a:r>
              <a:rPr lang="en" sz="1800" b="1" u="sng">
                <a:solidFill>
                  <a:schemeClr val="dk2"/>
                </a:solidFill>
                <a:latin typeface="Times New Roman"/>
                <a:ea typeface="Times New Roman"/>
                <a:cs typeface="Times New Roman"/>
                <a:sym typeface="Times New Roman"/>
              </a:rPr>
              <a:t>easy to overfit </a:t>
            </a:r>
            <a:r>
              <a:rPr lang="en" sz="1800" b="1">
                <a:solidFill>
                  <a:schemeClr val="dk2"/>
                </a:solidFill>
                <a:latin typeface="Times New Roman"/>
                <a:ea typeface="Times New Roman"/>
                <a:cs typeface="Times New Roman"/>
                <a:sym typeface="Times New Roman"/>
              </a:rPr>
              <a:t>)</a:t>
            </a:r>
            <a:endParaRPr b="1"/>
          </a:p>
        </p:txBody>
      </p:sp>
      <p:graphicFrame>
        <p:nvGraphicFramePr>
          <p:cNvPr id="282" name="Google Shape;282;g29e840413b3_4_91"/>
          <p:cNvGraphicFramePr/>
          <p:nvPr>
            <p:extLst>
              <p:ext uri="{D42A27DB-BD31-4B8C-83A1-F6EECF244321}">
                <p14:modId xmlns:p14="http://schemas.microsoft.com/office/powerpoint/2010/main" val="956477280"/>
              </p:ext>
            </p:extLst>
          </p:nvPr>
        </p:nvGraphicFramePr>
        <p:xfrm>
          <a:off x="7556375" y="1298038"/>
          <a:ext cx="3880925" cy="4741062"/>
        </p:xfrm>
        <a:graphic>
          <a:graphicData uri="http://schemas.openxmlformats.org/drawingml/2006/table">
            <a:tbl>
              <a:tblPr>
                <a:noFill/>
                <a:tableStyleId>{750D7588-102C-4E6A-82DF-BF56ABA2A400}</a:tableStyleId>
              </a:tblPr>
              <a:tblGrid>
                <a:gridCol w="2050825">
                  <a:extLst>
                    <a:ext uri="{9D8B030D-6E8A-4147-A177-3AD203B41FA5}">
                      <a16:colId xmlns:a16="http://schemas.microsoft.com/office/drawing/2014/main" val="20000"/>
                    </a:ext>
                  </a:extLst>
                </a:gridCol>
                <a:gridCol w="1830100">
                  <a:extLst>
                    <a:ext uri="{9D8B030D-6E8A-4147-A177-3AD203B41FA5}">
                      <a16:colId xmlns:a16="http://schemas.microsoft.com/office/drawing/2014/main" val="20001"/>
                    </a:ext>
                  </a:extLst>
                </a:gridCol>
              </a:tblGrid>
              <a:tr h="312450">
                <a:tc>
                  <a:txBody>
                    <a:bodyPr/>
                    <a:lstStyle/>
                    <a:p>
                      <a:pPr marL="0" lvl="0" indent="0" algn="ctr" rtl="0">
                        <a:lnSpc>
                          <a:spcPct val="115000"/>
                        </a:lnSpc>
                        <a:spcBef>
                          <a:spcPts val="0"/>
                        </a:spcBef>
                        <a:spcAft>
                          <a:spcPts val="0"/>
                        </a:spcAft>
                        <a:buNone/>
                      </a:pPr>
                      <a:r>
                        <a:rPr lang="en" sz="1600" b="1">
                          <a:latin typeface="Times New Roman"/>
                          <a:ea typeface="Times New Roman"/>
                          <a:cs typeface="Times New Roman"/>
                          <a:sym typeface="Times New Roman"/>
                        </a:rPr>
                        <a:t>Model</a:t>
                      </a:r>
                      <a:endParaRPr sz="1600" b="1">
                        <a:latin typeface="Times New Roman"/>
                        <a:ea typeface="Times New Roman"/>
                        <a:cs typeface="Times New Roman"/>
                        <a:sym typeface="Times New Roman"/>
                      </a:endParaRPr>
                    </a:p>
                  </a:txBody>
                  <a:tcPr marL="74550" marR="74550" marT="37200" marB="372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4B183"/>
                    </a:solidFill>
                  </a:tcPr>
                </a:tc>
                <a:tc>
                  <a:txBody>
                    <a:bodyPr/>
                    <a:lstStyle/>
                    <a:p>
                      <a:pPr marL="0" lvl="0" indent="0" algn="ctr" rtl="0">
                        <a:lnSpc>
                          <a:spcPct val="115000"/>
                        </a:lnSpc>
                        <a:spcBef>
                          <a:spcPts val="0"/>
                        </a:spcBef>
                        <a:spcAft>
                          <a:spcPts val="0"/>
                        </a:spcAft>
                        <a:buNone/>
                      </a:pPr>
                      <a:r>
                        <a:rPr lang="en" sz="1600" b="1">
                          <a:latin typeface="Times New Roman"/>
                          <a:ea typeface="Times New Roman"/>
                          <a:cs typeface="Times New Roman"/>
                          <a:sym typeface="Times New Roman"/>
                        </a:rPr>
                        <a:t>Validation AUC</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4B183"/>
                    </a:solidFill>
                  </a:tcPr>
                </a:tc>
                <a:extLst>
                  <a:ext uri="{0D108BD9-81ED-4DB2-BD59-A6C34878D82A}">
                    <a16:rowId xmlns:a16="http://schemas.microsoft.com/office/drawing/2014/main" val="10000"/>
                  </a:ext>
                </a:extLst>
              </a:tr>
              <a:tr h="61580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Gradient Boosting</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0.7869</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1"/>
                  </a:ext>
                </a:extLst>
              </a:tr>
              <a:tr h="41945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XG Boost</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0.7742</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ECE8"/>
                    </a:solidFill>
                  </a:tcPr>
                </a:tc>
                <a:extLst>
                  <a:ext uri="{0D108BD9-81ED-4DB2-BD59-A6C34878D82A}">
                    <a16:rowId xmlns:a16="http://schemas.microsoft.com/office/drawing/2014/main" val="10002"/>
                  </a:ext>
                </a:extLst>
              </a:tr>
              <a:tr h="41945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LSTM</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0.7665</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3"/>
                  </a:ext>
                </a:extLst>
              </a:tr>
              <a:tr h="633650">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Logistic Regression</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0.76</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4"/>
                  </a:ext>
                </a:extLst>
              </a:tr>
              <a:tr h="464075">
                <a:tc>
                  <a:txBody>
                    <a:bodyPr/>
                    <a:lstStyle/>
                    <a:p>
                      <a:pPr marL="0" lvl="0" indent="0" algn="l" rtl="0">
                        <a:lnSpc>
                          <a:spcPct val="115000"/>
                        </a:lnSpc>
                        <a:spcBef>
                          <a:spcPts val="0"/>
                        </a:spcBef>
                        <a:spcAft>
                          <a:spcPts val="0"/>
                        </a:spcAft>
                        <a:buNone/>
                      </a:pPr>
                      <a:r>
                        <a:rPr lang="en" sz="1600" b="1" dirty="0">
                          <a:latin typeface="Times New Roman"/>
                          <a:ea typeface="Times New Roman"/>
                          <a:cs typeface="Times New Roman"/>
                          <a:sym typeface="Times New Roman"/>
                        </a:rPr>
                        <a:t>KNN</a:t>
                      </a:r>
                      <a:endParaRPr sz="1600" b="1" dirty="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dirty="0">
                          <a:latin typeface="Times New Roman"/>
                          <a:ea typeface="Times New Roman"/>
                          <a:cs typeface="Times New Roman"/>
                          <a:sym typeface="Times New Roman"/>
                        </a:rPr>
                        <a:t>0.74</a:t>
                      </a:r>
                      <a:r>
                        <a:rPr lang="en-US" altLang="zh-CN" sz="1600" dirty="0">
                          <a:latin typeface="Times New Roman"/>
                          <a:ea typeface="Times New Roman"/>
                          <a:cs typeface="Times New Roman"/>
                          <a:sym typeface="Times New Roman"/>
                        </a:rPr>
                        <a:t>9</a:t>
                      </a:r>
                      <a:r>
                        <a:rPr lang="en"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ECE8"/>
                    </a:solidFill>
                  </a:tcPr>
                </a:tc>
                <a:extLst>
                  <a:ext uri="{0D108BD9-81ED-4DB2-BD59-A6C34878D82A}">
                    <a16:rowId xmlns:a16="http://schemas.microsoft.com/office/drawing/2014/main" val="10005"/>
                  </a:ext>
                </a:extLst>
              </a:tr>
              <a:tr h="464075">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MLP</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0.7221</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6"/>
                  </a:ext>
                </a:extLst>
              </a:tr>
              <a:tr h="464075">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GNN</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0.7118</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7"/>
                  </a:ext>
                </a:extLst>
              </a:tr>
              <a:tr h="464075">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Metric learning</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a:latin typeface="Times New Roman"/>
                          <a:ea typeface="Times New Roman"/>
                          <a:cs typeface="Times New Roman"/>
                          <a:sym typeface="Times New Roman"/>
                        </a:rPr>
                        <a:t>0.6554</a:t>
                      </a:r>
                      <a:endParaRPr sz="160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8"/>
                  </a:ext>
                </a:extLst>
              </a:tr>
              <a:tr h="464075">
                <a:tc>
                  <a:txBody>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Fusion </a:t>
                      </a:r>
                      <a:endParaRPr sz="1600" b="1">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4B183"/>
                    </a:solidFill>
                  </a:tcPr>
                </a:tc>
                <a:tc>
                  <a:txBody>
                    <a:bodyPr/>
                    <a:lstStyle/>
                    <a:p>
                      <a:pPr marL="0" lvl="0" indent="0" algn="l" rtl="0">
                        <a:lnSpc>
                          <a:spcPct val="115000"/>
                        </a:lnSpc>
                        <a:spcBef>
                          <a:spcPts val="0"/>
                        </a:spcBef>
                        <a:spcAft>
                          <a:spcPts val="0"/>
                        </a:spcAft>
                        <a:buNone/>
                      </a:pPr>
                      <a:r>
                        <a:rPr lang="en" sz="1600" dirty="0">
                          <a:latin typeface="Times New Roman"/>
                          <a:ea typeface="Times New Roman"/>
                          <a:cs typeface="Times New Roman"/>
                          <a:sym typeface="Times New Roman"/>
                        </a:rPr>
                        <a:t>0.6423</a:t>
                      </a:r>
                      <a:endParaRPr sz="1600" dirty="0">
                        <a:latin typeface="Times New Roman"/>
                        <a:ea typeface="Times New Roman"/>
                        <a:cs typeface="Times New Roman"/>
                        <a:sym typeface="Times New Roman"/>
                      </a:endParaRPr>
                    </a:p>
                  </a:txBody>
                  <a:tcPr marL="74550" marR="74550" marT="37200" marB="3720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7CD"/>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86"/>
        <p:cNvGrpSpPr/>
        <p:nvPr/>
      </p:nvGrpSpPr>
      <p:grpSpPr>
        <a:xfrm>
          <a:off x="0" y="0"/>
          <a:ext cx="0" cy="0"/>
          <a:chOff x="0" y="0"/>
          <a:chExt cx="0" cy="0"/>
        </a:xfrm>
      </p:grpSpPr>
      <p:sp>
        <p:nvSpPr>
          <p:cNvPr id="287" name="Google Shape;287;g29e840413b3_0_180"/>
          <p:cNvSpPr/>
          <p:nvPr/>
        </p:nvSpPr>
        <p:spPr>
          <a:xfrm>
            <a:off x="776350" y="91186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29e840413b3_0_180"/>
          <p:cNvSpPr txBox="1"/>
          <p:nvPr/>
        </p:nvSpPr>
        <p:spPr>
          <a:xfrm>
            <a:off x="776350" y="2092025"/>
            <a:ext cx="10285800" cy="360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200" b="1">
              <a:solidFill>
                <a:schemeClr val="dk2"/>
              </a:solidFill>
              <a:latin typeface="Times New Roman"/>
              <a:ea typeface="Times New Roman"/>
              <a:cs typeface="Times New Roman"/>
              <a:sym typeface="Times New Roman"/>
            </a:endParaRPr>
          </a:p>
          <a:p>
            <a:pPr marL="457200" lvl="0" indent="-368300" algn="l" rtl="0">
              <a:lnSpc>
                <a:spcPct val="150000"/>
              </a:lnSpc>
              <a:spcBef>
                <a:spcPts val="120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Feature engineer + Simple ML model is </a:t>
            </a:r>
            <a:r>
              <a:rPr lang="en" sz="2200" b="1" u="sng">
                <a:solidFill>
                  <a:schemeClr val="dk2"/>
                </a:solidFill>
                <a:latin typeface="Times New Roman"/>
                <a:ea typeface="Times New Roman"/>
                <a:cs typeface="Times New Roman"/>
                <a:sym typeface="Times New Roman"/>
              </a:rPr>
              <a:t>powerful:</a:t>
            </a:r>
            <a:endParaRPr sz="2200" b="1" u="sng">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remove insignificant features, add more reasonable features</a:t>
            </a:r>
            <a:endParaRPr sz="2200" b="1">
              <a:solidFill>
                <a:schemeClr val="dk2"/>
              </a:solidFill>
              <a:latin typeface="Times New Roman"/>
              <a:ea typeface="Times New Roman"/>
              <a:cs typeface="Times New Roman"/>
              <a:sym typeface="Times New Roman"/>
            </a:endParaRPr>
          </a:p>
          <a:p>
            <a:pPr marL="914400" lvl="0" indent="0" algn="l" rtl="0">
              <a:lnSpc>
                <a:spcPct val="150000"/>
              </a:lnSpc>
              <a:spcBef>
                <a:spcPts val="0"/>
              </a:spcBef>
              <a:spcAft>
                <a:spcPts val="0"/>
              </a:spcAft>
              <a:buNone/>
            </a:pPr>
            <a:endParaRPr sz="2200" b="1">
              <a:solidFill>
                <a:schemeClr val="dk2"/>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Neural network + Similarity based method ? </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consider from different sides</a:t>
            </a:r>
            <a:endParaRPr sz="2200" b="1">
              <a:solidFill>
                <a:schemeClr val="dk2"/>
              </a:solidFill>
              <a:latin typeface="Times New Roman"/>
              <a:ea typeface="Times New Roman"/>
              <a:cs typeface="Times New Roman"/>
              <a:sym typeface="Times New Roman"/>
            </a:endParaRPr>
          </a:p>
          <a:p>
            <a:pPr marL="1371600" lvl="0" indent="0" algn="l" rtl="0">
              <a:lnSpc>
                <a:spcPct val="150000"/>
              </a:lnSpc>
              <a:spcBef>
                <a:spcPts val="0"/>
              </a:spcBef>
              <a:spcAft>
                <a:spcPts val="0"/>
              </a:spcAft>
              <a:buNone/>
            </a:pPr>
            <a:endParaRPr sz="2200" b="1">
              <a:solidFill>
                <a:schemeClr val="dk2"/>
              </a:solidFill>
              <a:latin typeface="Times New Roman"/>
              <a:ea typeface="Times New Roman"/>
              <a:cs typeface="Times New Roman"/>
              <a:sym typeface="Times New Roman"/>
            </a:endParaRPr>
          </a:p>
        </p:txBody>
      </p:sp>
      <p:sp>
        <p:nvSpPr>
          <p:cNvPr id="289" name="Google Shape;289;g29e840413b3_0_180"/>
          <p:cNvSpPr txBox="1"/>
          <p:nvPr/>
        </p:nvSpPr>
        <p:spPr>
          <a:xfrm>
            <a:off x="985725" y="847800"/>
            <a:ext cx="6450900" cy="83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4200" b="1">
                <a:solidFill>
                  <a:schemeClr val="dk2"/>
                </a:solidFill>
                <a:latin typeface="Times New Roman"/>
                <a:ea typeface="Times New Roman"/>
                <a:cs typeface="Times New Roman"/>
                <a:sym typeface="Times New Roman"/>
              </a:rPr>
              <a:t>Future work</a:t>
            </a:r>
            <a:endParaRPr sz="4200" b="1">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293"/>
        <p:cNvGrpSpPr/>
        <p:nvPr/>
      </p:nvGrpSpPr>
      <p:grpSpPr>
        <a:xfrm>
          <a:off x="0" y="0"/>
          <a:ext cx="0" cy="0"/>
          <a:chOff x="0" y="0"/>
          <a:chExt cx="0" cy="0"/>
        </a:xfrm>
      </p:grpSpPr>
      <p:sp>
        <p:nvSpPr>
          <p:cNvPr id="294" name="Google Shape;294;g29e840413b3_5_77"/>
          <p:cNvSpPr txBox="1"/>
          <p:nvPr/>
        </p:nvSpPr>
        <p:spPr>
          <a:xfrm>
            <a:off x="3963050" y="2619400"/>
            <a:ext cx="5664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b="1">
                <a:solidFill>
                  <a:schemeClr val="accent2"/>
                </a:solidFill>
                <a:latin typeface="Times New Roman"/>
                <a:ea typeface="Times New Roman"/>
                <a:cs typeface="Times New Roman"/>
                <a:sym typeface="Times New Roman"/>
              </a:rPr>
              <a:t>Thank you!</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05"/>
        <p:cNvGrpSpPr/>
        <p:nvPr/>
      </p:nvGrpSpPr>
      <p:grpSpPr>
        <a:xfrm>
          <a:off x="0" y="0"/>
          <a:ext cx="0" cy="0"/>
          <a:chOff x="0" y="0"/>
          <a:chExt cx="0" cy="0"/>
        </a:xfrm>
      </p:grpSpPr>
      <p:sp>
        <p:nvSpPr>
          <p:cNvPr id="106" name="Google Shape;106;g29e840413b3_4_187"/>
          <p:cNvSpPr txBox="1">
            <a:spLocks noGrp="1"/>
          </p:cNvSpPr>
          <p:nvPr>
            <p:ph type="title"/>
          </p:nvPr>
        </p:nvSpPr>
        <p:spPr>
          <a:xfrm>
            <a:off x="539350" y="121335"/>
            <a:ext cx="3306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6000"/>
              <a:buFont typeface="Oi"/>
              <a:buNone/>
            </a:pPr>
            <a:r>
              <a:rPr lang="en" sz="4200" b="1">
                <a:solidFill>
                  <a:schemeClr val="dk2"/>
                </a:solidFill>
                <a:latin typeface="Times New Roman"/>
                <a:ea typeface="Times New Roman"/>
                <a:cs typeface="Times New Roman"/>
                <a:sym typeface="Times New Roman"/>
              </a:rPr>
              <a:t>Contents</a:t>
            </a:r>
            <a:endParaRPr sz="4200" b="1">
              <a:solidFill>
                <a:schemeClr val="dk2"/>
              </a:solidFill>
              <a:latin typeface="Times New Roman"/>
              <a:ea typeface="Times New Roman"/>
              <a:cs typeface="Times New Roman"/>
              <a:sym typeface="Times New Roman"/>
            </a:endParaRPr>
          </a:p>
        </p:txBody>
      </p:sp>
      <p:sp>
        <p:nvSpPr>
          <p:cNvPr id="107" name="Google Shape;107;g29e840413b3_4_187"/>
          <p:cNvSpPr/>
          <p:nvPr/>
        </p:nvSpPr>
        <p:spPr>
          <a:xfrm>
            <a:off x="482950" y="432585"/>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29e840413b3_4_187"/>
          <p:cNvSpPr txBox="1"/>
          <p:nvPr/>
        </p:nvSpPr>
        <p:spPr>
          <a:xfrm>
            <a:off x="9122275" y="2151875"/>
            <a:ext cx="2686200" cy="146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1600" b="0" i="0" u="none" strike="noStrike" cap="none">
              <a:solidFill>
                <a:schemeClr val="dk1"/>
              </a:solidFill>
              <a:latin typeface="Arial"/>
              <a:ea typeface="Arial"/>
              <a:cs typeface="Arial"/>
              <a:sym typeface="Arial"/>
            </a:endParaRPr>
          </a:p>
        </p:txBody>
      </p:sp>
      <p:grpSp>
        <p:nvGrpSpPr>
          <p:cNvPr id="109" name="Google Shape;109;g29e840413b3_4_187"/>
          <p:cNvGrpSpPr/>
          <p:nvPr/>
        </p:nvGrpSpPr>
        <p:grpSpPr>
          <a:xfrm>
            <a:off x="2101800" y="1967625"/>
            <a:ext cx="7505700" cy="569400"/>
            <a:chOff x="2074550" y="3395600"/>
            <a:chExt cx="7505700" cy="569400"/>
          </a:xfrm>
        </p:grpSpPr>
        <p:sp>
          <p:nvSpPr>
            <p:cNvPr id="110" name="Google Shape;110;g29e840413b3_4_187"/>
            <p:cNvSpPr txBox="1"/>
            <p:nvPr/>
          </p:nvSpPr>
          <p:spPr>
            <a:xfrm>
              <a:off x="6580250" y="3395600"/>
              <a:ext cx="300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Times New Roman"/>
                  <a:ea typeface="Times New Roman"/>
                  <a:cs typeface="Times New Roman"/>
                  <a:sym typeface="Times New Roman"/>
                </a:rPr>
                <a:t>DL-Based</a:t>
              </a:r>
              <a:endParaRPr sz="2500" b="1">
                <a:solidFill>
                  <a:schemeClr val="accent1"/>
                </a:solidFill>
                <a:latin typeface="Times New Roman"/>
                <a:ea typeface="Times New Roman"/>
                <a:cs typeface="Times New Roman"/>
                <a:sym typeface="Times New Roman"/>
              </a:endParaRPr>
            </a:p>
          </p:txBody>
        </p:sp>
        <p:sp>
          <p:nvSpPr>
            <p:cNvPr id="111" name="Google Shape;111;g29e840413b3_4_187"/>
            <p:cNvSpPr txBox="1"/>
            <p:nvPr/>
          </p:nvSpPr>
          <p:spPr>
            <a:xfrm>
              <a:off x="4931150" y="3395600"/>
              <a:ext cx="106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2"/>
                  </a:solidFill>
                  <a:latin typeface="Times New Roman"/>
                  <a:ea typeface="Times New Roman"/>
                  <a:cs typeface="Times New Roman"/>
                  <a:sym typeface="Times New Roman"/>
                </a:rPr>
                <a:t>VS</a:t>
              </a:r>
              <a:endParaRPr sz="2500" b="1">
                <a:solidFill>
                  <a:schemeClr val="accent2"/>
                </a:solidFill>
                <a:latin typeface="Times New Roman"/>
                <a:ea typeface="Times New Roman"/>
                <a:cs typeface="Times New Roman"/>
                <a:sym typeface="Times New Roman"/>
              </a:endParaRPr>
            </a:p>
          </p:txBody>
        </p:sp>
        <p:sp>
          <p:nvSpPr>
            <p:cNvPr id="112" name="Google Shape;112;g29e840413b3_4_187"/>
            <p:cNvSpPr txBox="1"/>
            <p:nvPr/>
          </p:nvSpPr>
          <p:spPr>
            <a:xfrm>
              <a:off x="2074550" y="3395600"/>
              <a:ext cx="211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chemeClr val="accent1"/>
                  </a:solidFill>
                  <a:latin typeface="Times New Roman"/>
                  <a:ea typeface="Times New Roman"/>
                  <a:cs typeface="Times New Roman"/>
                  <a:sym typeface="Times New Roman"/>
                </a:rPr>
                <a:t>ML-Based</a:t>
              </a:r>
              <a:endParaRPr sz="2500" b="1" dirty="0">
                <a:solidFill>
                  <a:schemeClr val="accent1"/>
                </a:solidFill>
                <a:latin typeface="Times New Roman"/>
                <a:ea typeface="Times New Roman"/>
                <a:cs typeface="Times New Roman"/>
                <a:sym typeface="Times New Roman"/>
              </a:endParaRPr>
            </a:p>
          </p:txBody>
        </p:sp>
      </p:grpSp>
      <p:sp>
        <p:nvSpPr>
          <p:cNvPr id="113" name="Google Shape;113;g29e840413b3_4_187"/>
          <p:cNvSpPr txBox="1"/>
          <p:nvPr/>
        </p:nvSpPr>
        <p:spPr>
          <a:xfrm>
            <a:off x="2122134" y="2871688"/>
            <a:ext cx="102744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3100" b="1" dirty="0">
                <a:solidFill>
                  <a:schemeClr val="accent2"/>
                </a:solidFill>
                <a:latin typeface="Times New Roman"/>
                <a:ea typeface="Times New Roman"/>
                <a:cs typeface="Times New Roman"/>
                <a:sym typeface="Times New Roman"/>
              </a:rPr>
              <a:t>Part I:  Data Preprocess</a:t>
            </a:r>
            <a:endParaRPr sz="3100" b="1" dirty="0">
              <a:solidFill>
                <a:schemeClr val="accent2"/>
              </a:solidFill>
              <a:latin typeface="Times New Roman"/>
              <a:ea typeface="Times New Roman"/>
              <a:cs typeface="Times New Roman"/>
              <a:sym typeface="Times New Roman"/>
            </a:endParaRPr>
          </a:p>
        </p:txBody>
      </p:sp>
      <p:sp>
        <p:nvSpPr>
          <p:cNvPr id="114" name="Google Shape;114;g29e840413b3_4_187"/>
          <p:cNvSpPr txBox="1"/>
          <p:nvPr/>
        </p:nvSpPr>
        <p:spPr>
          <a:xfrm>
            <a:off x="2080975" y="3890750"/>
            <a:ext cx="102744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3100" b="1">
                <a:solidFill>
                  <a:schemeClr val="accent2"/>
                </a:solidFill>
                <a:latin typeface="Times New Roman"/>
                <a:ea typeface="Times New Roman"/>
                <a:cs typeface="Times New Roman"/>
                <a:sym typeface="Times New Roman"/>
              </a:rPr>
              <a:t>Part II: Traditional ML Algorithm</a:t>
            </a:r>
            <a:endParaRPr sz="3100" b="1">
              <a:solidFill>
                <a:schemeClr val="accent2"/>
              </a:solidFill>
              <a:latin typeface="Times New Roman"/>
              <a:ea typeface="Times New Roman"/>
              <a:cs typeface="Times New Roman"/>
              <a:sym typeface="Times New Roman"/>
            </a:endParaRPr>
          </a:p>
        </p:txBody>
      </p:sp>
      <p:sp>
        <p:nvSpPr>
          <p:cNvPr id="115" name="Google Shape;115;g29e840413b3_4_187"/>
          <p:cNvSpPr txBox="1"/>
          <p:nvPr/>
        </p:nvSpPr>
        <p:spPr>
          <a:xfrm>
            <a:off x="2080975" y="4906475"/>
            <a:ext cx="92115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dirty="0">
                <a:solidFill>
                  <a:schemeClr val="accent2"/>
                </a:solidFill>
                <a:latin typeface="Times New Roman"/>
                <a:ea typeface="Times New Roman"/>
                <a:cs typeface="Times New Roman"/>
                <a:sym typeface="Times New Roman"/>
              </a:rPr>
              <a:t>Part II: Deep Learning </a:t>
            </a:r>
            <a:endParaRPr sz="200" dirty="0"/>
          </a:p>
        </p:txBody>
      </p:sp>
      <p:sp>
        <p:nvSpPr>
          <p:cNvPr id="116" name="Google Shape;116;g29e840413b3_4_187"/>
          <p:cNvSpPr txBox="1"/>
          <p:nvPr/>
        </p:nvSpPr>
        <p:spPr>
          <a:xfrm>
            <a:off x="8588875" y="3218675"/>
            <a:ext cx="2686200" cy="146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20"/>
        <p:cNvGrpSpPr/>
        <p:nvPr/>
      </p:nvGrpSpPr>
      <p:grpSpPr>
        <a:xfrm>
          <a:off x="0" y="0"/>
          <a:ext cx="0" cy="0"/>
          <a:chOff x="0" y="0"/>
          <a:chExt cx="0" cy="0"/>
        </a:xfrm>
      </p:grpSpPr>
      <p:sp>
        <p:nvSpPr>
          <p:cNvPr id="121" name="Google Shape;121;g29e840413b3_0_153"/>
          <p:cNvSpPr/>
          <p:nvPr/>
        </p:nvSpPr>
        <p:spPr>
          <a:xfrm>
            <a:off x="209100" y="19185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29e840413b3_0_153"/>
          <p:cNvSpPr txBox="1"/>
          <p:nvPr/>
        </p:nvSpPr>
        <p:spPr>
          <a:xfrm>
            <a:off x="1036325" y="2885750"/>
            <a:ext cx="102744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4300" b="1">
                <a:solidFill>
                  <a:schemeClr val="accent2"/>
                </a:solidFill>
                <a:latin typeface="Times New Roman"/>
                <a:ea typeface="Times New Roman"/>
                <a:cs typeface="Times New Roman"/>
                <a:sym typeface="Times New Roman"/>
              </a:rPr>
              <a:t>Part I：Data Preprocess</a:t>
            </a:r>
            <a:endParaRPr sz="4300" b="1">
              <a:solidFill>
                <a:schemeClr val="accent2"/>
              </a:solidFill>
              <a:latin typeface="Times New Roman"/>
              <a:ea typeface="Times New Roman"/>
              <a:cs typeface="Times New Roman"/>
              <a:sym typeface="Times New Roman"/>
            </a:endParaRPr>
          </a:p>
        </p:txBody>
      </p:sp>
      <p:sp>
        <p:nvSpPr>
          <p:cNvPr id="123" name="Google Shape;123;g29e840413b3_0_153"/>
          <p:cNvSpPr txBox="1"/>
          <p:nvPr/>
        </p:nvSpPr>
        <p:spPr>
          <a:xfrm>
            <a:off x="12422025" y="1444375"/>
            <a:ext cx="10391400" cy="30630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Data Analysis: </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Data Statistics</a:t>
            </a:r>
            <a:endParaRPr sz="2200" b="1">
              <a:solidFill>
                <a:schemeClr val="dk2"/>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Feature Selection: </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Mallows’s Cp statistic</a:t>
            </a:r>
            <a:endParaRPr sz="2200" b="1">
              <a:solidFill>
                <a:schemeClr val="dk2"/>
              </a:solidFill>
              <a:latin typeface="Times New Roman"/>
              <a:ea typeface="Times New Roman"/>
              <a:cs typeface="Times New Roman"/>
              <a:sym typeface="Times New Roman"/>
            </a:endParaRPr>
          </a:p>
          <a:p>
            <a:pPr marL="914400" lvl="1"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Correlation within features &amp; between features and  target variable</a:t>
            </a:r>
            <a:endParaRPr sz="2200" b="1">
              <a:solidFill>
                <a:schemeClr val="dk2"/>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2"/>
              </a:buClr>
              <a:buSzPts val="2200"/>
              <a:buFont typeface="Times New Roman"/>
              <a:buChar char="●"/>
            </a:pPr>
            <a:r>
              <a:rPr lang="en" sz="2200" b="1">
                <a:solidFill>
                  <a:schemeClr val="dk2"/>
                </a:solidFill>
                <a:latin typeface="Times New Roman"/>
                <a:ea typeface="Times New Roman"/>
                <a:cs typeface="Times New Roman"/>
                <a:sym typeface="Times New Roman"/>
              </a:rPr>
              <a:t>Feature Engineer</a:t>
            </a:r>
            <a:endParaRPr sz="2200" b="1">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27"/>
        <p:cNvGrpSpPr/>
        <p:nvPr/>
      </p:nvGrpSpPr>
      <p:grpSpPr>
        <a:xfrm>
          <a:off x="0" y="0"/>
          <a:ext cx="0" cy="0"/>
          <a:chOff x="0" y="0"/>
          <a:chExt cx="0" cy="0"/>
        </a:xfrm>
      </p:grpSpPr>
      <p:sp>
        <p:nvSpPr>
          <p:cNvPr id="128" name="Google Shape;128;g29e840413b3_0_115"/>
          <p:cNvSpPr txBox="1">
            <a:spLocks noGrp="1"/>
          </p:cNvSpPr>
          <p:nvPr>
            <p:ph type="title"/>
          </p:nvPr>
        </p:nvSpPr>
        <p:spPr>
          <a:xfrm>
            <a:off x="439677" y="-66950"/>
            <a:ext cx="5059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6000"/>
              <a:buFont typeface="Oi"/>
              <a:buNone/>
            </a:pPr>
            <a:r>
              <a:rPr lang="en" sz="4200" b="1">
                <a:solidFill>
                  <a:schemeClr val="dk2"/>
                </a:solidFill>
                <a:latin typeface="Times New Roman"/>
                <a:ea typeface="Times New Roman"/>
                <a:cs typeface="Times New Roman"/>
                <a:sym typeface="Times New Roman"/>
              </a:rPr>
              <a:t>Data Analysis</a:t>
            </a:r>
            <a:endParaRPr sz="4200" b="1">
              <a:solidFill>
                <a:schemeClr val="dk2"/>
              </a:solidFill>
              <a:latin typeface="Times New Roman"/>
              <a:ea typeface="Times New Roman"/>
              <a:cs typeface="Times New Roman"/>
              <a:sym typeface="Times New Roman"/>
            </a:endParaRPr>
          </a:p>
        </p:txBody>
      </p:sp>
      <p:sp>
        <p:nvSpPr>
          <p:cNvPr id="129" name="Google Shape;129;g29e840413b3_0_115"/>
          <p:cNvSpPr/>
          <p:nvPr/>
        </p:nvSpPr>
        <p:spPr>
          <a:xfrm>
            <a:off x="383275" y="24431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9e840413b3_0_115"/>
          <p:cNvSpPr txBox="1"/>
          <p:nvPr/>
        </p:nvSpPr>
        <p:spPr>
          <a:xfrm>
            <a:off x="383275" y="1375425"/>
            <a:ext cx="6017400" cy="2889600"/>
          </a:xfrm>
          <a:prstGeom prst="rect">
            <a:avLst/>
          </a:prstGeom>
          <a:noFill/>
          <a:ln>
            <a:noFill/>
          </a:ln>
        </p:spPr>
        <p:txBody>
          <a:bodyPr spcFirstLastPara="1" wrap="square" lIns="91425" tIns="91425" rIns="91425" bIns="91425" anchor="t" anchorCtr="0">
            <a:spAutoFit/>
          </a:bodyPr>
          <a:lstStyle/>
          <a:p>
            <a:pPr marL="457200" lvl="0"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Original dataset:  Electronic Health Record (EHR)</a:t>
            </a:r>
            <a:endParaRPr sz="1900">
              <a:solidFill>
                <a:srgbClr val="2B2C30"/>
              </a:solidFill>
              <a:latin typeface="Times New Roman"/>
              <a:ea typeface="Times New Roman"/>
              <a:cs typeface="Times New Roman"/>
              <a:sym typeface="Times New Roman"/>
            </a:endParaRPr>
          </a:p>
          <a:p>
            <a:pPr marL="457200" lvl="0" indent="0" algn="l" rtl="0">
              <a:lnSpc>
                <a:spcPct val="150017"/>
              </a:lnSpc>
              <a:spcBef>
                <a:spcPts val="0"/>
              </a:spcBef>
              <a:spcAft>
                <a:spcPts val="0"/>
              </a:spcAft>
              <a:buNone/>
            </a:pPr>
            <a:r>
              <a:rPr lang="en" sz="1900">
                <a:solidFill>
                  <a:srgbClr val="2B2C30"/>
                </a:solidFill>
                <a:latin typeface="Times New Roman"/>
                <a:ea typeface="Times New Roman"/>
                <a:cs typeface="Times New Roman"/>
                <a:sym typeface="Times New Roman"/>
              </a:rPr>
              <a:t>（11596 patients and 171 features）</a:t>
            </a:r>
            <a:endParaRPr sz="1900">
              <a:solidFill>
                <a:srgbClr val="2B2C30"/>
              </a:solidFill>
              <a:latin typeface="Times New Roman"/>
              <a:ea typeface="Times New Roman"/>
              <a:cs typeface="Times New Roman"/>
              <a:sym typeface="Times New Roman"/>
            </a:endParaRPr>
          </a:p>
          <a:p>
            <a:pPr marL="342900" lvl="0" indent="-311150" algn="l" rtl="0">
              <a:lnSpc>
                <a:spcPct val="174958"/>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  3 demographics (age, gender, and ethnicity)</a:t>
            </a:r>
            <a:endParaRPr sz="1900">
              <a:solidFill>
                <a:schemeClr val="dk1"/>
              </a:solidFill>
              <a:latin typeface="Times New Roman"/>
              <a:ea typeface="Times New Roman"/>
              <a:cs typeface="Times New Roman"/>
              <a:sym typeface="Times New Roman"/>
            </a:endParaRPr>
          </a:p>
          <a:p>
            <a:pPr marL="342900" lvl="0" indent="-311150" algn="l" rtl="0">
              <a:lnSpc>
                <a:spcPct val="174958"/>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  91 ICD code features</a:t>
            </a:r>
            <a:endParaRPr sz="1900">
              <a:solidFill>
                <a:schemeClr val="dk1"/>
              </a:solidFill>
              <a:latin typeface="Times New Roman"/>
              <a:ea typeface="Times New Roman"/>
              <a:cs typeface="Times New Roman"/>
              <a:sym typeface="Times New Roman"/>
            </a:endParaRPr>
          </a:p>
          <a:p>
            <a:pPr marL="342900" lvl="0" indent="-311150" algn="l" rtl="0">
              <a:lnSpc>
                <a:spcPct val="174958"/>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  36 lab test features→ only one vary with time</a:t>
            </a:r>
            <a:endParaRPr sz="1900">
              <a:solidFill>
                <a:schemeClr val="dk1"/>
              </a:solidFill>
              <a:latin typeface="Times New Roman"/>
              <a:ea typeface="Times New Roman"/>
              <a:cs typeface="Times New Roman"/>
              <a:sym typeface="Times New Roman"/>
            </a:endParaRPr>
          </a:p>
          <a:p>
            <a:pPr marL="342900" lvl="0" indent="-311150" algn="l" rtl="0">
              <a:lnSpc>
                <a:spcPct val="174958"/>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  41 medication features</a:t>
            </a:r>
            <a:endParaRPr sz="1900">
              <a:solidFill>
                <a:schemeClr val="dk1"/>
              </a:solidFill>
              <a:latin typeface="Times New Roman"/>
              <a:ea typeface="Times New Roman"/>
              <a:cs typeface="Times New Roman"/>
              <a:sym typeface="Times New Roman"/>
            </a:endParaRPr>
          </a:p>
        </p:txBody>
      </p:sp>
      <p:graphicFrame>
        <p:nvGraphicFramePr>
          <p:cNvPr id="131" name="Google Shape;131;g29e840413b3_0_115"/>
          <p:cNvGraphicFramePr/>
          <p:nvPr/>
        </p:nvGraphicFramePr>
        <p:xfrm>
          <a:off x="309050" y="4486250"/>
          <a:ext cx="4360500" cy="1920075"/>
        </p:xfrm>
        <a:graphic>
          <a:graphicData uri="http://schemas.openxmlformats.org/drawingml/2006/table">
            <a:tbl>
              <a:tblPr>
                <a:noFill/>
                <a:tableStyleId>{1CBFC2D5-B5AD-4F2F-A34C-3306A227FB13}</a:tableStyleId>
              </a:tblPr>
              <a:tblGrid>
                <a:gridCol w="1090125">
                  <a:extLst>
                    <a:ext uri="{9D8B030D-6E8A-4147-A177-3AD203B41FA5}">
                      <a16:colId xmlns:a16="http://schemas.microsoft.com/office/drawing/2014/main" val="20000"/>
                    </a:ext>
                  </a:extLst>
                </a:gridCol>
                <a:gridCol w="1090125">
                  <a:extLst>
                    <a:ext uri="{9D8B030D-6E8A-4147-A177-3AD203B41FA5}">
                      <a16:colId xmlns:a16="http://schemas.microsoft.com/office/drawing/2014/main" val="20001"/>
                    </a:ext>
                  </a:extLst>
                </a:gridCol>
                <a:gridCol w="1090125">
                  <a:extLst>
                    <a:ext uri="{9D8B030D-6E8A-4147-A177-3AD203B41FA5}">
                      <a16:colId xmlns:a16="http://schemas.microsoft.com/office/drawing/2014/main" val="20002"/>
                    </a:ext>
                  </a:extLst>
                </a:gridCol>
                <a:gridCol w="1090125">
                  <a:extLst>
                    <a:ext uri="{9D8B030D-6E8A-4147-A177-3AD203B41FA5}">
                      <a16:colId xmlns:a16="http://schemas.microsoft.com/office/drawing/2014/main" val="20003"/>
                    </a:ext>
                  </a:extLst>
                </a:gridCol>
              </a:tblGrid>
              <a:tr h="534450">
                <a:tc gridSpan="2">
                  <a:txBody>
                    <a:bodyPr/>
                    <a:lstStyle/>
                    <a:p>
                      <a:pPr marL="0" lvl="0" indent="0" algn="ctr" rtl="0">
                        <a:spcBef>
                          <a:spcPts val="0"/>
                        </a:spcBef>
                        <a:spcAft>
                          <a:spcPts val="0"/>
                        </a:spcAft>
                        <a:buNone/>
                      </a:pPr>
                      <a:r>
                        <a:rPr lang="en" sz="1600">
                          <a:latin typeface="Times New Roman"/>
                          <a:ea typeface="Times New Roman"/>
                          <a:cs typeface="Times New Roman"/>
                          <a:sym typeface="Times New Roman"/>
                        </a:rPr>
                        <a:t>Age (Mean)</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tc gridSpan="2">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66.23</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extLst>
                  <a:ext uri="{0D108BD9-81ED-4DB2-BD59-A6C34878D82A}">
                    <a16:rowId xmlns:a16="http://schemas.microsoft.com/office/drawing/2014/main" val="10000"/>
                  </a:ext>
                </a:extLst>
              </a:tr>
              <a:tr h="461875">
                <a:tc rowSpan="2">
                  <a:txBody>
                    <a:bodyPr/>
                    <a:lstStyle/>
                    <a:p>
                      <a:pPr marL="0" lvl="0" indent="0" algn="ctr" rtl="0">
                        <a:spcBef>
                          <a:spcPts val="0"/>
                        </a:spcBef>
                        <a:spcAft>
                          <a:spcPts val="0"/>
                        </a:spcAft>
                        <a:buNone/>
                      </a:pPr>
                      <a:r>
                        <a:rPr lang="en" sz="1600">
                          <a:latin typeface="Times New Roman"/>
                          <a:ea typeface="Times New Roman"/>
                          <a:cs typeface="Times New Roman"/>
                          <a:sym typeface="Times New Roman"/>
                        </a:rPr>
                        <a:t>Gender (%)</a:t>
                      </a:r>
                      <a:endParaRPr sz="16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Male</a:t>
                      </a:r>
                      <a:endParaRPr sz="1600">
                        <a:latin typeface="Times New Roman"/>
                        <a:ea typeface="Times New Roman"/>
                        <a:cs typeface="Times New Roman"/>
                        <a:sym typeface="Times New Roman"/>
                      </a:endParaRPr>
                    </a:p>
                  </a:txBody>
                  <a:tcPr marL="91425" marR="91425" marT="91425" marB="91425"/>
                </a:tc>
                <a:tc gridSpan="2">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6337（54.65%)</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extLst>
                  <a:ext uri="{0D108BD9-81ED-4DB2-BD59-A6C34878D82A}">
                    <a16:rowId xmlns:a16="http://schemas.microsoft.com/office/drawing/2014/main" val="10001"/>
                  </a:ext>
                </a:extLst>
              </a:tr>
              <a:tr h="461875">
                <a:tc vMerge="1">
                  <a:txBody>
                    <a:bodyPr/>
                    <a:lstStyle/>
                    <a:p>
                      <a:endParaRPr lang="en-CN"/>
                    </a:p>
                  </a:txBody>
                  <a:tcPr/>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Female</a:t>
                      </a:r>
                      <a:endParaRPr sz="1600">
                        <a:latin typeface="Times New Roman"/>
                        <a:ea typeface="Times New Roman"/>
                        <a:cs typeface="Times New Roman"/>
                        <a:sym typeface="Times New Roman"/>
                      </a:endParaRPr>
                    </a:p>
                  </a:txBody>
                  <a:tcPr marL="91425" marR="91425" marT="91425" marB="91425"/>
                </a:tc>
                <a:tc gridSpan="2">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5259（45.35%)</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extLst>
                  <a:ext uri="{0D108BD9-81ED-4DB2-BD59-A6C34878D82A}">
                    <a16:rowId xmlns:a16="http://schemas.microsoft.com/office/drawing/2014/main" val="10002"/>
                  </a:ext>
                </a:extLst>
              </a:tr>
              <a:tr h="461875">
                <a:tc gridSpan="2">
                  <a:txBody>
                    <a:bodyPr/>
                    <a:lstStyle/>
                    <a:p>
                      <a:pPr marL="0" lvl="0" indent="0" algn="ctr" rtl="0">
                        <a:spcBef>
                          <a:spcPts val="0"/>
                        </a:spcBef>
                        <a:spcAft>
                          <a:spcPts val="0"/>
                        </a:spcAft>
                        <a:buNone/>
                      </a:pPr>
                      <a:r>
                        <a:rPr lang="en" sz="1600">
                          <a:latin typeface="Times New Roman"/>
                          <a:ea typeface="Times New Roman"/>
                          <a:cs typeface="Times New Roman"/>
                          <a:sym typeface="Times New Roman"/>
                        </a:rPr>
                        <a:t>Length of stay (Mean)</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tc gridSpan="2">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15.09 days</a:t>
                      </a:r>
                      <a:endParaRPr sz="1600">
                        <a:latin typeface="Times New Roman"/>
                        <a:ea typeface="Times New Roman"/>
                        <a:cs typeface="Times New Roman"/>
                        <a:sym typeface="Times New Roman"/>
                      </a:endParaRPr>
                    </a:p>
                  </a:txBody>
                  <a:tcPr marL="91425" marR="91425" marT="91425" marB="91425" anchor="ctr"/>
                </a:tc>
                <a:tc hMerge="1">
                  <a:txBody>
                    <a:bodyPr/>
                    <a:lstStyle/>
                    <a:p>
                      <a:endParaRPr lang="en-CN"/>
                    </a:p>
                  </a:txBody>
                  <a:tcPr/>
                </a:tc>
                <a:extLst>
                  <a:ext uri="{0D108BD9-81ED-4DB2-BD59-A6C34878D82A}">
                    <a16:rowId xmlns:a16="http://schemas.microsoft.com/office/drawing/2014/main" val="10003"/>
                  </a:ext>
                </a:extLst>
              </a:tr>
            </a:tbl>
          </a:graphicData>
        </a:graphic>
      </p:graphicFrame>
      <p:graphicFrame>
        <p:nvGraphicFramePr>
          <p:cNvPr id="132" name="Google Shape;132;g29e840413b3_0_115"/>
          <p:cNvGraphicFramePr/>
          <p:nvPr/>
        </p:nvGraphicFramePr>
        <p:xfrm>
          <a:off x="4980225" y="4239500"/>
          <a:ext cx="6353575" cy="2316330"/>
        </p:xfrm>
        <a:graphic>
          <a:graphicData uri="http://schemas.openxmlformats.org/drawingml/2006/table">
            <a:tbl>
              <a:tblPr>
                <a:noFill/>
                <a:tableStyleId>{1CBFC2D5-B5AD-4F2F-A34C-3306A227FB13}</a:tableStyleId>
              </a:tblPr>
              <a:tblGrid>
                <a:gridCol w="1535325">
                  <a:extLst>
                    <a:ext uri="{9D8B030D-6E8A-4147-A177-3AD203B41FA5}">
                      <a16:colId xmlns:a16="http://schemas.microsoft.com/office/drawing/2014/main" val="20000"/>
                    </a:ext>
                  </a:extLst>
                </a:gridCol>
                <a:gridCol w="3076800">
                  <a:extLst>
                    <a:ext uri="{9D8B030D-6E8A-4147-A177-3AD203B41FA5}">
                      <a16:colId xmlns:a16="http://schemas.microsoft.com/office/drawing/2014/main" val="20001"/>
                    </a:ext>
                  </a:extLst>
                </a:gridCol>
                <a:gridCol w="1741450">
                  <a:extLst>
                    <a:ext uri="{9D8B030D-6E8A-4147-A177-3AD203B41FA5}">
                      <a16:colId xmlns:a16="http://schemas.microsoft.com/office/drawing/2014/main" val="20002"/>
                    </a:ext>
                  </a:extLst>
                </a:gridCol>
              </a:tblGrid>
              <a:tr h="381000">
                <a:tc rowSpan="5">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Comorbidity (n)</a:t>
                      </a:r>
                      <a:endParaRPr sz="15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 </a:t>
                      </a:r>
                      <a:r>
                        <a:rPr lang="en">
                          <a:solidFill>
                            <a:schemeClr val="dk1"/>
                          </a:solidFill>
                          <a:highlight>
                            <a:srgbClr val="F7F7F7"/>
                          </a:highlight>
                          <a:latin typeface="Times New Roman"/>
                          <a:ea typeface="Times New Roman"/>
                          <a:cs typeface="Times New Roman"/>
                          <a:sym typeface="Times New Roman"/>
                        </a:rPr>
                        <a:t>Infectious and Parasitic Diseases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1630</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vMerge="1">
                  <a:txBody>
                    <a:bodyPr/>
                    <a:lstStyle/>
                    <a:p>
                      <a:endParaRPr lang="en-CN"/>
                    </a:p>
                  </a:txBody>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R: </a:t>
                      </a:r>
                      <a:r>
                        <a:rPr lang="en">
                          <a:solidFill>
                            <a:schemeClr val="dk1"/>
                          </a:solidFill>
                          <a:highlight>
                            <a:srgbClr val="F7F7F7"/>
                          </a:highlight>
                          <a:latin typeface="Times New Roman"/>
                          <a:ea typeface="Times New Roman"/>
                          <a:cs typeface="Times New Roman"/>
                          <a:sym typeface="Times New Roman"/>
                        </a:rPr>
                        <a:t>Diseases of the Circulatory System</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747</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vMerge="1">
                  <a:txBody>
                    <a:bodyPr/>
                    <a:lstStyle/>
                    <a:p>
                      <a:endParaRPr lang="en-CN"/>
                    </a:p>
                  </a:txBody>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D: </a:t>
                      </a:r>
                      <a:r>
                        <a:rPr lang="en">
                          <a:solidFill>
                            <a:schemeClr val="dk1"/>
                          </a:solidFill>
                          <a:highlight>
                            <a:srgbClr val="F7F7F7"/>
                          </a:highlight>
                          <a:latin typeface="Times New Roman"/>
                          <a:ea typeface="Times New Roman"/>
                          <a:cs typeface="Times New Roman"/>
                          <a:sym typeface="Times New Roman"/>
                        </a:rPr>
                        <a:t>Diseases of the Digestive System</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603</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vMerge="1">
                  <a:txBody>
                    <a:bodyPr/>
                    <a:lstStyle/>
                    <a:p>
                      <a:endParaRPr lang="en-CN"/>
                    </a:p>
                  </a:txBody>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E: </a:t>
                      </a:r>
                      <a:r>
                        <a:rPr lang="en">
                          <a:solidFill>
                            <a:schemeClr val="dk1"/>
                          </a:solidFill>
                          <a:highlight>
                            <a:srgbClr val="F7F7F7"/>
                          </a:highlight>
                          <a:latin typeface="Times New Roman"/>
                          <a:ea typeface="Times New Roman"/>
                          <a:cs typeface="Times New Roman"/>
                          <a:sym typeface="Times New Roman"/>
                        </a:rPr>
                        <a:t>Endocrine, Nutritional, and Metabolic Diseases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436</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vMerge="1">
                  <a:txBody>
                    <a:bodyPr/>
                    <a:lstStyle/>
                    <a:p>
                      <a:endParaRPr lang="en-CN"/>
                    </a:p>
                  </a:txBody>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J: </a:t>
                      </a:r>
                      <a:r>
                        <a:rPr lang="en">
                          <a:solidFill>
                            <a:schemeClr val="dk1"/>
                          </a:solidFill>
                          <a:highlight>
                            <a:srgbClr val="F7F7F7"/>
                          </a:highlight>
                          <a:latin typeface="Times New Roman"/>
                          <a:ea typeface="Times New Roman"/>
                          <a:cs typeface="Times New Roman"/>
                          <a:sym typeface="Times New Roman"/>
                        </a:rPr>
                        <a:t>Diseases of the Respiratory System</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409</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pic>
        <p:nvPicPr>
          <p:cNvPr id="133" name="Google Shape;133;g29e840413b3_0_115"/>
          <p:cNvPicPr preferRelativeResize="0"/>
          <p:nvPr/>
        </p:nvPicPr>
        <p:blipFill>
          <a:blip r:embed="rId3">
            <a:alphaModFix/>
          </a:blip>
          <a:stretch>
            <a:fillRect/>
          </a:stretch>
        </p:blipFill>
        <p:spPr>
          <a:xfrm>
            <a:off x="6888250" y="1268634"/>
            <a:ext cx="4360500" cy="2783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37"/>
        <p:cNvGrpSpPr/>
        <p:nvPr/>
      </p:nvGrpSpPr>
      <p:grpSpPr>
        <a:xfrm>
          <a:off x="0" y="0"/>
          <a:ext cx="0" cy="0"/>
          <a:chOff x="0" y="0"/>
          <a:chExt cx="0" cy="0"/>
        </a:xfrm>
      </p:grpSpPr>
      <p:sp>
        <p:nvSpPr>
          <p:cNvPr id="138" name="Google Shape;138;g29e840413b3_1_7"/>
          <p:cNvSpPr txBox="1">
            <a:spLocks noGrp="1"/>
          </p:cNvSpPr>
          <p:nvPr>
            <p:ph type="title"/>
          </p:nvPr>
        </p:nvSpPr>
        <p:spPr>
          <a:xfrm>
            <a:off x="439677" y="-66950"/>
            <a:ext cx="5059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6000"/>
              <a:buFont typeface="Oi"/>
              <a:buNone/>
            </a:pPr>
            <a:r>
              <a:rPr lang="en" sz="4200" b="1">
                <a:solidFill>
                  <a:schemeClr val="dk2"/>
                </a:solidFill>
                <a:latin typeface="Times New Roman"/>
                <a:ea typeface="Times New Roman"/>
                <a:cs typeface="Times New Roman"/>
                <a:sym typeface="Times New Roman"/>
              </a:rPr>
              <a:t>Feature Selection</a:t>
            </a:r>
            <a:endParaRPr sz="4200" b="1">
              <a:solidFill>
                <a:schemeClr val="dk2"/>
              </a:solidFill>
              <a:latin typeface="Times New Roman"/>
              <a:ea typeface="Times New Roman"/>
              <a:cs typeface="Times New Roman"/>
              <a:sym typeface="Times New Roman"/>
            </a:endParaRPr>
          </a:p>
        </p:txBody>
      </p:sp>
      <p:sp>
        <p:nvSpPr>
          <p:cNvPr id="139" name="Google Shape;139;g29e840413b3_1_7"/>
          <p:cNvSpPr/>
          <p:nvPr/>
        </p:nvSpPr>
        <p:spPr>
          <a:xfrm>
            <a:off x="383275" y="24431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29e840413b3_1_7"/>
          <p:cNvSpPr txBox="1"/>
          <p:nvPr/>
        </p:nvSpPr>
        <p:spPr>
          <a:xfrm>
            <a:off x="383275" y="1360900"/>
            <a:ext cx="10357200" cy="2324400"/>
          </a:xfrm>
          <a:prstGeom prst="rect">
            <a:avLst/>
          </a:prstGeom>
          <a:noFill/>
          <a:ln>
            <a:noFill/>
          </a:ln>
        </p:spPr>
        <p:txBody>
          <a:bodyPr spcFirstLastPara="1" wrap="square" lIns="91425" tIns="91425" rIns="91425" bIns="91425" anchor="t" anchorCtr="0">
            <a:spAutoFit/>
          </a:bodyPr>
          <a:lstStyle/>
          <a:p>
            <a:pPr marL="457200" lvl="0" indent="-374650" algn="l" rtl="0">
              <a:lnSpc>
                <a:spcPct val="150017"/>
              </a:lnSpc>
              <a:spcBef>
                <a:spcPts val="0"/>
              </a:spcBef>
              <a:spcAft>
                <a:spcPts val="0"/>
              </a:spcAft>
              <a:buClr>
                <a:srgbClr val="2B2C30"/>
              </a:buClr>
              <a:buSzPts val="2300"/>
              <a:buFont typeface="Times New Roman"/>
              <a:buChar char="●"/>
            </a:pPr>
            <a:r>
              <a:rPr lang="en" sz="2300" b="1">
                <a:solidFill>
                  <a:schemeClr val="dk2"/>
                </a:solidFill>
                <a:latin typeface="Times New Roman"/>
                <a:ea typeface="Times New Roman"/>
                <a:cs typeface="Times New Roman"/>
                <a:sym typeface="Times New Roman"/>
              </a:rPr>
              <a:t>Mallows’s Cp statistic</a:t>
            </a:r>
            <a:endParaRPr sz="2300">
              <a:solidFill>
                <a:schemeClr val="dk1"/>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It quantifies the trade-off between model complexity and model fit. </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Calculates and ranks the Mallows' Cp statistic for each feature.</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The features are ranked based on their Cp values, with lower Cp values indicating more important features. </a:t>
            </a:r>
            <a:endParaRPr sz="1900">
              <a:solidFill>
                <a:srgbClr val="2B2C30"/>
              </a:solidFill>
              <a:latin typeface="Times New Roman"/>
              <a:ea typeface="Times New Roman"/>
              <a:cs typeface="Times New Roman"/>
              <a:sym typeface="Times New Roman"/>
            </a:endParaRPr>
          </a:p>
        </p:txBody>
      </p:sp>
      <p:sp>
        <p:nvSpPr>
          <p:cNvPr id="141" name="Google Shape;141;g29e840413b3_1_7"/>
          <p:cNvSpPr txBox="1"/>
          <p:nvPr/>
        </p:nvSpPr>
        <p:spPr>
          <a:xfrm>
            <a:off x="439675" y="4026750"/>
            <a:ext cx="11752200" cy="2324400"/>
          </a:xfrm>
          <a:prstGeom prst="rect">
            <a:avLst/>
          </a:prstGeom>
          <a:noFill/>
          <a:ln>
            <a:noFill/>
          </a:ln>
        </p:spPr>
        <p:txBody>
          <a:bodyPr spcFirstLastPara="1" wrap="square" lIns="91425" tIns="91425" rIns="91425" bIns="91425" anchor="t" anchorCtr="0">
            <a:spAutoFit/>
          </a:bodyPr>
          <a:lstStyle/>
          <a:p>
            <a:pPr marL="457200" lvl="0" indent="-374650" algn="l" rtl="0">
              <a:lnSpc>
                <a:spcPct val="150017"/>
              </a:lnSpc>
              <a:spcBef>
                <a:spcPts val="0"/>
              </a:spcBef>
              <a:spcAft>
                <a:spcPts val="0"/>
              </a:spcAft>
              <a:buClr>
                <a:srgbClr val="2B2C30"/>
              </a:buClr>
              <a:buSzPts val="2300"/>
              <a:buFont typeface="Times New Roman"/>
              <a:buChar char="●"/>
            </a:pPr>
            <a:r>
              <a:rPr lang="en" sz="2300" b="1">
                <a:solidFill>
                  <a:schemeClr val="dk2"/>
                </a:solidFill>
                <a:latin typeface="Times New Roman"/>
                <a:ea typeface="Times New Roman"/>
                <a:cs typeface="Times New Roman"/>
                <a:sym typeface="Times New Roman"/>
              </a:rPr>
              <a:t>Correlation</a:t>
            </a:r>
            <a:endParaRPr sz="2300" b="1">
              <a:solidFill>
                <a:schemeClr val="dk2"/>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Calculates the correlation coefficient within features and remove features with high multicollinearity. (several trials of threshold： remove if correlation &gt; 0.7/0.6/0.8/0.85)</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Calculates the absolute correlation between the remaining features and the target variable (readmitted_within_30days). </a:t>
            </a:r>
            <a:endParaRPr sz="1900">
              <a:solidFill>
                <a:srgbClr val="2B2C3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45"/>
        <p:cNvGrpSpPr/>
        <p:nvPr/>
      </p:nvGrpSpPr>
      <p:grpSpPr>
        <a:xfrm>
          <a:off x="0" y="0"/>
          <a:ext cx="0" cy="0"/>
          <a:chOff x="0" y="0"/>
          <a:chExt cx="0" cy="0"/>
        </a:xfrm>
      </p:grpSpPr>
      <p:sp>
        <p:nvSpPr>
          <p:cNvPr id="146" name="Google Shape;146;g29e840413b3_5_9"/>
          <p:cNvSpPr txBox="1">
            <a:spLocks noGrp="1"/>
          </p:cNvSpPr>
          <p:nvPr>
            <p:ph type="title"/>
          </p:nvPr>
        </p:nvSpPr>
        <p:spPr>
          <a:xfrm>
            <a:off x="495052" y="0"/>
            <a:ext cx="5059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6000"/>
              <a:buFont typeface="Oi"/>
              <a:buNone/>
            </a:pPr>
            <a:r>
              <a:rPr lang="en" sz="4200" b="1">
                <a:solidFill>
                  <a:schemeClr val="dk2"/>
                </a:solidFill>
                <a:latin typeface="Times New Roman"/>
                <a:ea typeface="Times New Roman"/>
                <a:cs typeface="Times New Roman"/>
                <a:sym typeface="Times New Roman"/>
              </a:rPr>
              <a:t>Feature Engineer</a:t>
            </a:r>
            <a:endParaRPr sz="4200" b="1">
              <a:solidFill>
                <a:schemeClr val="dk2"/>
              </a:solidFill>
              <a:latin typeface="Times New Roman"/>
              <a:ea typeface="Times New Roman"/>
              <a:cs typeface="Times New Roman"/>
              <a:sym typeface="Times New Roman"/>
            </a:endParaRPr>
          </a:p>
        </p:txBody>
      </p:sp>
      <p:sp>
        <p:nvSpPr>
          <p:cNvPr id="147" name="Google Shape;147;g29e840413b3_5_9"/>
          <p:cNvSpPr/>
          <p:nvPr/>
        </p:nvSpPr>
        <p:spPr>
          <a:xfrm>
            <a:off x="383275" y="244310"/>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29e840413b3_5_9"/>
          <p:cNvSpPr txBox="1"/>
          <p:nvPr/>
        </p:nvSpPr>
        <p:spPr>
          <a:xfrm>
            <a:off x="704475" y="1453275"/>
            <a:ext cx="8360100" cy="484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accent2"/>
                </a:solidFill>
                <a:latin typeface="Times New Roman"/>
                <a:ea typeface="Times New Roman"/>
                <a:cs typeface="Times New Roman"/>
                <a:sym typeface="Times New Roman"/>
              </a:rPr>
              <a:t>What we have tried:</a:t>
            </a:r>
            <a:endParaRPr sz="2400" b="1">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sz="2400" b="1">
              <a:solidFill>
                <a:schemeClr val="accent2"/>
              </a:solidFill>
              <a:latin typeface="Times New Roman"/>
              <a:ea typeface="Times New Roman"/>
              <a:cs typeface="Times New Roman"/>
              <a:sym typeface="Times New Roman"/>
            </a:endParaRPr>
          </a:p>
          <a:p>
            <a:pPr marL="457200" marR="0" lvl="0"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Time series flatten:</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Last day ✅</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All days mean ❌</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Last three days mean❌</a:t>
            </a:r>
            <a:endParaRPr sz="1900">
              <a:solidFill>
                <a:srgbClr val="2B2C30"/>
              </a:solidFill>
              <a:latin typeface="Times New Roman"/>
              <a:ea typeface="Times New Roman"/>
              <a:cs typeface="Times New Roman"/>
              <a:sym typeface="Times New Roman"/>
            </a:endParaRPr>
          </a:p>
          <a:p>
            <a:pPr marL="457200" marR="0" lvl="0"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Additional feature:</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Length of stays ✅</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SD of temporal features ❌</a:t>
            </a:r>
            <a:endParaRPr sz="1900">
              <a:solidFill>
                <a:srgbClr val="2B2C30"/>
              </a:solidFill>
              <a:latin typeface="Times New Roman"/>
              <a:ea typeface="Times New Roman"/>
              <a:cs typeface="Times New Roman"/>
              <a:sym typeface="Times New Roman"/>
            </a:endParaRPr>
          </a:p>
          <a:p>
            <a:pPr marL="914400" marR="0" lvl="1" indent="-349250" algn="l" rtl="0">
              <a:lnSpc>
                <a:spcPct val="150017"/>
              </a:lnSpc>
              <a:spcBef>
                <a:spcPts val="0"/>
              </a:spcBef>
              <a:spcAft>
                <a:spcPts val="0"/>
              </a:spcAft>
              <a:buClr>
                <a:srgbClr val="2B2C30"/>
              </a:buClr>
              <a:buSzPts val="1900"/>
              <a:buFont typeface="Times New Roman"/>
              <a:buChar char="○"/>
            </a:pPr>
            <a:r>
              <a:rPr lang="en" sz="1900">
                <a:solidFill>
                  <a:srgbClr val="2B2C30"/>
                </a:solidFill>
                <a:latin typeface="Times New Roman"/>
                <a:ea typeface="Times New Roman"/>
                <a:cs typeface="Times New Roman"/>
                <a:sym typeface="Times New Roman"/>
              </a:rPr>
              <a:t>Gini impurity of temporal features over all days</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sz="2200" b="1">
              <a:solidFill>
                <a:schemeClr val="dk2"/>
              </a:solidFill>
              <a:latin typeface="Times New Roman"/>
              <a:ea typeface="Times New Roman"/>
              <a:cs typeface="Times New Roman"/>
              <a:sym typeface="Times New Roman"/>
            </a:endParaRPr>
          </a:p>
        </p:txBody>
      </p:sp>
      <p:sp>
        <p:nvSpPr>
          <p:cNvPr id="149" name="Google Shape;149;g29e840413b3_5_9"/>
          <p:cNvSpPr txBox="1"/>
          <p:nvPr/>
        </p:nvSpPr>
        <p:spPr>
          <a:xfrm>
            <a:off x="8592325" y="2419400"/>
            <a:ext cx="7110600" cy="4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2"/>
                </a:solidFill>
                <a:latin typeface="Times New Roman"/>
                <a:ea typeface="Times New Roman"/>
                <a:cs typeface="Times New Roman"/>
                <a:sym typeface="Times New Roman"/>
              </a:rPr>
              <a:t>ROC-AUC</a:t>
            </a:r>
            <a:endParaRPr sz="24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400">
                <a:solidFill>
                  <a:schemeClr val="dk2"/>
                </a:solidFill>
                <a:latin typeface="Times New Roman"/>
                <a:ea typeface="Times New Roman"/>
                <a:cs typeface="Times New Roman"/>
                <a:sym typeface="Times New Roman"/>
              </a:rPr>
              <a:t>❌ get worse/not improve</a:t>
            </a:r>
            <a:endParaRPr sz="24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2400">
                <a:solidFill>
                  <a:schemeClr val="dk2"/>
                </a:solidFill>
                <a:latin typeface="Times New Roman"/>
                <a:ea typeface="Times New Roman"/>
                <a:cs typeface="Times New Roman"/>
                <a:sym typeface="Times New Roman"/>
              </a:rPr>
              <a:t>✅ better</a:t>
            </a:r>
            <a:endParaRPr sz="24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53"/>
        <p:cNvGrpSpPr/>
        <p:nvPr/>
      </p:nvGrpSpPr>
      <p:grpSpPr>
        <a:xfrm>
          <a:off x="0" y="0"/>
          <a:ext cx="0" cy="0"/>
          <a:chOff x="0" y="0"/>
          <a:chExt cx="0" cy="0"/>
        </a:xfrm>
      </p:grpSpPr>
      <p:sp>
        <p:nvSpPr>
          <p:cNvPr id="154" name="Google Shape;154;g29e840413b3_0_134"/>
          <p:cNvSpPr/>
          <p:nvPr/>
        </p:nvSpPr>
        <p:spPr>
          <a:xfrm>
            <a:off x="209100" y="191850"/>
            <a:ext cx="11773800" cy="6474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29e840413b3_0_134"/>
          <p:cNvSpPr txBox="1"/>
          <p:nvPr/>
        </p:nvSpPr>
        <p:spPr>
          <a:xfrm>
            <a:off x="958800" y="2917600"/>
            <a:ext cx="102744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 sz="4300" b="1">
                <a:solidFill>
                  <a:schemeClr val="accent2"/>
                </a:solidFill>
                <a:latin typeface="Times New Roman"/>
                <a:ea typeface="Times New Roman"/>
                <a:cs typeface="Times New Roman"/>
                <a:sym typeface="Times New Roman"/>
              </a:rPr>
              <a:t>Part II：Traditional ML Algorithm</a:t>
            </a:r>
            <a:endParaRPr sz="43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0EA"/>
        </a:solidFill>
        <a:effectLst/>
      </p:bgPr>
    </p:bg>
    <p:spTree>
      <p:nvGrpSpPr>
        <p:cNvPr id="1" name="Shape 159"/>
        <p:cNvGrpSpPr/>
        <p:nvPr/>
      </p:nvGrpSpPr>
      <p:grpSpPr>
        <a:xfrm>
          <a:off x="0" y="0"/>
          <a:ext cx="0" cy="0"/>
          <a:chOff x="0" y="0"/>
          <a:chExt cx="0" cy="0"/>
        </a:xfrm>
      </p:grpSpPr>
      <p:sp>
        <p:nvSpPr>
          <p:cNvPr id="160" name="Google Shape;160;g29e840413b3_2_6"/>
          <p:cNvSpPr txBox="1"/>
          <p:nvPr/>
        </p:nvSpPr>
        <p:spPr>
          <a:xfrm>
            <a:off x="691800" y="1872600"/>
            <a:ext cx="9109200" cy="401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chemeClr val="accent2"/>
                </a:solidFill>
                <a:latin typeface="Times New Roman"/>
                <a:ea typeface="Times New Roman"/>
                <a:cs typeface="Times New Roman"/>
                <a:sym typeface="Times New Roman"/>
              </a:rPr>
              <a:t>We first tried 4 different ml models</a:t>
            </a:r>
            <a:endParaRPr sz="2100" b="1">
              <a:solidFill>
                <a:schemeClr val="accent2"/>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Traditional Machine Learning Methods:</a:t>
            </a:r>
            <a:endParaRPr sz="2100">
              <a:solidFill>
                <a:srgbClr val="2B2C30"/>
              </a:solidFill>
              <a:latin typeface="Times New Roman"/>
              <a:ea typeface="Times New Roman"/>
              <a:cs typeface="Times New Roman"/>
              <a:sym typeface="Times New Roman"/>
            </a:endParaRPr>
          </a:p>
          <a:p>
            <a:pPr marL="914400" lvl="1"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Logistic Regression (With L1/L2 )</a:t>
            </a:r>
            <a:endParaRPr sz="2100">
              <a:solidFill>
                <a:srgbClr val="2B2C30"/>
              </a:solidFill>
              <a:latin typeface="Times New Roman"/>
              <a:ea typeface="Times New Roman"/>
              <a:cs typeface="Times New Roman"/>
              <a:sym typeface="Times New Roman"/>
            </a:endParaRPr>
          </a:p>
          <a:p>
            <a:pPr marL="1371600" lvl="2"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Easy to interpret</a:t>
            </a:r>
            <a:endParaRPr sz="2100">
              <a:solidFill>
                <a:srgbClr val="2B2C30"/>
              </a:solidFill>
              <a:latin typeface="Times New Roman"/>
              <a:ea typeface="Times New Roman"/>
              <a:cs typeface="Times New Roman"/>
              <a:sym typeface="Times New Roman"/>
            </a:endParaRPr>
          </a:p>
          <a:p>
            <a:pPr marL="914400" lvl="1"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2 Decision tree models: (XG Boost &amp; Gradient Boost (Classifiers))</a:t>
            </a:r>
            <a:endParaRPr sz="2100">
              <a:solidFill>
                <a:srgbClr val="2B2C30"/>
              </a:solidFill>
              <a:latin typeface="Times New Roman"/>
              <a:ea typeface="Times New Roman"/>
              <a:cs typeface="Times New Roman"/>
              <a:sym typeface="Times New Roman"/>
            </a:endParaRPr>
          </a:p>
          <a:p>
            <a:pPr marL="1371600" lvl="2"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Ensemble learning and generalization ability</a:t>
            </a:r>
            <a:endParaRPr sz="2100">
              <a:solidFill>
                <a:srgbClr val="2B2C30"/>
              </a:solidFill>
              <a:latin typeface="Times New Roman"/>
              <a:ea typeface="Times New Roman"/>
              <a:cs typeface="Times New Roman"/>
              <a:sym typeface="Times New Roman"/>
            </a:endParaRPr>
          </a:p>
          <a:p>
            <a:pPr marL="1371600" lvl="2"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Incorporate non-linearity</a:t>
            </a:r>
            <a:endParaRPr sz="2100">
              <a:solidFill>
                <a:srgbClr val="2B2C30"/>
              </a:solidFill>
              <a:latin typeface="Times New Roman"/>
              <a:ea typeface="Times New Roman"/>
              <a:cs typeface="Times New Roman"/>
              <a:sym typeface="Times New Roman"/>
            </a:endParaRPr>
          </a:p>
          <a:p>
            <a:pPr marL="1371600" lvl="2"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A balance between interpretability and complexity</a:t>
            </a:r>
            <a:endParaRPr sz="2100">
              <a:solidFill>
                <a:srgbClr val="2B2C30"/>
              </a:solidFill>
              <a:latin typeface="Times New Roman"/>
              <a:ea typeface="Times New Roman"/>
              <a:cs typeface="Times New Roman"/>
              <a:sym typeface="Times New Roman"/>
            </a:endParaRPr>
          </a:p>
          <a:p>
            <a:pPr marL="1371600" lvl="2"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Proposed by the MIMIC extract paper (random forest had high AUC)</a:t>
            </a:r>
            <a:endParaRPr sz="2100">
              <a:solidFill>
                <a:srgbClr val="2B2C30"/>
              </a:solidFill>
              <a:latin typeface="Times New Roman"/>
              <a:ea typeface="Times New Roman"/>
              <a:cs typeface="Times New Roman"/>
              <a:sym typeface="Times New Roman"/>
            </a:endParaRPr>
          </a:p>
          <a:p>
            <a:pPr marL="914400" lvl="1" indent="-368300" algn="l" rtl="0">
              <a:lnSpc>
                <a:spcPct val="115000"/>
              </a:lnSpc>
              <a:spcBef>
                <a:spcPts val="0"/>
              </a:spcBef>
              <a:spcAft>
                <a:spcPts val="0"/>
              </a:spcAft>
              <a:buClr>
                <a:schemeClr val="dk1"/>
              </a:buClr>
              <a:buSzPts val="2200"/>
              <a:buFont typeface="Times New Roman"/>
              <a:buChar char="○"/>
            </a:pPr>
            <a:r>
              <a:rPr lang="en" sz="2100">
                <a:solidFill>
                  <a:srgbClr val="2B2C30"/>
                </a:solidFill>
                <a:latin typeface="Times New Roman"/>
                <a:ea typeface="Times New Roman"/>
                <a:cs typeface="Times New Roman"/>
                <a:sym typeface="Times New Roman"/>
              </a:rPr>
              <a:t>KNN</a:t>
            </a:r>
            <a:endParaRPr sz="2100">
              <a:solidFill>
                <a:srgbClr val="2B2C30"/>
              </a:solidFill>
              <a:latin typeface="Times New Roman"/>
              <a:ea typeface="Times New Roman"/>
              <a:cs typeface="Times New Roman"/>
              <a:sym typeface="Times New Roman"/>
            </a:endParaRPr>
          </a:p>
        </p:txBody>
      </p:sp>
      <p:sp>
        <p:nvSpPr>
          <p:cNvPr id="161" name="Google Shape;161;g29e840413b3_2_6"/>
          <p:cNvSpPr txBox="1"/>
          <p:nvPr/>
        </p:nvSpPr>
        <p:spPr>
          <a:xfrm>
            <a:off x="691800" y="296069"/>
            <a:ext cx="97971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4200" b="1" dirty="0">
                <a:solidFill>
                  <a:schemeClr val="dk2"/>
                </a:solidFill>
                <a:latin typeface="Times New Roman"/>
                <a:ea typeface="Times New Roman"/>
                <a:cs typeface="Times New Roman"/>
                <a:sym typeface="Times New Roman"/>
              </a:rPr>
              <a:t>Model Selection </a:t>
            </a:r>
            <a:endParaRPr sz="4200" dirty="0">
              <a:solidFill>
                <a:schemeClr val="dk1"/>
              </a:solidFill>
            </a:endParaRPr>
          </a:p>
        </p:txBody>
      </p:sp>
      <p:sp>
        <p:nvSpPr>
          <p:cNvPr id="162" name="Google Shape;162;g29e840413b3_2_6"/>
          <p:cNvSpPr/>
          <p:nvPr/>
        </p:nvSpPr>
        <p:spPr>
          <a:xfrm>
            <a:off x="544275" y="602535"/>
            <a:ext cx="56400" cy="703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1752</Words>
  <Application>Microsoft Macintosh PowerPoint</Application>
  <PresentationFormat>Widescreen</PresentationFormat>
  <Paragraphs>268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Oi</vt:lpstr>
      <vt:lpstr>Arial</vt:lpstr>
      <vt:lpstr>Times New Roman</vt:lpstr>
      <vt:lpstr>Office 主题​​</vt:lpstr>
      <vt:lpstr>PowerPoint Presentation</vt:lpstr>
      <vt:lpstr>Contents</vt:lpstr>
      <vt:lpstr>Contents</vt:lpstr>
      <vt:lpstr>PowerPoint Presentation</vt:lpstr>
      <vt:lpstr>Data Analysis</vt:lpstr>
      <vt:lpstr>Feature Selection</vt:lpstr>
      <vt:lpstr>Feature Engineer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lindapu@connect.hku.hk</dc:creator>
  <cp:lastModifiedBy>lindapu@connect.hku.hk</cp:lastModifiedBy>
  <cp:revision>3</cp:revision>
  <dcterms:created xsi:type="dcterms:W3CDTF">2023-10-18T04:07:51Z</dcterms:created>
  <dcterms:modified xsi:type="dcterms:W3CDTF">2023-11-24T14:53:06Z</dcterms:modified>
</cp:coreProperties>
</file>