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0" r:id="rId5"/>
    <p:sldId id="271" r:id="rId6"/>
    <p:sldId id="260" r:id="rId7"/>
    <p:sldId id="259"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EDEFD-B420-47C4-AFF8-7F99FA6CC3C3}" type="datetimeFigureOut">
              <a:rPr lang="de-CH" smtClean="0"/>
              <a:t>23.08.2016</a:t>
            </a:fld>
            <a:endParaRPr lang="de-CH"/>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B92FC-A30B-4D01-9E44-776E6CE941FD}" type="slidenum">
              <a:rPr lang="de-CH" smtClean="0"/>
              <a:t>‹Nr.›</a:t>
            </a:fld>
            <a:endParaRPr lang="de-CH"/>
          </a:p>
        </p:txBody>
      </p:sp>
    </p:spTree>
    <p:extLst>
      <p:ext uri="{BB962C8B-B14F-4D97-AF65-F5344CB8AC3E}">
        <p14:creationId xmlns:p14="http://schemas.microsoft.com/office/powerpoint/2010/main" val="119879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8A5B92FC-A30B-4D01-9E44-776E6CE941FD}" type="slidenum">
              <a:rPr lang="de-CH" smtClean="0"/>
              <a:t>1</a:t>
            </a:fld>
            <a:endParaRPr lang="de-CH"/>
          </a:p>
        </p:txBody>
      </p:sp>
    </p:spTree>
    <p:extLst>
      <p:ext uri="{BB962C8B-B14F-4D97-AF65-F5344CB8AC3E}">
        <p14:creationId xmlns:p14="http://schemas.microsoft.com/office/powerpoint/2010/main" val="221348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r>
              <a:rPr lang="de-CH" smtClean="0"/>
              <a:t>23.08.2016</a:t>
            </a:r>
            <a:endParaRPr lang="de-CH" dirty="0"/>
          </a:p>
        </p:txBody>
      </p:sp>
      <p:sp>
        <p:nvSpPr>
          <p:cNvPr id="5" name="Footer Placeholder 4"/>
          <p:cNvSpPr>
            <a:spLocks noGrp="1"/>
          </p:cNvSpPr>
          <p:nvPr>
            <p:ph type="ftr" sz="quarter" idx="11"/>
          </p:nvPr>
        </p:nvSpPr>
        <p:spPr/>
        <p:txBody>
          <a:bodyPr/>
          <a:lstStyle/>
          <a:p>
            <a:r>
              <a:rPr lang="de-CH" dirty="0" smtClean="0"/>
              <a:t>Janik </a:t>
            </a:r>
            <a:r>
              <a:rPr lang="de-CH" dirty="0" err="1" smtClean="0"/>
              <a:t>Endtner</a:t>
            </a:r>
            <a:endParaRPr lang="de-CH" dirty="0"/>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210305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de-CH" smtClean="0"/>
              <a:t>23.08.2016</a:t>
            </a:r>
            <a:endParaRPr lang="de-CH"/>
          </a:p>
        </p:txBody>
      </p:sp>
      <p:sp>
        <p:nvSpPr>
          <p:cNvPr id="5" name="Footer Placeholder 4"/>
          <p:cNvSpPr>
            <a:spLocks noGrp="1"/>
          </p:cNvSpPr>
          <p:nvPr>
            <p:ph type="ftr" sz="quarter" idx="11"/>
          </p:nvPr>
        </p:nvSpPr>
        <p:spPr/>
        <p:txBody>
          <a:bodyPr/>
          <a:lstStyle/>
          <a:p>
            <a:r>
              <a:rPr lang="de-CH" smtClean="0"/>
              <a:t>Janik Endtner</a:t>
            </a:r>
            <a:endParaRPr lang="de-CH"/>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03158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de-CH" smtClean="0"/>
              <a:t>23.08.2016</a:t>
            </a:r>
            <a:endParaRPr lang="de-CH"/>
          </a:p>
        </p:txBody>
      </p:sp>
      <p:sp>
        <p:nvSpPr>
          <p:cNvPr id="5" name="Footer Placeholder 4"/>
          <p:cNvSpPr>
            <a:spLocks noGrp="1"/>
          </p:cNvSpPr>
          <p:nvPr>
            <p:ph type="ftr" sz="quarter" idx="11"/>
          </p:nvPr>
        </p:nvSpPr>
        <p:spPr/>
        <p:txBody>
          <a:bodyPr/>
          <a:lstStyle/>
          <a:p>
            <a:r>
              <a:rPr lang="de-CH" smtClean="0"/>
              <a:t>Janik Endtner</a:t>
            </a:r>
            <a:endParaRPr lang="de-CH"/>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62912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r>
              <a:rPr lang="de-CH" smtClean="0"/>
              <a:t>23.08.2016</a:t>
            </a:r>
            <a:endParaRPr lang="de-CH"/>
          </a:p>
        </p:txBody>
      </p:sp>
      <p:sp>
        <p:nvSpPr>
          <p:cNvPr id="5" name="Footer Placeholder 4"/>
          <p:cNvSpPr>
            <a:spLocks noGrp="1"/>
          </p:cNvSpPr>
          <p:nvPr>
            <p:ph type="ftr" sz="quarter" idx="11"/>
          </p:nvPr>
        </p:nvSpPr>
        <p:spPr/>
        <p:txBody>
          <a:bodyPr/>
          <a:lstStyle/>
          <a:p>
            <a:r>
              <a:rPr lang="de-CH" smtClean="0"/>
              <a:t>Janik Endtner</a:t>
            </a:r>
            <a:endParaRPr lang="de-CH"/>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146449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r>
              <a:rPr lang="de-CH" smtClean="0"/>
              <a:t>23.08.2016</a:t>
            </a:r>
            <a:endParaRPr lang="de-CH"/>
          </a:p>
        </p:txBody>
      </p:sp>
      <p:sp>
        <p:nvSpPr>
          <p:cNvPr id="5" name="Footer Placeholder 4"/>
          <p:cNvSpPr>
            <a:spLocks noGrp="1"/>
          </p:cNvSpPr>
          <p:nvPr>
            <p:ph type="ftr" sz="quarter" idx="11"/>
          </p:nvPr>
        </p:nvSpPr>
        <p:spPr/>
        <p:txBody>
          <a:bodyPr/>
          <a:lstStyle/>
          <a:p>
            <a:r>
              <a:rPr lang="de-CH" smtClean="0"/>
              <a:t>Janik Endtner</a:t>
            </a:r>
            <a:endParaRPr lang="de-CH"/>
          </a:p>
        </p:txBody>
      </p:sp>
      <p:sp>
        <p:nvSpPr>
          <p:cNvPr id="6" name="Slide Number Placeholder 5"/>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89561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r>
              <a:rPr lang="de-CH" smtClean="0"/>
              <a:t>23.08.2016</a:t>
            </a:r>
            <a:endParaRPr lang="de-CH"/>
          </a:p>
        </p:txBody>
      </p:sp>
      <p:sp>
        <p:nvSpPr>
          <p:cNvPr id="6" name="Footer Placeholder 5"/>
          <p:cNvSpPr>
            <a:spLocks noGrp="1"/>
          </p:cNvSpPr>
          <p:nvPr>
            <p:ph type="ftr" sz="quarter" idx="11"/>
          </p:nvPr>
        </p:nvSpPr>
        <p:spPr/>
        <p:txBody>
          <a:bodyPr/>
          <a:lstStyle/>
          <a:p>
            <a:r>
              <a:rPr lang="de-CH" smtClean="0"/>
              <a:t>Janik Endtner</a:t>
            </a:r>
            <a:endParaRPr lang="de-CH"/>
          </a:p>
        </p:txBody>
      </p:sp>
      <p:sp>
        <p:nvSpPr>
          <p:cNvPr id="7" name="Slide Number Placeholder 6"/>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86662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r>
              <a:rPr lang="de-CH" smtClean="0"/>
              <a:t>23.08.2016</a:t>
            </a:r>
            <a:endParaRPr lang="de-CH"/>
          </a:p>
        </p:txBody>
      </p:sp>
      <p:sp>
        <p:nvSpPr>
          <p:cNvPr id="8" name="Footer Placeholder 7"/>
          <p:cNvSpPr>
            <a:spLocks noGrp="1"/>
          </p:cNvSpPr>
          <p:nvPr>
            <p:ph type="ftr" sz="quarter" idx="11"/>
          </p:nvPr>
        </p:nvSpPr>
        <p:spPr/>
        <p:txBody>
          <a:bodyPr/>
          <a:lstStyle/>
          <a:p>
            <a:r>
              <a:rPr lang="de-CH" smtClean="0"/>
              <a:t>Janik Endtner</a:t>
            </a:r>
            <a:endParaRPr lang="de-CH"/>
          </a:p>
        </p:txBody>
      </p:sp>
      <p:sp>
        <p:nvSpPr>
          <p:cNvPr id="9" name="Slide Number Placeholder 8"/>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147012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r>
              <a:rPr lang="de-CH" smtClean="0"/>
              <a:t>23.08.2016</a:t>
            </a:r>
            <a:endParaRPr lang="de-CH"/>
          </a:p>
        </p:txBody>
      </p:sp>
      <p:sp>
        <p:nvSpPr>
          <p:cNvPr id="4" name="Footer Placeholder 3"/>
          <p:cNvSpPr>
            <a:spLocks noGrp="1"/>
          </p:cNvSpPr>
          <p:nvPr>
            <p:ph type="ftr" sz="quarter" idx="11"/>
          </p:nvPr>
        </p:nvSpPr>
        <p:spPr/>
        <p:txBody>
          <a:bodyPr/>
          <a:lstStyle/>
          <a:p>
            <a:r>
              <a:rPr lang="de-CH" smtClean="0"/>
              <a:t>Janik Endtner</a:t>
            </a:r>
            <a:endParaRPr lang="de-CH"/>
          </a:p>
        </p:txBody>
      </p:sp>
      <p:sp>
        <p:nvSpPr>
          <p:cNvPr id="5" name="Slide Number Placeholder 4"/>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428450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CH" smtClean="0"/>
              <a:t>23.08.2016</a:t>
            </a:r>
            <a:endParaRPr lang="de-CH"/>
          </a:p>
        </p:txBody>
      </p:sp>
      <p:sp>
        <p:nvSpPr>
          <p:cNvPr id="3" name="Footer Placeholder 2"/>
          <p:cNvSpPr>
            <a:spLocks noGrp="1"/>
          </p:cNvSpPr>
          <p:nvPr>
            <p:ph type="ftr" sz="quarter" idx="11"/>
          </p:nvPr>
        </p:nvSpPr>
        <p:spPr/>
        <p:txBody>
          <a:bodyPr/>
          <a:lstStyle/>
          <a:p>
            <a:r>
              <a:rPr lang="de-CH" smtClean="0"/>
              <a:t>Janik Endtner</a:t>
            </a:r>
            <a:endParaRPr lang="de-CH"/>
          </a:p>
        </p:txBody>
      </p:sp>
      <p:sp>
        <p:nvSpPr>
          <p:cNvPr id="4" name="Slide Number Placeholder 3"/>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21254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r>
              <a:rPr lang="de-CH" smtClean="0"/>
              <a:t>23.08.2016</a:t>
            </a:r>
            <a:endParaRPr lang="de-CH"/>
          </a:p>
        </p:txBody>
      </p:sp>
      <p:sp>
        <p:nvSpPr>
          <p:cNvPr id="6" name="Footer Placeholder 5"/>
          <p:cNvSpPr>
            <a:spLocks noGrp="1"/>
          </p:cNvSpPr>
          <p:nvPr>
            <p:ph type="ftr" sz="quarter" idx="11"/>
          </p:nvPr>
        </p:nvSpPr>
        <p:spPr/>
        <p:txBody>
          <a:bodyPr/>
          <a:lstStyle/>
          <a:p>
            <a:r>
              <a:rPr lang="de-CH" smtClean="0"/>
              <a:t>Janik Endtner</a:t>
            </a:r>
            <a:endParaRPr lang="de-CH"/>
          </a:p>
        </p:txBody>
      </p:sp>
      <p:sp>
        <p:nvSpPr>
          <p:cNvPr id="7" name="Slide Number Placeholder 6"/>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81871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r>
              <a:rPr lang="de-CH" smtClean="0"/>
              <a:t>23.08.2016</a:t>
            </a:r>
            <a:endParaRPr lang="de-CH"/>
          </a:p>
        </p:txBody>
      </p:sp>
      <p:sp>
        <p:nvSpPr>
          <p:cNvPr id="6" name="Footer Placeholder 5"/>
          <p:cNvSpPr>
            <a:spLocks noGrp="1"/>
          </p:cNvSpPr>
          <p:nvPr>
            <p:ph type="ftr" sz="quarter" idx="11"/>
          </p:nvPr>
        </p:nvSpPr>
        <p:spPr/>
        <p:txBody>
          <a:bodyPr/>
          <a:lstStyle/>
          <a:p>
            <a:r>
              <a:rPr lang="de-CH" smtClean="0"/>
              <a:t>Janik Endtner</a:t>
            </a:r>
            <a:endParaRPr lang="de-CH"/>
          </a:p>
        </p:txBody>
      </p:sp>
      <p:sp>
        <p:nvSpPr>
          <p:cNvPr id="7" name="Slide Number Placeholder 6"/>
          <p:cNvSpPr>
            <a:spLocks noGrp="1"/>
          </p:cNvSpPr>
          <p:nvPr>
            <p:ph type="sldNum" sz="quarter" idx="12"/>
          </p:nvPr>
        </p:nvSpPr>
        <p:spPr/>
        <p:txBody>
          <a:bodyPr/>
          <a:lstStyle/>
          <a:p>
            <a:fld id="{AFF67E3D-BDDD-4A39-9C8D-F72680562142}" type="slidenum">
              <a:rPr lang="de-CH" smtClean="0"/>
              <a:t>‹Nr.›</a:t>
            </a:fld>
            <a:endParaRPr lang="de-CH"/>
          </a:p>
        </p:txBody>
      </p:sp>
    </p:spTree>
    <p:extLst>
      <p:ext uri="{BB962C8B-B14F-4D97-AF65-F5344CB8AC3E}">
        <p14:creationId xmlns:p14="http://schemas.microsoft.com/office/powerpoint/2010/main" val="391324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smtClean="0"/>
              <a:t>23.08.2016</a:t>
            </a:r>
            <a:endParaRPr lang="de-C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smtClean="0"/>
              <a:t>Janik Endtner</a:t>
            </a:r>
            <a:endParaRPr lang="de-C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67E3D-BDDD-4A39-9C8D-F72680562142}" type="slidenum">
              <a:rPr lang="de-CH" smtClean="0"/>
              <a:t>‹Nr.›</a:t>
            </a:fld>
            <a:endParaRPr lang="de-CH"/>
          </a:p>
        </p:txBody>
      </p:sp>
    </p:spTree>
    <p:extLst>
      <p:ext uri="{BB962C8B-B14F-4D97-AF65-F5344CB8AC3E}">
        <p14:creationId xmlns:p14="http://schemas.microsoft.com/office/powerpoint/2010/main" val="4091188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outbreak-tool2.fdn.iwi.unibe.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Ausbruchsabklärung von Tierseuchen</a:t>
            </a:r>
            <a:endParaRPr lang="de-CH" dirty="0"/>
          </a:p>
        </p:txBody>
      </p:sp>
      <p:sp>
        <p:nvSpPr>
          <p:cNvPr id="3" name="Untertitel 2"/>
          <p:cNvSpPr>
            <a:spLocks noGrp="1"/>
          </p:cNvSpPr>
          <p:nvPr>
            <p:ph type="subTitle" idx="1"/>
          </p:nvPr>
        </p:nvSpPr>
        <p:spPr/>
        <p:txBody>
          <a:bodyPr/>
          <a:lstStyle/>
          <a:p>
            <a:r>
              <a:rPr lang="de-CH" dirty="0" smtClean="0"/>
              <a:t>Anleitung zur Nutzung und Präsentation der Applikation</a:t>
            </a:r>
            <a:endParaRPr lang="de-CH" dirty="0"/>
          </a:p>
        </p:txBody>
      </p:sp>
      <p:sp>
        <p:nvSpPr>
          <p:cNvPr id="4" name="Datumsplatzhalter 3"/>
          <p:cNvSpPr>
            <a:spLocks noGrp="1"/>
          </p:cNvSpPr>
          <p:nvPr>
            <p:ph type="dt" sz="half" idx="10"/>
          </p:nvPr>
        </p:nvSpPr>
        <p:spPr/>
        <p:txBody>
          <a:bodyPr/>
          <a:lstStyle/>
          <a:p>
            <a:r>
              <a:rPr lang="de-CH" smtClean="0"/>
              <a:t>23.08.2016</a:t>
            </a:r>
            <a:endParaRPr lang="de-CH" dirty="0"/>
          </a:p>
        </p:txBody>
      </p:sp>
      <p:sp>
        <p:nvSpPr>
          <p:cNvPr id="5" name="Fußzeilenplatzhalter 4"/>
          <p:cNvSpPr>
            <a:spLocks noGrp="1"/>
          </p:cNvSpPr>
          <p:nvPr>
            <p:ph type="ftr" sz="quarter" idx="11"/>
          </p:nvPr>
        </p:nvSpPr>
        <p:spPr/>
        <p:txBody>
          <a:bodyPr/>
          <a:lstStyle/>
          <a:p>
            <a:r>
              <a:rPr lang="de-CH" smtClean="0"/>
              <a:t>Janik Endtner</a:t>
            </a:r>
            <a:endParaRPr lang="de-CH" dirty="0"/>
          </a:p>
        </p:txBody>
      </p:sp>
    </p:spTree>
    <p:extLst>
      <p:ext uri="{BB962C8B-B14F-4D97-AF65-F5344CB8AC3E}">
        <p14:creationId xmlns:p14="http://schemas.microsoft.com/office/powerpoint/2010/main" val="2641016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Daten</a:t>
            </a:r>
            <a:endParaRPr lang="de-CH" dirty="0"/>
          </a:p>
        </p:txBody>
      </p:sp>
      <p:sp>
        <p:nvSpPr>
          <p:cNvPr id="3" name="Inhaltsplatzhalter 2"/>
          <p:cNvSpPr>
            <a:spLocks noGrp="1"/>
          </p:cNvSpPr>
          <p:nvPr>
            <p:ph idx="1"/>
          </p:nvPr>
        </p:nvSpPr>
        <p:spPr/>
        <p:txBody>
          <a:bodyPr>
            <a:normAutofit/>
          </a:bodyPr>
          <a:lstStyle/>
          <a:p>
            <a:r>
              <a:rPr lang="de-CH" sz="2000" dirty="0" smtClean="0"/>
              <a:t>Die Daten in der Tabelle werden dynamisch der Visualisierung angepasst. Das heisst, es werden immer nur diese Daten aufgelistet, welche auch in der Visualisierung erscheinen (dynamisches Eingrenzen des Zeitraums, Schlachthöfe ausblenden)</a:t>
            </a:r>
          </a:p>
          <a:p>
            <a:r>
              <a:rPr lang="de-CH" sz="2000" dirty="0" smtClean="0"/>
              <a:t>Sie können aus CSV heruntergeladen werden. Achtung: Kommagetrennt, nicht Semikolon</a:t>
            </a:r>
          </a:p>
          <a:p>
            <a:r>
              <a:rPr lang="de-CH" sz="2000" dirty="0" smtClean="0"/>
              <a:t>In der Navigation kann zwischen den Auswertungen zur Bewegung und Details zu den Zielbetrieben gewechselt werden</a:t>
            </a:r>
            <a:endParaRPr lang="de-CH" sz="2000"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273475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Settings =&gt; Weitere Features</a:t>
            </a:r>
            <a:endParaRPr lang="de-CH" dirty="0"/>
          </a:p>
        </p:txBody>
      </p:sp>
      <p:sp>
        <p:nvSpPr>
          <p:cNvPr id="3" name="Inhaltsplatzhalter 2"/>
          <p:cNvSpPr>
            <a:spLocks noGrp="1"/>
          </p:cNvSpPr>
          <p:nvPr>
            <p:ph idx="1"/>
          </p:nvPr>
        </p:nvSpPr>
        <p:spPr/>
        <p:txBody>
          <a:bodyPr>
            <a:noAutofit/>
          </a:bodyPr>
          <a:lstStyle/>
          <a:p>
            <a:r>
              <a:rPr lang="de-CH" sz="2000" dirty="0" smtClean="0"/>
              <a:t>Unter dem Button Settings befinden sich weitere Features</a:t>
            </a:r>
          </a:p>
          <a:p>
            <a:pPr lvl="1"/>
            <a:r>
              <a:rPr lang="de-CH" sz="2000" dirty="0" smtClean="0"/>
              <a:t>Verschieden Formen für verschiedene Betriebstypen</a:t>
            </a:r>
          </a:p>
          <a:p>
            <a:pPr lvl="1"/>
            <a:r>
              <a:rPr lang="de-CH" sz="2000" dirty="0" smtClean="0"/>
              <a:t>Zielbetriebe mit dem Typ «Schlachthof» ausblenden</a:t>
            </a:r>
          </a:p>
          <a:p>
            <a:pPr lvl="1"/>
            <a:r>
              <a:rPr lang="de-CH" sz="2000" dirty="0" smtClean="0"/>
              <a:t>Pfeilstärke anhand der Anzahl Tiere in den einzelnen Bewegungen verändern</a:t>
            </a:r>
          </a:p>
          <a:p>
            <a:pPr lvl="1"/>
            <a:r>
              <a:rPr lang="de-CH" sz="2000" dirty="0" smtClean="0"/>
              <a:t>Alle Betriebe, auch solche die nicht in der Kontaktkette vorkommen, anzeigen lassen</a:t>
            </a:r>
          </a:p>
          <a:p>
            <a:pPr lvl="1"/>
            <a:r>
              <a:rPr lang="de-CH" sz="2000" dirty="0" err="1" smtClean="0"/>
              <a:t>Centrality</a:t>
            </a:r>
            <a:r>
              <a:rPr lang="de-CH" sz="2000" dirty="0" smtClean="0"/>
              <a:t> zeigen</a:t>
            </a:r>
            <a:endParaRPr lang="de-CH" sz="2000"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18381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Weitere Features (I/V)</a:t>
            </a:r>
            <a:endParaRPr lang="de-CH" dirty="0"/>
          </a:p>
        </p:txBody>
      </p:sp>
      <p:sp>
        <p:nvSpPr>
          <p:cNvPr id="3" name="Inhaltsplatzhalter 2"/>
          <p:cNvSpPr>
            <a:spLocks noGrp="1"/>
          </p:cNvSpPr>
          <p:nvPr>
            <p:ph idx="1"/>
          </p:nvPr>
        </p:nvSpPr>
        <p:spPr/>
        <p:txBody>
          <a:bodyPr>
            <a:normAutofit/>
          </a:bodyPr>
          <a:lstStyle/>
          <a:p>
            <a:r>
              <a:rPr lang="de-CH" sz="2000" b="1" dirty="0" smtClean="0"/>
              <a:t>Verschiedene Formen einblenden: </a:t>
            </a:r>
            <a:r>
              <a:rPr lang="de-CH" sz="2000" dirty="0" smtClean="0"/>
              <a:t>Klick auf die entsprechende Option zeigt für unterschiedliche Betriebstypen unterschiedliche Formen. </a:t>
            </a:r>
          </a:p>
          <a:p>
            <a:pPr lvl="1"/>
            <a:r>
              <a:rPr lang="de-CH" sz="1600" dirty="0" smtClean="0"/>
              <a:t>Quadrat: Alpung</a:t>
            </a:r>
          </a:p>
          <a:p>
            <a:pPr lvl="1"/>
            <a:r>
              <a:rPr lang="de-CH" sz="1600" dirty="0" smtClean="0"/>
              <a:t>Dreieck: Schlachthof</a:t>
            </a:r>
          </a:p>
          <a:p>
            <a:pPr lvl="1"/>
            <a:r>
              <a:rPr lang="de-CH" sz="1600" dirty="0" smtClean="0"/>
              <a:t>Hochgestelltes Quadrat: Tierhaltung</a:t>
            </a:r>
          </a:p>
          <a:p>
            <a:pPr lvl="1"/>
            <a:r>
              <a:rPr lang="de-CH" sz="1600" dirty="0" smtClean="0"/>
              <a:t>Kreis: Viehmarkt</a:t>
            </a:r>
            <a:endParaRPr lang="de-CH" sz="1600" dirty="0"/>
          </a:p>
          <a:p>
            <a:pPr lvl="1"/>
            <a:endParaRPr lang="de-CH" sz="1600" dirty="0" smtClean="0"/>
          </a:p>
          <a:p>
            <a:r>
              <a:rPr lang="de-CH" sz="2000" b="1" dirty="0" smtClean="0"/>
              <a:t>Schlachthöfe ausblenden: </a:t>
            </a:r>
            <a:r>
              <a:rPr lang="de-CH" sz="2000" dirty="0" smtClean="0"/>
              <a:t>Blendet die Schlachthöfe aus, da von diesen keine Bewegungen weggehen sollten</a:t>
            </a:r>
          </a:p>
          <a:p>
            <a:pPr marL="0" indent="0">
              <a:buNone/>
            </a:pPr>
            <a:endParaRPr lang="de-CH" sz="2000" b="1"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72315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Weitere Features (II/V)</a:t>
            </a:r>
            <a:endParaRPr lang="de-CH" dirty="0"/>
          </a:p>
        </p:txBody>
      </p:sp>
      <p:sp>
        <p:nvSpPr>
          <p:cNvPr id="3" name="Inhaltsplatzhalter 2"/>
          <p:cNvSpPr>
            <a:spLocks noGrp="1"/>
          </p:cNvSpPr>
          <p:nvPr>
            <p:ph idx="1"/>
          </p:nvPr>
        </p:nvSpPr>
        <p:spPr/>
        <p:txBody>
          <a:bodyPr>
            <a:normAutofit/>
          </a:bodyPr>
          <a:lstStyle/>
          <a:p>
            <a:r>
              <a:rPr lang="de-CH" sz="2000" b="1" dirty="0"/>
              <a:t>Pfeilstärke anhand Anzahl Tiere definieren: </a:t>
            </a:r>
            <a:r>
              <a:rPr lang="de-CH" sz="2000" dirty="0" smtClean="0"/>
              <a:t>Zeichnet den Pfeil für Bewegungen mit mehr Tieren dicker, als für Bewegungen mit wenig Tieren. Per Klick auf die Bewegung wird ein </a:t>
            </a:r>
            <a:r>
              <a:rPr lang="de-CH" sz="2000" dirty="0" err="1" smtClean="0"/>
              <a:t>Tooltip</a:t>
            </a:r>
            <a:r>
              <a:rPr lang="de-CH" sz="2000" dirty="0" smtClean="0"/>
              <a:t> eingeblendet, welches unter anderem die Anzahl Tiere anzeigt:</a:t>
            </a:r>
            <a:endParaRPr lang="de-CH" sz="2000" b="1" dirty="0"/>
          </a:p>
          <a:p>
            <a:pPr marL="0" indent="0">
              <a:buNone/>
            </a:pPr>
            <a:endParaRPr lang="de-CH" sz="2000" b="1" dirty="0" smtClean="0"/>
          </a:p>
          <a:p>
            <a:pPr marL="0" indent="0">
              <a:buNone/>
            </a:pPr>
            <a:endParaRPr lang="de-CH" sz="2000" b="1" dirty="0"/>
          </a:p>
          <a:p>
            <a:pPr marL="0" indent="0">
              <a:buNone/>
            </a:pPr>
            <a:endParaRPr lang="de-CH" sz="2000" b="1" dirty="0" smtClean="0"/>
          </a:p>
          <a:p>
            <a:pPr marL="0" indent="0">
              <a:buNone/>
            </a:pPr>
            <a:endParaRPr lang="de-CH" sz="2000" b="1" dirty="0"/>
          </a:p>
          <a:p>
            <a:pPr marL="0" indent="0">
              <a:buNone/>
            </a:pPr>
            <a:endParaRPr lang="de-CH" sz="2000" b="1"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802" y="3071720"/>
            <a:ext cx="2553056" cy="1324160"/>
          </a:xfrm>
          <a:prstGeom prst="rect">
            <a:avLst/>
          </a:prstGeom>
        </p:spPr>
      </p:pic>
      <p:sp>
        <p:nvSpPr>
          <p:cNvPr id="5" name="Datumsplatzhalter 4"/>
          <p:cNvSpPr>
            <a:spLocks noGrp="1"/>
          </p:cNvSpPr>
          <p:nvPr>
            <p:ph type="dt" sz="half" idx="10"/>
          </p:nvPr>
        </p:nvSpPr>
        <p:spPr/>
        <p:txBody>
          <a:bodyPr/>
          <a:lstStyle/>
          <a:p>
            <a:r>
              <a:rPr lang="de-CH" smtClean="0"/>
              <a:t>23.08.2016</a:t>
            </a:r>
            <a:endParaRPr lang="de-CH"/>
          </a:p>
        </p:txBody>
      </p:sp>
      <p:sp>
        <p:nvSpPr>
          <p:cNvPr id="6" name="Fußzeilenplatzhalter 5"/>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02598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Weitere Features (III/V)</a:t>
            </a:r>
            <a:endParaRPr lang="de-CH" dirty="0"/>
          </a:p>
        </p:txBody>
      </p:sp>
      <p:sp>
        <p:nvSpPr>
          <p:cNvPr id="3" name="Inhaltsplatzhalter 2"/>
          <p:cNvSpPr>
            <a:spLocks noGrp="1"/>
          </p:cNvSpPr>
          <p:nvPr>
            <p:ph idx="1"/>
          </p:nvPr>
        </p:nvSpPr>
        <p:spPr/>
        <p:txBody>
          <a:bodyPr>
            <a:normAutofit/>
          </a:bodyPr>
          <a:lstStyle/>
          <a:p>
            <a:r>
              <a:rPr lang="de-CH" sz="2000" b="1" dirty="0" smtClean="0"/>
              <a:t>Alle Betriebe anzeigen: </a:t>
            </a:r>
            <a:r>
              <a:rPr lang="de-CH" sz="2000" dirty="0" smtClean="0"/>
              <a:t>Wird diese Option ausgewählt, werden alle Betriebe angezeigt, nicht nur die, die in der Kontaktkette vorkommen. </a:t>
            </a:r>
            <a:br>
              <a:rPr lang="de-CH" sz="2000" dirty="0" smtClean="0"/>
            </a:br>
            <a:r>
              <a:rPr lang="de-CH" sz="2000" dirty="0" smtClean="0"/>
              <a:t>Unter dem + Symbol kann die maximale Anzahl Betriebe, die angezeigt werden sollen bestimmt werden. Erst wenn die Zoomstufe so hoch wird, dass die Anzahl der zu zeichnenden Betriebe im gezeigten Kartenausschnitt kleiner als die maximale Anzahl ist, werden die Betriebe angezeigt. </a:t>
            </a:r>
          </a:p>
          <a:p>
            <a:r>
              <a:rPr lang="de-CH" sz="2000" dirty="0" smtClean="0"/>
              <a:t>Diese Einstellung ist besonders interessant, wenn per Klick auf einen Betrieb der Kontaktkette, dessen </a:t>
            </a:r>
            <a:r>
              <a:rPr lang="de-CH" sz="2000" b="1" dirty="0" smtClean="0"/>
              <a:t>Schutz- und Überwachungszone </a:t>
            </a:r>
            <a:r>
              <a:rPr lang="de-CH" sz="2000" dirty="0" smtClean="0"/>
              <a:t>angezeigt wird.</a:t>
            </a:r>
            <a:br>
              <a:rPr lang="de-CH" sz="2000" dirty="0" smtClean="0"/>
            </a:br>
            <a:r>
              <a:rPr lang="de-CH" sz="2000" dirty="0" smtClean="0"/>
              <a:t>Die Schutz- und Überwachungs-</a:t>
            </a:r>
            <a:br>
              <a:rPr lang="de-CH" sz="2000" dirty="0" smtClean="0"/>
            </a:br>
            <a:r>
              <a:rPr lang="de-CH" sz="2000" dirty="0" err="1" smtClean="0"/>
              <a:t>zone</a:t>
            </a:r>
            <a:r>
              <a:rPr lang="de-CH" sz="2000" dirty="0" smtClean="0"/>
              <a:t> wird auch erst ab einer </a:t>
            </a:r>
            <a:br>
              <a:rPr lang="de-CH" sz="2000" dirty="0" smtClean="0"/>
            </a:br>
            <a:r>
              <a:rPr lang="de-CH" sz="2000" dirty="0" smtClean="0"/>
              <a:t>bestimmten Zoomstufe sichtbar.</a:t>
            </a:r>
            <a:endParaRPr lang="de-CH" sz="2000" b="1" dirty="0" smtClean="0"/>
          </a:p>
          <a:p>
            <a:pPr marL="0" indent="0">
              <a:buNone/>
            </a:pPr>
            <a:endParaRPr lang="de-CH" sz="2000" b="1" dirty="0"/>
          </a:p>
          <a:p>
            <a:pPr marL="0" indent="0">
              <a:buNone/>
            </a:pPr>
            <a:endParaRPr lang="de-CH" sz="2000" b="1" dirty="0" smtClean="0"/>
          </a:p>
          <a:p>
            <a:pPr marL="0" indent="0">
              <a:buNone/>
            </a:pPr>
            <a:endParaRPr lang="de-CH" sz="2000" b="1" dirty="0"/>
          </a:p>
          <a:p>
            <a:pPr marL="0" indent="0">
              <a:buNone/>
            </a:pPr>
            <a:endParaRPr lang="de-CH" sz="2000" b="1" dirty="0"/>
          </a:p>
        </p:txBody>
      </p:sp>
      <p:pic>
        <p:nvPicPr>
          <p:cNvPr id="5" name="Grafik 4"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870" y="4506796"/>
            <a:ext cx="3428741" cy="1990451"/>
          </a:xfrm>
          <a:prstGeom prst="rect">
            <a:avLst/>
          </a:prstGeom>
        </p:spPr>
      </p:pic>
      <p:sp>
        <p:nvSpPr>
          <p:cNvPr id="6" name="Datumsplatzhalter 5"/>
          <p:cNvSpPr>
            <a:spLocks noGrp="1"/>
          </p:cNvSpPr>
          <p:nvPr>
            <p:ph type="dt" sz="half" idx="10"/>
          </p:nvPr>
        </p:nvSpPr>
        <p:spPr/>
        <p:txBody>
          <a:bodyPr/>
          <a:lstStyle/>
          <a:p>
            <a:r>
              <a:rPr lang="de-CH" smtClean="0"/>
              <a:t>23.08.2016</a:t>
            </a:r>
            <a:endParaRPr lang="de-CH"/>
          </a:p>
        </p:txBody>
      </p:sp>
      <p:sp>
        <p:nvSpPr>
          <p:cNvPr id="7" name="Fußzeilenplatzhalter 6"/>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370687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Weitere Features (IV/V)</a:t>
            </a:r>
            <a:endParaRPr lang="de-CH" dirty="0"/>
          </a:p>
        </p:txBody>
      </p:sp>
      <p:sp>
        <p:nvSpPr>
          <p:cNvPr id="3" name="Inhaltsplatzhalter 2"/>
          <p:cNvSpPr>
            <a:spLocks noGrp="1"/>
          </p:cNvSpPr>
          <p:nvPr>
            <p:ph idx="1"/>
          </p:nvPr>
        </p:nvSpPr>
        <p:spPr/>
        <p:txBody>
          <a:bodyPr>
            <a:normAutofit/>
          </a:bodyPr>
          <a:lstStyle/>
          <a:p>
            <a:r>
              <a:rPr lang="de-CH" sz="2000" b="1" dirty="0" smtClean="0"/>
              <a:t>Alle Betriebe anzeigen: </a:t>
            </a:r>
            <a:r>
              <a:rPr lang="de-CH" sz="2000" dirty="0" smtClean="0"/>
              <a:t>Wird diese Option ausgewählt, werden alle Betriebe angezeigt, nicht nur die, die in der Kontaktkette vorkommen. </a:t>
            </a:r>
            <a:br>
              <a:rPr lang="de-CH" sz="2000" dirty="0" smtClean="0"/>
            </a:br>
            <a:r>
              <a:rPr lang="de-CH" sz="2000" dirty="0" smtClean="0"/>
              <a:t>Unter dem + Symbol kann die maximale Anzahl Betriebe, die angezeigt werden sollen bestimmt werden. Erst wenn die Zoomstufe so hoch wird, dass die Anzahl der zu zeichnenden Betriebe im gezeigten Kartenausschnitt kleiner als die maximale Anzahl ist, werden die Betriebe angezeigt. </a:t>
            </a:r>
          </a:p>
          <a:p>
            <a:r>
              <a:rPr lang="de-CH" sz="2000" dirty="0" smtClean="0"/>
              <a:t>Diese Einstellung ist besonders interessant, wenn per Klick auf einen Betrieb der Kontaktkette, dessen </a:t>
            </a:r>
            <a:r>
              <a:rPr lang="de-CH" sz="2000" b="1" dirty="0" smtClean="0"/>
              <a:t>Schutz- und Überwachungszone </a:t>
            </a:r>
            <a:r>
              <a:rPr lang="de-CH" sz="2000" dirty="0" smtClean="0"/>
              <a:t>angezeigt wird.</a:t>
            </a:r>
            <a:br>
              <a:rPr lang="de-CH" sz="2000" dirty="0" smtClean="0"/>
            </a:br>
            <a:r>
              <a:rPr lang="de-CH" sz="2000" dirty="0" smtClean="0"/>
              <a:t>Die Schutz- und Überwachungs-</a:t>
            </a:r>
            <a:br>
              <a:rPr lang="de-CH" sz="2000" dirty="0" smtClean="0"/>
            </a:br>
            <a:r>
              <a:rPr lang="de-CH" sz="2000" dirty="0" err="1" smtClean="0"/>
              <a:t>zone</a:t>
            </a:r>
            <a:r>
              <a:rPr lang="de-CH" sz="2000" dirty="0" smtClean="0"/>
              <a:t> wird auch erst ab einer </a:t>
            </a:r>
            <a:br>
              <a:rPr lang="de-CH" sz="2000" dirty="0" smtClean="0"/>
            </a:br>
            <a:r>
              <a:rPr lang="de-CH" sz="2000" dirty="0" smtClean="0"/>
              <a:t>bestimmten Zoomstufe sichtbar.</a:t>
            </a:r>
            <a:endParaRPr lang="de-CH" sz="2000" b="1" dirty="0" smtClean="0"/>
          </a:p>
          <a:p>
            <a:pPr marL="0" indent="0">
              <a:buNone/>
            </a:pPr>
            <a:endParaRPr lang="de-CH" sz="2000" b="1" dirty="0"/>
          </a:p>
          <a:p>
            <a:pPr marL="0" indent="0">
              <a:buNone/>
            </a:pPr>
            <a:endParaRPr lang="de-CH" sz="2000" b="1" dirty="0" smtClean="0"/>
          </a:p>
          <a:p>
            <a:pPr marL="0" indent="0">
              <a:buNone/>
            </a:pPr>
            <a:endParaRPr lang="de-CH" sz="2000" b="1" dirty="0"/>
          </a:p>
          <a:p>
            <a:pPr marL="0" indent="0">
              <a:buNone/>
            </a:pPr>
            <a:endParaRPr lang="de-CH" sz="2000" b="1" dirty="0"/>
          </a:p>
        </p:txBody>
      </p:sp>
      <p:pic>
        <p:nvPicPr>
          <p:cNvPr id="5" name="Grafik 4"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870" y="4506796"/>
            <a:ext cx="3428741" cy="1990451"/>
          </a:xfrm>
          <a:prstGeom prst="rect">
            <a:avLst/>
          </a:prstGeom>
        </p:spPr>
      </p:pic>
      <p:sp>
        <p:nvSpPr>
          <p:cNvPr id="4" name="Datumsplatzhalter 3"/>
          <p:cNvSpPr>
            <a:spLocks noGrp="1"/>
          </p:cNvSpPr>
          <p:nvPr>
            <p:ph type="dt" sz="half" idx="10"/>
          </p:nvPr>
        </p:nvSpPr>
        <p:spPr/>
        <p:txBody>
          <a:bodyPr/>
          <a:lstStyle/>
          <a:p>
            <a:r>
              <a:rPr lang="de-CH" smtClean="0"/>
              <a:t>23.08.2016</a:t>
            </a:r>
            <a:endParaRPr lang="de-CH"/>
          </a:p>
        </p:txBody>
      </p:sp>
      <p:sp>
        <p:nvSpPr>
          <p:cNvPr id="6" name="Fußzeilenplatzhalter 5"/>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378238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Weitere Features (V/V)</a:t>
            </a:r>
            <a:endParaRPr lang="de-CH" dirty="0"/>
          </a:p>
        </p:txBody>
      </p:sp>
      <p:sp>
        <p:nvSpPr>
          <p:cNvPr id="3" name="Inhaltsplatzhalter 2"/>
          <p:cNvSpPr>
            <a:spLocks noGrp="1"/>
          </p:cNvSpPr>
          <p:nvPr>
            <p:ph idx="1"/>
          </p:nvPr>
        </p:nvSpPr>
        <p:spPr/>
        <p:txBody>
          <a:bodyPr>
            <a:normAutofit/>
          </a:bodyPr>
          <a:lstStyle/>
          <a:p>
            <a:r>
              <a:rPr lang="de-CH" sz="2000" b="1" dirty="0" err="1" smtClean="0"/>
              <a:t>Centrality</a:t>
            </a:r>
            <a:r>
              <a:rPr lang="de-CH" sz="2000" b="1" dirty="0" smtClean="0"/>
              <a:t> zeigen: </a:t>
            </a:r>
            <a:r>
              <a:rPr lang="de-CH" sz="2000" dirty="0" smtClean="0"/>
              <a:t>Mit dieser Funktion werden Betriebe, welche in der Kontaktkette zentraler liegen dunkler angezeigt (Grössere Chance, den potenziellen Ursprung der Seuche zu sein). Diese Funktion ist nur im </a:t>
            </a:r>
            <a:r>
              <a:rPr lang="de-CH" sz="2000" dirty="0" err="1" smtClean="0"/>
              <a:t>Backward</a:t>
            </a:r>
            <a:r>
              <a:rPr lang="de-CH" sz="2000" dirty="0" smtClean="0"/>
              <a:t> </a:t>
            </a:r>
            <a:r>
              <a:rPr lang="de-CH" sz="2000" dirty="0" err="1" smtClean="0"/>
              <a:t>tracing</a:t>
            </a:r>
            <a:r>
              <a:rPr lang="de-CH" sz="2000" dirty="0" smtClean="0"/>
              <a:t> möglich und nur dann interessant, wenn mehrere Betriebe in der Eingabemaske eingegeben werden.</a:t>
            </a:r>
            <a:br>
              <a:rPr lang="de-CH" sz="2000" dirty="0" smtClean="0"/>
            </a:br>
            <a:r>
              <a:rPr lang="de-CH" sz="2000" dirty="0" smtClean="0"/>
              <a:t/>
            </a:r>
            <a:br>
              <a:rPr lang="de-CH" sz="2000" dirty="0" smtClean="0"/>
            </a:br>
            <a:r>
              <a:rPr lang="de-CH" sz="2000" i="1" dirty="0" smtClean="0"/>
              <a:t>Diese Funktion war per 23.08.2016 noch nicht fertig implementiert. </a:t>
            </a:r>
          </a:p>
          <a:p>
            <a:endParaRPr lang="de-CH" sz="2000" b="1"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5970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URL / Browser	</a:t>
            </a:r>
            <a:endParaRPr lang="de-CH" dirty="0"/>
          </a:p>
        </p:txBody>
      </p:sp>
      <p:sp>
        <p:nvSpPr>
          <p:cNvPr id="3" name="Inhaltsplatzhalter 2"/>
          <p:cNvSpPr>
            <a:spLocks noGrp="1"/>
          </p:cNvSpPr>
          <p:nvPr>
            <p:ph idx="1"/>
          </p:nvPr>
        </p:nvSpPr>
        <p:spPr/>
        <p:txBody>
          <a:bodyPr>
            <a:normAutofit/>
          </a:bodyPr>
          <a:lstStyle/>
          <a:p>
            <a:r>
              <a:rPr lang="de-CH" sz="2000" dirty="0">
                <a:hlinkClick r:id="rId2"/>
              </a:rPr>
              <a:t>http://outbreak-tool2.fdn.iwi.unibe.ch</a:t>
            </a:r>
            <a:r>
              <a:rPr lang="de-CH" sz="2000" dirty="0" smtClean="0">
                <a:hlinkClick r:id="rId2"/>
              </a:rPr>
              <a:t>/#</a:t>
            </a:r>
            <a:endParaRPr lang="de-CH" sz="2000" dirty="0" smtClean="0"/>
          </a:p>
          <a:p>
            <a:r>
              <a:rPr lang="de-CH" sz="2000" dirty="0" smtClean="0"/>
              <a:t>Verwendung von Google Chrome (Ver. 52, andere Versionen vermutlich auch). Unterstützung für weitere Browser wird folgen.</a:t>
            </a:r>
          </a:p>
          <a:p>
            <a:endParaRPr lang="de-CH" sz="2000" dirty="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248823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Eingabemaske </a:t>
            </a:r>
            <a:endParaRPr lang="de-CH" dirty="0"/>
          </a:p>
        </p:txBody>
      </p:sp>
      <p:pic>
        <p:nvPicPr>
          <p:cNvPr id="4" name="Grafik 3" descr="Bildschirmausschnit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821" y="1431172"/>
            <a:ext cx="4753231" cy="3180733"/>
          </a:xfrm>
          <a:prstGeom prst="rect">
            <a:avLst/>
          </a:prstGeom>
        </p:spPr>
      </p:pic>
      <p:sp>
        <p:nvSpPr>
          <p:cNvPr id="6" name="Textfeld 5"/>
          <p:cNvSpPr txBox="1"/>
          <p:nvPr/>
        </p:nvSpPr>
        <p:spPr>
          <a:xfrm>
            <a:off x="5202195" y="1342767"/>
            <a:ext cx="3566984" cy="5078313"/>
          </a:xfrm>
          <a:prstGeom prst="rect">
            <a:avLst/>
          </a:prstGeom>
          <a:noFill/>
        </p:spPr>
        <p:txBody>
          <a:bodyPr wrap="square" rtlCol="0">
            <a:spAutoFit/>
          </a:bodyPr>
          <a:lstStyle/>
          <a:p>
            <a:pPr marL="342900" indent="-342900">
              <a:buAutoNum type="arabicPeriod"/>
            </a:pPr>
            <a:r>
              <a:rPr lang="de-CH" dirty="0" smtClean="0"/>
              <a:t>Bei Eingabe von (1) und Klick auf den Aktualisieren Pfeil rechts, werden vom Zeitraum «Bis» die eingegeben Anzahl Tage abgezogen und im Zeitraum «Von» eingetragen</a:t>
            </a:r>
          </a:p>
          <a:p>
            <a:pPr marL="342900" indent="-342900">
              <a:buAutoNum type="arabicPeriod"/>
            </a:pPr>
            <a:endParaRPr lang="de-CH" dirty="0"/>
          </a:p>
          <a:p>
            <a:pPr marL="342900" indent="-342900">
              <a:buAutoNum type="arabicPeriod"/>
            </a:pPr>
            <a:r>
              <a:rPr lang="de-CH" dirty="0" smtClean="0"/>
              <a:t>Hier können </a:t>
            </a:r>
            <a:r>
              <a:rPr lang="de-CH" b="1" dirty="0" smtClean="0"/>
              <a:t>verschiedene Beispiele</a:t>
            </a:r>
            <a:r>
              <a:rPr lang="de-CH" dirty="0" smtClean="0"/>
              <a:t> ausgewählt werden, welche mit Sicherheit ein Resultat generieren. Bei freihändiger Eingabe der </a:t>
            </a:r>
            <a:r>
              <a:rPr lang="de-CH" dirty="0" err="1" smtClean="0"/>
              <a:t>Id’s</a:t>
            </a:r>
            <a:r>
              <a:rPr lang="de-CH" dirty="0" smtClean="0"/>
              <a:t> und Datum ist es möglich, dass die </a:t>
            </a:r>
            <a:r>
              <a:rPr lang="de-CH" dirty="0" err="1" smtClean="0"/>
              <a:t>Id’s</a:t>
            </a:r>
            <a:r>
              <a:rPr lang="de-CH" dirty="0" smtClean="0"/>
              <a:t> entweder nicht vorhanden sind, oder der Zeitraum zu lang ist, so dass der Algorithmus zu viele Resultate zurückgeben würde.</a:t>
            </a:r>
          </a:p>
        </p:txBody>
      </p:sp>
      <p:sp>
        <p:nvSpPr>
          <p:cNvPr id="7" name="Ellipse 6"/>
          <p:cNvSpPr/>
          <p:nvPr/>
        </p:nvSpPr>
        <p:spPr>
          <a:xfrm>
            <a:off x="4020065" y="3751672"/>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1</a:t>
            </a:r>
            <a:endParaRPr lang="de-CH" dirty="0">
              <a:solidFill>
                <a:sysClr val="windowText" lastClr="000000"/>
              </a:solidFill>
            </a:endParaRPr>
          </a:p>
        </p:txBody>
      </p:sp>
      <p:sp>
        <p:nvSpPr>
          <p:cNvPr id="8" name="Ellipse 7"/>
          <p:cNvSpPr/>
          <p:nvPr/>
        </p:nvSpPr>
        <p:spPr>
          <a:xfrm>
            <a:off x="1734064" y="4234547"/>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ysClr val="windowText" lastClr="000000"/>
                </a:solidFill>
              </a:rPr>
              <a:t>2</a:t>
            </a:r>
            <a:endParaRPr lang="de-CH" dirty="0">
              <a:solidFill>
                <a:sysClr val="windowText" lastClr="000000"/>
              </a:solidFill>
            </a:endParaRPr>
          </a:p>
        </p:txBody>
      </p:sp>
      <p:sp>
        <p:nvSpPr>
          <p:cNvPr id="10" name="Textfeld 9"/>
          <p:cNvSpPr txBox="1"/>
          <p:nvPr/>
        </p:nvSpPr>
        <p:spPr>
          <a:xfrm>
            <a:off x="374821" y="4606965"/>
            <a:ext cx="4802660" cy="1754326"/>
          </a:xfrm>
          <a:prstGeom prst="rect">
            <a:avLst/>
          </a:prstGeom>
          <a:noFill/>
        </p:spPr>
        <p:txBody>
          <a:bodyPr wrap="square" rtlCol="0">
            <a:spAutoFit/>
          </a:bodyPr>
          <a:lstStyle/>
          <a:p>
            <a:r>
              <a:rPr lang="de-CH" dirty="0" smtClean="0"/>
              <a:t>Falls ein weiteres Beispiel manuell in die Eingabemaske eingegeben werden soll, können z.B. folgende Daten verwendet werden:</a:t>
            </a:r>
          </a:p>
          <a:p>
            <a:r>
              <a:rPr lang="de-CH" i="1" dirty="0" err="1" smtClean="0"/>
              <a:t>Id</a:t>
            </a:r>
            <a:r>
              <a:rPr lang="de-CH" i="1" dirty="0" smtClean="0"/>
              <a:t>: 25059</a:t>
            </a:r>
          </a:p>
          <a:p>
            <a:r>
              <a:rPr lang="de-CH" i="1" dirty="0" smtClean="0"/>
              <a:t>Zeitraum: 01.01.2012 – 29.02.2012 </a:t>
            </a:r>
          </a:p>
          <a:p>
            <a:r>
              <a:rPr lang="de-CH" i="1" dirty="0" smtClean="0"/>
              <a:t>Forward </a:t>
            </a:r>
            <a:r>
              <a:rPr lang="de-CH" i="1" dirty="0" err="1" smtClean="0"/>
              <a:t>tracing</a:t>
            </a:r>
            <a:endParaRPr lang="de-CH" i="1" dirty="0"/>
          </a:p>
        </p:txBody>
      </p:sp>
      <p:sp>
        <p:nvSpPr>
          <p:cNvPr id="11" name="Datumsplatzhalter 10"/>
          <p:cNvSpPr>
            <a:spLocks noGrp="1"/>
          </p:cNvSpPr>
          <p:nvPr>
            <p:ph type="dt" sz="half" idx="10"/>
          </p:nvPr>
        </p:nvSpPr>
        <p:spPr/>
        <p:txBody>
          <a:bodyPr/>
          <a:lstStyle/>
          <a:p>
            <a:r>
              <a:rPr lang="de-CH" smtClean="0"/>
              <a:t>23.08.2016</a:t>
            </a:r>
            <a:endParaRPr lang="de-CH"/>
          </a:p>
        </p:txBody>
      </p:sp>
      <p:sp>
        <p:nvSpPr>
          <p:cNvPr id="12" name="Fußzeilenplatzhalter 11"/>
          <p:cNvSpPr>
            <a:spLocks noGrp="1"/>
          </p:cNvSpPr>
          <p:nvPr>
            <p:ph type="ftr" sz="quarter" idx="11"/>
          </p:nvPr>
        </p:nvSpPr>
        <p:spPr/>
        <p:txBody>
          <a:bodyPr/>
          <a:lstStyle/>
          <a:p>
            <a:r>
              <a:rPr lang="de-CH" dirty="0" smtClean="0"/>
              <a:t>Janik </a:t>
            </a:r>
            <a:r>
              <a:rPr lang="de-CH" dirty="0" err="1" smtClean="0"/>
              <a:t>Endtner</a:t>
            </a:r>
            <a:endParaRPr lang="de-CH" dirty="0"/>
          </a:p>
        </p:txBody>
      </p:sp>
    </p:spTree>
    <p:extLst>
      <p:ext uri="{BB962C8B-B14F-4D97-AF65-F5344CB8AC3E}">
        <p14:creationId xmlns:p14="http://schemas.microsoft.com/office/powerpoint/2010/main" val="367860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Unterschied Forward </a:t>
            </a:r>
            <a:r>
              <a:rPr lang="de-CH" dirty="0" err="1" smtClean="0"/>
              <a:t>tracing</a:t>
            </a:r>
            <a:r>
              <a:rPr lang="de-CH" dirty="0" smtClean="0"/>
              <a:t> &amp; </a:t>
            </a:r>
            <a:r>
              <a:rPr lang="de-CH" dirty="0" err="1" smtClean="0"/>
              <a:t>Backward</a:t>
            </a:r>
            <a:r>
              <a:rPr lang="de-CH" dirty="0"/>
              <a:t> </a:t>
            </a:r>
            <a:r>
              <a:rPr lang="de-CH" dirty="0" err="1" smtClean="0"/>
              <a:t>tracing</a:t>
            </a:r>
            <a:r>
              <a:rPr lang="de-CH" dirty="0" smtClean="0"/>
              <a:t> (I/II)</a:t>
            </a:r>
            <a:endParaRPr lang="de-CH" dirty="0"/>
          </a:p>
        </p:txBody>
      </p:sp>
      <p:pic>
        <p:nvPicPr>
          <p:cNvPr id="33" name="Inhaltsplatzhalter 32"/>
          <p:cNvPicPr>
            <a:picLocks noGrp="1" noChangeAspect="1"/>
          </p:cNvPicPr>
          <p:nvPr>
            <p:ph idx="1"/>
          </p:nvPr>
        </p:nvPicPr>
        <p:blipFill>
          <a:blip r:embed="rId2"/>
          <a:stretch>
            <a:fillRect/>
          </a:stretch>
        </p:blipFill>
        <p:spPr>
          <a:xfrm>
            <a:off x="1996131" y="1914454"/>
            <a:ext cx="5382682" cy="2072659"/>
          </a:xfrm>
          <a:prstGeom prst="rect">
            <a:avLst/>
          </a:prstGeom>
        </p:spPr>
      </p:pic>
      <p:sp>
        <p:nvSpPr>
          <p:cNvPr id="34" name="Textfeld 33"/>
          <p:cNvSpPr txBox="1"/>
          <p:nvPr/>
        </p:nvSpPr>
        <p:spPr>
          <a:xfrm>
            <a:off x="628650" y="4201297"/>
            <a:ext cx="7971653" cy="923330"/>
          </a:xfrm>
          <a:prstGeom prst="rect">
            <a:avLst/>
          </a:prstGeom>
          <a:noFill/>
        </p:spPr>
        <p:txBody>
          <a:bodyPr wrap="square" rtlCol="0">
            <a:spAutoFit/>
          </a:bodyPr>
          <a:lstStyle/>
          <a:p>
            <a:r>
              <a:rPr lang="de-CH" b="1" dirty="0" smtClean="0"/>
              <a:t>Forward </a:t>
            </a:r>
            <a:r>
              <a:rPr lang="de-CH" b="1" dirty="0" err="1" smtClean="0"/>
              <a:t>tracing</a:t>
            </a:r>
            <a:r>
              <a:rPr lang="de-CH" dirty="0" smtClean="0"/>
              <a:t>: Beim Forward </a:t>
            </a:r>
            <a:r>
              <a:rPr lang="de-CH" dirty="0" err="1" smtClean="0"/>
              <a:t>tracing</a:t>
            </a:r>
            <a:r>
              <a:rPr lang="de-CH" dirty="0" smtClean="0"/>
              <a:t> wird von einem Betrieb aus (gelb), im Netz der Kontaktketten, auf der Zeitachse vorwärts, gesucht. Alle nachfolgenden Bewegungen werden zurückgegeben (schwarz).</a:t>
            </a:r>
            <a:endParaRPr lang="de-CH" dirty="0"/>
          </a:p>
        </p:txBody>
      </p:sp>
      <p:sp>
        <p:nvSpPr>
          <p:cNvPr id="35" name="Datumsplatzhalter 34"/>
          <p:cNvSpPr>
            <a:spLocks noGrp="1"/>
          </p:cNvSpPr>
          <p:nvPr>
            <p:ph type="dt" sz="half" idx="10"/>
          </p:nvPr>
        </p:nvSpPr>
        <p:spPr/>
        <p:txBody>
          <a:bodyPr/>
          <a:lstStyle/>
          <a:p>
            <a:r>
              <a:rPr lang="de-CH" smtClean="0"/>
              <a:t>23.08.2016</a:t>
            </a:r>
            <a:endParaRPr lang="de-CH"/>
          </a:p>
        </p:txBody>
      </p:sp>
      <p:sp>
        <p:nvSpPr>
          <p:cNvPr id="36" name="Fußzeilenplatzhalter 35"/>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321594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Unterschied Forward </a:t>
            </a:r>
            <a:r>
              <a:rPr lang="de-CH" dirty="0" err="1"/>
              <a:t>tracing</a:t>
            </a:r>
            <a:r>
              <a:rPr lang="de-CH" dirty="0"/>
              <a:t> &amp; </a:t>
            </a:r>
            <a:r>
              <a:rPr lang="de-CH" dirty="0" err="1"/>
              <a:t>Backward</a:t>
            </a:r>
            <a:r>
              <a:rPr lang="de-CH" dirty="0"/>
              <a:t> </a:t>
            </a:r>
            <a:r>
              <a:rPr lang="de-CH" dirty="0" err="1"/>
              <a:t>tracing</a:t>
            </a:r>
            <a:r>
              <a:rPr lang="de-CH" dirty="0"/>
              <a:t> (</a:t>
            </a:r>
            <a:r>
              <a:rPr lang="de-CH" dirty="0" smtClean="0"/>
              <a:t>II/II</a:t>
            </a:r>
            <a:r>
              <a:rPr lang="de-CH" dirty="0"/>
              <a:t>)</a:t>
            </a:r>
          </a:p>
        </p:txBody>
      </p:sp>
      <p:sp>
        <p:nvSpPr>
          <p:cNvPr id="36" name="Textfeld 35"/>
          <p:cNvSpPr txBox="1"/>
          <p:nvPr/>
        </p:nvSpPr>
        <p:spPr>
          <a:xfrm>
            <a:off x="628650" y="4201297"/>
            <a:ext cx="7971653" cy="1200329"/>
          </a:xfrm>
          <a:prstGeom prst="rect">
            <a:avLst/>
          </a:prstGeom>
          <a:noFill/>
        </p:spPr>
        <p:txBody>
          <a:bodyPr wrap="square" rtlCol="0">
            <a:spAutoFit/>
          </a:bodyPr>
          <a:lstStyle/>
          <a:p>
            <a:r>
              <a:rPr lang="de-CH" b="1" dirty="0" err="1" smtClean="0"/>
              <a:t>Backward</a:t>
            </a:r>
            <a:r>
              <a:rPr lang="de-CH" b="1" dirty="0" smtClean="0"/>
              <a:t> </a:t>
            </a:r>
            <a:r>
              <a:rPr lang="de-CH" b="1" dirty="0" err="1" smtClean="0"/>
              <a:t>tracing</a:t>
            </a:r>
            <a:r>
              <a:rPr lang="de-CH" dirty="0" smtClean="0"/>
              <a:t>: Beim </a:t>
            </a:r>
            <a:r>
              <a:rPr lang="de-CH" dirty="0" err="1" smtClean="0"/>
              <a:t>Backward</a:t>
            </a:r>
            <a:r>
              <a:rPr lang="de-CH" dirty="0" smtClean="0"/>
              <a:t> </a:t>
            </a:r>
            <a:r>
              <a:rPr lang="de-CH" dirty="0" err="1" smtClean="0"/>
              <a:t>tracing</a:t>
            </a:r>
            <a:r>
              <a:rPr lang="de-CH" dirty="0" smtClean="0"/>
              <a:t> wird von einem oder mehreren Betrieben aus rückwärts gesucht. Zurückgegeben werden alle Betriebe, welche in der Kontaktkette vor den Startbetrieben (gelb) liegen. Im besten Fall wird ein möglicher Ursprungsbetrieb gefunden (schwarz).</a:t>
            </a:r>
            <a:endParaRPr lang="de-CH" dirty="0"/>
          </a:p>
        </p:txBody>
      </p:sp>
      <p:pic>
        <p:nvPicPr>
          <p:cNvPr id="68" name="Grafik 67"/>
          <p:cNvPicPr>
            <a:picLocks noChangeAspect="1"/>
          </p:cNvPicPr>
          <p:nvPr/>
        </p:nvPicPr>
        <p:blipFill>
          <a:blip r:embed="rId2"/>
          <a:stretch>
            <a:fillRect/>
          </a:stretch>
        </p:blipFill>
        <p:spPr>
          <a:xfrm>
            <a:off x="2016134" y="1836673"/>
            <a:ext cx="5358866" cy="2218639"/>
          </a:xfrm>
          <a:prstGeom prst="rect">
            <a:avLst/>
          </a:prstGeom>
        </p:spPr>
      </p:pic>
      <p:sp>
        <p:nvSpPr>
          <p:cNvPr id="69" name="Datumsplatzhalter 68"/>
          <p:cNvSpPr>
            <a:spLocks noGrp="1"/>
          </p:cNvSpPr>
          <p:nvPr>
            <p:ph type="dt" sz="half" idx="10"/>
          </p:nvPr>
        </p:nvSpPr>
        <p:spPr/>
        <p:txBody>
          <a:bodyPr/>
          <a:lstStyle/>
          <a:p>
            <a:r>
              <a:rPr lang="de-CH" smtClean="0"/>
              <a:t>23.08.2016</a:t>
            </a:r>
            <a:endParaRPr lang="de-CH"/>
          </a:p>
        </p:txBody>
      </p:sp>
      <p:sp>
        <p:nvSpPr>
          <p:cNvPr id="70" name="Fußzeilenplatzhalter 69"/>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245055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13" y="1569555"/>
            <a:ext cx="3591426" cy="3143689"/>
          </a:xfrm>
          <a:prstGeom prst="rect">
            <a:avLst/>
          </a:prstGeom>
        </p:spPr>
      </p:pic>
      <p:sp>
        <p:nvSpPr>
          <p:cNvPr id="2" name="Titel 1"/>
          <p:cNvSpPr>
            <a:spLocks noGrp="1"/>
          </p:cNvSpPr>
          <p:nvPr>
            <p:ph type="title"/>
          </p:nvPr>
        </p:nvSpPr>
        <p:spPr/>
        <p:txBody>
          <a:bodyPr/>
          <a:lstStyle/>
          <a:p>
            <a:r>
              <a:rPr lang="de-CH" dirty="0" smtClean="0"/>
              <a:t>Resultat – Bedeutung der Objekte</a:t>
            </a:r>
            <a:endParaRPr lang="de-CH" dirty="0"/>
          </a:p>
        </p:txBody>
      </p:sp>
      <p:sp>
        <p:nvSpPr>
          <p:cNvPr id="5" name="Ellipse 4"/>
          <p:cNvSpPr/>
          <p:nvPr/>
        </p:nvSpPr>
        <p:spPr>
          <a:xfrm>
            <a:off x="2640226" y="2419954"/>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2</a:t>
            </a:r>
            <a:endParaRPr lang="de-CH" dirty="0">
              <a:solidFill>
                <a:sysClr val="windowText" lastClr="000000"/>
              </a:solidFill>
            </a:endParaRPr>
          </a:p>
        </p:txBody>
      </p:sp>
      <p:sp>
        <p:nvSpPr>
          <p:cNvPr id="6" name="Ellipse 5"/>
          <p:cNvSpPr/>
          <p:nvPr/>
        </p:nvSpPr>
        <p:spPr>
          <a:xfrm>
            <a:off x="1540475" y="2419954"/>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1</a:t>
            </a:r>
            <a:endParaRPr lang="de-CH" dirty="0">
              <a:solidFill>
                <a:sysClr val="windowText" lastClr="000000"/>
              </a:solidFill>
            </a:endParaRPr>
          </a:p>
        </p:txBody>
      </p:sp>
      <p:sp>
        <p:nvSpPr>
          <p:cNvPr id="10" name="Ellipse 9"/>
          <p:cNvSpPr/>
          <p:nvPr/>
        </p:nvSpPr>
        <p:spPr>
          <a:xfrm>
            <a:off x="4061253" y="1970593"/>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3</a:t>
            </a:r>
            <a:endParaRPr lang="de-CH" dirty="0">
              <a:solidFill>
                <a:sysClr val="windowText" lastClr="000000"/>
              </a:solidFill>
            </a:endParaRPr>
          </a:p>
        </p:txBody>
      </p:sp>
      <p:sp>
        <p:nvSpPr>
          <p:cNvPr id="11" name="Textfeld 10"/>
          <p:cNvSpPr txBox="1"/>
          <p:nvPr/>
        </p:nvSpPr>
        <p:spPr>
          <a:xfrm>
            <a:off x="4720281" y="1569555"/>
            <a:ext cx="3795069" cy="4524315"/>
          </a:xfrm>
          <a:prstGeom prst="rect">
            <a:avLst/>
          </a:prstGeom>
          <a:noFill/>
        </p:spPr>
        <p:txBody>
          <a:bodyPr wrap="square" rtlCol="0">
            <a:spAutoFit/>
          </a:bodyPr>
          <a:lstStyle/>
          <a:p>
            <a:pPr marL="342900" indent="-342900">
              <a:buAutoNum type="arabicPeriod"/>
            </a:pPr>
            <a:r>
              <a:rPr lang="de-CH" dirty="0" smtClean="0"/>
              <a:t>Startbetrieb (Gelb). Von diesem Betrieb aus wurde gesucht (ID in Eingabemaske)</a:t>
            </a:r>
          </a:p>
          <a:p>
            <a:pPr marL="342900" indent="-342900">
              <a:buAutoNum type="arabicPeriod"/>
            </a:pPr>
            <a:endParaRPr lang="de-CH" dirty="0"/>
          </a:p>
          <a:p>
            <a:pPr marL="342900" indent="-342900">
              <a:buAutoNum type="arabicPeriod"/>
            </a:pPr>
            <a:r>
              <a:rPr lang="de-CH" dirty="0" smtClean="0"/>
              <a:t>Bewegung: Tiere wurden von Startbetrieb zu (3) verschoben</a:t>
            </a:r>
          </a:p>
          <a:p>
            <a:pPr marL="342900" indent="-342900">
              <a:buAutoNum type="arabicPeriod"/>
            </a:pPr>
            <a:endParaRPr lang="de-CH" dirty="0"/>
          </a:p>
          <a:p>
            <a:pPr marL="342900" indent="-342900">
              <a:buAutoNum type="arabicPeriod"/>
            </a:pPr>
            <a:r>
              <a:rPr lang="de-CH" dirty="0" smtClean="0"/>
              <a:t>Diese Betrieb ist sowohl Zielbetrieb der Bewegung (2), wie auch Starbetrieb der Bewegung (4). Bewegung (4) muss im Forward </a:t>
            </a:r>
            <a:r>
              <a:rPr lang="de-CH" dirty="0" err="1" smtClean="0"/>
              <a:t>tracing</a:t>
            </a:r>
            <a:r>
              <a:rPr lang="de-CH" dirty="0" smtClean="0"/>
              <a:t> nach (2) liegen</a:t>
            </a:r>
          </a:p>
          <a:p>
            <a:pPr marL="342900" indent="-342900">
              <a:buAutoNum type="arabicPeriod"/>
            </a:pPr>
            <a:endParaRPr lang="de-CH" dirty="0"/>
          </a:p>
          <a:p>
            <a:pPr marL="342900" indent="-342900">
              <a:buAutoNum type="arabicPeriod"/>
            </a:pPr>
            <a:r>
              <a:rPr lang="de-CH" dirty="0" smtClean="0"/>
              <a:t>Per Mouseover über die Betriebe können weitere Details per </a:t>
            </a:r>
            <a:r>
              <a:rPr lang="de-CH" dirty="0" err="1" smtClean="0"/>
              <a:t>Tooltip</a:t>
            </a:r>
            <a:r>
              <a:rPr lang="de-CH" dirty="0" smtClean="0"/>
              <a:t> eingeblendet werden</a:t>
            </a:r>
            <a:endParaRPr lang="de-CH" dirty="0"/>
          </a:p>
        </p:txBody>
      </p:sp>
      <p:sp>
        <p:nvSpPr>
          <p:cNvPr id="12" name="Ellipse 11"/>
          <p:cNvSpPr/>
          <p:nvPr/>
        </p:nvSpPr>
        <p:spPr>
          <a:xfrm>
            <a:off x="3459891" y="3066042"/>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4</a:t>
            </a:r>
            <a:endParaRPr lang="de-CH" dirty="0">
              <a:solidFill>
                <a:sysClr val="windowText" lastClr="000000"/>
              </a:solidFill>
            </a:endParaRPr>
          </a:p>
        </p:txBody>
      </p:sp>
      <p:sp>
        <p:nvSpPr>
          <p:cNvPr id="13" name="Datumsplatzhalter 12"/>
          <p:cNvSpPr>
            <a:spLocks noGrp="1"/>
          </p:cNvSpPr>
          <p:nvPr>
            <p:ph type="dt" sz="half" idx="10"/>
          </p:nvPr>
        </p:nvSpPr>
        <p:spPr/>
        <p:txBody>
          <a:bodyPr/>
          <a:lstStyle/>
          <a:p>
            <a:r>
              <a:rPr lang="de-CH" smtClean="0"/>
              <a:t>23.08.2016</a:t>
            </a:r>
            <a:endParaRPr lang="de-CH"/>
          </a:p>
        </p:txBody>
      </p:sp>
      <p:sp>
        <p:nvSpPr>
          <p:cNvPr id="14" name="Fußzeilenplatzhalter 13"/>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2058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Resultat – Zeitraum dynamisch eingrenzen</a:t>
            </a:r>
            <a:endParaRPr lang="de-CH" dirty="0"/>
          </a:p>
        </p:txBody>
      </p:sp>
      <p:sp>
        <p:nvSpPr>
          <p:cNvPr id="6" name="Textfeld 5"/>
          <p:cNvSpPr txBox="1"/>
          <p:nvPr/>
        </p:nvSpPr>
        <p:spPr>
          <a:xfrm>
            <a:off x="628650" y="3303373"/>
            <a:ext cx="7963415" cy="1754326"/>
          </a:xfrm>
          <a:prstGeom prst="rect">
            <a:avLst/>
          </a:prstGeom>
          <a:noFill/>
        </p:spPr>
        <p:txBody>
          <a:bodyPr wrap="square" rtlCol="0">
            <a:spAutoFit/>
          </a:bodyPr>
          <a:lstStyle/>
          <a:p>
            <a:r>
              <a:rPr lang="de-CH" dirty="0" smtClean="0"/>
              <a:t>Der Zeitraum kann dynamisch mithilfe des </a:t>
            </a:r>
            <a:r>
              <a:rPr lang="de-CH" dirty="0" err="1" smtClean="0"/>
              <a:t>Sliders</a:t>
            </a:r>
            <a:r>
              <a:rPr lang="de-CH" dirty="0" smtClean="0"/>
              <a:t> eingegrenzt werden. Der erste Tag bildet dabei das Datum «Von» der Eingabemaske, der letzte Tag ist das Datum «Bis».</a:t>
            </a:r>
          </a:p>
          <a:p>
            <a:r>
              <a:rPr lang="de-CH" dirty="0" smtClean="0"/>
              <a:t>Mit der Animation kann der Zeitraum automatisch und Tag für Tag vergrössert werden.</a:t>
            </a:r>
          </a:p>
          <a:p>
            <a:endParaRPr lang="de-CH" dirty="0"/>
          </a:p>
        </p:txBody>
      </p:sp>
      <p:pic>
        <p:nvPicPr>
          <p:cNvPr id="7" name="Grafik 6"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41251"/>
            <a:ext cx="7944108" cy="1311560"/>
          </a:xfrm>
          <a:prstGeom prst="rect">
            <a:avLst/>
          </a:prstGeom>
        </p:spPr>
      </p:pic>
      <p:sp>
        <p:nvSpPr>
          <p:cNvPr id="8" name="Datumsplatzhalter 7"/>
          <p:cNvSpPr>
            <a:spLocks noGrp="1"/>
          </p:cNvSpPr>
          <p:nvPr>
            <p:ph type="dt" sz="half" idx="10"/>
          </p:nvPr>
        </p:nvSpPr>
        <p:spPr/>
        <p:txBody>
          <a:bodyPr/>
          <a:lstStyle/>
          <a:p>
            <a:r>
              <a:rPr lang="de-CH" smtClean="0"/>
              <a:t>23.08.2016</a:t>
            </a:r>
            <a:endParaRPr lang="de-CH"/>
          </a:p>
        </p:txBody>
      </p:sp>
      <p:sp>
        <p:nvSpPr>
          <p:cNvPr id="9" name="Fußzeilenplatzhalter 8"/>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24372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Resultat – Verschieben der Karte / Zoomen</a:t>
            </a:r>
            <a:endParaRPr lang="de-CH" dirty="0"/>
          </a:p>
        </p:txBody>
      </p:sp>
      <p:sp>
        <p:nvSpPr>
          <p:cNvPr id="3" name="Inhaltsplatzhalter 2"/>
          <p:cNvSpPr>
            <a:spLocks noGrp="1"/>
          </p:cNvSpPr>
          <p:nvPr>
            <p:ph idx="1"/>
          </p:nvPr>
        </p:nvSpPr>
        <p:spPr/>
        <p:txBody>
          <a:bodyPr>
            <a:normAutofit/>
          </a:bodyPr>
          <a:lstStyle/>
          <a:p>
            <a:r>
              <a:rPr lang="de-CH" sz="2000" dirty="0" smtClean="0"/>
              <a:t>Mittels Drag &amp; Drop kann die Karte verschoben werden. Achtung: Es kann zu Pixelfehlern kommen, d.h. die Punkte können beim </a:t>
            </a:r>
            <a:r>
              <a:rPr lang="de-CH" sz="2000" dirty="0"/>
              <a:t>Verschieben</a:t>
            </a:r>
            <a:r>
              <a:rPr lang="de-CH" sz="2000" dirty="0" smtClean="0"/>
              <a:t> die Position um ein Pixel ändern. Dies ist aber nicht weiter schlimm, da bei jedem Zoom und Verschieben die Positionen neu berechnet werden. </a:t>
            </a:r>
          </a:p>
          <a:p>
            <a:r>
              <a:rPr lang="de-CH" sz="2000" dirty="0" smtClean="0"/>
              <a:t>Zoomen mit dem </a:t>
            </a:r>
            <a:r>
              <a:rPr lang="de-CH" sz="2000" dirty="0" err="1" smtClean="0"/>
              <a:t>Mausrad</a:t>
            </a:r>
            <a:r>
              <a:rPr lang="de-CH" sz="2000" dirty="0" smtClean="0"/>
              <a:t> oder dem Touchpad. </a:t>
            </a:r>
          </a:p>
          <a:p>
            <a:r>
              <a:rPr lang="de-CH" sz="2000" dirty="0"/>
              <a:t>Achtung: Bitte nicht den Touchscreen verwenden (Tablets, etc</a:t>
            </a:r>
            <a:r>
              <a:rPr lang="de-CH" sz="2000" dirty="0" smtClean="0"/>
              <a:t>.)</a:t>
            </a:r>
          </a:p>
          <a:p>
            <a:r>
              <a:rPr lang="de-CH" sz="2000" dirty="0" smtClean="0"/>
              <a:t>Die Bedienungen am linken oberen Rand können auch verwendet werden. </a:t>
            </a:r>
          </a:p>
          <a:p>
            <a:endParaRPr lang="de-CH" sz="2000" dirty="0" smtClean="0"/>
          </a:p>
          <a:p>
            <a:endParaRPr lang="de-CH" dirty="0" smtClean="0"/>
          </a:p>
          <a:p>
            <a:endParaRPr lang="de-CH" dirty="0" smtClean="0"/>
          </a:p>
        </p:txBody>
      </p:sp>
      <p:sp>
        <p:nvSpPr>
          <p:cNvPr id="4" name="Datumsplatzhalter 3"/>
          <p:cNvSpPr>
            <a:spLocks noGrp="1"/>
          </p:cNvSpPr>
          <p:nvPr>
            <p:ph type="dt" sz="half" idx="10"/>
          </p:nvPr>
        </p:nvSpPr>
        <p:spPr/>
        <p:txBody>
          <a:bodyPr/>
          <a:lstStyle/>
          <a:p>
            <a:r>
              <a:rPr lang="de-CH" smtClean="0"/>
              <a:t>23.08.2016</a:t>
            </a:r>
            <a:endParaRPr lang="de-CH"/>
          </a:p>
        </p:txBody>
      </p:sp>
      <p:sp>
        <p:nvSpPr>
          <p:cNvPr id="5" name="Fußzeilenplatzhalter 4"/>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351093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Resultat – Karte wechseln und neu zentrieren</a:t>
            </a:r>
            <a:endParaRPr lang="de-CH" dirty="0"/>
          </a:p>
        </p:txBody>
      </p:sp>
      <p:pic>
        <p:nvPicPr>
          <p:cNvPr id="4" name="Inhaltsplatzhalter 3" descr="Bildschirmausschnit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202856"/>
            <a:ext cx="1562318" cy="2048161"/>
          </a:xfrm>
        </p:spPr>
      </p:pic>
      <p:sp>
        <p:nvSpPr>
          <p:cNvPr id="5" name="Ellipse 4"/>
          <p:cNvSpPr/>
          <p:nvPr/>
        </p:nvSpPr>
        <p:spPr>
          <a:xfrm>
            <a:off x="1139099" y="2759561"/>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1</a:t>
            </a:r>
            <a:endParaRPr lang="de-CH" dirty="0">
              <a:solidFill>
                <a:sysClr val="windowText" lastClr="000000"/>
              </a:solidFill>
            </a:endParaRPr>
          </a:p>
        </p:txBody>
      </p:sp>
      <p:sp>
        <p:nvSpPr>
          <p:cNvPr id="6" name="Ellipse 5"/>
          <p:cNvSpPr/>
          <p:nvPr/>
        </p:nvSpPr>
        <p:spPr>
          <a:xfrm>
            <a:off x="1137960" y="3437327"/>
            <a:ext cx="271849" cy="2718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ysClr val="windowText" lastClr="000000"/>
                </a:solidFill>
              </a:rPr>
              <a:t>2</a:t>
            </a:r>
            <a:endParaRPr lang="de-CH" dirty="0">
              <a:solidFill>
                <a:sysClr val="windowText" lastClr="000000"/>
              </a:solidFill>
            </a:endParaRPr>
          </a:p>
        </p:txBody>
      </p:sp>
      <p:sp>
        <p:nvSpPr>
          <p:cNvPr id="7" name="Textfeld 6"/>
          <p:cNvSpPr txBox="1"/>
          <p:nvPr/>
        </p:nvSpPr>
        <p:spPr>
          <a:xfrm>
            <a:off x="2405449" y="2273643"/>
            <a:ext cx="5824151" cy="1323439"/>
          </a:xfrm>
          <a:prstGeom prst="rect">
            <a:avLst/>
          </a:prstGeom>
          <a:noFill/>
        </p:spPr>
        <p:txBody>
          <a:bodyPr wrap="square" rtlCol="0">
            <a:spAutoFit/>
          </a:bodyPr>
          <a:lstStyle/>
          <a:p>
            <a:pPr marL="342900" indent="-342900">
              <a:buAutoNum type="arabicPeriod"/>
            </a:pPr>
            <a:r>
              <a:rPr lang="de-CH" sz="2000" dirty="0" smtClean="0"/>
              <a:t>Mit Hilfe dieses Buttons kann zwischen verschiedenen </a:t>
            </a:r>
            <a:r>
              <a:rPr lang="de-CH" sz="2000" dirty="0" err="1" smtClean="0"/>
              <a:t>Kartenlayer</a:t>
            </a:r>
            <a:r>
              <a:rPr lang="de-CH" sz="2000" dirty="0" smtClean="0"/>
              <a:t> gewechselt werden</a:t>
            </a:r>
          </a:p>
          <a:p>
            <a:pPr marL="342900" indent="-342900">
              <a:buAutoNum type="arabicPeriod"/>
            </a:pPr>
            <a:r>
              <a:rPr lang="de-CH" sz="2000" dirty="0" smtClean="0"/>
              <a:t>Drücken dieses Buttons zentriert die Karte und setzt die Zoomstufe auf null.</a:t>
            </a:r>
            <a:endParaRPr lang="de-CH" sz="2000" dirty="0"/>
          </a:p>
        </p:txBody>
      </p:sp>
      <p:sp>
        <p:nvSpPr>
          <p:cNvPr id="8" name="Datumsplatzhalter 7"/>
          <p:cNvSpPr>
            <a:spLocks noGrp="1"/>
          </p:cNvSpPr>
          <p:nvPr>
            <p:ph type="dt" sz="half" idx="10"/>
          </p:nvPr>
        </p:nvSpPr>
        <p:spPr/>
        <p:txBody>
          <a:bodyPr/>
          <a:lstStyle/>
          <a:p>
            <a:r>
              <a:rPr lang="de-CH" smtClean="0"/>
              <a:t>23.08.2016</a:t>
            </a:r>
            <a:endParaRPr lang="de-CH"/>
          </a:p>
        </p:txBody>
      </p:sp>
      <p:sp>
        <p:nvSpPr>
          <p:cNvPr id="9" name="Fußzeilenplatzhalter 8"/>
          <p:cNvSpPr>
            <a:spLocks noGrp="1"/>
          </p:cNvSpPr>
          <p:nvPr>
            <p:ph type="ftr" sz="quarter" idx="11"/>
          </p:nvPr>
        </p:nvSpPr>
        <p:spPr/>
        <p:txBody>
          <a:bodyPr/>
          <a:lstStyle/>
          <a:p>
            <a:r>
              <a:rPr lang="de-CH" smtClean="0"/>
              <a:t>Janik Endtner</a:t>
            </a:r>
            <a:endParaRPr lang="de-CH"/>
          </a:p>
        </p:txBody>
      </p:sp>
    </p:spTree>
    <p:extLst>
      <p:ext uri="{BB962C8B-B14F-4D97-AF65-F5344CB8AC3E}">
        <p14:creationId xmlns:p14="http://schemas.microsoft.com/office/powerpoint/2010/main" val="1748927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875</Words>
  <Application>Microsoft Office PowerPoint</Application>
  <PresentationFormat>Bildschirmpräsentation (4:3)</PresentationFormat>
  <Paragraphs>114</Paragraphs>
  <Slides>16</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Office Theme</vt:lpstr>
      <vt:lpstr>Ausbruchsabklärung von Tierseuchen</vt:lpstr>
      <vt:lpstr>URL / Browser </vt:lpstr>
      <vt:lpstr>Eingabemaske </vt:lpstr>
      <vt:lpstr>Unterschied Forward tracing &amp; Backward tracing (I/II)</vt:lpstr>
      <vt:lpstr>Unterschied Forward tracing &amp; Backward tracing (II/II)</vt:lpstr>
      <vt:lpstr>Resultat – Bedeutung der Objekte</vt:lpstr>
      <vt:lpstr>Resultat – Zeitraum dynamisch eingrenzen</vt:lpstr>
      <vt:lpstr>Resultat – Verschieben der Karte / Zoomen</vt:lpstr>
      <vt:lpstr>Resultat – Karte wechseln und neu zentrieren</vt:lpstr>
      <vt:lpstr>Daten</vt:lpstr>
      <vt:lpstr>Settings =&gt; Weitere Features</vt:lpstr>
      <vt:lpstr>Weitere Features (I/V)</vt:lpstr>
      <vt:lpstr>Weitere Features (II/V)</vt:lpstr>
      <vt:lpstr>Weitere Features (III/V)</vt:lpstr>
      <vt:lpstr>Weitere Features (IV/V)</vt:lpstr>
      <vt:lpstr>Weitere Features (V/V)</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Ausbruchsabklärung von Tierseuchen</dc:title>
  <dc:creator>Endtner, Janik (IWI)</dc:creator>
  <cp:lastModifiedBy>Endtner, Janik (IWI)</cp:lastModifiedBy>
  <cp:revision>10</cp:revision>
  <dcterms:created xsi:type="dcterms:W3CDTF">2016-08-23T13:11:53Z</dcterms:created>
  <dcterms:modified xsi:type="dcterms:W3CDTF">2016-08-23T14:31:38Z</dcterms:modified>
</cp:coreProperties>
</file>