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803345"/>
            <a:ext cx="8246070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872280"/>
            <a:ext cx="8246070" cy="610820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rgbClr val="582A0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82A0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4886559"/>
          </a:xfrm>
        </p:spPr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19" y="527605"/>
            <a:ext cx="656631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82A0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443835"/>
            <a:ext cx="5955494" cy="4275740"/>
          </a:xfrm>
        </p:spPr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82A0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4E51-313C-4C7D-8501-786BE76A6C78}" type="datetimeFigureOut">
              <a:rPr lang="id-ID" smtClean="0"/>
              <a:pPr/>
              <a:t>01/05/2015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0700-2BF5-405F-94DA-33FE6DB3140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37648"/>
            <a:ext cx="5908985" cy="9339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MARKETING INFORMATION SYSTEM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(MIS)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57217"/>
            <a:ext cx="8229600" cy="3814989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marketing yang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memonitor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mengevaluasi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kinerja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team field marketing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menyajikan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field marketing yang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pengambilan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keputusan</a:t>
            </a:r>
            <a:endParaRPr lang="id-ID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Perlunya m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onitoring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endParaRPr lang="id-ID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Sumber Informasi : Callsheet CMO</a:t>
            </a: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Syarat :</a:t>
            </a:r>
          </a:p>
          <a:p>
            <a:pPr marL="400050" lvl="1" indent="0" algn="just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allsheet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diharapkan</a:t>
            </a:r>
            <a:endParaRPr lang="id-ID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 algn="just">
              <a:buFont typeface="Arial" pitchFamily="34" charset="0"/>
              <a:buChar char="•"/>
            </a:pP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emahaman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dan analisa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call sheet </a:t>
            </a:r>
            <a:r>
              <a:rPr lang="id-ID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CMO</a:t>
            </a:r>
          </a:p>
          <a:p>
            <a:pPr marL="400050" lvl="1" indent="0" algn="just">
              <a:buFont typeface="Arial" pitchFamily="34" charset="0"/>
              <a:buChar char="•"/>
            </a:pP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Callsheet CMO harus </a:t>
            </a: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dilaksanakan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baku dan diarsip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d-ID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13" y="680310"/>
            <a:ext cx="2980027" cy="610820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endParaRPr lang="id-ID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2895600" cy="2438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u="sng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mbria" pitchFamily="18" charset="0"/>
              </a:rPr>
              <a:t>KINERJA MARKETING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id-ID" sz="1600" b="1" dirty="0" smtClean="0">
                <a:solidFill>
                  <a:schemeClr val="tx1"/>
                </a:solidFill>
                <a:latin typeface="Cambria" pitchFamily="18" charset="0"/>
              </a:rPr>
              <a:t>K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inerja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team Marketing, </a:t>
            </a:r>
            <a:r>
              <a:rPr lang="id-ID" sz="1600" b="1" dirty="0" smtClean="0">
                <a:solidFill>
                  <a:schemeClr val="tx1"/>
                </a:solidFill>
                <a:latin typeface="Cambria" pitchFamily="18" charset="0"/>
              </a:rPr>
              <a:t>wajib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diukur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dari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call 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sheet</a:t>
            </a:r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1371600"/>
            <a:ext cx="2895600" cy="2438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u="sng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mbria" pitchFamily="18" charset="0"/>
              </a:rPr>
              <a:t>DATA &amp; INFORMASI MARKETING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Kualitas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data &amp;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informasi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marketing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merupakan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alat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sangat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penting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dalam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menghadapi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persaingan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melawan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kompetitor</a:t>
            </a:r>
            <a:endParaRPr lang="en-US" sz="16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371600"/>
            <a:ext cx="2895600" cy="2438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u="sng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mbria" pitchFamily="18" charset="0"/>
              </a:rPr>
              <a:t>INFORMASI TERBARU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Data &amp;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informasi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marketing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harus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menggambarkan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situasi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&amp;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kondisi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pasar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yang  </a:t>
            </a:r>
            <a:r>
              <a:rPr lang="en-US" sz="1600" b="1" i="1" dirty="0" smtClean="0">
                <a:solidFill>
                  <a:schemeClr val="tx1"/>
                </a:solidFill>
                <a:latin typeface="Cambria" pitchFamily="18" charset="0"/>
              </a:rPr>
              <a:t>up to date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serta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memiliki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data historical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sebagai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acuan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untuk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melihat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trend</a:t>
            </a:r>
            <a:endParaRPr lang="en-US" sz="16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810000"/>
            <a:ext cx="2895600" cy="2667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u="sng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mbria" pitchFamily="18" charset="0"/>
              </a:rPr>
              <a:t>KESAMAAN PERSEPSI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Untuk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menciptakan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pemahaman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sama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secara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nasional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maka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data &amp;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informasi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 marketing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harus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-standard-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kan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agar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tidak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terjadi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perbedaan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persepsi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internal</a:t>
            </a:r>
            <a:r>
              <a:rPr lang="id-ID" sz="1600" b="1" dirty="0" smtClean="0">
                <a:solidFill>
                  <a:schemeClr val="tx1"/>
                </a:solidFill>
                <a:latin typeface="Cambria" pitchFamily="18" charset="0"/>
              </a:rPr>
              <a:t> SML</a:t>
            </a:r>
            <a:endParaRPr lang="en-US" sz="16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3810000"/>
            <a:ext cx="2895600" cy="2667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u="sng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mbria" pitchFamily="18" charset="0"/>
              </a:rPr>
              <a:t>ANALISA DATA &amp; INFORMASI MARKETING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Data-data marketing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harus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dapat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analisa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sehingga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dapat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menghasilkan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informasi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berkualitas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sebagai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dasar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pengambilan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keputusan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marketing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3810000"/>
            <a:ext cx="2895600" cy="2667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u="sng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mbria" pitchFamily="18" charset="0"/>
              </a:rPr>
              <a:t>DOKUMENTASI DATA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Selama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ini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dokumentasi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data marketing yang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ada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call sheet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tidak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terdokumentasi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dengan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baik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karena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tidak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adanya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system yang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dapat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mewadahi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data-data yang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ada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ambria" pitchFamily="18" charset="0"/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 call sheet </a:t>
            </a:r>
            <a:r>
              <a:rPr lang="id-ID" sz="1600" b="1" dirty="0" smtClean="0">
                <a:solidFill>
                  <a:schemeClr val="tx1"/>
                </a:solidFill>
                <a:latin typeface="Cambria" pitchFamily="18" charset="0"/>
              </a:rPr>
              <a:t>CMO</a:t>
            </a:r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0" y="2600324"/>
            <a:ext cx="8686800" cy="685800"/>
          </a:xfrm>
          <a:prstGeom prst="rect">
            <a:avLst/>
          </a:prstGeom>
          <a:solidFill>
            <a:srgbClr val="D9D9D9">
              <a:alpha val="3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Menyediakan informasi yang dipergunakan dalam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kumimoji="0" lang="id-ID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kumimoji="0" lang="id-ID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evaluation and</a:t>
            </a:r>
            <a:r>
              <a:rPr kumimoji="0" lang="id-ID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continues improvement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428604"/>
            <a:ext cx="59293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MARKETING INFORMATION SYSTEM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9" y="2066924"/>
            <a:ext cx="1899431" cy="523220"/>
          </a:xfrm>
          <a:prstGeom prst="rect">
            <a:avLst/>
          </a:prstGeom>
          <a:solidFill>
            <a:srgbClr val="D9D9D9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Objective 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244229" y="3786190"/>
            <a:ext cx="2685357" cy="2209800"/>
          </a:xfrm>
          <a:custGeom>
            <a:avLst/>
            <a:gdLst>
              <a:gd name="connsiteX0" fmla="*/ 0 w 2510237"/>
              <a:gd name="connsiteY0" fmla="*/ 1013852 h 2027704"/>
              <a:gd name="connsiteX1" fmla="*/ 466435 w 2510237"/>
              <a:gd name="connsiteY1" fmla="*/ 225167 h 2027704"/>
              <a:gd name="connsiteX2" fmla="*/ 1255121 w 2510237"/>
              <a:gd name="connsiteY2" fmla="*/ 2 h 2027704"/>
              <a:gd name="connsiteX3" fmla="*/ 2043807 w 2510237"/>
              <a:gd name="connsiteY3" fmla="*/ 225169 h 2027704"/>
              <a:gd name="connsiteX4" fmla="*/ 2510239 w 2510237"/>
              <a:gd name="connsiteY4" fmla="*/ 1013856 h 2027704"/>
              <a:gd name="connsiteX5" fmla="*/ 2043806 w 2510237"/>
              <a:gd name="connsiteY5" fmla="*/ 1802542 h 2027704"/>
              <a:gd name="connsiteX6" fmla="*/ 1255120 w 2510237"/>
              <a:gd name="connsiteY6" fmla="*/ 2027708 h 2027704"/>
              <a:gd name="connsiteX7" fmla="*/ 466434 w 2510237"/>
              <a:gd name="connsiteY7" fmla="*/ 1802541 h 2027704"/>
              <a:gd name="connsiteX8" fmla="*/ 2 w 2510237"/>
              <a:gd name="connsiteY8" fmla="*/ 1013854 h 2027704"/>
              <a:gd name="connsiteX9" fmla="*/ 0 w 2510237"/>
              <a:gd name="connsiteY9" fmla="*/ 1013852 h 20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0237" h="2027704">
                <a:moveTo>
                  <a:pt x="0" y="1013852"/>
                </a:moveTo>
                <a:cubicBezTo>
                  <a:pt x="1" y="707538"/>
                  <a:pt x="171445" y="417646"/>
                  <a:pt x="466435" y="225167"/>
                </a:cubicBezTo>
                <a:cubicBezTo>
                  <a:pt x="689723" y="79473"/>
                  <a:pt x="968086" y="1"/>
                  <a:pt x="1255121" y="2"/>
                </a:cubicBezTo>
                <a:cubicBezTo>
                  <a:pt x="1542156" y="2"/>
                  <a:pt x="1820520" y="79474"/>
                  <a:pt x="2043807" y="225169"/>
                </a:cubicBezTo>
                <a:cubicBezTo>
                  <a:pt x="2338796" y="417649"/>
                  <a:pt x="2510240" y="707542"/>
                  <a:pt x="2510239" y="1013856"/>
                </a:cubicBezTo>
                <a:cubicBezTo>
                  <a:pt x="2510239" y="1320170"/>
                  <a:pt x="2338795" y="1610062"/>
                  <a:pt x="2043806" y="1802542"/>
                </a:cubicBezTo>
                <a:cubicBezTo>
                  <a:pt x="1820518" y="1948237"/>
                  <a:pt x="1542155" y="2027708"/>
                  <a:pt x="1255120" y="2027708"/>
                </a:cubicBezTo>
                <a:cubicBezTo>
                  <a:pt x="968085" y="2027708"/>
                  <a:pt x="689721" y="1948236"/>
                  <a:pt x="466434" y="1802541"/>
                </a:cubicBezTo>
                <a:cubicBezTo>
                  <a:pt x="171445" y="1610061"/>
                  <a:pt x="1" y="1320168"/>
                  <a:pt x="2" y="1013854"/>
                </a:cubicBezTo>
                <a:lnTo>
                  <a:pt x="0" y="101385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>
            <a:bevelT w="165100" prst="coolSlant"/>
          </a:sp3d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5556" tIns="324890" rIns="395556" bIns="324890" numCol="1" spcCol="1270" anchor="ctr" anchorCtr="0">
            <a:noAutofit/>
            <a:sp3d extrusionH="28000" prstMaterial="matte"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 smtClean="0"/>
              <a:t>Source Information</a:t>
            </a:r>
          </a:p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0" b="1" dirty="0" smtClean="0"/>
              <a:t>MIS</a:t>
            </a:r>
            <a:endParaRPr lang="en-US" sz="6000" b="1" kern="1200" dirty="0"/>
          </a:p>
        </p:txBody>
      </p:sp>
      <p:sp>
        <p:nvSpPr>
          <p:cNvPr id="9" name="Rectangle 8"/>
          <p:cNvSpPr/>
          <p:nvPr/>
        </p:nvSpPr>
        <p:spPr>
          <a:xfrm>
            <a:off x="571472" y="4572008"/>
            <a:ext cx="3214710" cy="783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baseline="0" dirty="0" smtClean="0">
                <a:solidFill>
                  <a:schemeClr val="bg1"/>
                </a:solidFill>
              </a:rPr>
              <a:t>CALLSHEET </a:t>
            </a:r>
            <a:r>
              <a:rPr lang="id-ID" sz="2800" b="1" baseline="0" dirty="0">
                <a:solidFill>
                  <a:schemeClr val="bg1"/>
                </a:solidFill>
              </a:rPr>
              <a:t>CMO</a:t>
            </a:r>
            <a:endParaRPr lang="en-US" sz="2800" b="1" baseline="0" dirty="0">
              <a:solidFill>
                <a:schemeClr val="bg1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4214810" y="4714884"/>
            <a:ext cx="642942" cy="500066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Callsheet CMO → MIS</a:t>
            </a:r>
            <a:endParaRPr lang="id-ID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6206" y="2519370"/>
            <a:ext cx="1447800" cy="609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Notasi</a:t>
            </a:r>
            <a:r>
              <a:rPr lang="en-US" sz="1600" b="1" dirty="0" smtClean="0">
                <a:solidFill>
                  <a:schemeClr val="tx1"/>
                </a:solidFill>
              </a:rPr>
              <a:t> Marketing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24006" y="2705120"/>
            <a:ext cx="76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86006" y="2595570"/>
            <a:ext cx="762000" cy="4572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406" y="3586170"/>
            <a:ext cx="12954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Route Dedicated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(RD)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47806" y="3586170"/>
            <a:ext cx="14478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Status </a:t>
            </a:r>
            <a:r>
              <a:rPr lang="en-US" sz="1600" b="1" dirty="0" err="1" smtClean="0">
                <a:solidFill>
                  <a:schemeClr val="tx1"/>
                </a:solidFill>
              </a:rPr>
              <a:t>Investasi</a:t>
            </a:r>
            <a:r>
              <a:rPr lang="en-US" sz="1600" b="1" dirty="0" smtClean="0">
                <a:solidFill>
                  <a:schemeClr val="tx1"/>
                </a:solidFill>
              </a:rPr>
              <a:t> Outlet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76606" y="3586170"/>
            <a:ext cx="11430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POSM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95806" y="3586170"/>
            <a:ext cx="11430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Shopblind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8406" y="3586170"/>
            <a:ext cx="21336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Outlet </a:t>
            </a:r>
            <a:r>
              <a:rPr lang="en-US" sz="1600" b="1" dirty="0" err="1" smtClean="0">
                <a:solidFill>
                  <a:schemeClr val="tx1"/>
                </a:solidFill>
              </a:rPr>
              <a:t>Investasi</a:t>
            </a:r>
            <a:r>
              <a:rPr lang="en-US" sz="1600" b="1" dirty="0" smtClean="0">
                <a:solidFill>
                  <a:schemeClr val="tx1"/>
                </a:solidFill>
              </a:rPr>
              <a:t> &amp; Outdoor </a:t>
            </a:r>
            <a:r>
              <a:rPr lang="en-US" sz="1600" b="1" dirty="0" err="1" smtClean="0">
                <a:solidFill>
                  <a:schemeClr val="tx1"/>
                </a:solidFill>
              </a:rPr>
              <a:t>Kompetitor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967006" y="293372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7206" y="3162320"/>
            <a:ext cx="693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7206" y="316232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3606" y="316232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10006" y="316232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29206" y="316232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1406" y="316232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TERIMAKASIH</a:t>
            </a:r>
            <a:endParaRPr lang="id-ID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utom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35743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2990</Template>
  <TotalTime>171</TotalTime>
  <Words>255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2990</vt:lpstr>
      <vt:lpstr>MARKETING INFORMATION SYSTEM (MIS)</vt:lpstr>
      <vt:lpstr>Background</vt:lpstr>
      <vt:lpstr>Slide 3</vt:lpstr>
      <vt:lpstr>Callsheet CMO → MIS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AND ANALYST</dc:title>
  <dc:creator>user</dc:creator>
  <cp:lastModifiedBy>user</cp:lastModifiedBy>
  <cp:revision>19</cp:revision>
  <dcterms:created xsi:type="dcterms:W3CDTF">2015-02-11T04:25:04Z</dcterms:created>
  <dcterms:modified xsi:type="dcterms:W3CDTF">2015-05-01T10:04:15Z</dcterms:modified>
</cp:coreProperties>
</file>