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40">
          <p15:clr>
            <a:srgbClr val="A4A3A4"/>
          </p15:clr>
        </p15:guide>
        <p15:guide id="4" pos="5420">
          <p15:clr>
            <a:srgbClr val="A4A3A4"/>
          </p15:clr>
        </p15:guide>
        <p15:guide id="5" orient="horz" pos="4065">
          <p15:clr>
            <a:srgbClr val="A4A3A4"/>
          </p15:clr>
        </p15:guide>
        <p15:guide id="6" orient="horz" pos="618">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0" roundtripDataSignature="AMtx7mjLRfSht0EsJwN+4ZtnSLMZgzvXf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AEEA8D0-2CCC-4FCB-906B-1F7709131204}">
  <a:tblStyle styleId="{AAEEA8D0-2CCC-4FCB-906B-1F7709131204}" styleName="Table_0">
    <a:wholeTbl>
      <a:tcTxStyle b="off" i="off">
        <a:font>
          <a:latin typeface="조선일보명조"/>
          <a:ea typeface="조선일보명조"/>
          <a:cs typeface="조선일보명조"/>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E70251A-B9C0-4798-842F-9DA7E4724A6B}" styleName="Table_1">
    <a:wholeTbl>
      <a:tcTxStyle b="off" i="off">
        <a:font>
          <a:latin typeface="조선일보명조"/>
          <a:ea typeface="조선일보명조"/>
          <a:cs typeface="조선일보명조"/>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dk1">
              <a:alpha val="20000"/>
            </a:schemeClr>
          </a:solidFill>
        </a:fill>
      </a:tcStyle>
    </a:band1H>
    <a:band2H>
      <a:tcTxStyle/>
      <a:tcStyle>
        <a:tcBdr/>
      </a:tcStyle>
    </a:band2H>
    <a:band1V>
      <a:tcTxStyle/>
      <a:tcStyle>
        <a:tcBdr/>
        <a:fill>
          <a:solidFill>
            <a:schemeClr val="dk1">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dk1"/>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dk1"/>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 styleId="{0E0D3527-BAC5-4320-AD59-C8A4B1A165E9}" styleName="Table_2">
    <a:wholeTbl>
      <a:tcTxStyle b="off" i="off">
        <a:font>
          <a:latin typeface="조선일보명조"/>
          <a:ea typeface="조선일보명조"/>
          <a:cs typeface="조선일보명조"/>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6"/>
              </a:solidFill>
              <a:prstDash val="solid"/>
              <a:round/>
              <a:headEnd type="none" w="sm" len="sm"/>
              <a:tailEnd type="none" w="sm" len="sm"/>
            </a:ln>
          </a:top>
          <a:bottom>
            <a:ln w="12700" cap="flat" cmpd="sng">
              <a:solidFill>
                <a:schemeClr val="accent6"/>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accent6">
              <a:alpha val="20000"/>
            </a:schemeClr>
          </a:solidFill>
        </a:fill>
      </a:tcStyle>
    </a:band1H>
    <a:band2H>
      <a:tcTxStyle/>
      <a:tcStyle>
        <a:tcBdr/>
      </a:tcStyle>
    </a:band2H>
    <a:band1V>
      <a:tcTxStyle/>
      <a:tcStyle>
        <a:tcBdr/>
        <a:fill>
          <a:solidFill>
            <a:schemeClr val="accent6">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accent6"/>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accent6"/>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1674" y="102"/>
      </p:cViewPr>
      <p:guideLst>
        <p:guide orient="horz" pos="2160"/>
        <p:guide pos="2880"/>
        <p:guide pos="340"/>
        <p:guide pos="5420"/>
        <p:guide orient="horz" pos="4065"/>
        <p:guide orient="horz" pos="61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40"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L="914400" marR="0" lvl="1"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2pPr>
            <a:lvl3pPr marL="1371600" marR="0" lvl="2"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3pPr>
            <a:lvl4pPr marL="1828800" marR="0" lvl="3"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4pPr>
            <a:lvl5pPr marL="2286000" marR="0" lvl="4"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5pPr>
            <a:lvl6pPr marL="2743200" marR="0" lvl="5"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6pPr>
            <a:lvl7pPr marL="3200400" marR="0" lvl="6"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7pPr>
            <a:lvl8pPr marL="3657600" marR="0" lvl="7"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8pPr>
            <a:lvl9pPr marL="4114800" marR="0" lvl="8"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Malgun Gothic"/>
                <a:ea typeface="Malgun Gothic"/>
                <a:cs typeface="Malgun Gothic"/>
                <a:sym typeface="Malgun Gothic"/>
              </a:rPr>
              <a:t>‹#›</a:t>
            </a:fld>
            <a:endParaRPr sz="1200" b="0" i="0" u="none" strike="noStrike" cap="none">
              <a:solidFill>
                <a:schemeClr val="dk1"/>
              </a:solidFill>
              <a:latin typeface="Malgun Gothic"/>
              <a:ea typeface="Malgun Gothic"/>
              <a:cs typeface="Malgun Gothic"/>
              <a:sym typeface="Malgun Gothic"/>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 name="Google Shape;43;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 name="Google Shape;157;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9" name="Google Shape;189;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8" name="Google Shape;198;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8" name="Google Shape;208;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4" name="Google Shape;224;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6" name="Google Shape;236;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7" name="Google Shape;247;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9" name="Google Shape;259;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 name="Google Shape;5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9" name="Google Shape;269;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2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0" name="Google Shape;280;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1" name="Google Shape;281;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2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2" name="Google Shape;292;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3" name="Google Shape;293;p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ef9bd604af_0_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4" name="Google Shape;304;gef9bd604af_0_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5" name="Google Shape;305;gef9bd604af_0_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ef9bd604af_0_2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6" name="Google Shape;316;gef9bd604af_0_2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7" name="Google Shape;317;gef9bd604af_0_2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2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6" name="Google Shape;326;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p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ef9bd604af_0_4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9" name="Google Shape;339;gef9bd604af_0_4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0" name="Google Shape;340;gef9bd604af_0_4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ef9bd604af_0_5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0" name="Google Shape;350;gef9bd604af_0_5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gef9bd604af_0_5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1" name="Google Shape;361;p2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2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8" name="Google Shape;368;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9" name="Google Shape;369;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 name="Google Shape;61;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2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0" name="Google Shape;380;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1" name="Google Shape;381;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ef9bd604af_0_7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3" name="Google Shape;393;gef9bd604af_0_7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4" name="Google Shape;394;gef9bd604af_0_7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ef9bd604af_0_8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4" name="Google Shape;404;gef9bd604af_0_8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5" name="Google Shape;405;gef9bd604af_0_8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4" name="Google Shape;414;p2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5" name="Google Shape;7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 name="Google Shape;7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 name="Google Shape;85;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 name="Google Shape;137;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8" name="Google Shape;148;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9"/>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9"/>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b="0" i="0" u="none" strike="noStrike" cap="none">
                <a:solidFill>
                  <a:srgbClr val="888888"/>
                </a:solidFill>
                <a:latin typeface="Arial"/>
                <a:ea typeface="Arial"/>
                <a:cs typeface="Arial"/>
                <a:sym typeface="Arial"/>
              </a:defRPr>
            </a:lvl1pPr>
            <a:lvl2pPr marL="0" marR="0" lvl="1" indent="0" algn="r">
              <a:spcBef>
                <a:spcPts val="0"/>
              </a:spcBef>
              <a:buNone/>
              <a:defRPr sz="1200" b="0" i="0" u="none" strike="noStrike" cap="none">
                <a:solidFill>
                  <a:srgbClr val="888888"/>
                </a:solidFill>
                <a:latin typeface="Arial"/>
                <a:ea typeface="Arial"/>
                <a:cs typeface="Arial"/>
                <a:sym typeface="Arial"/>
              </a:defRPr>
            </a:lvl2pPr>
            <a:lvl3pPr marL="0" marR="0" lvl="2" indent="0" algn="r">
              <a:spcBef>
                <a:spcPts val="0"/>
              </a:spcBef>
              <a:buNone/>
              <a:defRPr sz="1200" b="0" i="0" u="none" strike="noStrike" cap="none">
                <a:solidFill>
                  <a:srgbClr val="888888"/>
                </a:solidFill>
                <a:latin typeface="Arial"/>
                <a:ea typeface="Arial"/>
                <a:cs typeface="Arial"/>
                <a:sym typeface="Arial"/>
              </a:defRPr>
            </a:lvl3pPr>
            <a:lvl4pPr marL="0" marR="0" lvl="3" indent="0" algn="r">
              <a:spcBef>
                <a:spcPts val="0"/>
              </a:spcBef>
              <a:buNone/>
              <a:defRPr sz="1200" b="0" i="0" u="none" strike="noStrike" cap="none">
                <a:solidFill>
                  <a:srgbClr val="888888"/>
                </a:solidFill>
                <a:latin typeface="Arial"/>
                <a:ea typeface="Arial"/>
                <a:cs typeface="Arial"/>
                <a:sym typeface="Arial"/>
              </a:defRPr>
            </a:lvl4pPr>
            <a:lvl5pPr marL="0" marR="0" lvl="4" indent="0" algn="r">
              <a:spcBef>
                <a:spcPts val="0"/>
              </a:spcBef>
              <a:buNone/>
              <a:defRPr sz="1200" b="0" i="0" u="none" strike="noStrike" cap="none">
                <a:solidFill>
                  <a:srgbClr val="888888"/>
                </a:solidFill>
                <a:latin typeface="Arial"/>
                <a:ea typeface="Arial"/>
                <a:cs typeface="Arial"/>
                <a:sym typeface="Arial"/>
              </a:defRPr>
            </a:lvl5pPr>
            <a:lvl6pPr marL="0" marR="0" lvl="5" indent="0" algn="r">
              <a:spcBef>
                <a:spcPts val="0"/>
              </a:spcBef>
              <a:buNone/>
              <a:defRPr sz="1200" b="0" i="0" u="none" strike="noStrike" cap="none">
                <a:solidFill>
                  <a:srgbClr val="888888"/>
                </a:solidFill>
                <a:latin typeface="Arial"/>
                <a:ea typeface="Arial"/>
                <a:cs typeface="Arial"/>
                <a:sym typeface="Arial"/>
              </a:defRPr>
            </a:lvl6pPr>
            <a:lvl7pPr marL="0" marR="0" lvl="6" indent="0" algn="r">
              <a:spcBef>
                <a:spcPts val="0"/>
              </a:spcBef>
              <a:buNone/>
              <a:defRPr sz="1200" b="0" i="0" u="none" strike="noStrike" cap="none">
                <a:solidFill>
                  <a:srgbClr val="888888"/>
                </a:solidFill>
                <a:latin typeface="Arial"/>
                <a:ea typeface="Arial"/>
                <a:cs typeface="Arial"/>
                <a:sym typeface="Arial"/>
              </a:defRPr>
            </a:lvl7pPr>
            <a:lvl8pPr marL="0" marR="0" lvl="7" indent="0" algn="r">
              <a:spcBef>
                <a:spcPts val="0"/>
              </a:spcBef>
              <a:buNone/>
              <a:defRPr sz="1200" b="0" i="0" u="none" strike="noStrike" cap="none">
                <a:solidFill>
                  <a:srgbClr val="888888"/>
                </a:solidFill>
                <a:latin typeface="Arial"/>
                <a:ea typeface="Arial"/>
                <a:cs typeface="Arial"/>
                <a:sym typeface="Arial"/>
              </a:defRPr>
            </a:lvl8pPr>
            <a:lvl9pPr marL="0" marR="0" lvl="8" indent="0" algn="r">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ustom">
  <p:cSld name="Custom">
    <p:spTree>
      <p:nvGrpSpPr>
        <p:cNvPr id="1" name="Shape 21"/>
        <p:cNvGrpSpPr/>
        <p:nvPr/>
      </p:nvGrpSpPr>
      <p:grpSpPr>
        <a:xfrm>
          <a:off x="0" y="0"/>
          <a:ext cx="0" cy="0"/>
          <a:chOff x="0" y="0"/>
          <a:chExt cx="0" cy="0"/>
        </a:xfrm>
      </p:grpSpPr>
      <p:sp>
        <p:nvSpPr>
          <p:cNvPr id="22" name="Google Shape;22;p30"/>
          <p:cNvSpPr/>
          <p:nvPr/>
        </p:nvSpPr>
        <p:spPr>
          <a:xfrm>
            <a:off x="323528" y="332656"/>
            <a:ext cx="4896544" cy="4779959"/>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953734"/>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ustom 2">
  <p:cSld name="Custom 2">
    <p:spTree>
      <p:nvGrpSpPr>
        <p:cNvPr id="1" name="Shape 23"/>
        <p:cNvGrpSpPr/>
        <p:nvPr/>
      </p:nvGrpSpPr>
      <p:grpSpPr>
        <a:xfrm>
          <a:off x="0" y="0"/>
          <a:ext cx="0" cy="0"/>
          <a:chOff x="0" y="0"/>
          <a:chExt cx="0" cy="0"/>
        </a:xfrm>
      </p:grpSpPr>
      <p:sp>
        <p:nvSpPr>
          <p:cNvPr id="24" name="Google Shape;24;p31"/>
          <p:cNvSpPr/>
          <p:nvPr/>
        </p:nvSpPr>
        <p:spPr>
          <a:xfrm>
            <a:off x="323528" y="332656"/>
            <a:ext cx="4896544" cy="4779959"/>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953734"/>
              </a:solidFill>
              <a:latin typeface="Arial"/>
              <a:ea typeface="Arial"/>
              <a:cs typeface="Arial"/>
              <a:sym typeface="Arial"/>
            </a:endParaRPr>
          </a:p>
        </p:txBody>
      </p:sp>
      <p:sp>
        <p:nvSpPr>
          <p:cNvPr id="25" name="Google Shape;25;p31"/>
          <p:cNvSpPr txBox="1">
            <a:spLocks noGrp="1"/>
          </p:cNvSpPr>
          <p:nvPr>
            <p:ph type="title"/>
          </p:nvPr>
        </p:nvSpPr>
        <p:spPr>
          <a:xfrm>
            <a:off x="467544" y="286072"/>
            <a:ext cx="82296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1"/>
              </a:buClr>
              <a:buSzPts val="4000"/>
              <a:buFont typeface="Arial"/>
              <a:buNone/>
              <a:defRPr sz="40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6"/>
        <p:cNvGrpSpPr/>
        <p:nvPr/>
      </p:nvGrpSpPr>
      <p:grpSpPr>
        <a:xfrm>
          <a:off x="0" y="0"/>
          <a:ext cx="0" cy="0"/>
          <a:chOff x="0" y="0"/>
          <a:chExt cx="0" cy="0"/>
        </a:xfrm>
      </p:grpSpPr>
      <p:sp>
        <p:nvSpPr>
          <p:cNvPr id="27" name="Google Shape;27;p32"/>
          <p:cNvSpPr/>
          <p:nvPr/>
        </p:nvSpPr>
        <p:spPr>
          <a:xfrm>
            <a:off x="323528" y="332657"/>
            <a:ext cx="8496944" cy="100811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953734"/>
              </a:solidFill>
              <a:latin typeface="Arial"/>
              <a:ea typeface="Arial"/>
              <a:cs typeface="Arial"/>
              <a:sym typeface="Arial"/>
            </a:endParaRPr>
          </a:p>
        </p:txBody>
      </p:sp>
      <p:sp>
        <p:nvSpPr>
          <p:cNvPr id="28" name="Google Shape;28;p32"/>
          <p:cNvSpPr/>
          <p:nvPr/>
        </p:nvSpPr>
        <p:spPr>
          <a:xfrm>
            <a:off x="7380312" y="6453336"/>
            <a:ext cx="1584176" cy="215444"/>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800">
                <a:solidFill>
                  <a:srgbClr val="7F7F7F"/>
                </a:solidFill>
                <a:latin typeface="Arial"/>
                <a:ea typeface="Arial"/>
                <a:cs typeface="Arial"/>
                <a:sym typeface="Arial"/>
              </a:rPr>
              <a:t>‹#›</a:t>
            </a:fld>
            <a:r>
              <a:rPr lang="en-US" sz="800">
                <a:solidFill>
                  <a:srgbClr val="7F7F7F"/>
                </a:solidFill>
                <a:latin typeface="Arial"/>
                <a:ea typeface="Arial"/>
                <a:cs typeface="Arial"/>
                <a:sym typeface="Arial"/>
              </a:rPr>
              <a:t>/ 12</a:t>
            </a:r>
            <a:endParaRPr sz="800">
              <a:solidFill>
                <a:srgbClr val="7F7F7F"/>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ustom 3">
  <p:cSld name="Custom 3">
    <p:spTree>
      <p:nvGrpSpPr>
        <p:cNvPr id="1" name="Shape 29"/>
        <p:cNvGrpSpPr/>
        <p:nvPr/>
      </p:nvGrpSpPr>
      <p:grpSpPr>
        <a:xfrm>
          <a:off x="0" y="0"/>
          <a:ext cx="0" cy="0"/>
          <a:chOff x="0" y="0"/>
          <a:chExt cx="0" cy="0"/>
        </a:xfrm>
      </p:grpSpPr>
      <p:sp>
        <p:nvSpPr>
          <p:cNvPr id="30" name="Google Shape;30;p33"/>
          <p:cNvSpPr/>
          <p:nvPr/>
        </p:nvSpPr>
        <p:spPr>
          <a:xfrm>
            <a:off x="323528" y="332657"/>
            <a:ext cx="8496944" cy="100811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953734"/>
              </a:solidFill>
              <a:latin typeface="Arial"/>
              <a:ea typeface="Arial"/>
              <a:cs typeface="Arial"/>
              <a:sym typeface="Arial"/>
            </a:endParaRPr>
          </a:p>
        </p:txBody>
      </p:sp>
      <p:sp>
        <p:nvSpPr>
          <p:cNvPr id="31" name="Google Shape;31;p33"/>
          <p:cNvSpPr/>
          <p:nvPr/>
        </p:nvSpPr>
        <p:spPr>
          <a:xfrm>
            <a:off x="7380312" y="6453336"/>
            <a:ext cx="1584176" cy="215444"/>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800">
                <a:solidFill>
                  <a:srgbClr val="7F7F7F"/>
                </a:solidFill>
                <a:latin typeface="Arial"/>
                <a:ea typeface="Arial"/>
                <a:cs typeface="Arial"/>
                <a:sym typeface="Arial"/>
              </a:rPr>
              <a:t>‹#›</a:t>
            </a:fld>
            <a:r>
              <a:rPr lang="en-US" sz="800">
                <a:solidFill>
                  <a:srgbClr val="7F7F7F"/>
                </a:solidFill>
                <a:latin typeface="Arial"/>
                <a:ea typeface="Arial"/>
                <a:cs typeface="Arial"/>
                <a:sym typeface="Arial"/>
              </a:rPr>
              <a:t>/ 12</a:t>
            </a:r>
            <a:endParaRPr sz="800">
              <a:solidFill>
                <a:srgbClr val="7F7F7F"/>
              </a:solidFill>
              <a:latin typeface="Arial"/>
              <a:ea typeface="Arial"/>
              <a:cs typeface="Arial"/>
              <a:sym typeface="Arial"/>
            </a:endParaRPr>
          </a:p>
        </p:txBody>
      </p:sp>
      <p:sp>
        <p:nvSpPr>
          <p:cNvPr id="32" name="Google Shape;32;p33"/>
          <p:cNvSpPr txBox="1">
            <a:spLocks noGrp="1"/>
          </p:cNvSpPr>
          <p:nvPr>
            <p:ph type="ctrTitle"/>
          </p:nvPr>
        </p:nvSpPr>
        <p:spPr>
          <a:xfrm>
            <a:off x="395536" y="188640"/>
            <a:ext cx="7772400" cy="89396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1"/>
              </a:buClr>
              <a:buSzPts val="2400"/>
              <a:buFont typeface="Arial"/>
              <a:buNone/>
              <a:defRPr sz="2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3"/>
          <p:cNvSpPr txBox="1">
            <a:spLocks noGrp="1"/>
          </p:cNvSpPr>
          <p:nvPr>
            <p:ph type="body" idx="1"/>
          </p:nvPr>
        </p:nvSpPr>
        <p:spPr>
          <a:xfrm>
            <a:off x="2476028" y="1493936"/>
            <a:ext cx="4040188" cy="3951288"/>
          </a:xfrm>
          <a:prstGeom prst="rect">
            <a:avLst/>
          </a:prstGeom>
          <a:noFill/>
          <a:ln>
            <a:noFill/>
          </a:ln>
        </p:spPr>
        <p:txBody>
          <a:bodyPr spcFirstLastPara="1" wrap="square" lIns="91425" tIns="45700" rIns="91425" bIns="45700" anchor="t" anchorCtr="0">
            <a:noAutofit/>
          </a:bodyPr>
          <a:lstStyle>
            <a:lvl1pPr marL="457200" lvl="0" indent="-228600" algn="l">
              <a:spcBef>
                <a:spcPts val="260"/>
              </a:spcBef>
              <a:spcAft>
                <a:spcPts val="0"/>
              </a:spcAft>
              <a:buClr>
                <a:srgbClr val="595959"/>
              </a:buClr>
              <a:buSzPts val="1300"/>
              <a:buNone/>
              <a:defRPr sz="1300" b="1">
                <a:solidFill>
                  <a:srgbClr val="595959"/>
                </a:solidFill>
                <a:latin typeface="Arial"/>
                <a:ea typeface="Arial"/>
                <a:cs typeface="Arial"/>
                <a:sym typeface="Arial"/>
              </a:defRPr>
            </a:lvl1pPr>
            <a:lvl2pPr marL="914400" lvl="1" indent="-228600" algn="l">
              <a:spcBef>
                <a:spcPts val="260"/>
              </a:spcBef>
              <a:spcAft>
                <a:spcPts val="0"/>
              </a:spcAft>
              <a:buClr>
                <a:srgbClr val="595959"/>
              </a:buClr>
              <a:buSzPts val="1300"/>
              <a:buNone/>
              <a:defRPr sz="1300" b="1">
                <a:solidFill>
                  <a:srgbClr val="595959"/>
                </a:solidFill>
                <a:latin typeface="Arial"/>
                <a:ea typeface="Arial"/>
                <a:cs typeface="Arial"/>
                <a:sym typeface="Arial"/>
              </a:defRPr>
            </a:lvl2pPr>
            <a:lvl3pPr marL="1371600" lvl="2" indent="-311150" algn="l">
              <a:spcBef>
                <a:spcPts val="260"/>
              </a:spcBef>
              <a:spcAft>
                <a:spcPts val="0"/>
              </a:spcAft>
              <a:buClr>
                <a:srgbClr val="595959"/>
              </a:buClr>
              <a:buSzPts val="1300"/>
              <a:buFont typeface="Noto Sans Symbols"/>
              <a:buChar char="▪"/>
              <a:defRPr sz="1300" b="1">
                <a:solidFill>
                  <a:srgbClr val="595959"/>
                </a:solidFill>
                <a:latin typeface="Arial"/>
                <a:ea typeface="Arial"/>
                <a:cs typeface="Arial"/>
                <a:sym typeface="Arial"/>
              </a:defRPr>
            </a:lvl3pPr>
            <a:lvl4pPr marL="1828800" lvl="3" indent="-311150" algn="l">
              <a:spcBef>
                <a:spcPts val="260"/>
              </a:spcBef>
              <a:spcAft>
                <a:spcPts val="0"/>
              </a:spcAft>
              <a:buClr>
                <a:srgbClr val="595959"/>
              </a:buClr>
              <a:buSzPts val="1300"/>
              <a:buChar char="–"/>
              <a:defRPr sz="1300" b="1">
                <a:solidFill>
                  <a:srgbClr val="595959"/>
                </a:solidFill>
                <a:latin typeface="Arial"/>
                <a:ea typeface="Arial"/>
                <a:cs typeface="Arial"/>
                <a:sym typeface="Arial"/>
              </a:defRPr>
            </a:lvl4pPr>
            <a:lvl5pPr marL="2286000" lvl="4" indent="-228600" algn="l">
              <a:spcBef>
                <a:spcPts val="260"/>
              </a:spcBef>
              <a:spcAft>
                <a:spcPts val="0"/>
              </a:spcAft>
              <a:buClr>
                <a:srgbClr val="595959"/>
              </a:buClr>
              <a:buSzPts val="1300"/>
              <a:buNone/>
              <a:defRPr sz="1300" b="1">
                <a:solidFill>
                  <a:srgbClr val="595959"/>
                </a:solidFill>
                <a:latin typeface="Arial"/>
                <a:ea typeface="Arial"/>
                <a:cs typeface="Arial"/>
                <a:sym typeface="Arial"/>
              </a:defRPr>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ustom 4">
  <p:cSld name="Custom 4">
    <p:spTree>
      <p:nvGrpSpPr>
        <p:cNvPr id="1" name="Shape 3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BJECT" type="obj">
  <p:cSld name="OBJECT">
    <p:spTree>
      <p:nvGrpSpPr>
        <p:cNvPr id="1" name="Shape 35"/>
        <p:cNvGrpSpPr/>
        <p:nvPr/>
      </p:nvGrpSpPr>
      <p:grpSpPr>
        <a:xfrm>
          <a:off x="0" y="0"/>
          <a:ext cx="0" cy="0"/>
          <a:chOff x="0" y="0"/>
          <a:chExt cx="0" cy="0"/>
        </a:xfrm>
      </p:grpSpPr>
      <p:sp>
        <p:nvSpPr>
          <p:cNvPr id="36" name="Google Shape;36;p3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3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8" name="Google Shape;38;p3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a:solidFill>
                  <a:srgbClr val="888888"/>
                </a:solidFill>
                <a:latin typeface="Arial"/>
                <a:ea typeface="Arial"/>
                <a:cs typeface="Arial"/>
                <a:sym typeface="Arial"/>
              </a:defRPr>
            </a:lvl1pPr>
            <a:lvl2pPr marL="0" marR="0" lvl="1" indent="0" algn="r">
              <a:spcBef>
                <a:spcPts val="0"/>
              </a:spcBef>
              <a:buNone/>
              <a:defRPr sz="1200">
                <a:solidFill>
                  <a:srgbClr val="888888"/>
                </a:solidFill>
                <a:latin typeface="Arial"/>
                <a:ea typeface="Arial"/>
                <a:cs typeface="Arial"/>
                <a:sym typeface="Arial"/>
              </a:defRPr>
            </a:lvl2pPr>
            <a:lvl3pPr marL="0" marR="0" lvl="2" indent="0" algn="r">
              <a:spcBef>
                <a:spcPts val="0"/>
              </a:spcBef>
              <a:buNone/>
              <a:defRPr sz="1200">
                <a:solidFill>
                  <a:srgbClr val="888888"/>
                </a:solidFill>
                <a:latin typeface="Arial"/>
                <a:ea typeface="Arial"/>
                <a:cs typeface="Arial"/>
                <a:sym typeface="Arial"/>
              </a:defRPr>
            </a:lvl3pPr>
            <a:lvl4pPr marL="0" marR="0" lvl="3" indent="0" algn="r">
              <a:spcBef>
                <a:spcPts val="0"/>
              </a:spcBef>
              <a:buNone/>
              <a:defRPr sz="1200">
                <a:solidFill>
                  <a:srgbClr val="888888"/>
                </a:solidFill>
                <a:latin typeface="Arial"/>
                <a:ea typeface="Arial"/>
                <a:cs typeface="Arial"/>
                <a:sym typeface="Arial"/>
              </a:defRPr>
            </a:lvl4pPr>
            <a:lvl5pPr marL="0" marR="0" lvl="4" indent="0" algn="r">
              <a:spcBef>
                <a:spcPts val="0"/>
              </a:spcBef>
              <a:buNone/>
              <a:defRPr sz="1200">
                <a:solidFill>
                  <a:srgbClr val="888888"/>
                </a:solidFill>
                <a:latin typeface="Arial"/>
                <a:ea typeface="Arial"/>
                <a:cs typeface="Arial"/>
                <a:sym typeface="Arial"/>
              </a:defRPr>
            </a:lvl5pPr>
            <a:lvl6pPr marL="0" marR="0" lvl="5" indent="0" algn="r">
              <a:spcBef>
                <a:spcPts val="0"/>
              </a:spcBef>
              <a:buNone/>
              <a:defRPr sz="1200">
                <a:solidFill>
                  <a:srgbClr val="888888"/>
                </a:solidFill>
                <a:latin typeface="Arial"/>
                <a:ea typeface="Arial"/>
                <a:cs typeface="Arial"/>
                <a:sym typeface="Arial"/>
              </a:defRPr>
            </a:lvl6pPr>
            <a:lvl7pPr marL="0" marR="0" lvl="6" indent="0" algn="r">
              <a:spcBef>
                <a:spcPts val="0"/>
              </a:spcBef>
              <a:buNone/>
              <a:defRPr sz="1200">
                <a:solidFill>
                  <a:srgbClr val="888888"/>
                </a:solidFill>
                <a:latin typeface="Arial"/>
                <a:ea typeface="Arial"/>
                <a:cs typeface="Arial"/>
                <a:sym typeface="Arial"/>
              </a:defRPr>
            </a:lvl7pPr>
            <a:lvl8pPr marL="0" marR="0" lvl="7" indent="0" algn="r">
              <a:spcBef>
                <a:spcPts val="0"/>
              </a:spcBef>
              <a:buNone/>
              <a:defRPr sz="1200">
                <a:solidFill>
                  <a:srgbClr val="888888"/>
                </a:solidFill>
                <a:latin typeface="Arial"/>
                <a:ea typeface="Arial"/>
                <a:cs typeface="Arial"/>
                <a:sym typeface="Arial"/>
              </a:defRPr>
            </a:lvl8pPr>
            <a:lvl9pPr marL="0" marR="0" lvl="8" indent="0" algn="r">
              <a:spcBef>
                <a:spcPts val="0"/>
              </a:spcBef>
              <a:buNone/>
              <a:defRPr sz="12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16.jpg"/><Relationship Id="rId4" Type="http://schemas.openxmlformats.org/officeDocument/2006/relationships/hyperlink" Target="https://github.com/monosans/proxy-list"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image" Target="../media/image34.png"/><Relationship Id="rId4" Type="http://schemas.openxmlformats.org/officeDocument/2006/relationships/image" Target="../media/image33.jp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1"/>
          <p:cNvSpPr/>
          <p:nvPr/>
        </p:nvSpPr>
        <p:spPr>
          <a:xfrm>
            <a:off x="0" y="1772816"/>
            <a:ext cx="9144000" cy="2376265"/>
          </a:xfrm>
          <a:prstGeom prst="rect">
            <a:avLst/>
          </a:prstGeom>
          <a:solidFill>
            <a:srgbClr val="F9A71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953734"/>
              </a:solidFill>
              <a:latin typeface="Arial"/>
              <a:ea typeface="Arial"/>
              <a:cs typeface="Arial"/>
              <a:sym typeface="Arial"/>
            </a:endParaRPr>
          </a:p>
        </p:txBody>
      </p:sp>
      <p:sp>
        <p:nvSpPr>
          <p:cNvPr id="46" name="Google Shape;46;p1"/>
          <p:cNvSpPr txBox="1">
            <a:spLocks noGrp="1"/>
          </p:cNvSpPr>
          <p:nvPr>
            <p:ph type="subTitle" idx="1"/>
          </p:nvPr>
        </p:nvSpPr>
        <p:spPr>
          <a:xfrm>
            <a:off x="4932040" y="4297179"/>
            <a:ext cx="2139104" cy="129614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3F3F3F"/>
              </a:buClr>
              <a:buSzPts val="1400"/>
              <a:buFont typeface="Arial"/>
              <a:buNone/>
            </a:pPr>
            <a:r>
              <a:rPr lang="en-US" sz="1400" b="1" i="0" u="none" strike="noStrike" cap="none">
                <a:solidFill>
                  <a:srgbClr val="3F3F3F"/>
                </a:solidFill>
                <a:latin typeface="Arial"/>
                <a:ea typeface="Arial"/>
                <a:cs typeface="Arial"/>
                <a:sym typeface="Arial"/>
              </a:rPr>
              <a:t>시지바이오팀 / 박준규</a:t>
            </a:r>
            <a:endParaRPr sz="1400" b="1" i="0" u="none" strike="noStrike" cap="none">
              <a:solidFill>
                <a:srgbClr val="3F3F3F"/>
              </a:solidFill>
              <a:latin typeface="Arial"/>
              <a:ea typeface="Arial"/>
              <a:cs typeface="Arial"/>
              <a:sym typeface="Arial"/>
            </a:endParaRPr>
          </a:p>
          <a:p>
            <a:pPr marL="0" marR="0" lvl="0" indent="0" algn="l" rtl="0">
              <a:spcBef>
                <a:spcPts val="280"/>
              </a:spcBef>
              <a:spcAft>
                <a:spcPts val="0"/>
              </a:spcAft>
              <a:buClr>
                <a:srgbClr val="3F3F3F"/>
              </a:buClr>
              <a:buSzPts val="1400"/>
              <a:buFont typeface="Arial"/>
              <a:buNone/>
            </a:pPr>
            <a:r>
              <a:rPr lang="en-US" sz="1400" b="1" i="0" u="none" strike="noStrike" cap="none">
                <a:solidFill>
                  <a:srgbClr val="3F3F3F"/>
                </a:solidFill>
                <a:latin typeface="Arial"/>
                <a:ea typeface="Arial"/>
                <a:cs typeface="Arial"/>
                <a:sym typeface="Arial"/>
              </a:rPr>
              <a:t>시지바이오팀 / 조승기</a:t>
            </a:r>
            <a:endParaRPr sz="1400" b="1" i="0" u="none" strike="noStrike" cap="none">
              <a:solidFill>
                <a:srgbClr val="3F3F3F"/>
              </a:solidFill>
              <a:latin typeface="Arial"/>
              <a:ea typeface="Arial"/>
              <a:cs typeface="Arial"/>
              <a:sym typeface="Arial"/>
            </a:endParaRPr>
          </a:p>
          <a:p>
            <a:pPr marL="0" marR="0" lvl="0" indent="0" algn="l" rtl="0">
              <a:spcBef>
                <a:spcPts val="280"/>
              </a:spcBef>
              <a:spcAft>
                <a:spcPts val="0"/>
              </a:spcAft>
              <a:buClr>
                <a:srgbClr val="3F3F3F"/>
              </a:buClr>
              <a:buSzPts val="1400"/>
              <a:buFont typeface="Arial"/>
              <a:buNone/>
            </a:pPr>
            <a:r>
              <a:rPr lang="en-US" sz="1400" b="1" i="0" u="none" strike="noStrike" cap="none">
                <a:solidFill>
                  <a:srgbClr val="3F3F3F"/>
                </a:solidFill>
                <a:latin typeface="Arial"/>
                <a:ea typeface="Arial"/>
                <a:cs typeface="Arial"/>
                <a:sym typeface="Arial"/>
              </a:rPr>
              <a:t>시지바이오팀 / 김필윤</a:t>
            </a:r>
            <a:endParaRPr sz="1400" b="1" i="0" u="none" strike="noStrike" cap="none">
              <a:solidFill>
                <a:srgbClr val="3F3F3F"/>
              </a:solidFill>
              <a:latin typeface="Arial"/>
              <a:ea typeface="Arial"/>
              <a:cs typeface="Arial"/>
              <a:sym typeface="Arial"/>
            </a:endParaRPr>
          </a:p>
          <a:p>
            <a:pPr marL="0" marR="0" lvl="0" indent="0" algn="l" rtl="0">
              <a:spcBef>
                <a:spcPts val="280"/>
              </a:spcBef>
              <a:spcAft>
                <a:spcPts val="0"/>
              </a:spcAft>
              <a:buClr>
                <a:srgbClr val="3F3F3F"/>
              </a:buClr>
              <a:buSzPts val="1400"/>
              <a:buFont typeface="Arial"/>
              <a:buNone/>
            </a:pPr>
            <a:r>
              <a:rPr lang="en-US" sz="1400" b="1" i="0" u="none" strike="noStrike" cap="none">
                <a:solidFill>
                  <a:srgbClr val="3F3F3F"/>
                </a:solidFill>
                <a:latin typeface="Arial"/>
                <a:ea typeface="Arial"/>
                <a:cs typeface="Arial"/>
                <a:sym typeface="Arial"/>
              </a:rPr>
              <a:t>시지바이오팀 / 윤희재</a:t>
            </a:r>
            <a:endParaRPr sz="1400" b="1" i="0" u="none" strike="noStrike" cap="none">
              <a:solidFill>
                <a:srgbClr val="3F3F3F"/>
              </a:solidFill>
              <a:latin typeface="Arial"/>
              <a:ea typeface="Arial"/>
              <a:cs typeface="Arial"/>
              <a:sym typeface="Arial"/>
            </a:endParaRPr>
          </a:p>
          <a:p>
            <a:pPr marL="0" marR="0" lvl="0" indent="0" algn="l" rtl="0">
              <a:spcBef>
                <a:spcPts val="280"/>
              </a:spcBef>
              <a:spcAft>
                <a:spcPts val="0"/>
              </a:spcAft>
              <a:buClr>
                <a:srgbClr val="888888"/>
              </a:buClr>
              <a:buSzPts val="1400"/>
              <a:buFont typeface="Arial"/>
              <a:buNone/>
            </a:pPr>
            <a:endParaRPr sz="1400" b="1" i="0" u="none" strike="noStrike" cap="none">
              <a:solidFill>
                <a:srgbClr val="3F3F3F"/>
              </a:solidFill>
              <a:latin typeface="Arial"/>
              <a:ea typeface="Arial"/>
              <a:cs typeface="Arial"/>
              <a:sym typeface="Arial"/>
            </a:endParaRPr>
          </a:p>
          <a:p>
            <a:pPr marL="0" marR="0" lvl="0" indent="0" algn="l" rtl="0">
              <a:spcBef>
                <a:spcPts val="280"/>
              </a:spcBef>
              <a:spcAft>
                <a:spcPts val="0"/>
              </a:spcAft>
              <a:buClr>
                <a:srgbClr val="888888"/>
              </a:buClr>
              <a:buSzPts val="1400"/>
              <a:buFont typeface="Arial"/>
              <a:buNone/>
            </a:pPr>
            <a:endParaRPr sz="1400" b="1" i="0" u="none" strike="noStrike" cap="none">
              <a:solidFill>
                <a:srgbClr val="3F3F3F"/>
              </a:solidFill>
              <a:latin typeface="Arial"/>
              <a:ea typeface="Arial"/>
              <a:cs typeface="Arial"/>
              <a:sym typeface="Arial"/>
            </a:endParaRPr>
          </a:p>
          <a:p>
            <a:pPr marL="0" marR="0" lvl="0" indent="0" algn="l" rtl="0">
              <a:spcBef>
                <a:spcPts val="280"/>
              </a:spcBef>
              <a:spcAft>
                <a:spcPts val="0"/>
              </a:spcAft>
              <a:buClr>
                <a:srgbClr val="888888"/>
              </a:buClr>
              <a:buSzPts val="1400"/>
              <a:buFont typeface="Arial"/>
              <a:buNone/>
            </a:pPr>
            <a:endParaRPr sz="1400" b="1" i="0" u="none" strike="noStrike" cap="none">
              <a:solidFill>
                <a:srgbClr val="3F3F3F"/>
              </a:solidFill>
              <a:latin typeface="Arial"/>
              <a:ea typeface="Arial"/>
              <a:cs typeface="Arial"/>
              <a:sym typeface="Arial"/>
            </a:endParaRPr>
          </a:p>
        </p:txBody>
      </p:sp>
      <p:sp>
        <p:nvSpPr>
          <p:cNvPr id="47" name="Google Shape;47;p1"/>
          <p:cNvSpPr txBox="1">
            <a:spLocks noGrp="1"/>
          </p:cNvSpPr>
          <p:nvPr>
            <p:ph type="ctrTitle"/>
          </p:nvPr>
        </p:nvSpPr>
        <p:spPr>
          <a:xfrm>
            <a:off x="469776" y="1988840"/>
            <a:ext cx="8422704" cy="108012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1"/>
              </a:buClr>
              <a:buSzPts val="4000"/>
              <a:buFont typeface="Arial"/>
              <a:buNone/>
            </a:pPr>
            <a:r>
              <a:rPr lang="en-US" sz="4000" b="1">
                <a:solidFill>
                  <a:schemeClr val="lt1"/>
                </a:solidFill>
                <a:latin typeface="Arial"/>
                <a:ea typeface="Arial"/>
                <a:cs typeface="Arial"/>
                <a:sym typeface="Arial"/>
              </a:rPr>
              <a:t>CGBIO Medical Trend</a:t>
            </a:r>
            <a:r>
              <a:rPr lang="en-US" sz="4000">
                <a:solidFill>
                  <a:schemeClr val="lt1"/>
                </a:solidFill>
                <a:latin typeface="Arial"/>
                <a:ea typeface="Arial"/>
                <a:cs typeface="Arial"/>
                <a:sym typeface="Arial"/>
              </a:rPr>
              <a:t/>
            </a:r>
            <a:br>
              <a:rPr lang="en-US" sz="4000">
                <a:solidFill>
                  <a:schemeClr val="lt1"/>
                </a:solidFill>
                <a:latin typeface="Arial"/>
                <a:ea typeface="Arial"/>
                <a:cs typeface="Arial"/>
                <a:sym typeface="Arial"/>
              </a:rPr>
            </a:br>
            <a:r>
              <a:rPr lang="en-US" sz="3600">
                <a:latin typeface="Arial"/>
                <a:ea typeface="Arial"/>
                <a:cs typeface="Arial"/>
                <a:sym typeface="Arial"/>
              </a:rPr>
              <a:t>Analysis for technical trend and </a:t>
            </a:r>
            <a:br>
              <a:rPr lang="en-US" sz="3600">
                <a:latin typeface="Arial"/>
                <a:ea typeface="Arial"/>
                <a:cs typeface="Arial"/>
                <a:sym typeface="Arial"/>
              </a:rPr>
            </a:br>
            <a:r>
              <a:rPr lang="en-US" sz="3600">
                <a:latin typeface="Arial"/>
                <a:ea typeface="Arial"/>
                <a:cs typeface="Arial"/>
                <a:sym typeface="Arial"/>
              </a:rPr>
              <a:t>search articles related to the research</a:t>
            </a:r>
            <a:endParaRPr sz="3600">
              <a:solidFill>
                <a:schemeClr val="lt1"/>
              </a:solidFill>
              <a:latin typeface="Arial"/>
              <a:ea typeface="Arial"/>
              <a:cs typeface="Arial"/>
              <a:sym typeface="Arial"/>
            </a:endParaRPr>
          </a:p>
        </p:txBody>
      </p:sp>
      <p:pic>
        <p:nvPicPr>
          <p:cNvPr id="48" name="Google Shape;48;p1" descr="C:\Users\01-0215\Desktop\핵심가치아이콘5종ppt용(b).png"/>
          <p:cNvPicPr preferRelativeResize="0"/>
          <p:nvPr/>
        </p:nvPicPr>
        <p:blipFill rotWithShape="1">
          <a:blip r:embed="rId3">
            <a:alphaModFix/>
          </a:blip>
          <a:srcRect/>
          <a:stretch/>
        </p:blipFill>
        <p:spPr>
          <a:xfrm>
            <a:off x="401876" y="5661248"/>
            <a:ext cx="2880320" cy="1061813"/>
          </a:xfrm>
          <a:prstGeom prst="rect">
            <a:avLst/>
          </a:prstGeom>
          <a:noFill/>
          <a:ln>
            <a:noFill/>
          </a:ln>
        </p:spPr>
      </p:pic>
      <p:pic>
        <p:nvPicPr>
          <p:cNvPr id="49" name="Google Shape;49;p1"/>
          <p:cNvPicPr preferRelativeResize="0"/>
          <p:nvPr/>
        </p:nvPicPr>
        <p:blipFill rotWithShape="1">
          <a:blip r:embed="rId4">
            <a:alphaModFix/>
          </a:blip>
          <a:srcRect/>
          <a:stretch/>
        </p:blipFill>
        <p:spPr>
          <a:xfrm>
            <a:off x="7071144" y="260648"/>
            <a:ext cx="1821336" cy="31567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0"/>
          <p:cNvSpPr/>
          <p:nvPr/>
        </p:nvSpPr>
        <p:spPr>
          <a:xfrm>
            <a:off x="7380312" y="6453336"/>
            <a:ext cx="1584176" cy="215444"/>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800">
                <a:solidFill>
                  <a:srgbClr val="7F7F7F"/>
                </a:solidFill>
                <a:latin typeface="Arial"/>
                <a:ea typeface="Arial"/>
                <a:cs typeface="Arial"/>
                <a:sym typeface="Arial"/>
              </a:rPr>
              <a:t>10</a:t>
            </a:fld>
            <a:r>
              <a:rPr lang="en-US" sz="800">
                <a:solidFill>
                  <a:srgbClr val="7F7F7F"/>
                </a:solidFill>
                <a:latin typeface="Arial"/>
                <a:ea typeface="Arial"/>
                <a:cs typeface="Arial"/>
                <a:sym typeface="Arial"/>
              </a:rPr>
              <a:t>/7</a:t>
            </a:r>
            <a:endParaRPr sz="800">
              <a:solidFill>
                <a:srgbClr val="7F7F7F"/>
              </a:solidFill>
              <a:latin typeface="Arial"/>
              <a:ea typeface="Arial"/>
              <a:cs typeface="Arial"/>
              <a:sym typeface="Arial"/>
            </a:endParaRPr>
          </a:p>
        </p:txBody>
      </p:sp>
      <p:sp>
        <p:nvSpPr>
          <p:cNvPr id="161" name="Google Shape;161;p10"/>
          <p:cNvSpPr/>
          <p:nvPr/>
        </p:nvSpPr>
        <p:spPr>
          <a:xfrm>
            <a:off x="0" y="-27384"/>
            <a:ext cx="9144000" cy="692695"/>
          </a:xfrm>
          <a:prstGeom prst="rect">
            <a:avLst/>
          </a:prstGeom>
          <a:solidFill>
            <a:srgbClr val="F9A71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953734"/>
              </a:solidFill>
              <a:latin typeface="Arial"/>
              <a:ea typeface="Arial"/>
              <a:cs typeface="Arial"/>
              <a:sym typeface="Arial"/>
            </a:endParaRPr>
          </a:p>
        </p:txBody>
      </p:sp>
      <p:sp>
        <p:nvSpPr>
          <p:cNvPr id="162" name="Google Shape;162;p10"/>
          <p:cNvSpPr txBox="1"/>
          <p:nvPr/>
        </p:nvSpPr>
        <p:spPr>
          <a:xfrm>
            <a:off x="179512" y="116632"/>
            <a:ext cx="4896544" cy="54867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2400"/>
              <a:buFont typeface="Arial"/>
              <a:buNone/>
            </a:pPr>
            <a:r>
              <a:rPr lang="en-US" sz="2400">
                <a:solidFill>
                  <a:schemeClr val="lt1"/>
                </a:solidFill>
                <a:latin typeface="Arial"/>
                <a:ea typeface="Arial"/>
                <a:cs typeface="Arial"/>
                <a:sym typeface="Arial"/>
              </a:rPr>
              <a:t>4. Expectation and Evaluation</a:t>
            </a:r>
            <a:endParaRPr sz="2400">
              <a:solidFill>
                <a:schemeClr val="lt1"/>
              </a:solidFill>
              <a:latin typeface="Arial"/>
              <a:ea typeface="Arial"/>
              <a:cs typeface="Arial"/>
              <a:sym typeface="Arial"/>
            </a:endParaRPr>
          </a:p>
        </p:txBody>
      </p:sp>
      <p:pic>
        <p:nvPicPr>
          <p:cNvPr id="163" name="Google Shape;163;p10"/>
          <p:cNvPicPr preferRelativeResize="0"/>
          <p:nvPr/>
        </p:nvPicPr>
        <p:blipFill rotWithShape="1">
          <a:blip r:embed="rId3">
            <a:alphaModFix/>
          </a:blip>
          <a:srcRect/>
          <a:stretch/>
        </p:blipFill>
        <p:spPr>
          <a:xfrm>
            <a:off x="7092280" y="155175"/>
            <a:ext cx="1821336" cy="315673"/>
          </a:xfrm>
          <a:prstGeom prst="rect">
            <a:avLst/>
          </a:prstGeom>
          <a:noFill/>
          <a:ln>
            <a:noFill/>
          </a:ln>
        </p:spPr>
      </p:pic>
      <p:graphicFrame>
        <p:nvGraphicFramePr>
          <p:cNvPr id="164" name="Google Shape;164;p10"/>
          <p:cNvGraphicFramePr/>
          <p:nvPr/>
        </p:nvGraphicFramePr>
        <p:xfrm>
          <a:off x="395536" y="973434"/>
          <a:ext cx="8352925" cy="5551900"/>
        </p:xfrm>
        <a:graphic>
          <a:graphicData uri="http://schemas.openxmlformats.org/drawingml/2006/table">
            <a:tbl>
              <a:tblPr firstRow="1" bandRow="1">
                <a:noFill/>
                <a:tableStyleId>{0E0D3527-BAC5-4320-AD59-C8A4B1A165E9}</a:tableStyleId>
              </a:tblPr>
              <a:tblGrid>
                <a:gridCol w="1080125">
                  <a:extLst>
                    <a:ext uri="{9D8B030D-6E8A-4147-A177-3AD203B41FA5}">
                      <a16:colId xmlns:a16="http://schemas.microsoft.com/office/drawing/2014/main" val="20000"/>
                    </a:ext>
                  </a:extLst>
                </a:gridCol>
                <a:gridCol w="7272800">
                  <a:extLst>
                    <a:ext uri="{9D8B030D-6E8A-4147-A177-3AD203B41FA5}">
                      <a16:colId xmlns:a16="http://schemas.microsoft.com/office/drawing/2014/main" val="20001"/>
                    </a:ext>
                  </a:extLst>
                </a:gridCol>
              </a:tblGrid>
              <a:tr h="1427225">
                <a:tc>
                  <a:txBody>
                    <a:bodyPr/>
                    <a:lstStyle/>
                    <a:p>
                      <a:pPr marL="0" marR="0" lvl="0" indent="0" algn="ctr" rtl="0">
                        <a:spcBef>
                          <a:spcPts val="0"/>
                        </a:spcBef>
                        <a:spcAft>
                          <a:spcPts val="0"/>
                        </a:spcAft>
                        <a:buNone/>
                      </a:pPr>
                      <a:r>
                        <a:rPr lang="en-US" sz="1600" b="1">
                          <a:latin typeface="Arial"/>
                          <a:ea typeface="Arial"/>
                          <a:cs typeface="Arial"/>
                          <a:sym typeface="Arial"/>
                        </a:rPr>
                        <a:t>Expectation</a:t>
                      </a:r>
                      <a:endParaRPr sz="1600" b="1">
                        <a:latin typeface="Arial"/>
                        <a:ea typeface="Arial"/>
                        <a:cs typeface="Arial"/>
                        <a:sym typeface="Arial"/>
                      </a:endParaRPr>
                    </a:p>
                  </a:txBody>
                  <a:tcPr marL="91450" marR="91450" marT="45725" marB="45725" anchor="ct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342900" marR="0" lvl="0" indent="-342900" algn="just" rtl="0">
                        <a:spcBef>
                          <a:spcPts val="0"/>
                        </a:spcBef>
                        <a:spcAft>
                          <a:spcPts val="0"/>
                        </a:spcAft>
                        <a:buClr>
                          <a:schemeClr val="dk1"/>
                        </a:buClr>
                        <a:buSzPts val="1600"/>
                        <a:buFont typeface="Arial"/>
                        <a:buAutoNum type="arabicParenR"/>
                      </a:pPr>
                      <a:r>
                        <a:rPr lang="en-US" sz="1600" b="1">
                          <a:solidFill>
                            <a:schemeClr val="dk1"/>
                          </a:solidFill>
                          <a:latin typeface="Arial"/>
                          <a:ea typeface="Arial"/>
                          <a:cs typeface="Arial"/>
                          <a:sym typeface="Arial"/>
                        </a:rPr>
                        <a:t>Daily update about the interested keywords.</a:t>
                      </a:r>
                      <a:endParaRPr/>
                    </a:p>
                    <a:p>
                      <a:pPr marL="342900" marR="0" lvl="0" indent="-342900" algn="just" rtl="0">
                        <a:spcBef>
                          <a:spcPts val="0"/>
                        </a:spcBef>
                        <a:spcAft>
                          <a:spcPts val="0"/>
                        </a:spcAft>
                        <a:buClr>
                          <a:schemeClr val="dk1"/>
                        </a:buClr>
                        <a:buSzPts val="1600"/>
                        <a:buFont typeface="Arial"/>
                        <a:buAutoNum type="arabicParenR"/>
                      </a:pPr>
                      <a:r>
                        <a:rPr lang="en-US" sz="1600" b="1">
                          <a:solidFill>
                            <a:schemeClr val="dk1"/>
                          </a:solidFill>
                          <a:latin typeface="Arial"/>
                          <a:ea typeface="Arial"/>
                          <a:cs typeface="Arial"/>
                          <a:sym typeface="Arial"/>
                        </a:rPr>
                        <a:t>Increase open collaboration by identifying trends and experts in technologies and products of interest</a:t>
                      </a:r>
                      <a:endParaRPr/>
                    </a:p>
                    <a:p>
                      <a:pPr marL="342900" marR="0" lvl="0" indent="-342900" algn="just" rtl="0">
                        <a:spcBef>
                          <a:spcPts val="0"/>
                        </a:spcBef>
                        <a:spcAft>
                          <a:spcPts val="0"/>
                        </a:spcAft>
                        <a:buClr>
                          <a:schemeClr val="dk1"/>
                        </a:buClr>
                        <a:buSzPts val="1600"/>
                        <a:buFont typeface="Arial"/>
                        <a:buAutoNum type="arabicParenR"/>
                      </a:pPr>
                      <a:r>
                        <a:rPr lang="en-US" sz="1600" b="1">
                          <a:solidFill>
                            <a:schemeClr val="dk1"/>
                          </a:solidFill>
                          <a:latin typeface="Arial"/>
                          <a:ea typeface="Arial"/>
                          <a:cs typeface="Arial"/>
                          <a:sym typeface="Arial"/>
                        </a:rPr>
                        <a:t>Reduced work hours (8 hours a month &gt; 10 minutes a month)</a:t>
                      </a:r>
                      <a:endParaRPr/>
                    </a:p>
                    <a:p>
                      <a:pPr marL="342900" marR="0" lvl="0" indent="-342900" algn="just" rtl="0">
                        <a:spcBef>
                          <a:spcPts val="0"/>
                        </a:spcBef>
                        <a:spcAft>
                          <a:spcPts val="0"/>
                        </a:spcAft>
                        <a:buClr>
                          <a:schemeClr val="dk1"/>
                        </a:buClr>
                        <a:buSzPts val="1600"/>
                        <a:buFont typeface="Arial"/>
                        <a:buAutoNum type="arabicParenR"/>
                      </a:pPr>
                      <a:r>
                        <a:rPr lang="en-US" sz="1600" b="1">
                          <a:solidFill>
                            <a:schemeClr val="dk1"/>
                          </a:solidFill>
                          <a:latin typeface="Arial"/>
                          <a:ea typeface="Arial"/>
                          <a:cs typeface="Arial"/>
                          <a:sym typeface="Arial"/>
                        </a:rPr>
                        <a:t>Quick</a:t>
                      </a:r>
                      <a:r>
                        <a:rPr lang="en-US" sz="1600">
                          <a:latin typeface="Arial"/>
                          <a:ea typeface="Arial"/>
                          <a:cs typeface="Arial"/>
                          <a:sym typeface="Arial"/>
                        </a:rPr>
                        <a:t> overview</a:t>
                      </a:r>
                      <a:r>
                        <a:rPr lang="en-US" sz="1600" b="1">
                          <a:solidFill>
                            <a:schemeClr val="dk1"/>
                          </a:solidFill>
                          <a:latin typeface="Arial"/>
                          <a:ea typeface="Arial"/>
                          <a:cs typeface="Arial"/>
                          <a:sym typeface="Arial"/>
                        </a:rPr>
                        <a:t> when researching new products and technologies</a:t>
                      </a:r>
                      <a:endParaRPr/>
                    </a:p>
                  </a:txBody>
                  <a:tcPr marL="91450" marR="91450" marT="45725" marB="45725" anchor="ct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1775975">
                <a:tc>
                  <a:txBody>
                    <a:bodyPr/>
                    <a:lstStyle/>
                    <a:p>
                      <a:pPr marL="0" marR="0" lvl="0" indent="0" algn="ctr" rtl="0">
                        <a:spcBef>
                          <a:spcPts val="0"/>
                        </a:spcBef>
                        <a:spcAft>
                          <a:spcPts val="0"/>
                        </a:spcAft>
                        <a:buNone/>
                      </a:pPr>
                      <a:r>
                        <a:rPr lang="en-US" sz="1400" b="1">
                          <a:latin typeface="Arial"/>
                          <a:ea typeface="Arial"/>
                          <a:cs typeface="Arial"/>
                          <a:sym typeface="Arial"/>
                        </a:rPr>
                        <a:t>Proof of the expectation</a:t>
                      </a:r>
                      <a:endParaRPr sz="1400" b="1">
                        <a:latin typeface="Arial"/>
                        <a:ea typeface="Arial"/>
                        <a:cs typeface="Arial"/>
                        <a:sym typeface="Arial"/>
                      </a:endParaRPr>
                    </a:p>
                  </a:txBody>
                  <a:tcPr marL="91450" marR="91450" marT="45725" marB="45725" anchor="ct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DE9D8"/>
                    </a:solidFill>
                  </a:tcPr>
                </a:tc>
                <a:tc>
                  <a:txBody>
                    <a:bodyPr/>
                    <a:lstStyle/>
                    <a:p>
                      <a:pPr marL="342900" marR="0" lvl="0" indent="-342900" algn="just" rtl="0">
                        <a:lnSpc>
                          <a:spcPct val="100000"/>
                        </a:lnSpc>
                        <a:spcBef>
                          <a:spcPts val="0"/>
                        </a:spcBef>
                        <a:spcAft>
                          <a:spcPts val="0"/>
                        </a:spcAft>
                        <a:buClr>
                          <a:schemeClr val="dk1"/>
                        </a:buClr>
                        <a:buSzPts val="1400"/>
                        <a:buFont typeface="Arial"/>
                        <a:buAutoNum type="arabicParenR"/>
                      </a:pPr>
                      <a:r>
                        <a:rPr lang="en-US" sz="1400" b="1">
                          <a:solidFill>
                            <a:schemeClr val="dk1"/>
                          </a:solidFill>
                          <a:latin typeface="Arial"/>
                          <a:ea typeface="Arial"/>
                          <a:cs typeface="Arial"/>
                          <a:sym typeface="Arial"/>
                        </a:rPr>
                        <a:t>It is investigated and organized by research center officials every two weeks to investigate existing research and development trends and investigate articles. It takes 4 hours per month).</a:t>
                      </a:r>
                      <a:endParaRPr/>
                    </a:p>
                    <a:p>
                      <a:pPr marL="342900" marR="0" lvl="0" indent="-254000" algn="just" rtl="0">
                        <a:lnSpc>
                          <a:spcPct val="100000"/>
                        </a:lnSpc>
                        <a:spcBef>
                          <a:spcPts val="0"/>
                        </a:spcBef>
                        <a:spcAft>
                          <a:spcPts val="0"/>
                        </a:spcAft>
                        <a:buClr>
                          <a:schemeClr val="dk1"/>
                        </a:buClr>
                        <a:buSzPts val="1400"/>
                        <a:buFont typeface="Arial"/>
                        <a:buNone/>
                      </a:pPr>
                      <a:endParaRPr sz="1400" b="1">
                        <a:solidFill>
                          <a:schemeClr val="dk1"/>
                        </a:solidFill>
                        <a:latin typeface="Arial"/>
                        <a:ea typeface="Arial"/>
                        <a:cs typeface="Arial"/>
                        <a:sym typeface="Arial"/>
                      </a:endParaRPr>
                    </a:p>
                    <a:p>
                      <a:pPr marL="342900" marR="0" lvl="0" indent="-342900" algn="just" rtl="0">
                        <a:lnSpc>
                          <a:spcPct val="100000"/>
                        </a:lnSpc>
                        <a:spcBef>
                          <a:spcPts val="0"/>
                        </a:spcBef>
                        <a:spcAft>
                          <a:spcPts val="0"/>
                        </a:spcAft>
                        <a:buClr>
                          <a:schemeClr val="dk1"/>
                        </a:buClr>
                        <a:buSzPts val="1400"/>
                        <a:buFont typeface="Arial"/>
                        <a:buAutoNum type="arabicParenR"/>
                      </a:pPr>
                      <a:r>
                        <a:rPr lang="en-US" sz="1400" b="1">
                          <a:solidFill>
                            <a:schemeClr val="dk1"/>
                          </a:solidFill>
                          <a:latin typeface="Arial"/>
                          <a:ea typeface="Arial"/>
                          <a:cs typeface="Arial"/>
                          <a:sym typeface="Arial"/>
                        </a:rPr>
                        <a:t>It takes a long time to search because it is difficult for experts to understand related technologies and products..</a:t>
                      </a:r>
                      <a:endParaRPr/>
                    </a:p>
                  </a:txBody>
                  <a:tcPr marL="91450" marR="91450" marT="45725" marB="45725" anchor="ct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DE9D8"/>
                    </a:solidFill>
                  </a:tcPr>
                </a:tc>
                <a:extLst>
                  <a:ext uri="{0D108BD9-81ED-4DB2-BD59-A6C34878D82A}">
                    <a16:rowId xmlns:a16="http://schemas.microsoft.com/office/drawing/2014/main" val="10001"/>
                  </a:ext>
                </a:extLst>
              </a:tr>
              <a:tr h="2348700">
                <a:tc>
                  <a:txBody>
                    <a:bodyPr/>
                    <a:lstStyle/>
                    <a:p>
                      <a:pPr marL="0" marR="0" lvl="0" indent="0" algn="ctr" rtl="0">
                        <a:spcBef>
                          <a:spcPts val="0"/>
                        </a:spcBef>
                        <a:spcAft>
                          <a:spcPts val="0"/>
                        </a:spcAft>
                        <a:buNone/>
                      </a:pPr>
                      <a:r>
                        <a:rPr lang="en-US" b="1">
                          <a:latin typeface="Arial"/>
                          <a:ea typeface="Arial"/>
                          <a:cs typeface="Arial"/>
                          <a:sym typeface="Arial"/>
                        </a:rPr>
                        <a:t>E</a:t>
                      </a:r>
                      <a:r>
                        <a:rPr lang="en-US" sz="1400" b="1">
                          <a:latin typeface="Arial"/>
                          <a:ea typeface="Arial"/>
                          <a:cs typeface="Arial"/>
                          <a:sym typeface="Arial"/>
                        </a:rPr>
                        <a:t>valuation</a:t>
                      </a:r>
                      <a:endParaRPr sz="1400" b="1">
                        <a:latin typeface="Arial"/>
                        <a:ea typeface="Arial"/>
                        <a:cs typeface="Arial"/>
                        <a:sym typeface="Arial"/>
                      </a:endParaRPr>
                    </a:p>
                  </a:txBody>
                  <a:tcPr marL="91450" marR="91450" marT="45725" marB="45725" anchor="ct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DE9D8"/>
                    </a:solidFill>
                  </a:tcPr>
                </a:tc>
                <a:tc>
                  <a:txBody>
                    <a:bodyPr/>
                    <a:lstStyle/>
                    <a:p>
                      <a:pPr marL="0" marR="0" lvl="0" indent="0" algn="just" rtl="0">
                        <a:spcBef>
                          <a:spcPts val="0"/>
                        </a:spcBef>
                        <a:spcAft>
                          <a:spcPts val="0"/>
                        </a:spcAft>
                        <a:buClr>
                          <a:schemeClr val="dk1"/>
                        </a:buClr>
                        <a:buSzPts val="1400"/>
                        <a:buFont typeface="Arial"/>
                        <a:buNone/>
                      </a:pPr>
                      <a:r>
                        <a:rPr lang="en-US" sz="1400" b="1">
                          <a:solidFill>
                            <a:schemeClr val="dk1"/>
                          </a:solidFill>
                          <a:latin typeface="Arial"/>
                          <a:ea typeface="Arial"/>
                          <a:cs typeface="Arial"/>
                          <a:sym typeface="Arial"/>
                        </a:rPr>
                        <a:t>Satisfaction survey in the research center</a:t>
                      </a:r>
                      <a:endParaRPr/>
                    </a:p>
                    <a:p>
                      <a:pPr marL="0" marR="0" lvl="0" indent="0" algn="just" rtl="0">
                        <a:spcBef>
                          <a:spcPts val="0"/>
                        </a:spcBef>
                        <a:spcAft>
                          <a:spcPts val="0"/>
                        </a:spcAft>
                        <a:buClr>
                          <a:schemeClr val="dk1"/>
                        </a:buClr>
                        <a:buSzPts val="1400"/>
                        <a:buFont typeface="Arial"/>
                        <a:buNone/>
                      </a:pPr>
                      <a:endParaRPr sz="1400" b="1">
                        <a:solidFill>
                          <a:schemeClr val="dk1"/>
                        </a:solidFill>
                        <a:latin typeface="Arial"/>
                        <a:ea typeface="Arial"/>
                        <a:cs typeface="Arial"/>
                        <a:sym typeface="Arial"/>
                      </a:endParaRPr>
                    </a:p>
                    <a:p>
                      <a:pPr marL="0" marR="0" lvl="0" indent="0" algn="just" rtl="0">
                        <a:spcBef>
                          <a:spcPts val="0"/>
                        </a:spcBef>
                        <a:spcAft>
                          <a:spcPts val="0"/>
                        </a:spcAft>
                        <a:buClr>
                          <a:schemeClr val="dk1"/>
                        </a:buClr>
                        <a:buSzPts val="1400"/>
                        <a:buFont typeface="Arial"/>
                        <a:buNone/>
                      </a:pPr>
                      <a:r>
                        <a:rPr lang="en-US" sz="1400" b="1">
                          <a:solidFill>
                            <a:schemeClr val="dk1"/>
                          </a:solidFill>
                          <a:latin typeface="Arial"/>
                          <a:ea typeface="Arial"/>
                          <a:cs typeface="Arial"/>
                          <a:sym typeface="Arial"/>
                        </a:rPr>
                        <a:t>Survey how much they did the open collaboration before and after implementation</a:t>
                      </a:r>
                      <a:endParaRPr sz="1400" b="1">
                        <a:solidFill>
                          <a:schemeClr val="dk1"/>
                        </a:solidFill>
                        <a:latin typeface="Arial"/>
                        <a:ea typeface="Arial"/>
                        <a:cs typeface="Arial"/>
                        <a:sym typeface="Arial"/>
                      </a:endParaRPr>
                    </a:p>
                  </a:txBody>
                  <a:tcPr marL="91450" marR="91450" marT="45725" marB="45725" anchor="ct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DE9D8"/>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1"/>
          <p:cNvSpPr/>
          <p:nvPr/>
        </p:nvSpPr>
        <p:spPr>
          <a:xfrm>
            <a:off x="0" y="0"/>
            <a:ext cx="9144000" cy="6858000"/>
          </a:xfrm>
          <a:prstGeom prst="rect">
            <a:avLst/>
          </a:prstGeom>
          <a:solidFill>
            <a:srgbClr val="F9A71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953734"/>
              </a:solidFill>
              <a:latin typeface="Arial"/>
              <a:ea typeface="Arial"/>
              <a:cs typeface="Arial"/>
              <a:sym typeface="Arial"/>
            </a:endParaRPr>
          </a:p>
        </p:txBody>
      </p:sp>
      <p:sp>
        <p:nvSpPr>
          <p:cNvPr id="170" name="Google Shape;170;p11"/>
          <p:cNvSpPr txBox="1">
            <a:spLocks noGrp="1"/>
          </p:cNvSpPr>
          <p:nvPr>
            <p:ph type="ctrTitle"/>
          </p:nvPr>
        </p:nvSpPr>
        <p:spPr>
          <a:xfrm>
            <a:off x="2284800" y="2554025"/>
            <a:ext cx="4574400" cy="1470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1"/>
              </a:buClr>
              <a:buSzPts val="4000"/>
              <a:buFont typeface="Arial"/>
              <a:buNone/>
            </a:pPr>
            <a:r>
              <a:rPr lang="en-US" sz="4000">
                <a:solidFill>
                  <a:schemeClr val="lt1"/>
                </a:solidFill>
                <a:latin typeface="Arial"/>
                <a:ea typeface="Arial"/>
                <a:cs typeface="Arial"/>
                <a:sym typeface="Arial"/>
              </a:rPr>
              <a:t>Current Progress</a:t>
            </a:r>
            <a:endParaRPr sz="4000">
              <a:solidFill>
                <a:schemeClr val="lt1"/>
              </a:solidFill>
              <a:latin typeface="Arial"/>
              <a:ea typeface="Arial"/>
              <a:cs typeface="Arial"/>
              <a:sym typeface="Arial"/>
            </a:endParaRPr>
          </a:p>
        </p:txBody>
      </p:sp>
      <p:pic>
        <p:nvPicPr>
          <p:cNvPr id="171" name="Google Shape;171;p11"/>
          <p:cNvPicPr preferRelativeResize="0"/>
          <p:nvPr/>
        </p:nvPicPr>
        <p:blipFill rotWithShape="1">
          <a:blip r:embed="rId3">
            <a:alphaModFix/>
          </a:blip>
          <a:srcRect/>
          <a:stretch/>
        </p:blipFill>
        <p:spPr>
          <a:xfrm>
            <a:off x="3609066" y="5498552"/>
            <a:ext cx="1925867" cy="52273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2"/>
          <p:cNvSpPr/>
          <p:nvPr/>
        </p:nvSpPr>
        <p:spPr>
          <a:xfrm>
            <a:off x="0" y="-27384"/>
            <a:ext cx="9144000" cy="692695"/>
          </a:xfrm>
          <a:prstGeom prst="rect">
            <a:avLst/>
          </a:prstGeom>
          <a:solidFill>
            <a:srgbClr val="F9A71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953734"/>
              </a:solidFill>
              <a:latin typeface="Arial"/>
              <a:ea typeface="Arial"/>
              <a:cs typeface="Arial"/>
              <a:sym typeface="Arial"/>
            </a:endParaRPr>
          </a:p>
        </p:txBody>
      </p:sp>
      <p:sp>
        <p:nvSpPr>
          <p:cNvPr id="177" name="Google Shape;177;p12"/>
          <p:cNvSpPr/>
          <p:nvPr/>
        </p:nvSpPr>
        <p:spPr>
          <a:xfrm>
            <a:off x="1043608" y="1092265"/>
            <a:ext cx="6660232" cy="4990149"/>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Clr>
                <a:srgbClr val="595959"/>
              </a:buClr>
              <a:buSzPts val="1800"/>
              <a:buFont typeface="Arial"/>
              <a:buAutoNum type="arabicPeriod"/>
            </a:pPr>
            <a:r>
              <a:rPr lang="en-US" sz="1800" b="1">
                <a:solidFill>
                  <a:srgbClr val="595959"/>
                </a:solidFill>
                <a:latin typeface="Arial"/>
                <a:ea typeface="Arial"/>
                <a:cs typeface="Arial"/>
                <a:sym typeface="Arial"/>
              </a:rPr>
              <a:t>Overview</a:t>
            </a:r>
            <a:endParaRPr sz="1800" b="1">
              <a:solidFill>
                <a:srgbClr val="595959"/>
              </a:solidFill>
              <a:latin typeface="Arial"/>
              <a:ea typeface="Arial"/>
              <a:cs typeface="Arial"/>
              <a:sym typeface="Arial"/>
            </a:endParaRPr>
          </a:p>
          <a:p>
            <a:pPr marL="0" marR="0" lvl="0" indent="0" algn="l" rtl="0">
              <a:lnSpc>
                <a:spcPct val="200000"/>
              </a:lnSpc>
              <a:spcBef>
                <a:spcPts val="0"/>
              </a:spcBef>
              <a:spcAft>
                <a:spcPts val="0"/>
              </a:spcAft>
              <a:buClr>
                <a:srgbClr val="595959"/>
              </a:buClr>
              <a:buSzPts val="1800"/>
              <a:buFont typeface="Arial"/>
              <a:buAutoNum type="arabicPeriod"/>
            </a:pPr>
            <a:r>
              <a:rPr lang="en-US" sz="1800" b="1">
                <a:solidFill>
                  <a:srgbClr val="595959"/>
                </a:solidFill>
                <a:latin typeface="Arial"/>
                <a:ea typeface="Arial"/>
                <a:cs typeface="Arial"/>
                <a:sym typeface="Arial"/>
              </a:rPr>
              <a:t>Problem: the Google Block</a:t>
            </a:r>
            <a:endParaRPr/>
          </a:p>
          <a:p>
            <a:pPr marL="0" marR="0" lvl="0" indent="0" algn="l" rtl="0">
              <a:lnSpc>
                <a:spcPct val="200000"/>
              </a:lnSpc>
              <a:spcBef>
                <a:spcPts val="0"/>
              </a:spcBef>
              <a:spcAft>
                <a:spcPts val="0"/>
              </a:spcAft>
              <a:buClr>
                <a:srgbClr val="595959"/>
              </a:buClr>
              <a:buSzPts val="1800"/>
              <a:buFont typeface="Arial"/>
              <a:buAutoNum type="arabicPeriod"/>
            </a:pPr>
            <a:r>
              <a:rPr lang="en-US" sz="1800" b="1">
                <a:solidFill>
                  <a:srgbClr val="595959"/>
                </a:solidFill>
                <a:latin typeface="Arial"/>
                <a:ea typeface="Arial"/>
                <a:cs typeface="Arial"/>
                <a:sym typeface="Arial"/>
              </a:rPr>
              <a:t>Solutions:</a:t>
            </a:r>
            <a:endParaRPr/>
          </a:p>
          <a:p>
            <a:pPr marL="914400" marR="0" lvl="2" indent="-514350" algn="l" rtl="0">
              <a:lnSpc>
                <a:spcPct val="200000"/>
              </a:lnSpc>
              <a:spcBef>
                <a:spcPts val="0"/>
              </a:spcBef>
              <a:spcAft>
                <a:spcPts val="0"/>
              </a:spcAft>
              <a:buClr>
                <a:srgbClr val="595959"/>
              </a:buClr>
              <a:buSzPts val="1800"/>
              <a:buFont typeface="Arial"/>
              <a:buAutoNum type="arabicPeriod"/>
            </a:pPr>
            <a:r>
              <a:rPr lang="en-US" sz="1800" b="1" i="0" u="none" strike="noStrike" cap="none">
                <a:solidFill>
                  <a:srgbClr val="595959"/>
                </a:solidFill>
                <a:latin typeface="Arial"/>
                <a:ea typeface="Arial"/>
                <a:cs typeface="Arial"/>
                <a:sym typeface="Arial"/>
              </a:rPr>
              <a:t>Request Randomization</a:t>
            </a:r>
            <a:endParaRPr/>
          </a:p>
          <a:p>
            <a:pPr marL="914400" marR="0" lvl="2" indent="-514350" algn="l" rtl="0">
              <a:lnSpc>
                <a:spcPct val="200000"/>
              </a:lnSpc>
              <a:spcBef>
                <a:spcPts val="0"/>
              </a:spcBef>
              <a:spcAft>
                <a:spcPts val="0"/>
              </a:spcAft>
              <a:buClr>
                <a:srgbClr val="595959"/>
              </a:buClr>
              <a:buSzPts val="1800"/>
              <a:buFont typeface="Arial"/>
              <a:buAutoNum type="arabicPeriod"/>
            </a:pPr>
            <a:r>
              <a:rPr lang="en-US" sz="1800" b="1" i="0" u="none" strike="noStrike" cap="none">
                <a:solidFill>
                  <a:srgbClr val="595959"/>
                </a:solidFill>
                <a:latin typeface="Arial"/>
                <a:ea typeface="Arial"/>
                <a:cs typeface="Arial"/>
                <a:sym typeface="Arial"/>
              </a:rPr>
              <a:t>Realistic Headers</a:t>
            </a:r>
            <a:endParaRPr/>
          </a:p>
          <a:p>
            <a:pPr marL="914400" marR="0" lvl="2" indent="-514350" algn="l" rtl="0">
              <a:lnSpc>
                <a:spcPct val="200000"/>
              </a:lnSpc>
              <a:spcBef>
                <a:spcPts val="0"/>
              </a:spcBef>
              <a:spcAft>
                <a:spcPts val="0"/>
              </a:spcAft>
              <a:buClr>
                <a:srgbClr val="595959"/>
              </a:buClr>
              <a:buSzPts val="1800"/>
              <a:buFont typeface="Arial"/>
              <a:buAutoNum type="arabicPeriod"/>
            </a:pPr>
            <a:r>
              <a:rPr lang="en-US" sz="1800" b="1" i="0" u="none" strike="noStrike" cap="none">
                <a:solidFill>
                  <a:srgbClr val="595959"/>
                </a:solidFill>
                <a:latin typeface="Arial"/>
                <a:ea typeface="Arial"/>
                <a:cs typeface="Arial"/>
                <a:sym typeface="Arial"/>
              </a:rPr>
              <a:t>CAPTCHA detector</a:t>
            </a:r>
            <a:endParaRPr/>
          </a:p>
          <a:p>
            <a:pPr marL="914400" marR="0" lvl="2" indent="-514350" algn="l" rtl="0">
              <a:lnSpc>
                <a:spcPct val="200000"/>
              </a:lnSpc>
              <a:spcBef>
                <a:spcPts val="0"/>
              </a:spcBef>
              <a:spcAft>
                <a:spcPts val="0"/>
              </a:spcAft>
              <a:buClr>
                <a:srgbClr val="595959"/>
              </a:buClr>
              <a:buSzPts val="1800"/>
              <a:buFont typeface="Arial"/>
              <a:buAutoNum type="arabicPeriod"/>
            </a:pPr>
            <a:r>
              <a:rPr lang="en-US" sz="1800" b="1" i="0" u="none" strike="noStrike" cap="none">
                <a:solidFill>
                  <a:srgbClr val="595959"/>
                </a:solidFill>
                <a:latin typeface="Arial"/>
                <a:ea typeface="Arial"/>
                <a:cs typeface="Arial"/>
                <a:sym typeface="Arial"/>
              </a:rPr>
              <a:t>Rotating Proxies</a:t>
            </a:r>
            <a:endParaRPr/>
          </a:p>
          <a:p>
            <a:pPr marL="0" marR="0" lvl="0" indent="0" algn="l" rtl="0">
              <a:lnSpc>
                <a:spcPct val="200000"/>
              </a:lnSpc>
              <a:spcBef>
                <a:spcPts val="0"/>
              </a:spcBef>
              <a:spcAft>
                <a:spcPts val="0"/>
              </a:spcAft>
              <a:buClr>
                <a:srgbClr val="595959"/>
              </a:buClr>
              <a:buSzPts val="1800"/>
              <a:buFont typeface="Arial"/>
              <a:buAutoNum type="arabicPeriod"/>
            </a:pPr>
            <a:r>
              <a:rPr lang="en-US" sz="1800" b="1">
                <a:solidFill>
                  <a:srgbClr val="595959"/>
                </a:solidFill>
              </a:rPr>
              <a:t>Author and Journal parsing</a:t>
            </a:r>
            <a:endParaRPr/>
          </a:p>
          <a:p>
            <a:pPr marL="0" marR="0" lvl="0" indent="0" algn="l" rtl="0">
              <a:lnSpc>
                <a:spcPct val="200000"/>
              </a:lnSpc>
              <a:spcBef>
                <a:spcPts val="0"/>
              </a:spcBef>
              <a:spcAft>
                <a:spcPts val="0"/>
              </a:spcAft>
              <a:buClr>
                <a:srgbClr val="595959"/>
              </a:buClr>
              <a:buSzPts val="1800"/>
              <a:buFont typeface="Arial"/>
              <a:buAutoNum type="arabicPeriod"/>
            </a:pPr>
            <a:r>
              <a:rPr lang="en-US" sz="1800" b="1">
                <a:solidFill>
                  <a:srgbClr val="595959"/>
                </a:solidFill>
              </a:rPr>
              <a:t>SQL Database Upload</a:t>
            </a:r>
            <a:endParaRPr sz="1800" b="1">
              <a:solidFill>
                <a:srgbClr val="595959"/>
              </a:solidFill>
            </a:endParaRPr>
          </a:p>
          <a:p>
            <a:pPr marL="0" marR="0" lvl="0" indent="0" algn="l" rtl="0">
              <a:lnSpc>
                <a:spcPct val="200000"/>
              </a:lnSpc>
              <a:spcBef>
                <a:spcPts val="0"/>
              </a:spcBef>
              <a:spcAft>
                <a:spcPts val="0"/>
              </a:spcAft>
              <a:buClr>
                <a:srgbClr val="595959"/>
              </a:buClr>
              <a:buSzPts val="1800"/>
              <a:buAutoNum type="arabicPeriod"/>
            </a:pPr>
            <a:r>
              <a:rPr lang="en-US" sz="1800" b="1">
                <a:solidFill>
                  <a:srgbClr val="595959"/>
                </a:solidFill>
              </a:rPr>
              <a:t>Natural Language Processing</a:t>
            </a:r>
            <a:endParaRPr sz="1800" b="1">
              <a:solidFill>
                <a:srgbClr val="595959"/>
              </a:solidFill>
            </a:endParaRPr>
          </a:p>
        </p:txBody>
      </p:sp>
      <p:sp>
        <p:nvSpPr>
          <p:cNvPr id="178" name="Google Shape;178;p12"/>
          <p:cNvSpPr txBox="1">
            <a:spLocks noGrp="1"/>
          </p:cNvSpPr>
          <p:nvPr>
            <p:ph type="title" idx="4294967295"/>
          </p:nvPr>
        </p:nvSpPr>
        <p:spPr>
          <a:xfrm>
            <a:off x="179497" y="116625"/>
            <a:ext cx="1094100" cy="548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2400"/>
              <a:buFont typeface="Arial"/>
              <a:buNone/>
            </a:pPr>
            <a:r>
              <a:rPr lang="en-US" sz="2400" b="0" i="0" u="none" strike="noStrike" cap="none">
                <a:solidFill>
                  <a:schemeClr val="lt1"/>
                </a:solidFill>
                <a:latin typeface="Arial"/>
                <a:ea typeface="Arial"/>
                <a:cs typeface="Arial"/>
                <a:sym typeface="Arial"/>
              </a:rPr>
              <a:t>Index</a:t>
            </a:r>
            <a:endParaRPr sz="2400" b="0" i="0" u="none" strike="noStrike" cap="none">
              <a:solidFill>
                <a:schemeClr val="lt1"/>
              </a:solidFill>
              <a:latin typeface="Arial"/>
              <a:ea typeface="Arial"/>
              <a:cs typeface="Arial"/>
              <a:sym typeface="Arial"/>
            </a:endParaRPr>
          </a:p>
        </p:txBody>
      </p:sp>
      <p:sp>
        <p:nvSpPr>
          <p:cNvPr id="179" name="Google Shape;179;p12"/>
          <p:cNvSpPr/>
          <p:nvPr/>
        </p:nvSpPr>
        <p:spPr>
          <a:xfrm>
            <a:off x="7380312" y="6453336"/>
            <a:ext cx="1584176" cy="215444"/>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800">
                <a:solidFill>
                  <a:srgbClr val="7F7F7F"/>
                </a:solidFill>
                <a:latin typeface="Arial"/>
                <a:ea typeface="Arial"/>
                <a:cs typeface="Arial"/>
                <a:sym typeface="Arial"/>
              </a:rPr>
              <a:t>12</a:t>
            </a:fld>
            <a:r>
              <a:rPr lang="en-US" sz="800">
                <a:solidFill>
                  <a:srgbClr val="7F7F7F"/>
                </a:solidFill>
                <a:latin typeface="Arial"/>
                <a:ea typeface="Arial"/>
                <a:cs typeface="Arial"/>
                <a:sym typeface="Arial"/>
              </a:rPr>
              <a:t>/7</a:t>
            </a:r>
            <a:endParaRPr sz="800">
              <a:solidFill>
                <a:srgbClr val="7F7F7F"/>
              </a:solidFill>
              <a:latin typeface="Arial"/>
              <a:ea typeface="Arial"/>
              <a:cs typeface="Arial"/>
              <a:sym typeface="Arial"/>
            </a:endParaRPr>
          </a:p>
        </p:txBody>
      </p:sp>
      <p:pic>
        <p:nvPicPr>
          <p:cNvPr id="180" name="Google Shape;180;p12"/>
          <p:cNvPicPr preferRelativeResize="0"/>
          <p:nvPr/>
        </p:nvPicPr>
        <p:blipFill rotWithShape="1">
          <a:blip r:embed="rId3">
            <a:alphaModFix/>
          </a:blip>
          <a:srcRect/>
          <a:stretch/>
        </p:blipFill>
        <p:spPr>
          <a:xfrm>
            <a:off x="7092280" y="155175"/>
            <a:ext cx="1821336" cy="315673"/>
          </a:xfrm>
          <a:prstGeom prst="rect">
            <a:avLst/>
          </a:prstGeom>
          <a:noFill/>
          <a:ln>
            <a:noFill/>
          </a:ln>
        </p:spPr>
      </p:pic>
      <p:sp>
        <p:nvSpPr>
          <p:cNvPr id="181" name="Google Shape;181;p12"/>
          <p:cNvSpPr/>
          <p:nvPr/>
        </p:nvSpPr>
        <p:spPr>
          <a:xfrm rot="10800000" flipH="1">
            <a:off x="1043633" y="1441117"/>
            <a:ext cx="360000" cy="45600"/>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82" name="Google Shape;182;p12"/>
          <p:cNvSpPr/>
          <p:nvPr/>
        </p:nvSpPr>
        <p:spPr>
          <a:xfrm rot="10800000" flipH="1">
            <a:off x="1043608" y="1963644"/>
            <a:ext cx="360000" cy="45600"/>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83" name="Google Shape;183;p12"/>
          <p:cNvSpPr/>
          <p:nvPr/>
        </p:nvSpPr>
        <p:spPr>
          <a:xfrm rot="10800000" flipH="1">
            <a:off x="1043608" y="2537869"/>
            <a:ext cx="360000" cy="45600"/>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84" name="Google Shape;184;p12"/>
          <p:cNvSpPr/>
          <p:nvPr/>
        </p:nvSpPr>
        <p:spPr>
          <a:xfrm rot="10800000" flipH="1">
            <a:off x="1043633" y="5271193"/>
            <a:ext cx="360000" cy="45600"/>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85" name="Google Shape;185;p12"/>
          <p:cNvSpPr/>
          <p:nvPr/>
        </p:nvSpPr>
        <p:spPr>
          <a:xfrm rot="10800000" flipH="1">
            <a:off x="1043608" y="5771945"/>
            <a:ext cx="360000" cy="45600"/>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86" name="Google Shape;186;p12"/>
          <p:cNvSpPr/>
          <p:nvPr/>
        </p:nvSpPr>
        <p:spPr>
          <a:xfrm rot="10800000" flipH="1">
            <a:off x="1043633" y="6354195"/>
            <a:ext cx="360000" cy="45600"/>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3"/>
          <p:cNvSpPr/>
          <p:nvPr/>
        </p:nvSpPr>
        <p:spPr>
          <a:xfrm>
            <a:off x="0" y="-27384"/>
            <a:ext cx="9144000" cy="692695"/>
          </a:xfrm>
          <a:prstGeom prst="rect">
            <a:avLst/>
          </a:prstGeom>
          <a:solidFill>
            <a:srgbClr val="F9A71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953734"/>
              </a:solidFill>
              <a:latin typeface="Arial"/>
              <a:ea typeface="Arial"/>
              <a:cs typeface="Arial"/>
              <a:sym typeface="Arial"/>
            </a:endParaRPr>
          </a:p>
        </p:txBody>
      </p:sp>
      <p:sp>
        <p:nvSpPr>
          <p:cNvPr id="193" name="Google Shape;193;p13"/>
          <p:cNvSpPr txBox="1"/>
          <p:nvPr/>
        </p:nvSpPr>
        <p:spPr>
          <a:xfrm>
            <a:off x="179512" y="116632"/>
            <a:ext cx="4896544" cy="54867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2400"/>
              <a:buFont typeface="Arial"/>
              <a:buNone/>
            </a:pPr>
            <a:r>
              <a:rPr lang="en-US" sz="2400">
                <a:solidFill>
                  <a:schemeClr val="lt1"/>
                </a:solidFill>
                <a:latin typeface="Arial"/>
                <a:ea typeface="Arial"/>
                <a:cs typeface="Arial"/>
                <a:sym typeface="Arial"/>
              </a:rPr>
              <a:t>1. Overview</a:t>
            </a:r>
            <a:endParaRPr sz="2400">
              <a:solidFill>
                <a:schemeClr val="lt1"/>
              </a:solidFill>
              <a:latin typeface="Arial"/>
              <a:ea typeface="Arial"/>
              <a:cs typeface="Arial"/>
              <a:sym typeface="Arial"/>
            </a:endParaRPr>
          </a:p>
        </p:txBody>
      </p:sp>
      <p:pic>
        <p:nvPicPr>
          <p:cNvPr id="194" name="Google Shape;194;p13"/>
          <p:cNvPicPr preferRelativeResize="0"/>
          <p:nvPr/>
        </p:nvPicPr>
        <p:blipFill rotWithShape="1">
          <a:blip r:embed="rId3">
            <a:alphaModFix/>
          </a:blip>
          <a:srcRect/>
          <a:stretch/>
        </p:blipFill>
        <p:spPr>
          <a:xfrm>
            <a:off x="7092280" y="155175"/>
            <a:ext cx="1821336" cy="315673"/>
          </a:xfrm>
          <a:prstGeom prst="rect">
            <a:avLst/>
          </a:prstGeom>
          <a:noFill/>
          <a:ln>
            <a:noFill/>
          </a:ln>
        </p:spPr>
      </p:pic>
      <p:pic>
        <p:nvPicPr>
          <p:cNvPr id="195" name="Google Shape;195;p13"/>
          <p:cNvPicPr preferRelativeResize="0"/>
          <p:nvPr/>
        </p:nvPicPr>
        <p:blipFill>
          <a:blip r:embed="rId4">
            <a:alphaModFix/>
          </a:blip>
          <a:stretch>
            <a:fillRect/>
          </a:stretch>
        </p:blipFill>
        <p:spPr>
          <a:xfrm>
            <a:off x="1012375" y="1094325"/>
            <a:ext cx="6924574" cy="4794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4"/>
          <p:cNvSpPr/>
          <p:nvPr/>
        </p:nvSpPr>
        <p:spPr>
          <a:xfrm>
            <a:off x="0" y="-27384"/>
            <a:ext cx="9144000" cy="692695"/>
          </a:xfrm>
          <a:prstGeom prst="rect">
            <a:avLst/>
          </a:prstGeom>
          <a:solidFill>
            <a:srgbClr val="F9A71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953734"/>
              </a:solidFill>
              <a:latin typeface="Arial"/>
              <a:ea typeface="Arial"/>
              <a:cs typeface="Arial"/>
              <a:sym typeface="Arial"/>
            </a:endParaRPr>
          </a:p>
        </p:txBody>
      </p:sp>
      <p:sp>
        <p:nvSpPr>
          <p:cNvPr id="202" name="Google Shape;202;p14"/>
          <p:cNvSpPr txBox="1"/>
          <p:nvPr/>
        </p:nvSpPr>
        <p:spPr>
          <a:xfrm>
            <a:off x="179512" y="116632"/>
            <a:ext cx="4896544" cy="54867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2400"/>
              <a:buFont typeface="Arial"/>
              <a:buNone/>
            </a:pPr>
            <a:r>
              <a:rPr lang="en-US" sz="2400">
                <a:solidFill>
                  <a:schemeClr val="lt1"/>
                </a:solidFill>
                <a:latin typeface="Arial"/>
                <a:ea typeface="Arial"/>
                <a:cs typeface="Arial"/>
                <a:sym typeface="Arial"/>
              </a:rPr>
              <a:t>2. Problem: the Google Block</a:t>
            </a:r>
            <a:endParaRPr sz="2400">
              <a:solidFill>
                <a:schemeClr val="lt1"/>
              </a:solidFill>
              <a:latin typeface="Arial"/>
              <a:ea typeface="Arial"/>
              <a:cs typeface="Arial"/>
              <a:sym typeface="Arial"/>
            </a:endParaRPr>
          </a:p>
        </p:txBody>
      </p:sp>
      <p:pic>
        <p:nvPicPr>
          <p:cNvPr id="203" name="Google Shape;203;p14"/>
          <p:cNvPicPr preferRelativeResize="0"/>
          <p:nvPr/>
        </p:nvPicPr>
        <p:blipFill rotWithShape="1">
          <a:blip r:embed="rId3">
            <a:alphaModFix/>
          </a:blip>
          <a:srcRect/>
          <a:stretch/>
        </p:blipFill>
        <p:spPr>
          <a:xfrm>
            <a:off x="7092280" y="155175"/>
            <a:ext cx="1821336" cy="315673"/>
          </a:xfrm>
          <a:prstGeom prst="rect">
            <a:avLst/>
          </a:prstGeom>
          <a:noFill/>
          <a:ln>
            <a:noFill/>
          </a:ln>
        </p:spPr>
      </p:pic>
      <p:pic>
        <p:nvPicPr>
          <p:cNvPr id="204" name="Google Shape;204;p14" descr="Reports To Focus on if Dealing With Google Unusual Traffic Notifications"/>
          <p:cNvPicPr preferRelativeResize="0"/>
          <p:nvPr/>
        </p:nvPicPr>
        <p:blipFill rotWithShape="1">
          <a:blip r:embed="rId4">
            <a:alphaModFix/>
          </a:blip>
          <a:srcRect/>
          <a:stretch/>
        </p:blipFill>
        <p:spPr>
          <a:xfrm>
            <a:off x="1835696" y="2276872"/>
            <a:ext cx="5696439" cy="3681189"/>
          </a:xfrm>
          <a:prstGeom prst="rect">
            <a:avLst/>
          </a:prstGeom>
          <a:noFill/>
          <a:ln>
            <a:noFill/>
          </a:ln>
        </p:spPr>
      </p:pic>
      <p:sp>
        <p:nvSpPr>
          <p:cNvPr id="205" name="Google Shape;205;p14"/>
          <p:cNvSpPr txBox="1"/>
          <p:nvPr/>
        </p:nvSpPr>
        <p:spPr>
          <a:xfrm>
            <a:off x="575556" y="1052736"/>
            <a:ext cx="7992888" cy="1146917"/>
          </a:xfrm>
          <a:prstGeom prst="rect">
            <a:avLst/>
          </a:prstGeom>
          <a:noFill/>
          <a:ln>
            <a:noFill/>
          </a:ln>
        </p:spPr>
        <p:txBody>
          <a:bodyPr spcFirstLastPara="1" wrap="square" lIns="91425" tIns="45700" rIns="91425" bIns="45700" anchor="t" anchorCtr="0">
            <a:spAutoFit/>
          </a:bodyPr>
          <a:lstStyle/>
          <a:p>
            <a:pPr marL="0" marR="0" lvl="0" indent="0" algn="just" rtl="0">
              <a:lnSpc>
                <a:spcPct val="115000"/>
              </a:lnSpc>
              <a:spcBef>
                <a:spcPts val="0"/>
              </a:spcBef>
              <a:spcAft>
                <a:spcPts val="0"/>
              </a:spcAft>
              <a:buNone/>
            </a:pPr>
            <a:r>
              <a:rPr lang="en-US" sz="1800">
                <a:solidFill>
                  <a:schemeClr val="dk1"/>
                </a:solidFill>
                <a:latin typeface="Arial"/>
                <a:ea typeface="Arial"/>
                <a:cs typeface="Arial"/>
                <a:sym typeface="Arial"/>
              </a:rPr>
              <a:t>Google blocks parsers and bots with CAPTCHA after too many requests.</a:t>
            </a:r>
            <a:r>
              <a:rPr lang="en-US" sz="1800" i="1">
                <a:solidFill>
                  <a:schemeClr val="dk1"/>
                </a:solidFill>
                <a:latin typeface="Arial"/>
                <a:ea typeface="Arial"/>
                <a:cs typeface="Arial"/>
                <a:sym typeface="Arial"/>
              </a:rPr>
              <a:t> </a:t>
            </a:r>
            <a:endParaRPr/>
          </a:p>
          <a:p>
            <a:pPr marL="0" marR="0" lvl="0" indent="0" algn="just" rtl="0">
              <a:lnSpc>
                <a:spcPct val="115000"/>
              </a:lnSpc>
              <a:spcBef>
                <a:spcPts val="1000"/>
              </a:spcBef>
              <a:spcAft>
                <a:spcPts val="0"/>
              </a:spcAft>
              <a:buNone/>
            </a:pPr>
            <a:r>
              <a:rPr lang="en-US" sz="1800">
                <a:solidFill>
                  <a:schemeClr val="dk1"/>
                </a:solidFill>
                <a:latin typeface="Arial"/>
                <a:ea typeface="Arial"/>
                <a:cs typeface="Arial"/>
                <a:sym typeface="Arial"/>
              </a:rPr>
              <a:t>CAPTCHA stands for the Completely Automated Public Turing test to tell Computers and Humans Apart. </a:t>
            </a:r>
            <a:endParaRPr sz="2000">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5"/>
          <p:cNvSpPr/>
          <p:nvPr/>
        </p:nvSpPr>
        <p:spPr>
          <a:xfrm>
            <a:off x="0" y="-27384"/>
            <a:ext cx="9144000" cy="692695"/>
          </a:xfrm>
          <a:prstGeom prst="rect">
            <a:avLst/>
          </a:prstGeom>
          <a:solidFill>
            <a:srgbClr val="F9A71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953734"/>
              </a:solidFill>
              <a:latin typeface="Arial"/>
              <a:ea typeface="Arial"/>
              <a:cs typeface="Arial"/>
              <a:sym typeface="Arial"/>
            </a:endParaRPr>
          </a:p>
        </p:txBody>
      </p:sp>
      <p:sp>
        <p:nvSpPr>
          <p:cNvPr id="212" name="Google Shape;212;p15"/>
          <p:cNvSpPr txBox="1"/>
          <p:nvPr/>
        </p:nvSpPr>
        <p:spPr>
          <a:xfrm>
            <a:off x="179512" y="116632"/>
            <a:ext cx="4896544" cy="54867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2400"/>
              <a:buFont typeface="Arial"/>
              <a:buNone/>
            </a:pPr>
            <a:r>
              <a:rPr lang="en-US" sz="2400">
                <a:solidFill>
                  <a:schemeClr val="lt1"/>
                </a:solidFill>
                <a:latin typeface="Arial"/>
                <a:ea typeface="Arial"/>
                <a:cs typeface="Arial"/>
                <a:sym typeface="Arial"/>
              </a:rPr>
              <a:t>3. Solutions</a:t>
            </a:r>
            <a:endParaRPr sz="2400">
              <a:solidFill>
                <a:schemeClr val="lt1"/>
              </a:solidFill>
              <a:latin typeface="Arial"/>
              <a:ea typeface="Arial"/>
              <a:cs typeface="Arial"/>
              <a:sym typeface="Arial"/>
            </a:endParaRPr>
          </a:p>
        </p:txBody>
      </p:sp>
      <p:pic>
        <p:nvPicPr>
          <p:cNvPr id="213" name="Google Shape;213;p15"/>
          <p:cNvPicPr preferRelativeResize="0"/>
          <p:nvPr/>
        </p:nvPicPr>
        <p:blipFill rotWithShape="1">
          <a:blip r:embed="rId3">
            <a:alphaModFix/>
          </a:blip>
          <a:srcRect/>
          <a:stretch/>
        </p:blipFill>
        <p:spPr>
          <a:xfrm>
            <a:off x="7092280" y="155175"/>
            <a:ext cx="1821336" cy="315673"/>
          </a:xfrm>
          <a:prstGeom prst="rect">
            <a:avLst/>
          </a:prstGeom>
          <a:noFill/>
          <a:ln>
            <a:noFill/>
          </a:ln>
        </p:spPr>
      </p:pic>
      <p:sp>
        <p:nvSpPr>
          <p:cNvPr id="214" name="Google Shape;214;p15"/>
          <p:cNvSpPr/>
          <p:nvPr/>
        </p:nvSpPr>
        <p:spPr>
          <a:xfrm>
            <a:off x="755576" y="2708920"/>
            <a:ext cx="2160240" cy="1584176"/>
          </a:xfrm>
          <a:prstGeom prst="rect">
            <a:avLst/>
          </a:prstGeom>
          <a:solidFill>
            <a:srgbClr val="FDE9D8"/>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Arial"/>
                <a:ea typeface="Arial"/>
                <a:cs typeface="Arial"/>
                <a:sym typeface="Arial"/>
              </a:rPr>
              <a:t>1. Randomize request time</a:t>
            </a:r>
            <a:endParaRPr/>
          </a:p>
        </p:txBody>
      </p:sp>
      <p:sp>
        <p:nvSpPr>
          <p:cNvPr id="215" name="Google Shape;215;p15"/>
          <p:cNvSpPr/>
          <p:nvPr/>
        </p:nvSpPr>
        <p:spPr>
          <a:xfrm>
            <a:off x="3233317" y="1052736"/>
            <a:ext cx="2160240" cy="1584176"/>
          </a:xfrm>
          <a:prstGeom prst="rect">
            <a:avLst/>
          </a:prstGeom>
          <a:solidFill>
            <a:srgbClr val="FDE9D8"/>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Arial"/>
                <a:ea typeface="Arial"/>
                <a:cs typeface="Arial"/>
                <a:sym typeface="Arial"/>
              </a:rPr>
              <a:t>2. Use realistic </a:t>
            </a:r>
            <a:r>
              <a:rPr lang="en-US" sz="1800" i="1">
                <a:solidFill>
                  <a:schemeClr val="dk1"/>
                </a:solidFill>
                <a:latin typeface="Arial"/>
                <a:ea typeface="Arial"/>
                <a:cs typeface="Arial"/>
                <a:sym typeface="Arial"/>
              </a:rPr>
              <a:t>headers</a:t>
            </a:r>
            <a:endParaRPr sz="1800">
              <a:solidFill>
                <a:schemeClr val="dk1"/>
              </a:solidFill>
              <a:latin typeface="Arial"/>
              <a:ea typeface="Arial"/>
              <a:cs typeface="Arial"/>
              <a:sym typeface="Arial"/>
            </a:endParaRPr>
          </a:p>
        </p:txBody>
      </p:sp>
      <p:sp>
        <p:nvSpPr>
          <p:cNvPr id="216" name="Google Shape;216;p15"/>
          <p:cNvSpPr/>
          <p:nvPr/>
        </p:nvSpPr>
        <p:spPr>
          <a:xfrm>
            <a:off x="3233317" y="4509120"/>
            <a:ext cx="2160240" cy="1584176"/>
          </a:xfrm>
          <a:prstGeom prst="rect">
            <a:avLst/>
          </a:prstGeom>
          <a:solidFill>
            <a:srgbClr val="FDE9D8"/>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Arial"/>
                <a:ea typeface="Arial"/>
                <a:cs typeface="Arial"/>
                <a:sym typeface="Arial"/>
              </a:rPr>
              <a:t>4. Use rotating </a:t>
            </a:r>
            <a:r>
              <a:rPr lang="en-US" sz="1800" i="1">
                <a:solidFill>
                  <a:schemeClr val="dk1"/>
                </a:solidFill>
                <a:latin typeface="Arial"/>
                <a:ea typeface="Arial"/>
                <a:cs typeface="Arial"/>
                <a:sym typeface="Arial"/>
              </a:rPr>
              <a:t>proxies</a:t>
            </a:r>
            <a:endParaRPr/>
          </a:p>
        </p:txBody>
      </p:sp>
      <p:sp>
        <p:nvSpPr>
          <p:cNvPr id="217" name="Google Shape;217;p15"/>
          <p:cNvSpPr/>
          <p:nvPr/>
        </p:nvSpPr>
        <p:spPr>
          <a:xfrm>
            <a:off x="5711058" y="2636912"/>
            <a:ext cx="2160240" cy="1584176"/>
          </a:xfrm>
          <a:prstGeom prst="rect">
            <a:avLst/>
          </a:prstGeom>
          <a:solidFill>
            <a:srgbClr val="FDE9D8"/>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Arial"/>
                <a:ea typeface="Arial"/>
                <a:cs typeface="Arial"/>
                <a:sym typeface="Arial"/>
              </a:rPr>
              <a:t>3. CAPTCHA detector</a:t>
            </a:r>
            <a:endParaRPr/>
          </a:p>
        </p:txBody>
      </p:sp>
      <p:cxnSp>
        <p:nvCxnSpPr>
          <p:cNvPr id="218" name="Google Shape;218;p15"/>
          <p:cNvCxnSpPr>
            <a:stCxn id="214" idx="0"/>
            <a:endCxn id="215" idx="1"/>
          </p:cNvCxnSpPr>
          <p:nvPr/>
        </p:nvCxnSpPr>
        <p:spPr>
          <a:xfrm rot="-5400000">
            <a:off x="2102546" y="1578070"/>
            <a:ext cx="864000" cy="1397700"/>
          </a:xfrm>
          <a:prstGeom prst="curvedConnector2">
            <a:avLst/>
          </a:prstGeom>
          <a:noFill/>
          <a:ln w="9525" cap="flat" cmpd="sng">
            <a:solidFill>
              <a:srgbClr val="4A7DBA"/>
            </a:solidFill>
            <a:prstDash val="solid"/>
            <a:round/>
            <a:headEnd type="none" w="sm" len="sm"/>
            <a:tailEnd type="triangle" w="med" len="med"/>
          </a:ln>
        </p:spPr>
      </p:cxnSp>
      <p:cxnSp>
        <p:nvCxnSpPr>
          <p:cNvPr id="219" name="Google Shape;219;p15"/>
          <p:cNvCxnSpPr>
            <a:stCxn id="215" idx="3"/>
            <a:endCxn id="217" idx="0"/>
          </p:cNvCxnSpPr>
          <p:nvPr/>
        </p:nvCxnSpPr>
        <p:spPr>
          <a:xfrm>
            <a:off x="5393557" y="1844824"/>
            <a:ext cx="1397700" cy="792000"/>
          </a:xfrm>
          <a:prstGeom prst="curvedConnector2">
            <a:avLst/>
          </a:prstGeom>
          <a:noFill/>
          <a:ln w="9525" cap="flat" cmpd="sng">
            <a:solidFill>
              <a:srgbClr val="4A7DBA"/>
            </a:solidFill>
            <a:prstDash val="solid"/>
            <a:round/>
            <a:headEnd type="none" w="sm" len="sm"/>
            <a:tailEnd type="triangle" w="med" len="med"/>
          </a:ln>
        </p:spPr>
      </p:cxnSp>
      <p:cxnSp>
        <p:nvCxnSpPr>
          <p:cNvPr id="220" name="Google Shape;220;p15"/>
          <p:cNvCxnSpPr>
            <a:stCxn id="217" idx="2"/>
            <a:endCxn id="216" idx="3"/>
          </p:cNvCxnSpPr>
          <p:nvPr/>
        </p:nvCxnSpPr>
        <p:spPr>
          <a:xfrm rot="5400000">
            <a:off x="5552328" y="4062238"/>
            <a:ext cx="1080000" cy="1397700"/>
          </a:xfrm>
          <a:prstGeom prst="curvedConnector2">
            <a:avLst/>
          </a:prstGeom>
          <a:noFill/>
          <a:ln w="9525" cap="flat" cmpd="sng">
            <a:solidFill>
              <a:srgbClr val="4A7DBA"/>
            </a:solidFill>
            <a:prstDash val="solid"/>
            <a:round/>
            <a:headEnd type="none" w="sm" len="sm"/>
            <a:tailEnd type="triangle" w="med" len="med"/>
          </a:ln>
        </p:spPr>
      </p:cxnSp>
      <p:cxnSp>
        <p:nvCxnSpPr>
          <p:cNvPr id="221" name="Google Shape;221;p15"/>
          <p:cNvCxnSpPr>
            <a:stCxn id="216" idx="1"/>
            <a:endCxn id="214" idx="2"/>
          </p:cNvCxnSpPr>
          <p:nvPr/>
        </p:nvCxnSpPr>
        <p:spPr>
          <a:xfrm rot="10800000">
            <a:off x="1835617" y="4293208"/>
            <a:ext cx="1397700" cy="1008000"/>
          </a:xfrm>
          <a:prstGeom prst="curvedConnector2">
            <a:avLst/>
          </a:prstGeom>
          <a:noFill/>
          <a:ln w="9525" cap="flat" cmpd="sng">
            <a:solidFill>
              <a:srgbClr val="4A7DBA"/>
            </a:solidFill>
            <a:prstDash val="solid"/>
            <a:round/>
            <a:headEnd type="none" w="sm" len="sm"/>
            <a:tailEnd type="triangl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6"/>
          <p:cNvSpPr/>
          <p:nvPr/>
        </p:nvSpPr>
        <p:spPr>
          <a:xfrm>
            <a:off x="0" y="-27384"/>
            <a:ext cx="9144000" cy="692695"/>
          </a:xfrm>
          <a:prstGeom prst="rect">
            <a:avLst/>
          </a:prstGeom>
          <a:solidFill>
            <a:srgbClr val="F9A71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953734"/>
              </a:solidFill>
              <a:latin typeface="Arial"/>
              <a:ea typeface="Arial"/>
              <a:cs typeface="Arial"/>
              <a:sym typeface="Arial"/>
            </a:endParaRPr>
          </a:p>
        </p:txBody>
      </p:sp>
      <p:sp>
        <p:nvSpPr>
          <p:cNvPr id="228" name="Google Shape;228;p16"/>
          <p:cNvSpPr txBox="1"/>
          <p:nvPr/>
        </p:nvSpPr>
        <p:spPr>
          <a:xfrm>
            <a:off x="179512" y="116632"/>
            <a:ext cx="4896544" cy="54867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2400"/>
              <a:buFont typeface="Arial"/>
              <a:buNone/>
            </a:pPr>
            <a:r>
              <a:rPr lang="en-US" sz="2400">
                <a:solidFill>
                  <a:schemeClr val="lt1"/>
                </a:solidFill>
                <a:latin typeface="Arial"/>
                <a:ea typeface="Arial"/>
                <a:cs typeface="Arial"/>
                <a:sym typeface="Arial"/>
              </a:rPr>
              <a:t>3.1. Time randomization</a:t>
            </a:r>
            <a:endParaRPr sz="2400">
              <a:solidFill>
                <a:schemeClr val="lt1"/>
              </a:solidFill>
              <a:latin typeface="Arial"/>
              <a:ea typeface="Arial"/>
              <a:cs typeface="Arial"/>
              <a:sym typeface="Arial"/>
            </a:endParaRPr>
          </a:p>
        </p:txBody>
      </p:sp>
      <p:pic>
        <p:nvPicPr>
          <p:cNvPr id="229" name="Google Shape;229;p16"/>
          <p:cNvPicPr preferRelativeResize="0"/>
          <p:nvPr/>
        </p:nvPicPr>
        <p:blipFill rotWithShape="1">
          <a:blip r:embed="rId3">
            <a:alphaModFix/>
          </a:blip>
          <a:srcRect/>
          <a:stretch/>
        </p:blipFill>
        <p:spPr>
          <a:xfrm>
            <a:off x="7092280" y="155175"/>
            <a:ext cx="1821336" cy="315673"/>
          </a:xfrm>
          <a:prstGeom prst="rect">
            <a:avLst/>
          </a:prstGeom>
          <a:noFill/>
          <a:ln>
            <a:noFill/>
          </a:ln>
        </p:spPr>
      </p:pic>
      <p:sp>
        <p:nvSpPr>
          <p:cNvPr id="230" name="Google Shape;230;p16"/>
          <p:cNvSpPr txBox="1"/>
          <p:nvPr/>
        </p:nvSpPr>
        <p:spPr>
          <a:xfrm>
            <a:off x="575556" y="1052736"/>
            <a:ext cx="7992888" cy="1275157"/>
          </a:xfrm>
          <a:prstGeom prst="rect">
            <a:avLst/>
          </a:prstGeom>
          <a:noFill/>
          <a:ln>
            <a:noFill/>
          </a:ln>
        </p:spPr>
        <p:txBody>
          <a:bodyPr spcFirstLastPara="1" wrap="square" lIns="91425" tIns="45700" rIns="91425" bIns="45700" anchor="t" anchorCtr="0">
            <a:spAutoFit/>
          </a:bodyPr>
          <a:lstStyle/>
          <a:p>
            <a:pPr marL="0" marR="0" lvl="0" indent="0" algn="just" rtl="0">
              <a:lnSpc>
                <a:spcPct val="115000"/>
              </a:lnSpc>
              <a:spcBef>
                <a:spcPts val="0"/>
              </a:spcBef>
              <a:spcAft>
                <a:spcPts val="0"/>
              </a:spcAft>
              <a:buNone/>
            </a:pPr>
            <a:r>
              <a:rPr lang="en-US" sz="1800">
                <a:solidFill>
                  <a:schemeClr val="dk1"/>
                </a:solidFill>
                <a:latin typeface="Arial"/>
                <a:ea typeface="Arial"/>
                <a:cs typeface="Arial"/>
                <a:sym typeface="Arial"/>
              </a:rPr>
              <a:t>We can bypass some detections by:</a:t>
            </a:r>
            <a:endParaRPr/>
          </a:p>
          <a:p>
            <a:pPr marL="457200" marR="0" lvl="0" indent="-457200" algn="just" rtl="0">
              <a:lnSpc>
                <a:spcPct val="115000"/>
              </a:lnSpc>
              <a:spcBef>
                <a:spcPts val="1000"/>
              </a:spcBef>
              <a:spcAft>
                <a:spcPts val="0"/>
              </a:spcAft>
              <a:buClr>
                <a:schemeClr val="dk1"/>
              </a:buClr>
              <a:buSzPts val="1800"/>
              <a:buFont typeface="Arial"/>
              <a:buAutoNum type="arabicPeriod"/>
            </a:pPr>
            <a:r>
              <a:rPr lang="en-US" sz="1800">
                <a:solidFill>
                  <a:schemeClr val="dk1"/>
                </a:solidFill>
                <a:latin typeface="Arial"/>
                <a:ea typeface="Arial"/>
                <a:cs typeface="Arial"/>
                <a:sym typeface="Arial"/>
              </a:rPr>
              <a:t>Waiting more than ~0.6 seconds between requests</a:t>
            </a:r>
            <a:endParaRPr/>
          </a:p>
          <a:p>
            <a:pPr marL="457200" marR="0" lvl="0" indent="-457200" algn="just" rtl="0">
              <a:lnSpc>
                <a:spcPct val="115000"/>
              </a:lnSpc>
              <a:spcBef>
                <a:spcPts val="1000"/>
              </a:spcBef>
              <a:spcAft>
                <a:spcPts val="0"/>
              </a:spcAft>
              <a:buClr>
                <a:schemeClr val="dk1"/>
              </a:buClr>
              <a:buSzPts val="1800"/>
              <a:buFont typeface="Arial"/>
              <a:buAutoNum type="arabicPeriod"/>
            </a:pPr>
            <a:r>
              <a:rPr lang="en-US" sz="1800">
                <a:solidFill>
                  <a:schemeClr val="dk1"/>
                </a:solidFill>
                <a:latin typeface="Arial"/>
                <a:ea typeface="Arial"/>
                <a:cs typeface="Arial"/>
                <a:sym typeface="Arial"/>
              </a:rPr>
              <a:t>Randomizing the time between requests</a:t>
            </a:r>
            <a:endParaRPr/>
          </a:p>
        </p:txBody>
      </p:sp>
      <p:pic>
        <p:nvPicPr>
          <p:cNvPr id="231" name="Google Shape;231;p16"/>
          <p:cNvPicPr preferRelativeResize="0"/>
          <p:nvPr/>
        </p:nvPicPr>
        <p:blipFill rotWithShape="1">
          <a:blip r:embed="rId4">
            <a:alphaModFix/>
          </a:blip>
          <a:srcRect/>
          <a:stretch/>
        </p:blipFill>
        <p:spPr>
          <a:xfrm>
            <a:off x="1469897" y="3074955"/>
            <a:ext cx="6204205" cy="708089"/>
          </a:xfrm>
          <a:prstGeom prst="rect">
            <a:avLst/>
          </a:prstGeom>
          <a:noFill/>
          <a:ln>
            <a:noFill/>
          </a:ln>
        </p:spPr>
      </p:pic>
      <p:pic>
        <p:nvPicPr>
          <p:cNvPr id="232" name="Google Shape;232;p16"/>
          <p:cNvPicPr preferRelativeResize="0"/>
          <p:nvPr/>
        </p:nvPicPr>
        <p:blipFill rotWithShape="1">
          <a:blip r:embed="rId5">
            <a:alphaModFix/>
          </a:blip>
          <a:srcRect/>
          <a:stretch/>
        </p:blipFill>
        <p:spPr>
          <a:xfrm>
            <a:off x="1469897" y="4146481"/>
            <a:ext cx="3462143" cy="632354"/>
          </a:xfrm>
          <a:prstGeom prst="rect">
            <a:avLst/>
          </a:prstGeom>
          <a:noFill/>
          <a:ln>
            <a:noFill/>
          </a:ln>
        </p:spPr>
      </p:pic>
      <p:pic>
        <p:nvPicPr>
          <p:cNvPr id="233" name="Google Shape;233;p16" descr="Random Generator Online Tools | RandomReady.com"/>
          <p:cNvPicPr preferRelativeResize="0"/>
          <p:nvPr/>
        </p:nvPicPr>
        <p:blipFill rotWithShape="1">
          <a:blip r:embed="rId6">
            <a:alphaModFix/>
          </a:blip>
          <a:srcRect/>
          <a:stretch/>
        </p:blipFill>
        <p:spPr>
          <a:xfrm>
            <a:off x="5964386" y="4146481"/>
            <a:ext cx="2000250" cy="2000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7"/>
          <p:cNvSpPr/>
          <p:nvPr/>
        </p:nvSpPr>
        <p:spPr>
          <a:xfrm>
            <a:off x="0" y="-27384"/>
            <a:ext cx="9144000" cy="692695"/>
          </a:xfrm>
          <a:prstGeom prst="rect">
            <a:avLst/>
          </a:prstGeom>
          <a:solidFill>
            <a:srgbClr val="F9A71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953734"/>
              </a:solidFill>
              <a:latin typeface="Arial"/>
              <a:ea typeface="Arial"/>
              <a:cs typeface="Arial"/>
              <a:sym typeface="Arial"/>
            </a:endParaRPr>
          </a:p>
        </p:txBody>
      </p:sp>
      <p:sp>
        <p:nvSpPr>
          <p:cNvPr id="240" name="Google Shape;240;p17"/>
          <p:cNvSpPr txBox="1"/>
          <p:nvPr/>
        </p:nvSpPr>
        <p:spPr>
          <a:xfrm>
            <a:off x="179512" y="116632"/>
            <a:ext cx="4896544" cy="54867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2400"/>
              <a:buFont typeface="Arial"/>
              <a:buNone/>
            </a:pPr>
            <a:r>
              <a:rPr lang="en-US" sz="2400">
                <a:solidFill>
                  <a:schemeClr val="lt1"/>
                </a:solidFill>
                <a:latin typeface="Arial"/>
                <a:ea typeface="Arial"/>
                <a:cs typeface="Arial"/>
                <a:sym typeface="Arial"/>
              </a:rPr>
              <a:t>3.2. Realistic headers</a:t>
            </a:r>
            <a:endParaRPr sz="2400">
              <a:solidFill>
                <a:schemeClr val="lt1"/>
              </a:solidFill>
              <a:latin typeface="Arial"/>
              <a:ea typeface="Arial"/>
              <a:cs typeface="Arial"/>
              <a:sym typeface="Arial"/>
            </a:endParaRPr>
          </a:p>
        </p:txBody>
      </p:sp>
      <p:pic>
        <p:nvPicPr>
          <p:cNvPr id="241" name="Google Shape;241;p17"/>
          <p:cNvPicPr preferRelativeResize="0"/>
          <p:nvPr/>
        </p:nvPicPr>
        <p:blipFill rotWithShape="1">
          <a:blip r:embed="rId3">
            <a:alphaModFix/>
          </a:blip>
          <a:srcRect/>
          <a:stretch/>
        </p:blipFill>
        <p:spPr>
          <a:xfrm>
            <a:off x="7092280" y="155175"/>
            <a:ext cx="1821336" cy="315673"/>
          </a:xfrm>
          <a:prstGeom prst="rect">
            <a:avLst/>
          </a:prstGeom>
          <a:noFill/>
          <a:ln>
            <a:noFill/>
          </a:ln>
        </p:spPr>
      </p:pic>
      <p:sp>
        <p:nvSpPr>
          <p:cNvPr id="242" name="Google Shape;242;p17"/>
          <p:cNvSpPr txBox="1"/>
          <p:nvPr/>
        </p:nvSpPr>
        <p:spPr>
          <a:xfrm>
            <a:off x="575556" y="1052736"/>
            <a:ext cx="7992888" cy="1179041"/>
          </a:xfrm>
          <a:prstGeom prst="rect">
            <a:avLst/>
          </a:prstGeom>
          <a:noFill/>
          <a:ln>
            <a:noFill/>
          </a:ln>
        </p:spPr>
        <p:txBody>
          <a:bodyPr spcFirstLastPara="1" wrap="square" lIns="91425" tIns="45700" rIns="91425" bIns="45700" anchor="t" anchorCtr="0">
            <a:spAutoFit/>
          </a:bodyPr>
          <a:lstStyle/>
          <a:p>
            <a:pPr marL="0" marR="0" lvl="0" indent="0" algn="just" rtl="0">
              <a:lnSpc>
                <a:spcPct val="115000"/>
              </a:lnSpc>
              <a:spcBef>
                <a:spcPts val="0"/>
              </a:spcBef>
              <a:spcAft>
                <a:spcPts val="0"/>
              </a:spcAft>
              <a:buNone/>
            </a:pPr>
            <a:r>
              <a:rPr lang="en-US" sz="1800">
                <a:solidFill>
                  <a:schemeClr val="dk1"/>
                </a:solidFill>
                <a:latin typeface="Arial"/>
                <a:ea typeface="Arial"/>
                <a:cs typeface="Arial"/>
                <a:sym typeface="Arial"/>
              </a:rPr>
              <a:t>Headers contain information about the browser and OS, by using them we can “fake” the browser we are using</a:t>
            </a:r>
            <a:endParaRPr/>
          </a:p>
          <a:p>
            <a:pPr marL="0" marR="0" lvl="0" indent="0" algn="just" rtl="0">
              <a:lnSpc>
                <a:spcPct val="115000"/>
              </a:lnSpc>
              <a:spcBef>
                <a:spcPts val="1000"/>
              </a:spcBef>
              <a:spcAft>
                <a:spcPts val="0"/>
              </a:spcAft>
              <a:buNone/>
            </a:pPr>
            <a:r>
              <a:rPr lang="en-US" sz="1800">
                <a:solidFill>
                  <a:schemeClr val="dk1"/>
                </a:solidFill>
                <a:latin typeface="Arial"/>
                <a:ea typeface="Arial"/>
                <a:cs typeface="Arial"/>
                <a:sym typeface="Arial"/>
              </a:rPr>
              <a:t>Also, we can add some other information, such as the </a:t>
            </a:r>
            <a:r>
              <a:rPr lang="en-US" sz="1800" i="1">
                <a:solidFill>
                  <a:schemeClr val="dk1"/>
                </a:solidFill>
                <a:latin typeface="Arial"/>
                <a:ea typeface="Arial"/>
                <a:cs typeface="Arial"/>
                <a:sym typeface="Arial"/>
              </a:rPr>
              <a:t>referer</a:t>
            </a:r>
            <a:endParaRPr sz="1800">
              <a:solidFill>
                <a:schemeClr val="dk1"/>
              </a:solidFill>
              <a:latin typeface="Arial"/>
              <a:ea typeface="Arial"/>
              <a:cs typeface="Arial"/>
              <a:sym typeface="Arial"/>
            </a:endParaRPr>
          </a:p>
        </p:txBody>
      </p:sp>
      <p:pic>
        <p:nvPicPr>
          <p:cNvPr id="243" name="Google Shape;243;p17"/>
          <p:cNvPicPr preferRelativeResize="0"/>
          <p:nvPr/>
        </p:nvPicPr>
        <p:blipFill rotWithShape="1">
          <a:blip r:embed="rId4">
            <a:alphaModFix/>
          </a:blip>
          <a:srcRect/>
          <a:stretch/>
        </p:blipFill>
        <p:spPr>
          <a:xfrm>
            <a:off x="2281237" y="2619202"/>
            <a:ext cx="4581525" cy="3571875"/>
          </a:xfrm>
          <a:prstGeom prst="rect">
            <a:avLst/>
          </a:prstGeom>
          <a:noFill/>
          <a:ln>
            <a:noFill/>
          </a:ln>
        </p:spPr>
      </p:pic>
      <p:sp>
        <p:nvSpPr>
          <p:cNvPr id="244" name="Google Shape;244;p17"/>
          <p:cNvSpPr txBox="1"/>
          <p:nvPr/>
        </p:nvSpPr>
        <p:spPr>
          <a:xfrm>
            <a:off x="1000081" y="6246347"/>
            <a:ext cx="7992900" cy="400200"/>
          </a:xfrm>
          <a:prstGeom prst="rect">
            <a:avLst/>
          </a:prstGeom>
          <a:noFill/>
          <a:ln>
            <a:noFill/>
          </a:ln>
        </p:spPr>
        <p:txBody>
          <a:bodyPr spcFirstLastPara="1" wrap="square" lIns="91425" tIns="45700" rIns="91425" bIns="45700" anchor="t" anchorCtr="0">
            <a:spAutoFit/>
          </a:bodyPr>
          <a:lstStyle/>
          <a:p>
            <a:pPr marL="0" marR="0" lvl="0" indent="0" algn="just" rtl="0">
              <a:lnSpc>
                <a:spcPct val="115000"/>
              </a:lnSpc>
              <a:spcBef>
                <a:spcPts val="0"/>
              </a:spcBef>
              <a:spcAft>
                <a:spcPts val="0"/>
              </a:spcAft>
              <a:buNone/>
            </a:pPr>
            <a:r>
              <a:rPr lang="en-US" sz="2000" i="1">
                <a:solidFill>
                  <a:schemeClr val="dk1"/>
                </a:solidFill>
                <a:latin typeface="Arial"/>
                <a:ea typeface="Arial"/>
                <a:cs typeface="Arial"/>
                <a:sym typeface="Arial"/>
              </a:rPr>
              <a:t>Tip: rotating the headers too may also avoid some detection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8"/>
          <p:cNvSpPr/>
          <p:nvPr/>
        </p:nvSpPr>
        <p:spPr>
          <a:xfrm>
            <a:off x="0" y="-27384"/>
            <a:ext cx="9144000" cy="692695"/>
          </a:xfrm>
          <a:prstGeom prst="rect">
            <a:avLst/>
          </a:prstGeom>
          <a:solidFill>
            <a:srgbClr val="F9A71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953734"/>
              </a:solidFill>
              <a:latin typeface="Arial"/>
              <a:ea typeface="Arial"/>
              <a:cs typeface="Arial"/>
              <a:sym typeface="Arial"/>
            </a:endParaRPr>
          </a:p>
        </p:txBody>
      </p:sp>
      <p:sp>
        <p:nvSpPr>
          <p:cNvPr id="251" name="Google Shape;251;p18"/>
          <p:cNvSpPr txBox="1"/>
          <p:nvPr/>
        </p:nvSpPr>
        <p:spPr>
          <a:xfrm>
            <a:off x="179512" y="116632"/>
            <a:ext cx="4896544" cy="54867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2400"/>
              <a:buFont typeface="Arial"/>
              <a:buNone/>
            </a:pPr>
            <a:r>
              <a:rPr lang="en-US" sz="2400">
                <a:solidFill>
                  <a:schemeClr val="lt1"/>
                </a:solidFill>
                <a:latin typeface="Arial"/>
                <a:ea typeface="Arial"/>
                <a:cs typeface="Arial"/>
                <a:sym typeface="Arial"/>
              </a:rPr>
              <a:t>3.3. CAPTCHA detector</a:t>
            </a:r>
            <a:endParaRPr sz="2400">
              <a:solidFill>
                <a:schemeClr val="lt1"/>
              </a:solidFill>
              <a:latin typeface="Arial"/>
              <a:ea typeface="Arial"/>
              <a:cs typeface="Arial"/>
              <a:sym typeface="Arial"/>
            </a:endParaRPr>
          </a:p>
        </p:txBody>
      </p:sp>
      <p:pic>
        <p:nvPicPr>
          <p:cNvPr id="252" name="Google Shape;252;p18"/>
          <p:cNvPicPr preferRelativeResize="0"/>
          <p:nvPr/>
        </p:nvPicPr>
        <p:blipFill rotWithShape="1">
          <a:blip r:embed="rId3">
            <a:alphaModFix/>
          </a:blip>
          <a:srcRect/>
          <a:stretch/>
        </p:blipFill>
        <p:spPr>
          <a:xfrm>
            <a:off x="7092280" y="155175"/>
            <a:ext cx="1821336" cy="315673"/>
          </a:xfrm>
          <a:prstGeom prst="rect">
            <a:avLst/>
          </a:prstGeom>
          <a:noFill/>
          <a:ln>
            <a:noFill/>
          </a:ln>
        </p:spPr>
      </p:pic>
      <p:sp>
        <p:nvSpPr>
          <p:cNvPr id="253" name="Google Shape;253;p18"/>
          <p:cNvSpPr txBox="1"/>
          <p:nvPr/>
        </p:nvSpPr>
        <p:spPr>
          <a:xfrm>
            <a:off x="575556" y="687055"/>
            <a:ext cx="7992888" cy="1912255"/>
          </a:xfrm>
          <a:prstGeom prst="rect">
            <a:avLst/>
          </a:prstGeom>
          <a:noFill/>
          <a:ln>
            <a:noFill/>
          </a:ln>
        </p:spPr>
        <p:txBody>
          <a:bodyPr spcFirstLastPara="1" wrap="square" lIns="91425" tIns="45700" rIns="91425" bIns="45700" anchor="t" anchorCtr="0">
            <a:spAutoFit/>
          </a:bodyPr>
          <a:lstStyle/>
          <a:p>
            <a:pPr marL="0" marR="0" lvl="0" indent="0" algn="just" rtl="0">
              <a:lnSpc>
                <a:spcPct val="115000"/>
              </a:lnSpc>
              <a:spcBef>
                <a:spcPts val="0"/>
              </a:spcBef>
              <a:spcAft>
                <a:spcPts val="0"/>
              </a:spcAft>
              <a:buNone/>
            </a:pPr>
            <a:r>
              <a:rPr lang="en-US" sz="1800">
                <a:solidFill>
                  <a:schemeClr val="dk1"/>
                </a:solidFill>
                <a:latin typeface="Arial"/>
                <a:ea typeface="Arial"/>
                <a:cs typeface="Arial"/>
                <a:sym typeface="Arial"/>
              </a:rPr>
              <a:t>Even with randomized times and headers, Google will know if there is a bot after some time</a:t>
            </a:r>
            <a:endParaRPr/>
          </a:p>
          <a:p>
            <a:pPr marL="342900" marR="0" lvl="0" indent="-342900" algn="just" rtl="0">
              <a:lnSpc>
                <a:spcPct val="115000"/>
              </a:lnSpc>
              <a:spcBef>
                <a:spcPts val="100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We need to detect those pesky CAPTCHAs!</a:t>
            </a:r>
            <a:endParaRPr/>
          </a:p>
          <a:p>
            <a:pPr marL="0" marR="0" lvl="0" indent="0" algn="just" rtl="0">
              <a:lnSpc>
                <a:spcPct val="115000"/>
              </a:lnSpc>
              <a:spcBef>
                <a:spcPts val="1000"/>
              </a:spcBef>
              <a:spcAft>
                <a:spcPts val="0"/>
              </a:spcAft>
              <a:buNone/>
            </a:pPr>
            <a:r>
              <a:rPr lang="en-US" sz="1800">
                <a:solidFill>
                  <a:schemeClr val="dk1"/>
                </a:solidFill>
                <a:latin typeface="Arial"/>
                <a:ea typeface="Arial"/>
                <a:cs typeface="Arial"/>
                <a:sym typeface="Arial"/>
              </a:rPr>
              <a:t>It turns out, most of the time it is pretty easy by searching for any </a:t>
            </a:r>
            <a:r>
              <a:rPr lang="en-US" sz="1800" i="1">
                <a:solidFill>
                  <a:schemeClr val="dk1"/>
                </a:solidFill>
                <a:latin typeface="Arial"/>
                <a:ea typeface="Arial"/>
                <a:cs typeface="Arial"/>
                <a:sym typeface="Arial"/>
              </a:rPr>
              <a:t>captcha </a:t>
            </a:r>
            <a:r>
              <a:rPr lang="en-US" sz="1800">
                <a:solidFill>
                  <a:schemeClr val="dk1"/>
                </a:solidFill>
                <a:latin typeface="Arial"/>
                <a:ea typeface="Arial"/>
                <a:cs typeface="Arial"/>
                <a:sym typeface="Arial"/>
              </a:rPr>
              <a:t>instance in the webpage</a:t>
            </a:r>
            <a:endParaRPr sz="1800">
              <a:solidFill>
                <a:schemeClr val="dk1"/>
              </a:solidFill>
              <a:latin typeface="Arial"/>
              <a:ea typeface="Arial"/>
              <a:cs typeface="Arial"/>
              <a:sym typeface="Arial"/>
            </a:endParaRPr>
          </a:p>
        </p:txBody>
      </p:sp>
      <p:pic>
        <p:nvPicPr>
          <p:cNvPr id="254" name="Google Shape;254;p18" descr="CAPTCHA Can Ruin Your UX. Here&amp;#39;s How to Use it Right"/>
          <p:cNvPicPr preferRelativeResize="0"/>
          <p:nvPr/>
        </p:nvPicPr>
        <p:blipFill rotWithShape="1">
          <a:blip r:embed="rId4">
            <a:alphaModFix/>
          </a:blip>
          <a:srcRect/>
          <a:stretch/>
        </p:blipFill>
        <p:spPr>
          <a:xfrm>
            <a:off x="683568" y="2735950"/>
            <a:ext cx="2376264" cy="3434995"/>
          </a:xfrm>
          <a:prstGeom prst="rect">
            <a:avLst/>
          </a:prstGeom>
          <a:noFill/>
          <a:ln>
            <a:noFill/>
          </a:ln>
        </p:spPr>
      </p:pic>
      <p:pic>
        <p:nvPicPr>
          <p:cNvPr id="255" name="Google Shape;255;p18"/>
          <p:cNvPicPr preferRelativeResize="0"/>
          <p:nvPr/>
        </p:nvPicPr>
        <p:blipFill rotWithShape="1">
          <a:blip r:embed="rId5">
            <a:alphaModFix/>
          </a:blip>
          <a:srcRect/>
          <a:stretch/>
        </p:blipFill>
        <p:spPr>
          <a:xfrm>
            <a:off x="4139952" y="3933056"/>
            <a:ext cx="4551067" cy="1048600"/>
          </a:xfrm>
          <a:prstGeom prst="rect">
            <a:avLst/>
          </a:prstGeom>
          <a:noFill/>
          <a:ln>
            <a:noFill/>
          </a:ln>
        </p:spPr>
      </p:pic>
      <p:cxnSp>
        <p:nvCxnSpPr>
          <p:cNvPr id="256" name="Google Shape;256;p18"/>
          <p:cNvCxnSpPr>
            <a:stCxn id="254" idx="3"/>
            <a:endCxn id="255" idx="1"/>
          </p:cNvCxnSpPr>
          <p:nvPr/>
        </p:nvCxnSpPr>
        <p:spPr>
          <a:xfrm>
            <a:off x="3059832" y="4453448"/>
            <a:ext cx="1080000" cy="3900"/>
          </a:xfrm>
          <a:prstGeom prst="straightConnector1">
            <a:avLst/>
          </a:prstGeom>
          <a:noFill/>
          <a:ln w="9525" cap="flat" cmpd="sng">
            <a:solidFill>
              <a:srgbClr val="4A7DBA"/>
            </a:solidFill>
            <a:prstDash val="solid"/>
            <a:round/>
            <a:headEnd type="none" w="sm" len="sm"/>
            <a:tailEnd type="triangle" w="med" len="me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19"/>
          <p:cNvSpPr/>
          <p:nvPr/>
        </p:nvSpPr>
        <p:spPr>
          <a:xfrm>
            <a:off x="0" y="-27384"/>
            <a:ext cx="9144000" cy="692695"/>
          </a:xfrm>
          <a:prstGeom prst="rect">
            <a:avLst/>
          </a:prstGeom>
          <a:solidFill>
            <a:srgbClr val="F9A71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953734"/>
              </a:solidFill>
              <a:latin typeface="Arial"/>
              <a:ea typeface="Arial"/>
              <a:cs typeface="Arial"/>
              <a:sym typeface="Arial"/>
            </a:endParaRPr>
          </a:p>
        </p:txBody>
      </p:sp>
      <p:sp>
        <p:nvSpPr>
          <p:cNvPr id="263" name="Google Shape;263;p19"/>
          <p:cNvSpPr txBox="1"/>
          <p:nvPr/>
        </p:nvSpPr>
        <p:spPr>
          <a:xfrm>
            <a:off x="179512" y="116632"/>
            <a:ext cx="4896544" cy="54867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2400"/>
              <a:buFont typeface="Arial"/>
              <a:buNone/>
            </a:pPr>
            <a:r>
              <a:rPr lang="en-US" sz="2400">
                <a:solidFill>
                  <a:schemeClr val="lt1"/>
                </a:solidFill>
                <a:latin typeface="Arial"/>
                <a:ea typeface="Arial"/>
                <a:cs typeface="Arial"/>
                <a:sym typeface="Arial"/>
              </a:rPr>
              <a:t>3.4. Rotating proxies</a:t>
            </a:r>
            <a:endParaRPr sz="2400">
              <a:solidFill>
                <a:schemeClr val="lt1"/>
              </a:solidFill>
              <a:latin typeface="Arial"/>
              <a:ea typeface="Arial"/>
              <a:cs typeface="Arial"/>
              <a:sym typeface="Arial"/>
            </a:endParaRPr>
          </a:p>
        </p:txBody>
      </p:sp>
      <p:pic>
        <p:nvPicPr>
          <p:cNvPr id="264" name="Google Shape;264;p19"/>
          <p:cNvPicPr preferRelativeResize="0"/>
          <p:nvPr/>
        </p:nvPicPr>
        <p:blipFill rotWithShape="1">
          <a:blip r:embed="rId3">
            <a:alphaModFix/>
          </a:blip>
          <a:srcRect/>
          <a:stretch/>
        </p:blipFill>
        <p:spPr>
          <a:xfrm>
            <a:off x="7092280" y="155175"/>
            <a:ext cx="1821336" cy="315673"/>
          </a:xfrm>
          <a:prstGeom prst="rect">
            <a:avLst/>
          </a:prstGeom>
          <a:noFill/>
          <a:ln>
            <a:noFill/>
          </a:ln>
        </p:spPr>
      </p:pic>
      <p:sp>
        <p:nvSpPr>
          <p:cNvPr id="265" name="Google Shape;265;p19"/>
          <p:cNvSpPr txBox="1"/>
          <p:nvPr/>
        </p:nvSpPr>
        <p:spPr>
          <a:xfrm>
            <a:off x="575556" y="1052736"/>
            <a:ext cx="7992888" cy="1146917"/>
          </a:xfrm>
          <a:prstGeom prst="rect">
            <a:avLst/>
          </a:prstGeom>
          <a:noFill/>
          <a:ln>
            <a:noFill/>
          </a:ln>
        </p:spPr>
        <p:txBody>
          <a:bodyPr spcFirstLastPara="1" wrap="square" lIns="91425" tIns="45700" rIns="91425" bIns="45700" anchor="t" anchorCtr="0">
            <a:spAutoFit/>
          </a:bodyPr>
          <a:lstStyle/>
          <a:p>
            <a:pPr marL="0" marR="0" lvl="0" indent="0" algn="just" rtl="0">
              <a:lnSpc>
                <a:spcPct val="115000"/>
              </a:lnSpc>
              <a:spcBef>
                <a:spcPts val="0"/>
              </a:spcBef>
              <a:spcAft>
                <a:spcPts val="0"/>
              </a:spcAft>
              <a:buNone/>
            </a:pPr>
            <a:r>
              <a:rPr lang="en-US" sz="1800">
                <a:solidFill>
                  <a:schemeClr val="dk1"/>
                </a:solidFill>
                <a:latin typeface="Arial"/>
                <a:ea typeface="Arial"/>
                <a:cs typeface="Arial"/>
                <a:sym typeface="Arial"/>
              </a:rPr>
              <a:t>Even so, when detecting a CAPTCHA the parsing has to stop. We want a way to continue scraping after detection</a:t>
            </a:r>
            <a:endParaRPr/>
          </a:p>
          <a:p>
            <a:pPr marL="0" marR="0" lvl="0" indent="0" algn="just" rtl="0">
              <a:lnSpc>
                <a:spcPct val="115000"/>
              </a:lnSpc>
              <a:spcBef>
                <a:spcPts val="1000"/>
              </a:spcBef>
              <a:spcAft>
                <a:spcPts val="0"/>
              </a:spcAft>
              <a:buNone/>
            </a:pPr>
            <a:r>
              <a:rPr lang="en-US" sz="1800">
                <a:solidFill>
                  <a:schemeClr val="dk1"/>
                </a:solidFill>
                <a:latin typeface="Arial"/>
                <a:ea typeface="Arial"/>
                <a:cs typeface="Arial"/>
                <a:sym typeface="Arial"/>
              </a:rPr>
              <a:t>🡪 Use </a:t>
            </a:r>
            <a:r>
              <a:rPr lang="en-US" sz="1800" i="1">
                <a:solidFill>
                  <a:schemeClr val="dk1"/>
                </a:solidFill>
                <a:latin typeface="Arial"/>
                <a:ea typeface="Arial"/>
                <a:cs typeface="Arial"/>
                <a:sym typeface="Arial"/>
              </a:rPr>
              <a:t>proxy servers!</a:t>
            </a:r>
            <a:endParaRPr sz="1800">
              <a:solidFill>
                <a:schemeClr val="dk1"/>
              </a:solidFill>
              <a:latin typeface="Arial"/>
              <a:ea typeface="Arial"/>
              <a:cs typeface="Arial"/>
              <a:sym typeface="Arial"/>
            </a:endParaRPr>
          </a:p>
        </p:txBody>
      </p:sp>
      <p:pic>
        <p:nvPicPr>
          <p:cNvPr id="266" name="Google Shape;266;p19" descr="Proxy Server - What They Are &amp;amp; How to Use"/>
          <p:cNvPicPr preferRelativeResize="0"/>
          <p:nvPr/>
        </p:nvPicPr>
        <p:blipFill rotWithShape="1">
          <a:blip r:embed="rId4">
            <a:alphaModFix/>
          </a:blip>
          <a:srcRect/>
          <a:stretch/>
        </p:blipFill>
        <p:spPr>
          <a:xfrm>
            <a:off x="395536" y="2348880"/>
            <a:ext cx="7848872" cy="408522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2"/>
          <p:cNvSpPr/>
          <p:nvPr/>
        </p:nvSpPr>
        <p:spPr>
          <a:xfrm>
            <a:off x="0" y="0"/>
            <a:ext cx="9144000" cy="6858000"/>
          </a:xfrm>
          <a:prstGeom prst="rect">
            <a:avLst/>
          </a:prstGeom>
          <a:solidFill>
            <a:srgbClr val="F9A71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953734"/>
              </a:solidFill>
              <a:latin typeface="Arial"/>
              <a:ea typeface="Arial"/>
              <a:cs typeface="Arial"/>
              <a:sym typeface="Arial"/>
            </a:endParaRPr>
          </a:p>
        </p:txBody>
      </p:sp>
      <p:sp>
        <p:nvSpPr>
          <p:cNvPr id="57" name="Google Shape;57;p2"/>
          <p:cNvSpPr txBox="1">
            <a:spLocks noGrp="1"/>
          </p:cNvSpPr>
          <p:nvPr>
            <p:ph type="ctrTitle"/>
          </p:nvPr>
        </p:nvSpPr>
        <p:spPr>
          <a:xfrm>
            <a:off x="2263550" y="2554000"/>
            <a:ext cx="5008200" cy="1470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1"/>
              </a:buClr>
              <a:buSzPts val="4000"/>
              <a:buFont typeface="Arial"/>
              <a:buNone/>
            </a:pPr>
            <a:r>
              <a:rPr lang="en-US" sz="4000">
                <a:solidFill>
                  <a:schemeClr val="lt1"/>
                </a:solidFill>
              </a:rPr>
              <a:t>Project Introduction</a:t>
            </a:r>
            <a:endParaRPr sz="4000">
              <a:solidFill>
                <a:schemeClr val="lt1"/>
              </a:solidFill>
              <a:latin typeface="Arial"/>
              <a:ea typeface="Arial"/>
              <a:cs typeface="Arial"/>
              <a:sym typeface="Arial"/>
            </a:endParaRPr>
          </a:p>
        </p:txBody>
      </p:sp>
      <p:pic>
        <p:nvPicPr>
          <p:cNvPr id="58" name="Google Shape;58;p2"/>
          <p:cNvPicPr preferRelativeResize="0"/>
          <p:nvPr/>
        </p:nvPicPr>
        <p:blipFill rotWithShape="1">
          <a:blip r:embed="rId3">
            <a:alphaModFix/>
          </a:blip>
          <a:srcRect/>
          <a:stretch/>
        </p:blipFill>
        <p:spPr>
          <a:xfrm>
            <a:off x="3609066" y="5498552"/>
            <a:ext cx="1925867" cy="52273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0"/>
          <p:cNvSpPr/>
          <p:nvPr/>
        </p:nvSpPr>
        <p:spPr>
          <a:xfrm>
            <a:off x="0" y="-27384"/>
            <a:ext cx="9144000" cy="692695"/>
          </a:xfrm>
          <a:prstGeom prst="rect">
            <a:avLst/>
          </a:prstGeom>
          <a:solidFill>
            <a:srgbClr val="F9A71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953734"/>
              </a:solidFill>
              <a:latin typeface="Arial"/>
              <a:ea typeface="Arial"/>
              <a:cs typeface="Arial"/>
              <a:sym typeface="Arial"/>
            </a:endParaRPr>
          </a:p>
        </p:txBody>
      </p:sp>
      <p:sp>
        <p:nvSpPr>
          <p:cNvPr id="273" name="Google Shape;273;p20"/>
          <p:cNvSpPr txBox="1"/>
          <p:nvPr/>
        </p:nvSpPr>
        <p:spPr>
          <a:xfrm>
            <a:off x="179512" y="116632"/>
            <a:ext cx="4896544" cy="54867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2400"/>
              <a:buFont typeface="Arial"/>
              <a:buNone/>
            </a:pPr>
            <a:r>
              <a:rPr lang="en-US" sz="2400">
                <a:solidFill>
                  <a:schemeClr val="lt1"/>
                </a:solidFill>
                <a:latin typeface="Arial"/>
                <a:ea typeface="Arial"/>
                <a:cs typeface="Arial"/>
                <a:sym typeface="Arial"/>
              </a:rPr>
              <a:t>3.4. Rotating proxies (continued)</a:t>
            </a:r>
            <a:endParaRPr sz="2400">
              <a:solidFill>
                <a:schemeClr val="lt1"/>
              </a:solidFill>
              <a:latin typeface="Arial"/>
              <a:ea typeface="Arial"/>
              <a:cs typeface="Arial"/>
              <a:sym typeface="Arial"/>
            </a:endParaRPr>
          </a:p>
        </p:txBody>
      </p:sp>
      <p:pic>
        <p:nvPicPr>
          <p:cNvPr id="274" name="Google Shape;274;p20"/>
          <p:cNvPicPr preferRelativeResize="0"/>
          <p:nvPr/>
        </p:nvPicPr>
        <p:blipFill rotWithShape="1">
          <a:blip r:embed="rId3">
            <a:alphaModFix/>
          </a:blip>
          <a:srcRect/>
          <a:stretch/>
        </p:blipFill>
        <p:spPr>
          <a:xfrm>
            <a:off x="7092280" y="155175"/>
            <a:ext cx="1821336" cy="315673"/>
          </a:xfrm>
          <a:prstGeom prst="rect">
            <a:avLst/>
          </a:prstGeom>
          <a:noFill/>
          <a:ln>
            <a:noFill/>
          </a:ln>
        </p:spPr>
      </p:pic>
      <p:sp>
        <p:nvSpPr>
          <p:cNvPr id="275" name="Google Shape;275;p20"/>
          <p:cNvSpPr txBox="1"/>
          <p:nvPr/>
        </p:nvSpPr>
        <p:spPr>
          <a:xfrm>
            <a:off x="270750" y="932975"/>
            <a:ext cx="8699100" cy="3856913"/>
          </a:xfrm>
          <a:prstGeom prst="rect">
            <a:avLst/>
          </a:prstGeom>
          <a:noFill/>
          <a:ln>
            <a:noFill/>
          </a:ln>
        </p:spPr>
        <p:txBody>
          <a:bodyPr spcFirstLastPara="1" wrap="square" lIns="91425" tIns="45700" rIns="91425" bIns="45700" anchor="t" anchorCtr="0">
            <a:spAutoFit/>
          </a:bodyPr>
          <a:lstStyle/>
          <a:p>
            <a:pPr marL="0" marR="0" lvl="0" indent="0" algn="just" rtl="0">
              <a:lnSpc>
                <a:spcPct val="115000"/>
              </a:lnSpc>
              <a:spcBef>
                <a:spcPts val="0"/>
              </a:spcBef>
              <a:spcAft>
                <a:spcPts val="0"/>
              </a:spcAft>
              <a:buNone/>
            </a:pPr>
            <a:r>
              <a:rPr lang="en-US" sz="1800" dirty="0">
                <a:solidFill>
                  <a:schemeClr val="dk1"/>
                </a:solidFill>
                <a:latin typeface="Arial"/>
                <a:ea typeface="Arial"/>
                <a:cs typeface="Arial"/>
                <a:sym typeface="Arial"/>
              </a:rPr>
              <a:t>There are mainly two ways of obtaining proxy access:</a:t>
            </a:r>
            <a:endParaRPr dirty="0"/>
          </a:p>
          <a:p>
            <a:pPr marL="342900" marR="0" lvl="0" indent="-342900" algn="just" rtl="0">
              <a:lnSpc>
                <a:spcPct val="115000"/>
              </a:lnSpc>
              <a:spcBef>
                <a:spcPts val="1000"/>
              </a:spcBef>
              <a:spcAft>
                <a:spcPts val="0"/>
              </a:spcAft>
              <a:buClr>
                <a:schemeClr val="dk1"/>
              </a:buClr>
              <a:buSzPts val="1800"/>
              <a:buFont typeface="Arial"/>
              <a:buAutoNum type="arabicPeriod"/>
            </a:pPr>
            <a:r>
              <a:rPr lang="en-US" sz="1800" b="1" dirty="0">
                <a:solidFill>
                  <a:schemeClr val="dk1"/>
                </a:solidFill>
                <a:latin typeface="Arial"/>
                <a:ea typeface="Arial"/>
                <a:cs typeface="Arial"/>
                <a:sym typeface="Arial"/>
              </a:rPr>
              <a:t>Paid</a:t>
            </a:r>
            <a:r>
              <a:rPr lang="en-US" sz="1800" dirty="0">
                <a:solidFill>
                  <a:schemeClr val="dk1"/>
                </a:solidFill>
                <a:latin typeface="Arial"/>
                <a:ea typeface="Arial"/>
                <a:cs typeface="Arial"/>
                <a:sym typeface="Arial"/>
              </a:rPr>
              <a:t>: most obvious solutions, some services even provide APIs for rotating their proxies and are very reliable. Con: may cost several thousands of dollars!</a:t>
            </a:r>
            <a:endParaRPr dirty="0"/>
          </a:p>
          <a:p>
            <a:pPr marL="342900" marR="0" lvl="0" indent="-342900" algn="just" rtl="0">
              <a:lnSpc>
                <a:spcPct val="115000"/>
              </a:lnSpc>
              <a:spcBef>
                <a:spcPts val="1000"/>
              </a:spcBef>
              <a:spcAft>
                <a:spcPts val="0"/>
              </a:spcAft>
              <a:buClr>
                <a:schemeClr val="dk1"/>
              </a:buClr>
              <a:buSzPts val="1800"/>
              <a:buFont typeface="Arial"/>
              <a:buAutoNum type="arabicPeriod"/>
            </a:pPr>
            <a:r>
              <a:rPr lang="en-US" sz="1800" dirty="0">
                <a:solidFill>
                  <a:schemeClr val="dk1"/>
                </a:solidFill>
                <a:latin typeface="Arial"/>
                <a:ea typeface="Arial"/>
                <a:cs typeface="Arial"/>
                <a:sym typeface="Arial"/>
              </a:rPr>
              <a:t> </a:t>
            </a:r>
            <a:r>
              <a:rPr lang="en-US" sz="1800" b="1" dirty="0">
                <a:solidFill>
                  <a:schemeClr val="dk1"/>
                </a:solidFill>
                <a:latin typeface="Arial"/>
                <a:ea typeface="Arial"/>
                <a:cs typeface="Arial"/>
                <a:sym typeface="Arial"/>
              </a:rPr>
              <a:t>Free</a:t>
            </a:r>
            <a:r>
              <a:rPr lang="en-US" sz="1800" dirty="0">
                <a:solidFill>
                  <a:schemeClr val="dk1"/>
                </a:solidFill>
                <a:latin typeface="Arial"/>
                <a:ea typeface="Arial"/>
                <a:cs typeface="Arial"/>
                <a:sym typeface="Arial"/>
              </a:rPr>
              <a:t>: we need to obtain a reliable proxy list which is update over time</a:t>
            </a:r>
            <a:endParaRPr dirty="0"/>
          </a:p>
          <a:p>
            <a:pPr marL="0" marR="0" lvl="0" indent="0" algn="just" rtl="0">
              <a:lnSpc>
                <a:spcPct val="115000"/>
              </a:lnSpc>
              <a:spcBef>
                <a:spcPts val="1000"/>
              </a:spcBef>
              <a:spcAft>
                <a:spcPts val="0"/>
              </a:spcAft>
              <a:buNone/>
            </a:pPr>
            <a:r>
              <a:rPr lang="en-US" sz="1800" dirty="0">
                <a:solidFill>
                  <a:schemeClr val="dk1"/>
                </a:solidFill>
                <a:latin typeface="Arial"/>
                <a:ea typeface="Arial"/>
                <a:cs typeface="Arial"/>
                <a:sym typeface="Arial"/>
              </a:rPr>
              <a:t>Solution: </a:t>
            </a:r>
            <a:r>
              <a:rPr lang="en-US" sz="1800" u="sng" dirty="0">
                <a:solidFill>
                  <a:schemeClr val="dk1"/>
                </a:solidFill>
                <a:latin typeface="Arial"/>
                <a:ea typeface="Arial"/>
                <a:cs typeface="Arial"/>
                <a:sym typeface="Aria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https://github.com/monosans/proxy-list</a:t>
            </a:r>
            <a:endParaRPr sz="1800" dirty="0">
              <a:solidFill>
                <a:schemeClr val="dk1"/>
              </a:solidFill>
              <a:latin typeface="Arial"/>
              <a:ea typeface="Arial"/>
              <a:cs typeface="Arial"/>
              <a:sym typeface="Arial"/>
            </a:endParaRPr>
          </a:p>
          <a:p>
            <a:pPr marL="0" marR="0" lvl="0" indent="0" algn="just" rtl="0">
              <a:lnSpc>
                <a:spcPct val="115000"/>
              </a:lnSpc>
              <a:spcBef>
                <a:spcPts val="1000"/>
              </a:spcBef>
              <a:spcAft>
                <a:spcPts val="0"/>
              </a:spcAft>
              <a:buNone/>
            </a:pPr>
            <a:r>
              <a:rPr lang="en-US" sz="1800" dirty="0">
                <a:solidFill>
                  <a:schemeClr val="dk1"/>
                </a:solidFill>
                <a:latin typeface="Arial"/>
                <a:ea typeface="Arial"/>
                <a:cs typeface="Arial"/>
                <a:sym typeface="Arial"/>
              </a:rPr>
              <a:t>This repository is constantly updated by Linus Torvalds</a:t>
            </a:r>
            <a:r>
              <a:rPr lang="en-US" sz="1800" dirty="0" smtClean="0">
                <a:solidFill>
                  <a:schemeClr val="dk1"/>
                </a:solidFill>
                <a:latin typeface="Arial"/>
                <a:ea typeface="Arial"/>
                <a:cs typeface="Arial"/>
                <a:sym typeface="Arial"/>
              </a:rPr>
              <a:t>!</a:t>
            </a:r>
            <a:endParaRPr sz="1800" dirty="0">
              <a:solidFill>
                <a:schemeClr val="dk1"/>
              </a:solidFill>
            </a:endParaRPr>
          </a:p>
          <a:p>
            <a:pPr marL="0" marR="0" lvl="0" indent="0" algn="just" rtl="0">
              <a:lnSpc>
                <a:spcPct val="115000"/>
              </a:lnSpc>
              <a:spcBef>
                <a:spcPts val="1000"/>
              </a:spcBef>
              <a:spcAft>
                <a:spcPts val="0"/>
              </a:spcAft>
              <a:buNone/>
            </a:pPr>
            <a:endParaRPr sz="1800" dirty="0">
              <a:solidFill>
                <a:schemeClr val="dk1"/>
              </a:solidFill>
            </a:endParaRPr>
          </a:p>
          <a:p>
            <a:pPr marL="0" marR="0" lvl="0" indent="0" algn="just" rtl="0">
              <a:lnSpc>
                <a:spcPct val="115000"/>
              </a:lnSpc>
              <a:spcBef>
                <a:spcPts val="1000"/>
              </a:spcBef>
              <a:spcAft>
                <a:spcPts val="0"/>
              </a:spcAft>
              <a:buNone/>
            </a:pPr>
            <a:endParaRPr sz="1800" dirty="0">
              <a:solidFill>
                <a:schemeClr val="dk1"/>
              </a:solidFill>
              <a:latin typeface="Arial"/>
              <a:ea typeface="Arial"/>
              <a:cs typeface="Arial"/>
              <a:sym typeface="Arial"/>
            </a:endParaRPr>
          </a:p>
          <a:p>
            <a:pPr marL="342900" marR="0" lvl="0" indent="-228600" algn="just" rtl="0">
              <a:lnSpc>
                <a:spcPct val="115000"/>
              </a:lnSpc>
              <a:spcBef>
                <a:spcPts val="1000"/>
              </a:spcBef>
              <a:spcAft>
                <a:spcPts val="0"/>
              </a:spcAft>
              <a:buClr>
                <a:schemeClr val="dk1"/>
              </a:buClr>
              <a:buSzPts val="1800"/>
              <a:buFont typeface="Arial"/>
              <a:buNone/>
            </a:pPr>
            <a:endParaRPr sz="1800" dirty="0">
              <a:solidFill>
                <a:schemeClr val="dk1"/>
              </a:solidFill>
              <a:latin typeface="Arial"/>
              <a:ea typeface="Arial"/>
              <a:cs typeface="Arial"/>
              <a:sym typeface="Arial"/>
            </a:endParaRPr>
          </a:p>
        </p:txBody>
      </p:sp>
      <p:pic>
        <p:nvPicPr>
          <p:cNvPr id="276" name="Google Shape;276;p20" descr="Great News! Linus Torvalds is Back in Charge of Linux - It&amp;#39;s FOSS"/>
          <p:cNvPicPr preferRelativeResize="0"/>
          <p:nvPr/>
        </p:nvPicPr>
        <p:blipFill rotWithShape="1">
          <a:blip r:embed="rId5">
            <a:alphaModFix/>
          </a:blip>
          <a:srcRect/>
          <a:stretch/>
        </p:blipFill>
        <p:spPr>
          <a:xfrm>
            <a:off x="3386674" y="4356288"/>
            <a:ext cx="3003243" cy="1681816"/>
          </a:xfrm>
          <a:prstGeom prst="rect">
            <a:avLst/>
          </a:prstGeom>
          <a:noFill/>
          <a:ln>
            <a:noFill/>
          </a:ln>
        </p:spPr>
      </p:pic>
      <p:sp>
        <p:nvSpPr>
          <p:cNvPr id="277" name="Google Shape;277;p20"/>
          <p:cNvSpPr txBox="1"/>
          <p:nvPr/>
        </p:nvSpPr>
        <p:spPr>
          <a:xfrm>
            <a:off x="910467" y="6136050"/>
            <a:ext cx="7560900" cy="621900"/>
          </a:xfrm>
          <a:prstGeom prst="rect">
            <a:avLst/>
          </a:prstGeom>
          <a:noFill/>
          <a:ln>
            <a:noFill/>
          </a:ln>
        </p:spPr>
        <p:txBody>
          <a:bodyPr spcFirstLastPara="1" wrap="square" lIns="91425" tIns="45700" rIns="91425" bIns="45700" anchor="t" anchorCtr="0">
            <a:spAutoFit/>
          </a:bodyPr>
          <a:lstStyle/>
          <a:p>
            <a:pPr marL="0" marR="0" lvl="0" indent="0" algn="ctr" rtl="0">
              <a:lnSpc>
                <a:spcPct val="115000"/>
              </a:lnSpc>
              <a:spcBef>
                <a:spcPts val="0"/>
              </a:spcBef>
              <a:spcAft>
                <a:spcPts val="0"/>
              </a:spcAft>
              <a:buNone/>
            </a:pPr>
            <a:r>
              <a:rPr lang="en-US" sz="1600" i="1">
                <a:solidFill>
                  <a:schemeClr val="dk1"/>
                </a:solidFill>
                <a:latin typeface="Arial"/>
                <a:ea typeface="Arial"/>
                <a:cs typeface="Arial"/>
                <a:sym typeface="Arial"/>
              </a:rPr>
              <a:t>Linus is the creator of Linux (probably running on your smartphone right now), so I’d say he is trustworthy ☺</a:t>
            </a:r>
            <a:endParaRPr sz="1600" i="1">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21"/>
          <p:cNvSpPr/>
          <p:nvPr/>
        </p:nvSpPr>
        <p:spPr>
          <a:xfrm>
            <a:off x="0" y="-27384"/>
            <a:ext cx="9144000" cy="692695"/>
          </a:xfrm>
          <a:prstGeom prst="rect">
            <a:avLst/>
          </a:prstGeom>
          <a:solidFill>
            <a:srgbClr val="F9A71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953734"/>
              </a:solidFill>
              <a:latin typeface="Arial"/>
              <a:ea typeface="Arial"/>
              <a:cs typeface="Arial"/>
              <a:sym typeface="Arial"/>
            </a:endParaRPr>
          </a:p>
        </p:txBody>
      </p:sp>
      <p:sp>
        <p:nvSpPr>
          <p:cNvPr id="284" name="Google Shape;284;p21"/>
          <p:cNvSpPr txBox="1"/>
          <p:nvPr/>
        </p:nvSpPr>
        <p:spPr>
          <a:xfrm>
            <a:off x="179512" y="116632"/>
            <a:ext cx="4896544" cy="54867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2400"/>
              <a:buFont typeface="Arial"/>
              <a:buNone/>
            </a:pPr>
            <a:r>
              <a:rPr lang="en-US" sz="2400">
                <a:solidFill>
                  <a:schemeClr val="lt1"/>
                </a:solidFill>
                <a:latin typeface="Arial"/>
                <a:ea typeface="Arial"/>
                <a:cs typeface="Arial"/>
                <a:sym typeface="Arial"/>
              </a:rPr>
              <a:t>3.4. Rotating proxies (continued)</a:t>
            </a:r>
            <a:endParaRPr sz="2400">
              <a:solidFill>
                <a:schemeClr val="lt1"/>
              </a:solidFill>
              <a:latin typeface="Arial"/>
              <a:ea typeface="Arial"/>
              <a:cs typeface="Arial"/>
              <a:sym typeface="Arial"/>
            </a:endParaRPr>
          </a:p>
        </p:txBody>
      </p:sp>
      <p:pic>
        <p:nvPicPr>
          <p:cNvPr id="285" name="Google Shape;285;p21"/>
          <p:cNvPicPr preferRelativeResize="0"/>
          <p:nvPr/>
        </p:nvPicPr>
        <p:blipFill rotWithShape="1">
          <a:blip r:embed="rId3">
            <a:alphaModFix/>
          </a:blip>
          <a:srcRect/>
          <a:stretch/>
        </p:blipFill>
        <p:spPr>
          <a:xfrm>
            <a:off x="7092280" y="155175"/>
            <a:ext cx="1821336" cy="315673"/>
          </a:xfrm>
          <a:prstGeom prst="rect">
            <a:avLst/>
          </a:prstGeom>
          <a:noFill/>
          <a:ln>
            <a:noFill/>
          </a:ln>
        </p:spPr>
      </p:pic>
      <p:sp>
        <p:nvSpPr>
          <p:cNvPr id="286" name="Google Shape;286;p21"/>
          <p:cNvSpPr txBox="1"/>
          <p:nvPr/>
        </p:nvSpPr>
        <p:spPr>
          <a:xfrm>
            <a:off x="575556" y="1052736"/>
            <a:ext cx="7992888" cy="3571170"/>
          </a:xfrm>
          <a:prstGeom prst="rect">
            <a:avLst/>
          </a:prstGeom>
          <a:noFill/>
          <a:ln>
            <a:noFill/>
          </a:ln>
        </p:spPr>
        <p:txBody>
          <a:bodyPr spcFirstLastPara="1" wrap="square" lIns="91425" tIns="45700" rIns="91425" bIns="45700" anchor="t" anchorCtr="0">
            <a:spAutoFit/>
          </a:bodyPr>
          <a:lstStyle/>
          <a:p>
            <a:pPr marL="0" marR="0" lvl="0" indent="0" algn="just" rtl="0">
              <a:lnSpc>
                <a:spcPct val="115000"/>
              </a:lnSpc>
              <a:spcBef>
                <a:spcPts val="0"/>
              </a:spcBef>
              <a:spcAft>
                <a:spcPts val="0"/>
              </a:spcAft>
              <a:buNone/>
            </a:pPr>
            <a:r>
              <a:rPr lang="en-US" sz="1800">
                <a:solidFill>
                  <a:schemeClr val="dk1"/>
                </a:solidFill>
                <a:latin typeface="Arial"/>
                <a:ea typeface="Arial"/>
                <a:cs typeface="Arial"/>
                <a:sym typeface="Arial"/>
              </a:rPr>
              <a:t>Now we just need to connect to the proxies!</a:t>
            </a:r>
            <a:endParaRPr/>
          </a:p>
          <a:p>
            <a:pPr marL="0" marR="0" lvl="0" indent="0" algn="just" rtl="0">
              <a:lnSpc>
                <a:spcPct val="115000"/>
              </a:lnSpc>
              <a:spcBef>
                <a:spcPts val="1000"/>
              </a:spcBef>
              <a:spcAft>
                <a:spcPts val="0"/>
              </a:spcAft>
              <a:buNone/>
            </a:pPr>
            <a:r>
              <a:rPr lang="en-US" sz="1800">
                <a:solidFill>
                  <a:schemeClr val="dk1"/>
                </a:solidFill>
                <a:latin typeface="Arial"/>
                <a:ea typeface="Arial"/>
                <a:cs typeface="Arial"/>
                <a:sym typeface="Arial"/>
              </a:rPr>
              <a:t>We create a </a:t>
            </a:r>
            <a:r>
              <a:rPr lang="en-US" sz="1800" i="1">
                <a:solidFill>
                  <a:schemeClr val="dk1"/>
                </a:solidFill>
                <a:latin typeface="Arial"/>
                <a:ea typeface="Arial"/>
                <a:cs typeface="Arial"/>
                <a:sym typeface="Arial"/>
              </a:rPr>
              <a:t>dynamic list </a:t>
            </a:r>
            <a:r>
              <a:rPr lang="en-US" sz="1800">
                <a:solidFill>
                  <a:schemeClr val="dk1"/>
                </a:solidFill>
                <a:latin typeface="Arial"/>
                <a:ea typeface="Arial"/>
                <a:cs typeface="Arial"/>
                <a:sym typeface="Arial"/>
              </a:rPr>
              <a:t>in which:</a:t>
            </a:r>
            <a:endParaRPr/>
          </a:p>
          <a:p>
            <a:pPr marL="0" marR="0" lvl="0" indent="0" algn="just" rtl="0">
              <a:lnSpc>
                <a:spcPct val="115000"/>
              </a:lnSpc>
              <a:spcBef>
                <a:spcPts val="1000"/>
              </a:spcBef>
              <a:spcAft>
                <a:spcPts val="0"/>
              </a:spcAft>
              <a:buNone/>
            </a:pPr>
            <a:r>
              <a:rPr lang="en-US" sz="1800">
                <a:solidFill>
                  <a:schemeClr val="dk1"/>
                </a:solidFill>
                <a:latin typeface="Arial"/>
                <a:ea typeface="Arial"/>
                <a:cs typeface="Arial"/>
                <a:sym typeface="Arial"/>
              </a:rPr>
              <a:t>1. </a:t>
            </a:r>
            <a:r>
              <a:rPr lang="en-US" sz="1800" b="1">
                <a:solidFill>
                  <a:schemeClr val="dk1"/>
                </a:solidFill>
                <a:latin typeface="Arial"/>
                <a:ea typeface="Arial"/>
                <a:cs typeface="Arial"/>
                <a:sym typeface="Arial"/>
              </a:rPr>
              <a:t>Timeouts:</a:t>
            </a:r>
            <a:r>
              <a:rPr lang="en-US" sz="1800">
                <a:solidFill>
                  <a:schemeClr val="dk1"/>
                </a:solidFill>
                <a:latin typeface="Arial"/>
                <a:ea typeface="Arial"/>
                <a:cs typeface="Arial"/>
                <a:sym typeface="Arial"/>
              </a:rPr>
              <a:t> If a proxy does not respond, we move its position to the last row and try another one, increasing its </a:t>
            </a:r>
            <a:r>
              <a:rPr lang="en-US" sz="1800" i="1">
                <a:solidFill>
                  <a:schemeClr val="dk1"/>
                </a:solidFill>
                <a:latin typeface="Arial"/>
                <a:ea typeface="Arial"/>
                <a:cs typeface="Arial"/>
                <a:sym typeface="Arial"/>
              </a:rPr>
              <a:t>timeout </a:t>
            </a:r>
            <a:r>
              <a:rPr lang="en-US" sz="1800">
                <a:solidFill>
                  <a:schemeClr val="dk1"/>
                </a:solidFill>
                <a:latin typeface="Arial"/>
                <a:ea typeface="Arial"/>
                <a:cs typeface="Arial"/>
                <a:sym typeface="Arial"/>
              </a:rPr>
              <a:t>counter</a:t>
            </a:r>
            <a:endParaRPr/>
          </a:p>
          <a:p>
            <a:pPr marL="0" marR="0" lvl="0" indent="0" algn="just" rtl="0">
              <a:lnSpc>
                <a:spcPct val="115000"/>
              </a:lnSpc>
              <a:spcBef>
                <a:spcPts val="1000"/>
              </a:spcBef>
              <a:spcAft>
                <a:spcPts val="0"/>
              </a:spcAft>
              <a:buNone/>
            </a:pPr>
            <a:r>
              <a:rPr lang="en-US" sz="1800">
                <a:solidFill>
                  <a:schemeClr val="dk1"/>
                </a:solidFill>
                <a:latin typeface="Arial"/>
                <a:ea typeface="Arial"/>
                <a:cs typeface="Arial"/>
                <a:sym typeface="Arial"/>
              </a:rPr>
              <a:t>1. </a:t>
            </a:r>
            <a:r>
              <a:rPr lang="en-US" sz="1800" b="1">
                <a:solidFill>
                  <a:schemeClr val="dk1"/>
                </a:solidFill>
                <a:latin typeface="Arial"/>
                <a:ea typeface="Arial"/>
                <a:cs typeface="Arial"/>
                <a:sym typeface="Arial"/>
              </a:rPr>
              <a:t>Blocks: </a:t>
            </a:r>
            <a:r>
              <a:rPr lang="en-US" sz="1800">
                <a:solidFill>
                  <a:schemeClr val="dk1"/>
                </a:solidFill>
                <a:latin typeface="Arial"/>
                <a:ea typeface="Arial"/>
                <a:cs typeface="Arial"/>
                <a:sym typeface="Arial"/>
              </a:rPr>
              <a:t>If a proxy is detected and blocked by Google, we move its position to the last row and try another one, increasing its </a:t>
            </a:r>
            <a:r>
              <a:rPr lang="en-US" sz="1800" i="1">
                <a:solidFill>
                  <a:schemeClr val="dk1"/>
                </a:solidFill>
                <a:latin typeface="Arial"/>
                <a:ea typeface="Arial"/>
                <a:cs typeface="Arial"/>
                <a:sym typeface="Arial"/>
              </a:rPr>
              <a:t>blocked </a:t>
            </a:r>
            <a:r>
              <a:rPr lang="en-US" sz="1800">
                <a:solidFill>
                  <a:schemeClr val="dk1"/>
                </a:solidFill>
                <a:latin typeface="Arial"/>
                <a:ea typeface="Arial"/>
                <a:cs typeface="Arial"/>
                <a:sym typeface="Arial"/>
              </a:rPr>
              <a:t>counter</a:t>
            </a:r>
            <a:endParaRPr/>
          </a:p>
          <a:p>
            <a:pPr marL="0" marR="0" lvl="0" indent="0" algn="just" rtl="0">
              <a:lnSpc>
                <a:spcPct val="115000"/>
              </a:lnSpc>
              <a:spcBef>
                <a:spcPts val="1000"/>
              </a:spcBef>
              <a:spcAft>
                <a:spcPts val="0"/>
              </a:spcAft>
              <a:buNone/>
            </a:pPr>
            <a:endParaRPr sz="1800">
              <a:solidFill>
                <a:schemeClr val="dk1"/>
              </a:solidFill>
              <a:latin typeface="Arial"/>
              <a:ea typeface="Arial"/>
              <a:cs typeface="Arial"/>
              <a:sym typeface="Arial"/>
            </a:endParaRPr>
          </a:p>
          <a:p>
            <a:pPr marL="342900" marR="0" lvl="0" indent="-228600" algn="just" rtl="0">
              <a:lnSpc>
                <a:spcPct val="115000"/>
              </a:lnSpc>
              <a:spcBef>
                <a:spcPts val="100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pic>
        <p:nvPicPr>
          <p:cNvPr id="287" name="Google Shape;287;p21"/>
          <p:cNvPicPr preferRelativeResize="0"/>
          <p:nvPr/>
        </p:nvPicPr>
        <p:blipFill rotWithShape="1">
          <a:blip r:embed="rId4">
            <a:alphaModFix/>
          </a:blip>
          <a:srcRect/>
          <a:stretch/>
        </p:blipFill>
        <p:spPr>
          <a:xfrm>
            <a:off x="1331640" y="4871684"/>
            <a:ext cx="6801799" cy="933580"/>
          </a:xfrm>
          <a:prstGeom prst="rect">
            <a:avLst/>
          </a:prstGeom>
          <a:noFill/>
          <a:ln>
            <a:noFill/>
          </a:ln>
        </p:spPr>
      </p:pic>
      <p:pic>
        <p:nvPicPr>
          <p:cNvPr id="288" name="Google Shape;288;p21"/>
          <p:cNvPicPr preferRelativeResize="0"/>
          <p:nvPr/>
        </p:nvPicPr>
        <p:blipFill rotWithShape="1">
          <a:blip r:embed="rId5">
            <a:alphaModFix/>
          </a:blip>
          <a:srcRect/>
          <a:stretch/>
        </p:blipFill>
        <p:spPr>
          <a:xfrm>
            <a:off x="1307691" y="4052326"/>
            <a:ext cx="6744641" cy="571580"/>
          </a:xfrm>
          <a:prstGeom prst="rect">
            <a:avLst/>
          </a:prstGeom>
          <a:noFill/>
          <a:ln>
            <a:noFill/>
          </a:ln>
        </p:spPr>
      </p:pic>
      <p:sp>
        <p:nvSpPr>
          <p:cNvPr id="289" name="Google Shape;289;p21"/>
          <p:cNvSpPr txBox="1"/>
          <p:nvPr/>
        </p:nvSpPr>
        <p:spPr>
          <a:xfrm>
            <a:off x="899592" y="6021288"/>
            <a:ext cx="7560840" cy="632545"/>
          </a:xfrm>
          <a:prstGeom prst="rect">
            <a:avLst/>
          </a:prstGeom>
          <a:noFill/>
          <a:ln>
            <a:noFill/>
          </a:ln>
        </p:spPr>
        <p:txBody>
          <a:bodyPr spcFirstLastPara="1" wrap="square" lIns="91425" tIns="45700" rIns="91425" bIns="45700" anchor="t" anchorCtr="0">
            <a:spAutoFit/>
          </a:bodyPr>
          <a:lstStyle/>
          <a:p>
            <a:pPr marL="0" marR="0" lvl="0" indent="0" algn="ctr" rtl="0">
              <a:lnSpc>
                <a:spcPct val="115000"/>
              </a:lnSpc>
              <a:spcBef>
                <a:spcPts val="0"/>
              </a:spcBef>
              <a:spcAft>
                <a:spcPts val="0"/>
              </a:spcAft>
              <a:buNone/>
            </a:pPr>
            <a:r>
              <a:rPr lang="en-US" sz="1600" i="1">
                <a:solidFill>
                  <a:schemeClr val="dk1"/>
                </a:solidFill>
                <a:latin typeface="Arial"/>
                <a:ea typeface="Arial"/>
                <a:cs typeface="Arial"/>
                <a:sym typeface="Arial"/>
              </a:rPr>
              <a:t>We can see that this method makes it possible to reuse good servers: sometimes, they may handle hundreds of requests before being blocked!</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3"/>
          <p:cNvSpPr/>
          <p:nvPr/>
        </p:nvSpPr>
        <p:spPr>
          <a:xfrm>
            <a:off x="18468" y="-27384"/>
            <a:ext cx="9144000" cy="692695"/>
          </a:xfrm>
          <a:prstGeom prst="rect">
            <a:avLst/>
          </a:prstGeom>
          <a:solidFill>
            <a:srgbClr val="F9A71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953734"/>
              </a:solidFill>
              <a:latin typeface="Arial"/>
              <a:ea typeface="Arial"/>
              <a:cs typeface="Arial"/>
              <a:sym typeface="Arial"/>
            </a:endParaRPr>
          </a:p>
        </p:txBody>
      </p:sp>
      <p:sp>
        <p:nvSpPr>
          <p:cNvPr id="296" name="Google Shape;296;p23"/>
          <p:cNvSpPr txBox="1"/>
          <p:nvPr/>
        </p:nvSpPr>
        <p:spPr>
          <a:xfrm>
            <a:off x="179512" y="116632"/>
            <a:ext cx="4896544" cy="54867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2400"/>
              <a:buFont typeface="Arial"/>
              <a:buNone/>
            </a:pPr>
            <a:r>
              <a:rPr lang="en-US" sz="2400">
                <a:solidFill>
                  <a:schemeClr val="lt1"/>
                </a:solidFill>
              </a:rPr>
              <a:t>4a</a:t>
            </a:r>
            <a:r>
              <a:rPr lang="en-US" sz="2400">
                <a:solidFill>
                  <a:schemeClr val="lt1"/>
                </a:solidFill>
                <a:latin typeface="Arial"/>
                <a:ea typeface="Arial"/>
                <a:cs typeface="Arial"/>
                <a:sym typeface="Arial"/>
              </a:rPr>
              <a:t>. Author parsing</a:t>
            </a:r>
            <a:endParaRPr sz="2400">
              <a:solidFill>
                <a:schemeClr val="lt1"/>
              </a:solidFill>
              <a:latin typeface="Arial"/>
              <a:ea typeface="Arial"/>
              <a:cs typeface="Arial"/>
              <a:sym typeface="Arial"/>
            </a:endParaRPr>
          </a:p>
        </p:txBody>
      </p:sp>
      <p:pic>
        <p:nvPicPr>
          <p:cNvPr id="297" name="Google Shape;297;p23"/>
          <p:cNvPicPr preferRelativeResize="0"/>
          <p:nvPr/>
        </p:nvPicPr>
        <p:blipFill rotWithShape="1">
          <a:blip r:embed="rId3">
            <a:alphaModFix/>
          </a:blip>
          <a:srcRect/>
          <a:stretch/>
        </p:blipFill>
        <p:spPr>
          <a:xfrm>
            <a:off x="7092280" y="155175"/>
            <a:ext cx="1821336" cy="315673"/>
          </a:xfrm>
          <a:prstGeom prst="rect">
            <a:avLst/>
          </a:prstGeom>
          <a:noFill/>
          <a:ln>
            <a:noFill/>
          </a:ln>
        </p:spPr>
      </p:pic>
      <p:pic>
        <p:nvPicPr>
          <p:cNvPr id="298" name="Google Shape;298;p23" descr="BibTeX - Wikipedia"/>
          <p:cNvPicPr preferRelativeResize="0"/>
          <p:nvPr/>
        </p:nvPicPr>
        <p:blipFill rotWithShape="1">
          <a:blip r:embed="rId4">
            <a:alphaModFix/>
          </a:blip>
          <a:srcRect/>
          <a:stretch/>
        </p:blipFill>
        <p:spPr>
          <a:xfrm>
            <a:off x="5010750" y="5271875"/>
            <a:ext cx="3153551" cy="1017250"/>
          </a:xfrm>
          <a:prstGeom prst="rect">
            <a:avLst/>
          </a:prstGeom>
          <a:noFill/>
          <a:ln>
            <a:noFill/>
          </a:ln>
        </p:spPr>
      </p:pic>
      <p:pic>
        <p:nvPicPr>
          <p:cNvPr id="299" name="Google Shape;299;p23"/>
          <p:cNvPicPr preferRelativeResize="0"/>
          <p:nvPr/>
        </p:nvPicPr>
        <p:blipFill>
          <a:blip r:embed="rId5">
            <a:alphaModFix/>
          </a:blip>
          <a:stretch>
            <a:fillRect/>
          </a:stretch>
        </p:blipFill>
        <p:spPr>
          <a:xfrm>
            <a:off x="281000" y="1253125"/>
            <a:ext cx="8618950" cy="3430925"/>
          </a:xfrm>
          <a:prstGeom prst="rect">
            <a:avLst/>
          </a:prstGeom>
          <a:noFill/>
          <a:ln>
            <a:noFill/>
          </a:ln>
        </p:spPr>
      </p:pic>
      <p:sp>
        <p:nvSpPr>
          <p:cNvPr id="300" name="Google Shape;300;p23"/>
          <p:cNvSpPr txBox="1"/>
          <p:nvPr/>
        </p:nvSpPr>
        <p:spPr>
          <a:xfrm>
            <a:off x="346956" y="835011"/>
            <a:ext cx="7992900" cy="1639200"/>
          </a:xfrm>
          <a:prstGeom prst="rect">
            <a:avLst/>
          </a:prstGeom>
          <a:noFill/>
          <a:ln>
            <a:noFill/>
          </a:ln>
        </p:spPr>
        <p:txBody>
          <a:bodyPr spcFirstLastPara="1" wrap="square" lIns="91425" tIns="45700" rIns="91425" bIns="45700" anchor="t" anchorCtr="0">
            <a:spAutoFit/>
          </a:bodyPr>
          <a:lstStyle/>
          <a:p>
            <a:pPr marL="0" marR="0" lvl="0" indent="0" algn="just" rtl="0">
              <a:lnSpc>
                <a:spcPct val="115000"/>
              </a:lnSpc>
              <a:spcBef>
                <a:spcPts val="0"/>
              </a:spcBef>
              <a:spcAft>
                <a:spcPts val="0"/>
              </a:spcAft>
              <a:buNone/>
            </a:pPr>
            <a:r>
              <a:rPr lang="en-US" sz="1800">
                <a:solidFill>
                  <a:schemeClr val="dk1"/>
                </a:solidFill>
              </a:rPr>
              <a:t>We can obtain author information by collecting links leading to their profiles:</a:t>
            </a:r>
            <a:endParaRPr/>
          </a:p>
          <a:p>
            <a:pPr marL="0" marR="0" lvl="0" indent="0" algn="just" rtl="0">
              <a:lnSpc>
                <a:spcPct val="115000"/>
              </a:lnSpc>
              <a:spcBef>
                <a:spcPts val="1000"/>
              </a:spcBef>
              <a:spcAft>
                <a:spcPts val="0"/>
              </a:spcAft>
              <a:buNone/>
            </a:pPr>
            <a:endParaRPr/>
          </a:p>
          <a:p>
            <a:pPr marL="0" marR="0" lvl="0" indent="0" algn="just" rtl="0">
              <a:lnSpc>
                <a:spcPct val="115000"/>
              </a:lnSpc>
              <a:spcBef>
                <a:spcPts val="1000"/>
              </a:spcBef>
              <a:spcAft>
                <a:spcPts val="0"/>
              </a:spcAft>
              <a:buNone/>
            </a:pPr>
            <a:endParaRPr sz="1800">
              <a:solidFill>
                <a:schemeClr val="dk1"/>
              </a:solidFill>
              <a:latin typeface="Arial"/>
              <a:ea typeface="Arial"/>
              <a:cs typeface="Arial"/>
              <a:sym typeface="Arial"/>
            </a:endParaRPr>
          </a:p>
          <a:p>
            <a:pPr marL="342900" marR="0" lvl="0" indent="-228600" algn="just" rtl="0">
              <a:lnSpc>
                <a:spcPct val="115000"/>
              </a:lnSpc>
              <a:spcBef>
                <a:spcPts val="100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01" name="Google Shape;301;p23"/>
          <p:cNvSpPr txBox="1"/>
          <p:nvPr/>
        </p:nvSpPr>
        <p:spPr>
          <a:xfrm>
            <a:off x="539753" y="5206575"/>
            <a:ext cx="4018200" cy="2595000"/>
          </a:xfrm>
          <a:prstGeom prst="rect">
            <a:avLst/>
          </a:prstGeom>
          <a:noFill/>
          <a:ln>
            <a:noFill/>
          </a:ln>
        </p:spPr>
        <p:txBody>
          <a:bodyPr spcFirstLastPara="1" wrap="square" lIns="91425" tIns="45700" rIns="91425" bIns="45700" anchor="t" anchorCtr="0">
            <a:spAutoFit/>
          </a:bodyPr>
          <a:lstStyle/>
          <a:p>
            <a:pPr marL="0" marR="0" lvl="0" indent="0" algn="just" rtl="0">
              <a:lnSpc>
                <a:spcPct val="115000"/>
              </a:lnSpc>
              <a:spcBef>
                <a:spcPts val="0"/>
              </a:spcBef>
              <a:spcAft>
                <a:spcPts val="0"/>
              </a:spcAft>
              <a:buNone/>
            </a:pPr>
            <a:r>
              <a:rPr lang="en-US" sz="1800">
                <a:solidFill>
                  <a:schemeClr val="dk1"/>
                </a:solidFill>
              </a:rPr>
              <a:t>To parse the full author list, which is not available in the Scholar main page, we also parse the BibTeX link directly</a:t>
            </a:r>
            <a:endParaRPr/>
          </a:p>
          <a:p>
            <a:pPr marL="0" marR="0" lvl="0" indent="0" algn="just" rtl="0">
              <a:lnSpc>
                <a:spcPct val="115000"/>
              </a:lnSpc>
              <a:spcBef>
                <a:spcPts val="1000"/>
              </a:spcBef>
              <a:spcAft>
                <a:spcPts val="0"/>
              </a:spcAft>
              <a:buNone/>
            </a:pPr>
            <a:endParaRPr/>
          </a:p>
          <a:p>
            <a:pPr marL="0" marR="0" lvl="0" indent="0" algn="just" rtl="0">
              <a:lnSpc>
                <a:spcPct val="115000"/>
              </a:lnSpc>
              <a:spcBef>
                <a:spcPts val="1000"/>
              </a:spcBef>
              <a:spcAft>
                <a:spcPts val="0"/>
              </a:spcAft>
              <a:buNone/>
            </a:pPr>
            <a:endParaRPr sz="1800">
              <a:solidFill>
                <a:schemeClr val="dk1"/>
              </a:solidFill>
              <a:latin typeface="Arial"/>
              <a:ea typeface="Arial"/>
              <a:cs typeface="Arial"/>
              <a:sym typeface="Arial"/>
            </a:endParaRPr>
          </a:p>
          <a:p>
            <a:pPr marL="342900" marR="0" lvl="0" indent="-228600" algn="just" rtl="0">
              <a:lnSpc>
                <a:spcPct val="115000"/>
              </a:lnSpc>
              <a:spcBef>
                <a:spcPts val="100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gef9bd604af_0_8"/>
          <p:cNvSpPr/>
          <p:nvPr/>
        </p:nvSpPr>
        <p:spPr>
          <a:xfrm>
            <a:off x="18468" y="-27384"/>
            <a:ext cx="9144000" cy="692700"/>
          </a:xfrm>
          <a:prstGeom prst="rect">
            <a:avLst/>
          </a:prstGeom>
          <a:solidFill>
            <a:srgbClr val="F9A71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953734"/>
              </a:solidFill>
              <a:latin typeface="Arial"/>
              <a:ea typeface="Arial"/>
              <a:cs typeface="Arial"/>
              <a:sym typeface="Arial"/>
            </a:endParaRPr>
          </a:p>
        </p:txBody>
      </p:sp>
      <p:sp>
        <p:nvSpPr>
          <p:cNvPr id="308" name="Google Shape;308;gef9bd604af_0_8"/>
          <p:cNvSpPr txBox="1"/>
          <p:nvPr/>
        </p:nvSpPr>
        <p:spPr>
          <a:xfrm>
            <a:off x="179512" y="116632"/>
            <a:ext cx="4896600" cy="548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2400"/>
              <a:buFont typeface="Arial"/>
              <a:buNone/>
            </a:pPr>
            <a:r>
              <a:rPr lang="en-US" sz="2400">
                <a:solidFill>
                  <a:schemeClr val="lt1"/>
                </a:solidFill>
              </a:rPr>
              <a:t>4b</a:t>
            </a:r>
            <a:r>
              <a:rPr lang="en-US" sz="2400">
                <a:solidFill>
                  <a:schemeClr val="lt1"/>
                </a:solidFill>
                <a:latin typeface="Arial"/>
                <a:ea typeface="Arial"/>
                <a:cs typeface="Arial"/>
                <a:sym typeface="Arial"/>
              </a:rPr>
              <a:t>. </a:t>
            </a:r>
            <a:r>
              <a:rPr lang="en-US" sz="2400">
                <a:solidFill>
                  <a:schemeClr val="lt1"/>
                </a:solidFill>
              </a:rPr>
              <a:t>Journal parsing</a:t>
            </a:r>
            <a:endParaRPr sz="2400">
              <a:solidFill>
                <a:schemeClr val="lt1"/>
              </a:solidFill>
              <a:latin typeface="Arial"/>
              <a:ea typeface="Arial"/>
              <a:cs typeface="Arial"/>
              <a:sym typeface="Arial"/>
            </a:endParaRPr>
          </a:p>
        </p:txBody>
      </p:sp>
      <p:pic>
        <p:nvPicPr>
          <p:cNvPr id="309" name="Google Shape;309;gef9bd604af_0_8"/>
          <p:cNvPicPr preferRelativeResize="0"/>
          <p:nvPr/>
        </p:nvPicPr>
        <p:blipFill rotWithShape="1">
          <a:blip r:embed="rId3">
            <a:alphaModFix/>
          </a:blip>
          <a:srcRect/>
          <a:stretch/>
        </p:blipFill>
        <p:spPr>
          <a:xfrm>
            <a:off x="7092280" y="155175"/>
            <a:ext cx="1821336" cy="315673"/>
          </a:xfrm>
          <a:prstGeom prst="rect">
            <a:avLst/>
          </a:prstGeom>
          <a:noFill/>
          <a:ln>
            <a:noFill/>
          </a:ln>
        </p:spPr>
      </p:pic>
      <p:sp>
        <p:nvSpPr>
          <p:cNvPr id="310" name="Google Shape;310;gef9bd604af_0_8"/>
          <p:cNvSpPr txBox="1"/>
          <p:nvPr/>
        </p:nvSpPr>
        <p:spPr>
          <a:xfrm>
            <a:off x="346956" y="835011"/>
            <a:ext cx="7992900" cy="1639200"/>
          </a:xfrm>
          <a:prstGeom prst="rect">
            <a:avLst/>
          </a:prstGeom>
          <a:noFill/>
          <a:ln>
            <a:noFill/>
          </a:ln>
        </p:spPr>
        <p:txBody>
          <a:bodyPr spcFirstLastPara="1" wrap="square" lIns="91425" tIns="45700" rIns="91425" bIns="45700" anchor="t" anchorCtr="0">
            <a:spAutoFit/>
          </a:bodyPr>
          <a:lstStyle/>
          <a:p>
            <a:pPr marL="0" marR="0" lvl="0" indent="0" algn="just" rtl="0">
              <a:lnSpc>
                <a:spcPct val="115000"/>
              </a:lnSpc>
              <a:spcBef>
                <a:spcPts val="0"/>
              </a:spcBef>
              <a:spcAft>
                <a:spcPts val="0"/>
              </a:spcAft>
              <a:buNone/>
            </a:pPr>
            <a:r>
              <a:rPr lang="en-US" sz="1800">
                <a:solidFill>
                  <a:schemeClr val="dk1"/>
                </a:solidFill>
              </a:rPr>
              <a:t>We collect data of the journals statistics with impact factors:</a:t>
            </a:r>
            <a:endParaRPr/>
          </a:p>
          <a:p>
            <a:pPr marL="0" marR="0" lvl="0" indent="0" algn="just" rtl="0">
              <a:lnSpc>
                <a:spcPct val="115000"/>
              </a:lnSpc>
              <a:spcBef>
                <a:spcPts val="1000"/>
              </a:spcBef>
              <a:spcAft>
                <a:spcPts val="0"/>
              </a:spcAft>
              <a:buNone/>
            </a:pPr>
            <a:endParaRPr/>
          </a:p>
          <a:p>
            <a:pPr marL="0" marR="0" lvl="0" indent="0" algn="just" rtl="0">
              <a:lnSpc>
                <a:spcPct val="115000"/>
              </a:lnSpc>
              <a:spcBef>
                <a:spcPts val="1000"/>
              </a:spcBef>
              <a:spcAft>
                <a:spcPts val="0"/>
              </a:spcAft>
              <a:buNone/>
            </a:pPr>
            <a:endParaRPr sz="1800">
              <a:solidFill>
                <a:schemeClr val="dk1"/>
              </a:solidFill>
              <a:latin typeface="Arial"/>
              <a:ea typeface="Arial"/>
              <a:cs typeface="Arial"/>
              <a:sym typeface="Arial"/>
            </a:endParaRPr>
          </a:p>
          <a:p>
            <a:pPr marL="342900" marR="0" lvl="0" indent="-228600" algn="just" rtl="0">
              <a:lnSpc>
                <a:spcPct val="115000"/>
              </a:lnSpc>
              <a:spcBef>
                <a:spcPts val="100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pic>
        <p:nvPicPr>
          <p:cNvPr id="311" name="Google Shape;311;gef9bd604af_0_8"/>
          <p:cNvPicPr preferRelativeResize="0"/>
          <p:nvPr/>
        </p:nvPicPr>
        <p:blipFill>
          <a:blip r:embed="rId4">
            <a:alphaModFix/>
          </a:blip>
          <a:stretch>
            <a:fillRect/>
          </a:stretch>
        </p:blipFill>
        <p:spPr>
          <a:xfrm>
            <a:off x="2123499" y="3319174"/>
            <a:ext cx="4744600" cy="3538825"/>
          </a:xfrm>
          <a:prstGeom prst="rect">
            <a:avLst/>
          </a:prstGeom>
          <a:noFill/>
          <a:ln>
            <a:noFill/>
          </a:ln>
        </p:spPr>
      </p:pic>
      <p:sp>
        <p:nvSpPr>
          <p:cNvPr id="312" name="Google Shape;312;gef9bd604af_0_8"/>
          <p:cNvSpPr txBox="1"/>
          <p:nvPr/>
        </p:nvSpPr>
        <p:spPr>
          <a:xfrm>
            <a:off x="499356" y="987411"/>
            <a:ext cx="7992900" cy="1192500"/>
          </a:xfrm>
          <a:prstGeom prst="rect">
            <a:avLst/>
          </a:prstGeom>
          <a:noFill/>
          <a:ln>
            <a:noFill/>
          </a:ln>
        </p:spPr>
        <p:txBody>
          <a:bodyPr spcFirstLastPara="1" wrap="square" lIns="91425" tIns="45700" rIns="91425" bIns="45700" anchor="t" anchorCtr="0">
            <a:spAutoFit/>
          </a:bodyPr>
          <a:lstStyle/>
          <a:p>
            <a:pPr marL="0" marR="0" lvl="0" indent="0" algn="just" rtl="0">
              <a:lnSpc>
                <a:spcPct val="115000"/>
              </a:lnSpc>
              <a:spcBef>
                <a:spcPts val="1000"/>
              </a:spcBef>
              <a:spcAft>
                <a:spcPts val="0"/>
              </a:spcAft>
              <a:buNone/>
            </a:pPr>
            <a:endParaRPr/>
          </a:p>
          <a:p>
            <a:pPr marL="0" marR="0" lvl="0" indent="0" algn="just" rtl="0">
              <a:lnSpc>
                <a:spcPct val="115000"/>
              </a:lnSpc>
              <a:spcBef>
                <a:spcPts val="1000"/>
              </a:spcBef>
              <a:spcAft>
                <a:spcPts val="0"/>
              </a:spcAft>
              <a:buNone/>
            </a:pPr>
            <a:endParaRPr sz="1800">
              <a:solidFill>
                <a:schemeClr val="dk1"/>
              </a:solidFill>
              <a:latin typeface="Arial"/>
              <a:ea typeface="Arial"/>
              <a:cs typeface="Arial"/>
              <a:sym typeface="Arial"/>
            </a:endParaRPr>
          </a:p>
          <a:p>
            <a:pPr marL="342900" marR="0" lvl="0" indent="-228600" algn="just" rtl="0">
              <a:lnSpc>
                <a:spcPct val="115000"/>
              </a:lnSpc>
              <a:spcBef>
                <a:spcPts val="100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pic>
        <p:nvPicPr>
          <p:cNvPr id="313" name="Google Shape;313;gef9bd604af_0_8"/>
          <p:cNvPicPr preferRelativeResize="0"/>
          <p:nvPr/>
        </p:nvPicPr>
        <p:blipFill>
          <a:blip r:embed="rId5">
            <a:alphaModFix/>
          </a:blip>
          <a:stretch>
            <a:fillRect/>
          </a:stretch>
        </p:blipFill>
        <p:spPr>
          <a:xfrm>
            <a:off x="1736963" y="1240600"/>
            <a:ext cx="5517673" cy="19842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gef9bd604af_0_23"/>
          <p:cNvSpPr/>
          <p:nvPr/>
        </p:nvSpPr>
        <p:spPr>
          <a:xfrm>
            <a:off x="18468" y="-27384"/>
            <a:ext cx="9144000" cy="692700"/>
          </a:xfrm>
          <a:prstGeom prst="rect">
            <a:avLst/>
          </a:prstGeom>
          <a:solidFill>
            <a:srgbClr val="F9A71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953734"/>
              </a:solidFill>
              <a:latin typeface="Arial"/>
              <a:ea typeface="Arial"/>
              <a:cs typeface="Arial"/>
              <a:sym typeface="Arial"/>
            </a:endParaRPr>
          </a:p>
        </p:txBody>
      </p:sp>
      <p:sp>
        <p:nvSpPr>
          <p:cNvPr id="320" name="Google Shape;320;gef9bd604af_0_23"/>
          <p:cNvSpPr txBox="1"/>
          <p:nvPr/>
        </p:nvSpPr>
        <p:spPr>
          <a:xfrm>
            <a:off x="179512" y="116632"/>
            <a:ext cx="4896600" cy="548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2400"/>
              <a:buFont typeface="Arial"/>
              <a:buNone/>
            </a:pPr>
            <a:r>
              <a:rPr lang="en-US" sz="2400">
                <a:solidFill>
                  <a:schemeClr val="lt1"/>
                </a:solidFill>
              </a:rPr>
              <a:t>4b</a:t>
            </a:r>
            <a:r>
              <a:rPr lang="en-US" sz="2400">
                <a:solidFill>
                  <a:schemeClr val="lt1"/>
                </a:solidFill>
                <a:latin typeface="Arial"/>
                <a:ea typeface="Arial"/>
                <a:cs typeface="Arial"/>
                <a:sym typeface="Arial"/>
              </a:rPr>
              <a:t>. </a:t>
            </a:r>
            <a:r>
              <a:rPr lang="en-US" sz="2400">
                <a:solidFill>
                  <a:schemeClr val="lt1"/>
                </a:solidFill>
              </a:rPr>
              <a:t>Journal parsing (continued)</a:t>
            </a:r>
            <a:endParaRPr sz="2400">
              <a:solidFill>
                <a:schemeClr val="lt1"/>
              </a:solidFill>
              <a:latin typeface="Arial"/>
              <a:ea typeface="Arial"/>
              <a:cs typeface="Arial"/>
              <a:sym typeface="Arial"/>
            </a:endParaRPr>
          </a:p>
        </p:txBody>
      </p:sp>
      <p:pic>
        <p:nvPicPr>
          <p:cNvPr id="321" name="Google Shape;321;gef9bd604af_0_23"/>
          <p:cNvPicPr preferRelativeResize="0"/>
          <p:nvPr/>
        </p:nvPicPr>
        <p:blipFill rotWithShape="1">
          <a:blip r:embed="rId3">
            <a:alphaModFix/>
          </a:blip>
          <a:srcRect/>
          <a:stretch/>
        </p:blipFill>
        <p:spPr>
          <a:xfrm>
            <a:off x="7092280" y="155175"/>
            <a:ext cx="1821336" cy="315673"/>
          </a:xfrm>
          <a:prstGeom prst="rect">
            <a:avLst/>
          </a:prstGeom>
          <a:noFill/>
          <a:ln>
            <a:noFill/>
          </a:ln>
        </p:spPr>
      </p:pic>
      <p:sp>
        <p:nvSpPr>
          <p:cNvPr id="322" name="Google Shape;322;gef9bd604af_0_23"/>
          <p:cNvSpPr txBox="1"/>
          <p:nvPr/>
        </p:nvSpPr>
        <p:spPr>
          <a:xfrm>
            <a:off x="346956" y="835011"/>
            <a:ext cx="7992900" cy="2090700"/>
          </a:xfrm>
          <a:prstGeom prst="rect">
            <a:avLst/>
          </a:prstGeom>
          <a:noFill/>
          <a:ln>
            <a:noFill/>
          </a:ln>
        </p:spPr>
        <p:txBody>
          <a:bodyPr spcFirstLastPara="1" wrap="square" lIns="91425" tIns="45700" rIns="91425" bIns="45700" anchor="t" anchorCtr="0">
            <a:spAutoFit/>
          </a:bodyPr>
          <a:lstStyle/>
          <a:p>
            <a:pPr marL="342900" marR="0" lvl="0" indent="-228600" algn="just" rtl="0">
              <a:lnSpc>
                <a:spcPct val="115000"/>
              </a:lnSpc>
              <a:spcBef>
                <a:spcPts val="1000"/>
              </a:spcBef>
              <a:spcAft>
                <a:spcPts val="0"/>
              </a:spcAft>
              <a:buClr>
                <a:schemeClr val="dk1"/>
              </a:buClr>
              <a:buSzPts val="1800"/>
              <a:buFont typeface="Arial"/>
              <a:buNone/>
            </a:pPr>
            <a:r>
              <a:rPr lang="en-US" sz="1800">
                <a:solidFill>
                  <a:schemeClr val="dk1"/>
                </a:solidFill>
              </a:rPr>
              <a:t>We want to create a database with articles and their journal impact factor. But some names are a bit different in Google and not many results are returned</a:t>
            </a:r>
            <a:endParaRPr sz="1800">
              <a:solidFill>
                <a:schemeClr val="dk1"/>
              </a:solidFill>
            </a:endParaRPr>
          </a:p>
          <a:p>
            <a:pPr marL="342900" marR="0" lvl="0" indent="-228600" algn="just" rtl="0">
              <a:lnSpc>
                <a:spcPct val="115000"/>
              </a:lnSpc>
              <a:spcBef>
                <a:spcPts val="1000"/>
              </a:spcBef>
              <a:spcAft>
                <a:spcPts val="0"/>
              </a:spcAft>
              <a:buClr>
                <a:schemeClr val="dk1"/>
              </a:buClr>
              <a:buSzPts val="1800"/>
              <a:buFont typeface="Arial"/>
              <a:buNone/>
            </a:pPr>
            <a:r>
              <a:rPr lang="en-US" sz="1800" b="1">
                <a:solidFill>
                  <a:schemeClr val="dk1"/>
                </a:solidFill>
              </a:rPr>
              <a:t>Solution: </a:t>
            </a:r>
            <a:r>
              <a:rPr lang="en-US" sz="1800">
                <a:solidFill>
                  <a:schemeClr val="dk1"/>
                </a:solidFill>
              </a:rPr>
              <a:t>we use a vectorized version of </a:t>
            </a:r>
            <a:r>
              <a:rPr lang="en-US" sz="1800" i="1">
                <a:solidFill>
                  <a:schemeClr val="dk1"/>
                </a:solidFill>
              </a:rPr>
              <a:t>Sequence Matcher</a:t>
            </a:r>
            <a:r>
              <a:rPr lang="en-US" sz="1800">
                <a:solidFill>
                  <a:schemeClr val="dk1"/>
                </a:solidFill>
              </a:rPr>
              <a:t> (quadratic complexity in worst case scenario), and improved solution over the Ratcliff-Obershelp algorithm (worst-case: cubic in time)</a:t>
            </a:r>
            <a:endParaRPr sz="1800">
              <a:solidFill>
                <a:schemeClr val="dk1"/>
              </a:solidFill>
            </a:endParaRPr>
          </a:p>
        </p:txBody>
      </p:sp>
      <p:pic>
        <p:nvPicPr>
          <p:cNvPr id="323" name="Google Shape;323;gef9bd604af_0_23"/>
          <p:cNvPicPr preferRelativeResize="0"/>
          <p:nvPr/>
        </p:nvPicPr>
        <p:blipFill>
          <a:blip r:embed="rId4">
            <a:alphaModFix/>
          </a:blip>
          <a:stretch>
            <a:fillRect/>
          </a:stretch>
        </p:blipFill>
        <p:spPr>
          <a:xfrm>
            <a:off x="1038225" y="3644161"/>
            <a:ext cx="6610350" cy="19145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22"/>
          <p:cNvSpPr/>
          <p:nvPr/>
        </p:nvSpPr>
        <p:spPr>
          <a:xfrm>
            <a:off x="0" y="-27384"/>
            <a:ext cx="9144000" cy="692695"/>
          </a:xfrm>
          <a:prstGeom prst="rect">
            <a:avLst/>
          </a:prstGeom>
          <a:solidFill>
            <a:srgbClr val="F9A71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953734"/>
              </a:solidFill>
              <a:latin typeface="Arial"/>
              <a:ea typeface="Arial"/>
              <a:cs typeface="Arial"/>
              <a:sym typeface="Arial"/>
            </a:endParaRPr>
          </a:p>
        </p:txBody>
      </p:sp>
      <p:sp>
        <p:nvSpPr>
          <p:cNvPr id="330" name="Google Shape;330;p22"/>
          <p:cNvSpPr txBox="1"/>
          <p:nvPr/>
        </p:nvSpPr>
        <p:spPr>
          <a:xfrm>
            <a:off x="179496" y="116625"/>
            <a:ext cx="6471600" cy="548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2400"/>
              <a:buFont typeface="Arial"/>
              <a:buNone/>
            </a:pPr>
            <a:r>
              <a:rPr lang="en-US" sz="2400">
                <a:solidFill>
                  <a:schemeClr val="lt1"/>
                </a:solidFill>
              </a:rPr>
              <a:t>5</a:t>
            </a:r>
            <a:r>
              <a:rPr lang="en-US" sz="2400">
                <a:solidFill>
                  <a:schemeClr val="lt1"/>
                </a:solidFill>
                <a:latin typeface="Arial"/>
                <a:ea typeface="Arial"/>
                <a:cs typeface="Arial"/>
                <a:sym typeface="Arial"/>
              </a:rPr>
              <a:t>. </a:t>
            </a:r>
            <a:r>
              <a:rPr lang="en-US" sz="2400">
                <a:solidFill>
                  <a:schemeClr val="lt1"/>
                </a:solidFill>
              </a:rPr>
              <a:t>Uploading results to SQL database</a:t>
            </a:r>
            <a:endParaRPr sz="2400">
              <a:solidFill>
                <a:schemeClr val="lt1"/>
              </a:solidFill>
              <a:latin typeface="Arial"/>
              <a:ea typeface="Arial"/>
              <a:cs typeface="Arial"/>
              <a:sym typeface="Arial"/>
            </a:endParaRPr>
          </a:p>
        </p:txBody>
      </p:sp>
      <p:pic>
        <p:nvPicPr>
          <p:cNvPr id="331" name="Google Shape;331;p22"/>
          <p:cNvPicPr preferRelativeResize="0"/>
          <p:nvPr/>
        </p:nvPicPr>
        <p:blipFill rotWithShape="1">
          <a:blip r:embed="rId3">
            <a:alphaModFix/>
          </a:blip>
          <a:srcRect/>
          <a:stretch/>
        </p:blipFill>
        <p:spPr>
          <a:xfrm>
            <a:off x="7092280" y="155175"/>
            <a:ext cx="1821336" cy="315673"/>
          </a:xfrm>
          <a:prstGeom prst="rect">
            <a:avLst/>
          </a:prstGeom>
          <a:noFill/>
          <a:ln>
            <a:noFill/>
          </a:ln>
        </p:spPr>
      </p:pic>
      <p:pic>
        <p:nvPicPr>
          <p:cNvPr id="332" name="Google Shape;332;p22"/>
          <p:cNvPicPr preferRelativeResize="0"/>
          <p:nvPr/>
        </p:nvPicPr>
        <p:blipFill rotWithShape="1">
          <a:blip r:embed="rId4">
            <a:alphaModFix/>
          </a:blip>
          <a:srcRect/>
          <a:stretch/>
        </p:blipFill>
        <p:spPr>
          <a:xfrm>
            <a:off x="537413" y="2344800"/>
            <a:ext cx="3020804" cy="2209549"/>
          </a:xfrm>
          <a:prstGeom prst="rect">
            <a:avLst/>
          </a:prstGeom>
          <a:noFill/>
          <a:ln>
            <a:noFill/>
          </a:ln>
        </p:spPr>
      </p:pic>
      <p:pic>
        <p:nvPicPr>
          <p:cNvPr id="333" name="Google Shape;333;p22"/>
          <p:cNvPicPr preferRelativeResize="0"/>
          <p:nvPr/>
        </p:nvPicPr>
        <p:blipFill>
          <a:blip r:embed="rId5">
            <a:alphaModFix/>
          </a:blip>
          <a:stretch>
            <a:fillRect/>
          </a:stretch>
        </p:blipFill>
        <p:spPr>
          <a:xfrm>
            <a:off x="5569438" y="2344792"/>
            <a:ext cx="2710551" cy="2209550"/>
          </a:xfrm>
          <a:prstGeom prst="rect">
            <a:avLst/>
          </a:prstGeom>
          <a:noFill/>
          <a:ln>
            <a:noFill/>
          </a:ln>
        </p:spPr>
      </p:pic>
      <p:sp>
        <p:nvSpPr>
          <p:cNvPr id="334" name="Google Shape;334;p22"/>
          <p:cNvSpPr txBox="1"/>
          <p:nvPr/>
        </p:nvSpPr>
        <p:spPr>
          <a:xfrm>
            <a:off x="315650" y="1017675"/>
            <a:ext cx="8186100" cy="780300"/>
          </a:xfrm>
          <a:prstGeom prst="rect">
            <a:avLst/>
          </a:prstGeom>
          <a:noFill/>
          <a:ln>
            <a:noFill/>
          </a:ln>
        </p:spPr>
        <p:txBody>
          <a:bodyPr spcFirstLastPara="1" wrap="square" lIns="91425" tIns="91425" rIns="91425" bIns="91425" anchor="t" anchorCtr="0">
            <a:spAutoFit/>
          </a:bodyPr>
          <a:lstStyle/>
          <a:p>
            <a:pPr marL="342900" lvl="0" indent="-228600" algn="just" rtl="0">
              <a:lnSpc>
                <a:spcPct val="115000"/>
              </a:lnSpc>
              <a:spcBef>
                <a:spcPts val="1000"/>
              </a:spcBef>
              <a:spcAft>
                <a:spcPts val="0"/>
              </a:spcAft>
              <a:buNone/>
            </a:pPr>
            <a:r>
              <a:rPr lang="en-US" sz="1800">
                <a:solidFill>
                  <a:schemeClr val="dk1"/>
                </a:solidFill>
              </a:rPr>
              <a:t>We upload to Amazon WebServices RDS databases to make data easily accessible:</a:t>
            </a:r>
            <a:endParaRPr sz="1800">
              <a:solidFill>
                <a:schemeClr val="dk1"/>
              </a:solidFill>
            </a:endParaRPr>
          </a:p>
        </p:txBody>
      </p:sp>
      <p:pic>
        <p:nvPicPr>
          <p:cNvPr id="335" name="Google Shape;335;p22"/>
          <p:cNvPicPr preferRelativeResize="0"/>
          <p:nvPr/>
        </p:nvPicPr>
        <p:blipFill>
          <a:blip r:embed="rId6">
            <a:alphaModFix/>
          </a:blip>
          <a:stretch>
            <a:fillRect/>
          </a:stretch>
        </p:blipFill>
        <p:spPr>
          <a:xfrm>
            <a:off x="3870650" y="2678375"/>
            <a:ext cx="1157751" cy="1157751"/>
          </a:xfrm>
          <a:prstGeom prst="rect">
            <a:avLst/>
          </a:prstGeom>
          <a:noFill/>
          <a:ln>
            <a:noFill/>
          </a:ln>
        </p:spPr>
      </p:pic>
      <p:pic>
        <p:nvPicPr>
          <p:cNvPr id="336" name="Google Shape;336;p22"/>
          <p:cNvPicPr preferRelativeResize="0"/>
          <p:nvPr/>
        </p:nvPicPr>
        <p:blipFill>
          <a:blip r:embed="rId7">
            <a:alphaModFix/>
          </a:blip>
          <a:stretch>
            <a:fillRect/>
          </a:stretch>
        </p:blipFill>
        <p:spPr>
          <a:xfrm>
            <a:off x="3607200" y="5064875"/>
            <a:ext cx="1929583" cy="11577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gef9bd604af_0_43"/>
          <p:cNvSpPr/>
          <p:nvPr/>
        </p:nvSpPr>
        <p:spPr>
          <a:xfrm>
            <a:off x="0" y="-27384"/>
            <a:ext cx="9144000" cy="692700"/>
          </a:xfrm>
          <a:prstGeom prst="rect">
            <a:avLst/>
          </a:prstGeom>
          <a:solidFill>
            <a:srgbClr val="F9A71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953734"/>
              </a:solidFill>
              <a:latin typeface="Arial"/>
              <a:ea typeface="Arial"/>
              <a:cs typeface="Arial"/>
              <a:sym typeface="Arial"/>
            </a:endParaRPr>
          </a:p>
        </p:txBody>
      </p:sp>
      <p:sp>
        <p:nvSpPr>
          <p:cNvPr id="343" name="Google Shape;343;gef9bd604af_0_43"/>
          <p:cNvSpPr txBox="1"/>
          <p:nvPr/>
        </p:nvSpPr>
        <p:spPr>
          <a:xfrm>
            <a:off x="179496" y="116625"/>
            <a:ext cx="6471600" cy="548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2400"/>
              <a:buFont typeface="Arial"/>
              <a:buNone/>
            </a:pPr>
            <a:r>
              <a:rPr lang="en-US" sz="2400">
                <a:solidFill>
                  <a:schemeClr val="lt1"/>
                </a:solidFill>
              </a:rPr>
              <a:t>6. Natural Language Processing (NLP)</a:t>
            </a:r>
            <a:endParaRPr sz="2400">
              <a:solidFill>
                <a:schemeClr val="lt1"/>
              </a:solidFill>
              <a:latin typeface="Arial"/>
              <a:ea typeface="Arial"/>
              <a:cs typeface="Arial"/>
              <a:sym typeface="Arial"/>
            </a:endParaRPr>
          </a:p>
        </p:txBody>
      </p:sp>
      <p:pic>
        <p:nvPicPr>
          <p:cNvPr id="344" name="Google Shape;344;gef9bd604af_0_43"/>
          <p:cNvPicPr preferRelativeResize="0"/>
          <p:nvPr/>
        </p:nvPicPr>
        <p:blipFill rotWithShape="1">
          <a:blip r:embed="rId3">
            <a:alphaModFix/>
          </a:blip>
          <a:srcRect/>
          <a:stretch/>
        </p:blipFill>
        <p:spPr>
          <a:xfrm>
            <a:off x="7092280" y="155175"/>
            <a:ext cx="1821336" cy="315673"/>
          </a:xfrm>
          <a:prstGeom prst="rect">
            <a:avLst/>
          </a:prstGeom>
          <a:noFill/>
          <a:ln>
            <a:noFill/>
          </a:ln>
        </p:spPr>
      </p:pic>
      <p:sp>
        <p:nvSpPr>
          <p:cNvPr id="345" name="Google Shape;345;gef9bd604af_0_43"/>
          <p:cNvSpPr txBox="1"/>
          <p:nvPr/>
        </p:nvSpPr>
        <p:spPr>
          <a:xfrm>
            <a:off x="315650" y="1017675"/>
            <a:ext cx="8186100" cy="780300"/>
          </a:xfrm>
          <a:prstGeom prst="rect">
            <a:avLst/>
          </a:prstGeom>
          <a:noFill/>
          <a:ln>
            <a:noFill/>
          </a:ln>
        </p:spPr>
        <p:txBody>
          <a:bodyPr spcFirstLastPara="1" wrap="square" lIns="91425" tIns="91425" rIns="91425" bIns="91425" anchor="t" anchorCtr="0">
            <a:spAutoFit/>
          </a:bodyPr>
          <a:lstStyle/>
          <a:p>
            <a:pPr marL="342900" lvl="0" indent="-228600" algn="just" rtl="0">
              <a:lnSpc>
                <a:spcPct val="115000"/>
              </a:lnSpc>
              <a:spcBef>
                <a:spcPts val="1000"/>
              </a:spcBef>
              <a:spcAft>
                <a:spcPts val="0"/>
              </a:spcAft>
              <a:buNone/>
            </a:pPr>
            <a:r>
              <a:rPr lang="en-US" sz="1800">
                <a:solidFill>
                  <a:schemeClr val="dk1"/>
                </a:solidFill>
              </a:rPr>
              <a:t>We can collect the data by keyword and run approximate string matching to identify top researchers in the area:</a:t>
            </a:r>
            <a:endParaRPr sz="1800">
              <a:solidFill>
                <a:schemeClr val="dk1"/>
              </a:solidFill>
            </a:endParaRPr>
          </a:p>
        </p:txBody>
      </p:sp>
      <p:pic>
        <p:nvPicPr>
          <p:cNvPr id="346" name="Google Shape;346;gef9bd604af_0_43"/>
          <p:cNvPicPr preferRelativeResize="0"/>
          <p:nvPr/>
        </p:nvPicPr>
        <p:blipFill>
          <a:blip r:embed="rId4">
            <a:alphaModFix/>
          </a:blip>
          <a:stretch>
            <a:fillRect/>
          </a:stretch>
        </p:blipFill>
        <p:spPr>
          <a:xfrm>
            <a:off x="1611338" y="1797975"/>
            <a:ext cx="5921325" cy="4261374"/>
          </a:xfrm>
          <a:prstGeom prst="rect">
            <a:avLst/>
          </a:prstGeom>
          <a:noFill/>
          <a:ln>
            <a:noFill/>
          </a:ln>
        </p:spPr>
      </p:pic>
      <p:sp>
        <p:nvSpPr>
          <p:cNvPr id="347" name="Google Shape;347;gef9bd604af_0_43"/>
          <p:cNvSpPr txBox="1"/>
          <p:nvPr/>
        </p:nvSpPr>
        <p:spPr>
          <a:xfrm>
            <a:off x="888692" y="6114488"/>
            <a:ext cx="75609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15000"/>
              </a:lnSpc>
              <a:spcBef>
                <a:spcPts val="0"/>
              </a:spcBef>
              <a:spcAft>
                <a:spcPts val="0"/>
              </a:spcAft>
              <a:buNone/>
            </a:pPr>
            <a:r>
              <a:rPr lang="en-US" sz="1600" i="1">
                <a:solidFill>
                  <a:schemeClr val="dk1"/>
                </a:solidFill>
              </a:rPr>
              <a:t>Author ordering by number of papers in each category</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gef9bd604af_0_55"/>
          <p:cNvSpPr/>
          <p:nvPr/>
        </p:nvSpPr>
        <p:spPr>
          <a:xfrm>
            <a:off x="0" y="-27384"/>
            <a:ext cx="9144000" cy="692700"/>
          </a:xfrm>
          <a:prstGeom prst="rect">
            <a:avLst/>
          </a:prstGeom>
          <a:solidFill>
            <a:srgbClr val="F9A71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953734"/>
              </a:solidFill>
              <a:latin typeface="Arial"/>
              <a:ea typeface="Arial"/>
              <a:cs typeface="Arial"/>
              <a:sym typeface="Arial"/>
            </a:endParaRPr>
          </a:p>
        </p:txBody>
      </p:sp>
      <p:sp>
        <p:nvSpPr>
          <p:cNvPr id="354" name="Google Shape;354;gef9bd604af_0_55"/>
          <p:cNvSpPr txBox="1"/>
          <p:nvPr/>
        </p:nvSpPr>
        <p:spPr>
          <a:xfrm>
            <a:off x="179496" y="116625"/>
            <a:ext cx="6471600" cy="548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2400"/>
              <a:buFont typeface="Arial"/>
              <a:buNone/>
            </a:pPr>
            <a:r>
              <a:rPr lang="en-US" sz="2400">
                <a:solidFill>
                  <a:schemeClr val="lt1"/>
                </a:solidFill>
              </a:rPr>
              <a:t>6. Natural Language Processing (NLP)</a:t>
            </a:r>
            <a:endParaRPr sz="2400">
              <a:solidFill>
                <a:schemeClr val="lt1"/>
              </a:solidFill>
              <a:latin typeface="Arial"/>
              <a:ea typeface="Arial"/>
              <a:cs typeface="Arial"/>
              <a:sym typeface="Arial"/>
            </a:endParaRPr>
          </a:p>
        </p:txBody>
      </p:sp>
      <p:pic>
        <p:nvPicPr>
          <p:cNvPr id="355" name="Google Shape;355;gef9bd604af_0_55"/>
          <p:cNvPicPr preferRelativeResize="0"/>
          <p:nvPr/>
        </p:nvPicPr>
        <p:blipFill rotWithShape="1">
          <a:blip r:embed="rId3">
            <a:alphaModFix/>
          </a:blip>
          <a:srcRect/>
          <a:stretch/>
        </p:blipFill>
        <p:spPr>
          <a:xfrm>
            <a:off x="7092280" y="155175"/>
            <a:ext cx="1821336" cy="315673"/>
          </a:xfrm>
          <a:prstGeom prst="rect">
            <a:avLst/>
          </a:prstGeom>
          <a:noFill/>
          <a:ln>
            <a:noFill/>
          </a:ln>
        </p:spPr>
      </p:pic>
      <p:sp>
        <p:nvSpPr>
          <p:cNvPr id="356" name="Google Shape;356;gef9bd604af_0_55"/>
          <p:cNvSpPr txBox="1"/>
          <p:nvPr/>
        </p:nvSpPr>
        <p:spPr>
          <a:xfrm>
            <a:off x="315650" y="1017675"/>
            <a:ext cx="8186100" cy="780300"/>
          </a:xfrm>
          <a:prstGeom prst="rect">
            <a:avLst/>
          </a:prstGeom>
          <a:noFill/>
          <a:ln>
            <a:noFill/>
          </a:ln>
        </p:spPr>
        <p:txBody>
          <a:bodyPr spcFirstLastPara="1" wrap="square" lIns="91425" tIns="91425" rIns="91425" bIns="91425" anchor="t" anchorCtr="0">
            <a:spAutoFit/>
          </a:bodyPr>
          <a:lstStyle/>
          <a:p>
            <a:pPr marL="342900" lvl="0" indent="-228600" algn="just" rtl="0">
              <a:lnSpc>
                <a:spcPct val="115000"/>
              </a:lnSpc>
              <a:spcBef>
                <a:spcPts val="1000"/>
              </a:spcBef>
              <a:spcAft>
                <a:spcPts val="0"/>
              </a:spcAft>
              <a:buNone/>
            </a:pPr>
            <a:r>
              <a:rPr lang="en-US" sz="1800">
                <a:solidFill>
                  <a:schemeClr val="dk1"/>
                </a:solidFill>
              </a:rPr>
              <a:t>We can also run NLP to identify the most important words in titles and article summaries and organize them in easily accessible word clouds:</a:t>
            </a:r>
            <a:endParaRPr sz="1800">
              <a:solidFill>
                <a:schemeClr val="dk1"/>
              </a:solidFill>
            </a:endParaRPr>
          </a:p>
        </p:txBody>
      </p:sp>
      <p:pic>
        <p:nvPicPr>
          <p:cNvPr id="357" name="Google Shape;357;gef9bd604af_0_55"/>
          <p:cNvPicPr preferRelativeResize="0"/>
          <p:nvPr/>
        </p:nvPicPr>
        <p:blipFill>
          <a:blip r:embed="rId4">
            <a:alphaModFix/>
          </a:blip>
          <a:stretch>
            <a:fillRect/>
          </a:stretch>
        </p:blipFill>
        <p:spPr>
          <a:xfrm>
            <a:off x="1049651" y="2024850"/>
            <a:ext cx="7044676" cy="3579575"/>
          </a:xfrm>
          <a:prstGeom prst="rect">
            <a:avLst/>
          </a:prstGeom>
          <a:noFill/>
          <a:ln>
            <a:noFill/>
          </a:ln>
        </p:spPr>
      </p:pic>
      <p:sp>
        <p:nvSpPr>
          <p:cNvPr id="358" name="Google Shape;358;gef9bd604af_0_55"/>
          <p:cNvSpPr txBox="1"/>
          <p:nvPr/>
        </p:nvSpPr>
        <p:spPr>
          <a:xfrm>
            <a:off x="886367" y="5831288"/>
            <a:ext cx="7560900" cy="621900"/>
          </a:xfrm>
          <a:prstGeom prst="rect">
            <a:avLst/>
          </a:prstGeom>
          <a:noFill/>
          <a:ln>
            <a:noFill/>
          </a:ln>
        </p:spPr>
        <p:txBody>
          <a:bodyPr spcFirstLastPara="1" wrap="square" lIns="91425" tIns="45700" rIns="91425" bIns="45700" anchor="t" anchorCtr="0">
            <a:spAutoFit/>
          </a:bodyPr>
          <a:lstStyle/>
          <a:p>
            <a:pPr marL="0" marR="0" lvl="0" indent="0" algn="ctr" rtl="0">
              <a:lnSpc>
                <a:spcPct val="115000"/>
              </a:lnSpc>
              <a:spcBef>
                <a:spcPts val="0"/>
              </a:spcBef>
              <a:spcAft>
                <a:spcPts val="0"/>
              </a:spcAft>
              <a:buNone/>
            </a:pPr>
            <a:r>
              <a:rPr lang="en-US" sz="1600" i="1">
                <a:solidFill>
                  <a:schemeClr val="dk1"/>
                </a:solidFill>
              </a:rPr>
              <a:t>Words ordered by number of appearances. We could also give more importance to papers with more citations, higher IF, etc</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24"/>
          <p:cNvSpPr/>
          <p:nvPr/>
        </p:nvSpPr>
        <p:spPr>
          <a:xfrm>
            <a:off x="0" y="0"/>
            <a:ext cx="9144000" cy="6858000"/>
          </a:xfrm>
          <a:prstGeom prst="rect">
            <a:avLst/>
          </a:prstGeom>
          <a:solidFill>
            <a:srgbClr val="F9A71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953734"/>
              </a:solidFill>
              <a:latin typeface="Arial"/>
              <a:ea typeface="Arial"/>
              <a:cs typeface="Arial"/>
              <a:sym typeface="Arial"/>
            </a:endParaRPr>
          </a:p>
        </p:txBody>
      </p:sp>
      <p:sp>
        <p:nvSpPr>
          <p:cNvPr id="364" name="Google Shape;364;p24"/>
          <p:cNvSpPr txBox="1">
            <a:spLocks noGrp="1"/>
          </p:cNvSpPr>
          <p:nvPr>
            <p:ph type="ctrTitle"/>
          </p:nvPr>
        </p:nvSpPr>
        <p:spPr>
          <a:xfrm>
            <a:off x="2105725" y="2636912"/>
            <a:ext cx="4932547" cy="14700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1"/>
              </a:buClr>
              <a:buSzPts val="4000"/>
              <a:buFont typeface="Arial"/>
              <a:buNone/>
            </a:pPr>
            <a:r>
              <a:rPr lang="en-US" sz="4000">
                <a:solidFill>
                  <a:schemeClr val="lt1"/>
                </a:solidFill>
                <a:latin typeface="Arial"/>
                <a:ea typeface="Arial"/>
                <a:cs typeface="Arial"/>
                <a:sym typeface="Arial"/>
              </a:rPr>
              <a:t>Future Development and Conclusions</a:t>
            </a:r>
            <a:endParaRPr sz="4000">
              <a:solidFill>
                <a:schemeClr val="lt1"/>
              </a:solidFill>
              <a:latin typeface="Arial"/>
              <a:ea typeface="Arial"/>
              <a:cs typeface="Arial"/>
              <a:sym typeface="Arial"/>
            </a:endParaRPr>
          </a:p>
        </p:txBody>
      </p:sp>
      <p:pic>
        <p:nvPicPr>
          <p:cNvPr id="365" name="Google Shape;365;p24"/>
          <p:cNvPicPr preferRelativeResize="0"/>
          <p:nvPr/>
        </p:nvPicPr>
        <p:blipFill rotWithShape="1">
          <a:blip r:embed="rId3">
            <a:alphaModFix/>
          </a:blip>
          <a:srcRect/>
          <a:stretch/>
        </p:blipFill>
        <p:spPr>
          <a:xfrm>
            <a:off x="3609066" y="5498552"/>
            <a:ext cx="1925867" cy="52273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25"/>
          <p:cNvSpPr/>
          <p:nvPr/>
        </p:nvSpPr>
        <p:spPr>
          <a:xfrm>
            <a:off x="18468" y="-27384"/>
            <a:ext cx="9144000" cy="692695"/>
          </a:xfrm>
          <a:prstGeom prst="rect">
            <a:avLst/>
          </a:prstGeom>
          <a:solidFill>
            <a:srgbClr val="F9A71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953734"/>
              </a:solidFill>
              <a:latin typeface="Arial"/>
              <a:ea typeface="Arial"/>
              <a:cs typeface="Arial"/>
              <a:sym typeface="Arial"/>
            </a:endParaRPr>
          </a:p>
        </p:txBody>
      </p:sp>
      <p:sp>
        <p:nvSpPr>
          <p:cNvPr id="372" name="Google Shape;372;p25"/>
          <p:cNvSpPr txBox="1"/>
          <p:nvPr/>
        </p:nvSpPr>
        <p:spPr>
          <a:xfrm>
            <a:off x="179512" y="116632"/>
            <a:ext cx="4896544" cy="54867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2400"/>
              <a:buFont typeface="Arial"/>
              <a:buNone/>
            </a:pPr>
            <a:r>
              <a:rPr lang="en-US" sz="2400">
                <a:solidFill>
                  <a:schemeClr val="lt1"/>
                </a:solidFill>
                <a:latin typeface="Arial"/>
                <a:ea typeface="Arial"/>
                <a:cs typeface="Arial"/>
                <a:sym typeface="Arial"/>
              </a:rPr>
              <a:t>Future development - Scraper</a:t>
            </a:r>
            <a:endParaRPr sz="2400">
              <a:solidFill>
                <a:schemeClr val="lt1"/>
              </a:solidFill>
              <a:latin typeface="Arial"/>
              <a:ea typeface="Arial"/>
              <a:cs typeface="Arial"/>
              <a:sym typeface="Arial"/>
            </a:endParaRPr>
          </a:p>
        </p:txBody>
      </p:sp>
      <p:pic>
        <p:nvPicPr>
          <p:cNvPr id="373" name="Google Shape;373;p25"/>
          <p:cNvPicPr preferRelativeResize="0"/>
          <p:nvPr/>
        </p:nvPicPr>
        <p:blipFill rotWithShape="1">
          <a:blip r:embed="rId3">
            <a:alphaModFix/>
          </a:blip>
          <a:srcRect/>
          <a:stretch/>
        </p:blipFill>
        <p:spPr>
          <a:xfrm>
            <a:off x="7092280" y="155175"/>
            <a:ext cx="1821336" cy="315673"/>
          </a:xfrm>
          <a:prstGeom prst="rect">
            <a:avLst/>
          </a:prstGeom>
          <a:noFill/>
          <a:ln>
            <a:noFill/>
          </a:ln>
        </p:spPr>
      </p:pic>
      <p:sp>
        <p:nvSpPr>
          <p:cNvPr id="374" name="Google Shape;374;p25"/>
          <p:cNvSpPr txBox="1"/>
          <p:nvPr/>
        </p:nvSpPr>
        <p:spPr>
          <a:xfrm>
            <a:off x="575556" y="1052736"/>
            <a:ext cx="7992900" cy="2475600"/>
          </a:xfrm>
          <a:prstGeom prst="rect">
            <a:avLst/>
          </a:prstGeom>
          <a:noFill/>
          <a:ln>
            <a:noFill/>
          </a:ln>
        </p:spPr>
        <p:txBody>
          <a:bodyPr spcFirstLastPara="1" wrap="square" lIns="91425" tIns="45700" rIns="91425" bIns="45700" anchor="t" anchorCtr="0">
            <a:spAutoFit/>
          </a:bodyPr>
          <a:lstStyle/>
          <a:p>
            <a:pPr marL="0" marR="0" lvl="0" indent="0" algn="just" rtl="0">
              <a:lnSpc>
                <a:spcPct val="115000"/>
              </a:lnSpc>
              <a:spcBef>
                <a:spcPts val="1000"/>
              </a:spcBef>
              <a:spcAft>
                <a:spcPts val="0"/>
              </a:spcAft>
              <a:buNone/>
            </a:pPr>
            <a:r>
              <a:rPr lang="en-US" sz="1800">
                <a:solidFill>
                  <a:schemeClr val="dk1"/>
                </a:solidFill>
                <a:latin typeface="Arial"/>
                <a:ea typeface="Arial"/>
                <a:cs typeface="Arial"/>
                <a:sym typeface="Arial"/>
              </a:rPr>
              <a:t>Extension to other websites: Naver and other Korean websites could be useful for Daewoong to obtain information</a:t>
            </a:r>
            <a:endParaRPr/>
          </a:p>
          <a:p>
            <a:pPr marL="342900" marR="0" lvl="0" indent="-228600" algn="just" rtl="0">
              <a:lnSpc>
                <a:spcPct val="115000"/>
              </a:lnSpc>
              <a:spcBef>
                <a:spcPts val="100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342900" marR="0" lvl="0" indent="-228600" algn="just" rtl="0">
              <a:lnSpc>
                <a:spcPct val="115000"/>
              </a:lnSpc>
              <a:spcBef>
                <a:spcPts val="100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0" marR="0" lvl="0" indent="0" algn="just" rtl="0">
              <a:lnSpc>
                <a:spcPct val="115000"/>
              </a:lnSpc>
              <a:spcBef>
                <a:spcPts val="1000"/>
              </a:spcBef>
              <a:spcAft>
                <a:spcPts val="0"/>
              </a:spcAft>
              <a:buNone/>
            </a:pPr>
            <a:endParaRPr sz="1800">
              <a:solidFill>
                <a:schemeClr val="dk1"/>
              </a:solidFill>
              <a:latin typeface="Arial"/>
              <a:ea typeface="Arial"/>
              <a:cs typeface="Arial"/>
              <a:sym typeface="Arial"/>
            </a:endParaRPr>
          </a:p>
          <a:p>
            <a:pPr marL="342900" marR="0" lvl="0" indent="-228600" algn="just" rtl="0">
              <a:lnSpc>
                <a:spcPct val="115000"/>
              </a:lnSpc>
              <a:spcBef>
                <a:spcPts val="100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pic>
        <p:nvPicPr>
          <p:cNvPr id="375" name="Google Shape;375;p25" descr="4 Reasons Why SEO In Korea Is So Difficult - Twinword"/>
          <p:cNvPicPr preferRelativeResize="0"/>
          <p:nvPr/>
        </p:nvPicPr>
        <p:blipFill rotWithShape="1">
          <a:blip r:embed="rId4">
            <a:alphaModFix/>
          </a:blip>
          <a:srcRect/>
          <a:stretch/>
        </p:blipFill>
        <p:spPr>
          <a:xfrm>
            <a:off x="3003100" y="2013844"/>
            <a:ext cx="3028950" cy="1514475"/>
          </a:xfrm>
          <a:prstGeom prst="rect">
            <a:avLst/>
          </a:prstGeom>
          <a:noFill/>
          <a:ln>
            <a:noFill/>
          </a:ln>
        </p:spPr>
      </p:pic>
      <p:sp>
        <p:nvSpPr>
          <p:cNvPr id="376" name="Google Shape;376;p25"/>
          <p:cNvSpPr txBox="1"/>
          <p:nvPr/>
        </p:nvSpPr>
        <p:spPr>
          <a:xfrm>
            <a:off x="594031" y="3528336"/>
            <a:ext cx="7992900" cy="3050700"/>
          </a:xfrm>
          <a:prstGeom prst="rect">
            <a:avLst/>
          </a:prstGeom>
          <a:noFill/>
          <a:ln>
            <a:noFill/>
          </a:ln>
        </p:spPr>
        <p:txBody>
          <a:bodyPr spcFirstLastPara="1" wrap="square" lIns="91425" tIns="45700" rIns="91425" bIns="45700" anchor="t" anchorCtr="0">
            <a:spAutoFit/>
          </a:bodyPr>
          <a:lstStyle/>
          <a:p>
            <a:pPr marL="0" marR="0" lvl="0" indent="0" algn="just" rtl="0">
              <a:lnSpc>
                <a:spcPct val="115000"/>
              </a:lnSpc>
              <a:spcBef>
                <a:spcPts val="1000"/>
              </a:spcBef>
              <a:spcAft>
                <a:spcPts val="0"/>
              </a:spcAft>
              <a:buNone/>
            </a:pPr>
            <a:r>
              <a:rPr lang="en-US" sz="1800">
                <a:solidFill>
                  <a:schemeClr val="dk1"/>
                </a:solidFill>
              </a:rPr>
              <a:t>(Hardcore) we could even extend by collecting </a:t>
            </a:r>
            <a:r>
              <a:rPr lang="en-US" sz="1800" i="1">
                <a:solidFill>
                  <a:schemeClr val="dk1"/>
                </a:solidFill>
              </a:rPr>
              <a:t>the entire articles!</a:t>
            </a:r>
            <a:endParaRPr sz="1800">
              <a:solidFill>
                <a:schemeClr val="dk1"/>
              </a:solidFill>
            </a:endParaRPr>
          </a:p>
          <a:p>
            <a:pPr marL="457200" marR="0" lvl="0" indent="0" algn="just" rtl="0">
              <a:lnSpc>
                <a:spcPct val="115000"/>
              </a:lnSpc>
              <a:spcBef>
                <a:spcPts val="1000"/>
              </a:spcBef>
              <a:spcAft>
                <a:spcPts val="0"/>
              </a:spcAft>
              <a:buNone/>
            </a:pPr>
            <a:r>
              <a:rPr lang="en-US" sz="1800" i="1">
                <a:solidFill>
                  <a:schemeClr val="dk1"/>
                </a:solidFill>
              </a:rPr>
              <a:t>Webpage articles → web parsing</a:t>
            </a:r>
            <a:endParaRPr sz="1800" i="1">
              <a:solidFill>
                <a:schemeClr val="dk1"/>
              </a:solidFill>
            </a:endParaRPr>
          </a:p>
          <a:p>
            <a:pPr marL="457200" marR="0" lvl="0" indent="0" algn="just" rtl="0">
              <a:lnSpc>
                <a:spcPct val="115000"/>
              </a:lnSpc>
              <a:spcBef>
                <a:spcPts val="1000"/>
              </a:spcBef>
              <a:spcAft>
                <a:spcPts val="0"/>
              </a:spcAft>
              <a:buNone/>
            </a:pPr>
            <a:r>
              <a:rPr lang="en-US" sz="1800" i="1">
                <a:solidFill>
                  <a:schemeClr val="dk1"/>
                </a:solidFill>
              </a:rPr>
              <a:t>PDF articles → more advanced techniques, still feasible (pdf2text, etc)</a:t>
            </a:r>
            <a:endParaRPr sz="1800" i="1">
              <a:solidFill>
                <a:schemeClr val="dk1"/>
              </a:solidFill>
            </a:endParaRPr>
          </a:p>
          <a:p>
            <a:pPr marL="342900" marR="0" lvl="0" indent="-228600" algn="just" rtl="0">
              <a:lnSpc>
                <a:spcPct val="115000"/>
              </a:lnSpc>
              <a:spcBef>
                <a:spcPts val="100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342900" marR="0" lvl="0" indent="-228600" algn="just" rtl="0">
              <a:lnSpc>
                <a:spcPct val="115000"/>
              </a:lnSpc>
              <a:spcBef>
                <a:spcPts val="100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0" marR="0" lvl="0" indent="0" algn="just" rtl="0">
              <a:lnSpc>
                <a:spcPct val="115000"/>
              </a:lnSpc>
              <a:spcBef>
                <a:spcPts val="1000"/>
              </a:spcBef>
              <a:spcAft>
                <a:spcPts val="0"/>
              </a:spcAft>
              <a:buNone/>
            </a:pPr>
            <a:endParaRPr sz="1800">
              <a:solidFill>
                <a:schemeClr val="dk1"/>
              </a:solidFill>
              <a:latin typeface="Arial"/>
              <a:ea typeface="Arial"/>
              <a:cs typeface="Arial"/>
              <a:sym typeface="Arial"/>
            </a:endParaRPr>
          </a:p>
          <a:p>
            <a:pPr marL="342900" marR="0" lvl="0" indent="-228600" algn="just" rtl="0">
              <a:lnSpc>
                <a:spcPct val="115000"/>
              </a:lnSpc>
              <a:spcBef>
                <a:spcPts val="100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pic>
        <p:nvPicPr>
          <p:cNvPr id="377" name="Google Shape;377;p25"/>
          <p:cNvPicPr preferRelativeResize="0"/>
          <p:nvPr/>
        </p:nvPicPr>
        <p:blipFill>
          <a:blip r:embed="rId5">
            <a:alphaModFix/>
          </a:blip>
          <a:stretch>
            <a:fillRect/>
          </a:stretch>
        </p:blipFill>
        <p:spPr>
          <a:xfrm>
            <a:off x="3200400" y="5003900"/>
            <a:ext cx="2634350" cy="1575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3"/>
          <p:cNvSpPr/>
          <p:nvPr/>
        </p:nvSpPr>
        <p:spPr>
          <a:xfrm rot="10800000" flipH="1">
            <a:off x="1547664" y="2447177"/>
            <a:ext cx="360040" cy="45719"/>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4" name="Google Shape;64;p3"/>
          <p:cNvSpPr/>
          <p:nvPr/>
        </p:nvSpPr>
        <p:spPr>
          <a:xfrm>
            <a:off x="0" y="-27384"/>
            <a:ext cx="9144000" cy="692695"/>
          </a:xfrm>
          <a:prstGeom prst="rect">
            <a:avLst/>
          </a:prstGeom>
          <a:solidFill>
            <a:srgbClr val="F9A71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953734"/>
              </a:solidFill>
              <a:latin typeface="Arial"/>
              <a:ea typeface="Arial"/>
              <a:cs typeface="Arial"/>
              <a:sym typeface="Arial"/>
            </a:endParaRPr>
          </a:p>
        </p:txBody>
      </p:sp>
      <p:sp>
        <p:nvSpPr>
          <p:cNvPr id="65" name="Google Shape;65;p3"/>
          <p:cNvSpPr/>
          <p:nvPr/>
        </p:nvSpPr>
        <p:spPr>
          <a:xfrm>
            <a:off x="1547664" y="2074495"/>
            <a:ext cx="6660300" cy="2862300"/>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Clr>
                <a:srgbClr val="595959"/>
              </a:buClr>
              <a:buSzPts val="1800"/>
              <a:buFont typeface="Arial"/>
              <a:buAutoNum type="arabicPeriod"/>
            </a:pPr>
            <a:r>
              <a:rPr lang="en-US" sz="1800" b="1" i="0" u="none" strike="noStrike" cap="none">
                <a:solidFill>
                  <a:srgbClr val="595959"/>
                </a:solidFill>
                <a:latin typeface="Arial"/>
                <a:ea typeface="Arial"/>
                <a:cs typeface="Arial"/>
                <a:sym typeface="Arial"/>
              </a:rPr>
              <a:t>Project explanation</a:t>
            </a:r>
            <a:endParaRPr/>
          </a:p>
          <a:p>
            <a:pPr marL="0" marR="0" lvl="0" indent="0" algn="l" rtl="0">
              <a:lnSpc>
                <a:spcPct val="200000"/>
              </a:lnSpc>
              <a:spcBef>
                <a:spcPts val="0"/>
              </a:spcBef>
              <a:spcAft>
                <a:spcPts val="0"/>
              </a:spcAft>
              <a:buClr>
                <a:srgbClr val="595959"/>
              </a:buClr>
              <a:buSzPts val="1800"/>
              <a:buFont typeface="Arial"/>
              <a:buAutoNum type="arabicPeriod"/>
            </a:pPr>
            <a:r>
              <a:rPr lang="en-US" sz="1800" b="1" i="0" u="none" strike="noStrike" cap="none">
                <a:solidFill>
                  <a:srgbClr val="595959"/>
                </a:solidFill>
                <a:latin typeface="Arial"/>
                <a:ea typeface="Arial"/>
                <a:cs typeface="Arial"/>
                <a:sym typeface="Arial"/>
              </a:rPr>
              <a:t>Data</a:t>
            </a:r>
            <a:endParaRPr/>
          </a:p>
          <a:p>
            <a:pPr marL="0" marR="0" lvl="0" indent="0" algn="l" rtl="0">
              <a:lnSpc>
                <a:spcPct val="200000"/>
              </a:lnSpc>
              <a:spcBef>
                <a:spcPts val="0"/>
              </a:spcBef>
              <a:spcAft>
                <a:spcPts val="0"/>
              </a:spcAft>
              <a:buClr>
                <a:srgbClr val="595959"/>
              </a:buClr>
              <a:buSzPts val="1800"/>
              <a:buFont typeface="Arial"/>
              <a:buAutoNum type="arabicPeriod"/>
            </a:pPr>
            <a:r>
              <a:rPr lang="en-US" sz="1800" b="1" i="0" u="none" strike="noStrike" cap="none">
                <a:solidFill>
                  <a:srgbClr val="595959"/>
                </a:solidFill>
                <a:latin typeface="Arial"/>
                <a:ea typeface="Arial"/>
                <a:cs typeface="Arial"/>
                <a:sym typeface="Arial"/>
              </a:rPr>
              <a:t>Sample Data</a:t>
            </a:r>
            <a:endParaRPr/>
          </a:p>
          <a:p>
            <a:pPr marL="0" marR="0" lvl="0" indent="0" algn="l" rtl="0">
              <a:lnSpc>
                <a:spcPct val="200000"/>
              </a:lnSpc>
              <a:spcBef>
                <a:spcPts val="0"/>
              </a:spcBef>
              <a:spcAft>
                <a:spcPts val="0"/>
              </a:spcAft>
              <a:buClr>
                <a:srgbClr val="595959"/>
              </a:buClr>
              <a:buSzPts val="1800"/>
              <a:buFont typeface="Arial"/>
              <a:buAutoNum type="arabicPeriod"/>
            </a:pPr>
            <a:r>
              <a:rPr lang="en-US" sz="1800" b="1" i="0" u="none" strike="noStrike" cap="none">
                <a:solidFill>
                  <a:srgbClr val="595959"/>
                </a:solidFill>
                <a:latin typeface="Arial"/>
                <a:ea typeface="Arial"/>
                <a:cs typeface="Arial"/>
                <a:sym typeface="Arial"/>
              </a:rPr>
              <a:t>How to make?</a:t>
            </a:r>
            <a:endParaRPr/>
          </a:p>
          <a:p>
            <a:pPr marL="0" marR="0" lvl="0" indent="0" algn="l" rtl="0">
              <a:lnSpc>
                <a:spcPct val="200000"/>
              </a:lnSpc>
              <a:spcBef>
                <a:spcPts val="0"/>
              </a:spcBef>
              <a:spcAft>
                <a:spcPts val="0"/>
              </a:spcAft>
              <a:buClr>
                <a:srgbClr val="595959"/>
              </a:buClr>
              <a:buSzPts val="1800"/>
              <a:buFont typeface="Arial"/>
              <a:buAutoNum type="arabicPeriod"/>
            </a:pPr>
            <a:r>
              <a:rPr lang="en-US" sz="1800" b="1" i="0" u="none" strike="noStrike" cap="none">
                <a:solidFill>
                  <a:srgbClr val="595959"/>
                </a:solidFill>
                <a:latin typeface="Arial"/>
                <a:ea typeface="Arial"/>
                <a:cs typeface="Arial"/>
                <a:sym typeface="Arial"/>
              </a:rPr>
              <a:t>Expectation and Evaluation</a:t>
            </a:r>
            <a:endParaRPr sz="1800" b="1" i="0" u="none" strike="noStrike" cap="none">
              <a:solidFill>
                <a:srgbClr val="595959"/>
              </a:solidFill>
              <a:latin typeface="Arial"/>
              <a:ea typeface="Arial"/>
              <a:cs typeface="Arial"/>
              <a:sym typeface="Arial"/>
            </a:endParaRPr>
          </a:p>
        </p:txBody>
      </p:sp>
      <p:sp>
        <p:nvSpPr>
          <p:cNvPr id="66" name="Google Shape;66;p3"/>
          <p:cNvSpPr txBox="1">
            <a:spLocks noGrp="1"/>
          </p:cNvSpPr>
          <p:nvPr>
            <p:ph type="title" idx="4294967295"/>
          </p:nvPr>
        </p:nvSpPr>
        <p:spPr>
          <a:xfrm>
            <a:off x="179495" y="116625"/>
            <a:ext cx="1235700" cy="548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2400"/>
              <a:buFont typeface="Arial"/>
              <a:buNone/>
            </a:pPr>
            <a:r>
              <a:rPr lang="en-US" sz="2400" b="0" i="0" u="none" strike="noStrike" cap="none">
                <a:solidFill>
                  <a:schemeClr val="lt1"/>
                </a:solidFill>
                <a:latin typeface="Arial"/>
                <a:ea typeface="Arial"/>
                <a:cs typeface="Arial"/>
                <a:sym typeface="Arial"/>
              </a:rPr>
              <a:t>Index</a:t>
            </a:r>
            <a:endParaRPr sz="2400" b="0" i="0" u="none" strike="noStrike" cap="none">
              <a:solidFill>
                <a:schemeClr val="lt1"/>
              </a:solidFill>
              <a:latin typeface="Arial"/>
              <a:ea typeface="Arial"/>
              <a:cs typeface="Arial"/>
              <a:sym typeface="Arial"/>
            </a:endParaRPr>
          </a:p>
        </p:txBody>
      </p:sp>
      <p:sp>
        <p:nvSpPr>
          <p:cNvPr id="67" name="Google Shape;67;p3"/>
          <p:cNvSpPr/>
          <p:nvPr/>
        </p:nvSpPr>
        <p:spPr>
          <a:xfrm rot="10800000" flipH="1">
            <a:off x="1547664" y="2992515"/>
            <a:ext cx="360040" cy="45719"/>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8" name="Google Shape;68;p3"/>
          <p:cNvSpPr/>
          <p:nvPr/>
        </p:nvSpPr>
        <p:spPr>
          <a:xfrm rot="10800000" flipH="1">
            <a:off x="1547664" y="3529843"/>
            <a:ext cx="360040" cy="45719"/>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9" name="Google Shape;69;p3"/>
          <p:cNvSpPr/>
          <p:nvPr/>
        </p:nvSpPr>
        <p:spPr>
          <a:xfrm rot="10800000" flipH="1">
            <a:off x="1547664" y="4067171"/>
            <a:ext cx="360040" cy="45719"/>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0" name="Google Shape;70;p3"/>
          <p:cNvSpPr/>
          <p:nvPr/>
        </p:nvSpPr>
        <p:spPr>
          <a:xfrm>
            <a:off x="7380312" y="6453336"/>
            <a:ext cx="1584176" cy="215444"/>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800" b="0" i="0" u="none" strike="noStrike" cap="none">
                <a:solidFill>
                  <a:srgbClr val="7F7F7F"/>
                </a:solidFill>
                <a:latin typeface="Arial"/>
                <a:ea typeface="Arial"/>
                <a:cs typeface="Arial"/>
                <a:sym typeface="Arial"/>
              </a:rPr>
              <a:t>3</a:t>
            </a:fld>
            <a:r>
              <a:rPr lang="en-US" sz="800" b="0" i="0" u="none" strike="noStrike" cap="none">
                <a:solidFill>
                  <a:srgbClr val="7F7F7F"/>
                </a:solidFill>
                <a:latin typeface="Arial"/>
                <a:ea typeface="Arial"/>
                <a:cs typeface="Arial"/>
                <a:sym typeface="Arial"/>
              </a:rPr>
              <a:t>/7</a:t>
            </a:r>
            <a:endParaRPr sz="800" b="0" i="0" u="none" strike="noStrike" cap="none">
              <a:solidFill>
                <a:srgbClr val="7F7F7F"/>
              </a:solidFill>
              <a:latin typeface="Arial"/>
              <a:ea typeface="Arial"/>
              <a:cs typeface="Arial"/>
              <a:sym typeface="Arial"/>
            </a:endParaRPr>
          </a:p>
        </p:txBody>
      </p:sp>
      <p:sp>
        <p:nvSpPr>
          <p:cNvPr id="71" name="Google Shape;71;p3"/>
          <p:cNvSpPr/>
          <p:nvPr/>
        </p:nvSpPr>
        <p:spPr>
          <a:xfrm rot="10800000" flipH="1">
            <a:off x="1547664" y="4604499"/>
            <a:ext cx="360040" cy="45719"/>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72" name="Google Shape;72;p3"/>
          <p:cNvPicPr preferRelativeResize="0"/>
          <p:nvPr/>
        </p:nvPicPr>
        <p:blipFill rotWithShape="1">
          <a:blip r:embed="rId3">
            <a:alphaModFix/>
          </a:blip>
          <a:srcRect/>
          <a:stretch/>
        </p:blipFill>
        <p:spPr>
          <a:xfrm>
            <a:off x="7092280" y="155175"/>
            <a:ext cx="1821336" cy="315673"/>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26"/>
          <p:cNvSpPr/>
          <p:nvPr/>
        </p:nvSpPr>
        <p:spPr>
          <a:xfrm>
            <a:off x="18468" y="-27384"/>
            <a:ext cx="9144000" cy="692695"/>
          </a:xfrm>
          <a:prstGeom prst="rect">
            <a:avLst/>
          </a:prstGeom>
          <a:solidFill>
            <a:srgbClr val="F9A71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953734"/>
              </a:solidFill>
              <a:latin typeface="Arial"/>
              <a:ea typeface="Arial"/>
              <a:cs typeface="Arial"/>
              <a:sym typeface="Arial"/>
            </a:endParaRPr>
          </a:p>
        </p:txBody>
      </p:sp>
      <p:sp>
        <p:nvSpPr>
          <p:cNvPr id="384" name="Google Shape;384;p26"/>
          <p:cNvSpPr txBox="1"/>
          <p:nvPr/>
        </p:nvSpPr>
        <p:spPr>
          <a:xfrm>
            <a:off x="103294" y="155175"/>
            <a:ext cx="7190100" cy="548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2400"/>
              <a:buFont typeface="Arial"/>
              <a:buNone/>
            </a:pPr>
            <a:r>
              <a:rPr lang="en-US" sz="2400">
                <a:solidFill>
                  <a:schemeClr val="lt1"/>
                </a:solidFill>
                <a:latin typeface="Arial"/>
                <a:ea typeface="Arial"/>
                <a:cs typeface="Arial"/>
                <a:sym typeface="Arial"/>
              </a:rPr>
              <a:t>Future development - AI </a:t>
            </a:r>
            <a:r>
              <a:rPr lang="en-US" sz="2400">
                <a:solidFill>
                  <a:schemeClr val="lt1"/>
                </a:solidFill>
              </a:rPr>
              <a:t>Recommendation System</a:t>
            </a:r>
            <a:endParaRPr sz="2400">
              <a:solidFill>
                <a:schemeClr val="lt1"/>
              </a:solidFill>
              <a:latin typeface="Arial"/>
              <a:ea typeface="Arial"/>
              <a:cs typeface="Arial"/>
              <a:sym typeface="Arial"/>
            </a:endParaRPr>
          </a:p>
        </p:txBody>
      </p:sp>
      <p:pic>
        <p:nvPicPr>
          <p:cNvPr id="385" name="Google Shape;385;p26"/>
          <p:cNvPicPr preferRelativeResize="0"/>
          <p:nvPr/>
        </p:nvPicPr>
        <p:blipFill rotWithShape="1">
          <a:blip r:embed="rId3">
            <a:alphaModFix/>
          </a:blip>
          <a:srcRect/>
          <a:stretch/>
        </p:blipFill>
        <p:spPr>
          <a:xfrm>
            <a:off x="7092280" y="155175"/>
            <a:ext cx="1821336" cy="315673"/>
          </a:xfrm>
          <a:prstGeom prst="rect">
            <a:avLst/>
          </a:prstGeom>
          <a:noFill/>
          <a:ln>
            <a:noFill/>
          </a:ln>
        </p:spPr>
      </p:pic>
      <p:sp>
        <p:nvSpPr>
          <p:cNvPr id="386" name="Google Shape;386;p26"/>
          <p:cNvSpPr txBox="1"/>
          <p:nvPr/>
        </p:nvSpPr>
        <p:spPr>
          <a:xfrm>
            <a:off x="467544" y="847870"/>
            <a:ext cx="7992900" cy="3369300"/>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15000"/>
              </a:lnSpc>
              <a:spcBef>
                <a:spcPts val="100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Based on big data, we can do tailored recommendations based on colleagues’ interest (daily, weekly… etc)</a:t>
            </a:r>
            <a:endParaRPr/>
          </a:p>
          <a:p>
            <a:pPr marL="285750" marR="0" lvl="0" indent="-285750" algn="just" rtl="0">
              <a:lnSpc>
                <a:spcPct val="115000"/>
              </a:lnSpc>
              <a:spcBef>
                <a:spcPts val="100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Use visualization tools (e.g., trend graphs, Word Clouds)</a:t>
            </a:r>
            <a:endParaRPr sz="1800">
              <a:solidFill>
                <a:schemeClr val="dk1"/>
              </a:solidFill>
              <a:latin typeface="Arial"/>
              <a:ea typeface="Arial"/>
              <a:cs typeface="Arial"/>
              <a:sym typeface="Arial"/>
            </a:endParaRPr>
          </a:p>
          <a:p>
            <a:pPr marL="457200" marR="0" lvl="0" indent="0" algn="just" rtl="0">
              <a:lnSpc>
                <a:spcPct val="115000"/>
              </a:lnSpc>
              <a:spcBef>
                <a:spcPts val="1000"/>
              </a:spcBef>
              <a:spcAft>
                <a:spcPts val="0"/>
              </a:spcAft>
              <a:buNone/>
            </a:pPr>
            <a:endParaRPr sz="1800">
              <a:solidFill>
                <a:schemeClr val="dk1"/>
              </a:solidFill>
              <a:latin typeface="Arial"/>
              <a:ea typeface="Arial"/>
              <a:cs typeface="Arial"/>
              <a:sym typeface="Arial"/>
            </a:endParaRPr>
          </a:p>
          <a:p>
            <a:pPr marL="342900" marR="0" lvl="0" indent="-228600" algn="just" rtl="0">
              <a:lnSpc>
                <a:spcPct val="115000"/>
              </a:lnSpc>
              <a:spcBef>
                <a:spcPts val="100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342900" marR="0" lvl="0" indent="-228600" algn="just" rtl="0">
              <a:lnSpc>
                <a:spcPct val="115000"/>
              </a:lnSpc>
              <a:spcBef>
                <a:spcPts val="100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0" marR="0" lvl="0" indent="0" algn="just" rtl="0">
              <a:lnSpc>
                <a:spcPct val="115000"/>
              </a:lnSpc>
              <a:spcBef>
                <a:spcPts val="1000"/>
              </a:spcBef>
              <a:spcAft>
                <a:spcPts val="0"/>
              </a:spcAft>
              <a:buNone/>
            </a:pPr>
            <a:endParaRPr sz="1800">
              <a:solidFill>
                <a:schemeClr val="dk1"/>
              </a:solidFill>
              <a:latin typeface="Arial"/>
              <a:ea typeface="Arial"/>
              <a:cs typeface="Arial"/>
              <a:sym typeface="Arial"/>
            </a:endParaRPr>
          </a:p>
          <a:p>
            <a:pPr marL="342900" marR="0" lvl="0" indent="-228600" algn="just" rtl="0">
              <a:lnSpc>
                <a:spcPct val="115000"/>
              </a:lnSpc>
              <a:spcBef>
                <a:spcPts val="100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pic>
        <p:nvPicPr>
          <p:cNvPr id="387" name="Google Shape;387;p26"/>
          <p:cNvPicPr preferRelativeResize="0"/>
          <p:nvPr/>
        </p:nvPicPr>
        <p:blipFill>
          <a:blip r:embed="rId4">
            <a:alphaModFix/>
          </a:blip>
          <a:stretch>
            <a:fillRect/>
          </a:stretch>
        </p:blipFill>
        <p:spPr>
          <a:xfrm>
            <a:off x="420525" y="3012114"/>
            <a:ext cx="4647049" cy="2847625"/>
          </a:xfrm>
          <a:prstGeom prst="rect">
            <a:avLst/>
          </a:prstGeom>
          <a:noFill/>
          <a:ln>
            <a:noFill/>
          </a:ln>
        </p:spPr>
      </p:pic>
      <p:pic>
        <p:nvPicPr>
          <p:cNvPr id="388" name="Google Shape;388;p26"/>
          <p:cNvPicPr preferRelativeResize="0"/>
          <p:nvPr/>
        </p:nvPicPr>
        <p:blipFill rotWithShape="1">
          <a:blip r:embed="rId5">
            <a:alphaModFix/>
          </a:blip>
          <a:srcRect t="18340" b="8559"/>
          <a:stretch/>
        </p:blipFill>
        <p:spPr>
          <a:xfrm>
            <a:off x="5931875" y="2569000"/>
            <a:ext cx="2757844" cy="3733849"/>
          </a:xfrm>
          <a:prstGeom prst="rect">
            <a:avLst/>
          </a:prstGeom>
          <a:noFill/>
          <a:ln>
            <a:noFill/>
          </a:ln>
        </p:spPr>
      </p:pic>
      <p:sp>
        <p:nvSpPr>
          <p:cNvPr id="389" name="Google Shape;389;p26"/>
          <p:cNvSpPr/>
          <p:nvPr/>
        </p:nvSpPr>
        <p:spPr>
          <a:xfrm>
            <a:off x="3755575" y="4713525"/>
            <a:ext cx="870900" cy="11103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0" name="Google Shape;390;p26"/>
          <p:cNvCxnSpPr>
            <a:stCxn id="389" idx="3"/>
          </p:cNvCxnSpPr>
          <p:nvPr/>
        </p:nvCxnSpPr>
        <p:spPr>
          <a:xfrm>
            <a:off x="4626475" y="5268675"/>
            <a:ext cx="1306200" cy="10800"/>
          </a:xfrm>
          <a:prstGeom prst="straightConnector1">
            <a:avLst/>
          </a:prstGeom>
          <a:noFill/>
          <a:ln w="19050" cap="flat" cmpd="sng">
            <a:solidFill>
              <a:srgbClr val="FF0000"/>
            </a:solidFill>
            <a:prstDash val="solid"/>
            <a:round/>
            <a:headEnd type="none" w="med" len="med"/>
            <a:tailEnd type="triangle" w="med" len="med"/>
          </a:ln>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gef9bd604af_0_73"/>
          <p:cNvSpPr/>
          <p:nvPr/>
        </p:nvSpPr>
        <p:spPr>
          <a:xfrm>
            <a:off x="18468" y="-27384"/>
            <a:ext cx="9144000" cy="692700"/>
          </a:xfrm>
          <a:prstGeom prst="rect">
            <a:avLst/>
          </a:prstGeom>
          <a:solidFill>
            <a:srgbClr val="F9A71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953734"/>
              </a:solidFill>
              <a:latin typeface="Arial"/>
              <a:ea typeface="Arial"/>
              <a:cs typeface="Arial"/>
              <a:sym typeface="Arial"/>
            </a:endParaRPr>
          </a:p>
        </p:txBody>
      </p:sp>
      <p:sp>
        <p:nvSpPr>
          <p:cNvPr id="397" name="Google Shape;397;gef9bd604af_0_73"/>
          <p:cNvSpPr txBox="1"/>
          <p:nvPr/>
        </p:nvSpPr>
        <p:spPr>
          <a:xfrm>
            <a:off x="103294" y="155175"/>
            <a:ext cx="7190100" cy="548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2400"/>
              <a:buFont typeface="Arial"/>
              <a:buNone/>
            </a:pPr>
            <a:r>
              <a:rPr lang="en-US" sz="2400">
                <a:solidFill>
                  <a:schemeClr val="lt1"/>
                </a:solidFill>
                <a:latin typeface="Arial"/>
                <a:ea typeface="Arial"/>
                <a:cs typeface="Arial"/>
                <a:sym typeface="Arial"/>
              </a:rPr>
              <a:t>Future development - </a:t>
            </a:r>
            <a:r>
              <a:rPr lang="en-US" sz="2400">
                <a:solidFill>
                  <a:schemeClr val="lt1"/>
                </a:solidFill>
              </a:rPr>
              <a:t>GUI</a:t>
            </a:r>
            <a:endParaRPr sz="2400">
              <a:solidFill>
                <a:schemeClr val="lt1"/>
              </a:solidFill>
              <a:latin typeface="Arial"/>
              <a:ea typeface="Arial"/>
              <a:cs typeface="Arial"/>
              <a:sym typeface="Arial"/>
            </a:endParaRPr>
          </a:p>
        </p:txBody>
      </p:sp>
      <p:pic>
        <p:nvPicPr>
          <p:cNvPr id="398" name="Google Shape;398;gef9bd604af_0_73"/>
          <p:cNvPicPr preferRelativeResize="0"/>
          <p:nvPr/>
        </p:nvPicPr>
        <p:blipFill rotWithShape="1">
          <a:blip r:embed="rId3">
            <a:alphaModFix/>
          </a:blip>
          <a:srcRect/>
          <a:stretch/>
        </p:blipFill>
        <p:spPr>
          <a:xfrm>
            <a:off x="7092280" y="155175"/>
            <a:ext cx="1821336" cy="315673"/>
          </a:xfrm>
          <a:prstGeom prst="rect">
            <a:avLst/>
          </a:prstGeom>
          <a:noFill/>
          <a:ln>
            <a:noFill/>
          </a:ln>
        </p:spPr>
      </p:pic>
      <p:sp>
        <p:nvSpPr>
          <p:cNvPr id="399" name="Google Shape;399;gef9bd604af_0_73"/>
          <p:cNvSpPr txBox="1"/>
          <p:nvPr/>
        </p:nvSpPr>
        <p:spPr>
          <a:xfrm>
            <a:off x="475419" y="981070"/>
            <a:ext cx="7992900" cy="3369300"/>
          </a:xfrm>
          <a:prstGeom prst="rect">
            <a:avLst/>
          </a:prstGeom>
          <a:noFill/>
          <a:ln>
            <a:noFill/>
          </a:ln>
        </p:spPr>
        <p:txBody>
          <a:bodyPr spcFirstLastPara="1" wrap="square" lIns="91425" tIns="45700" rIns="91425" bIns="45700" anchor="t" anchorCtr="0">
            <a:spAutoFit/>
          </a:bodyPr>
          <a:lstStyle/>
          <a:p>
            <a:pPr marL="457200" lvl="0" indent="-342900" algn="just" rtl="0">
              <a:lnSpc>
                <a:spcPct val="115000"/>
              </a:lnSpc>
              <a:spcBef>
                <a:spcPts val="1000"/>
              </a:spcBef>
              <a:spcAft>
                <a:spcPts val="0"/>
              </a:spcAft>
              <a:buClr>
                <a:schemeClr val="dk1"/>
              </a:buClr>
              <a:buSzPts val="1800"/>
              <a:buChar char="🡪"/>
            </a:pPr>
            <a:r>
              <a:rPr lang="en-US" sz="1800">
                <a:solidFill>
                  <a:schemeClr val="dk1"/>
                </a:solidFill>
              </a:rPr>
              <a:t>Build user interface for easy accessibility</a:t>
            </a:r>
            <a:endParaRPr sz="1800">
              <a:solidFill>
                <a:schemeClr val="dk1"/>
              </a:solidFill>
            </a:endParaRPr>
          </a:p>
          <a:p>
            <a:pPr marL="457200" lvl="0" indent="-342900" algn="just" rtl="0">
              <a:lnSpc>
                <a:spcPct val="115000"/>
              </a:lnSpc>
              <a:spcBef>
                <a:spcPts val="1000"/>
              </a:spcBef>
              <a:spcAft>
                <a:spcPts val="0"/>
              </a:spcAft>
              <a:buClr>
                <a:schemeClr val="dk1"/>
              </a:buClr>
              <a:buSzPts val="1800"/>
              <a:buFont typeface="Noto Sans Symbols"/>
              <a:buChar char="🡪"/>
            </a:pPr>
            <a:r>
              <a:rPr lang="en-US" sz="1800">
                <a:solidFill>
                  <a:schemeClr val="dk1"/>
                </a:solidFill>
              </a:rPr>
              <a:t>A format I personally like is the one from </a:t>
            </a:r>
            <a:r>
              <a:rPr lang="en-US" sz="1800" i="1">
                <a:solidFill>
                  <a:schemeClr val="dk1"/>
                </a:solidFill>
              </a:rPr>
              <a:t>Morning Brew </a:t>
            </a:r>
            <a:r>
              <a:rPr lang="en-US" sz="1800">
                <a:solidFill>
                  <a:schemeClr val="dk1"/>
                </a:solidFill>
              </a:rPr>
              <a:t>summarizing daily news via email (html)</a:t>
            </a:r>
            <a:endParaRPr sz="1800">
              <a:solidFill>
                <a:schemeClr val="dk1"/>
              </a:solidFill>
            </a:endParaRPr>
          </a:p>
          <a:p>
            <a:pPr marL="457200" marR="0" lvl="0" indent="0" algn="just" rtl="0">
              <a:lnSpc>
                <a:spcPct val="115000"/>
              </a:lnSpc>
              <a:spcBef>
                <a:spcPts val="1000"/>
              </a:spcBef>
              <a:spcAft>
                <a:spcPts val="0"/>
              </a:spcAft>
              <a:buNone/>
            </a:pPr>
            <a:endParaRPr sz="1800">
              <a:solidFill>
                <a:schemeClr val="dk1"/>
              </a:solidFill>
              <a:latin typeface="Arial"/>
              <a:ea typeface="Arial"/>
              <a:cs typeface="Arial"/>
              <a:sym typeface="Arial"/>
            </a:endParaRPr>
          </a:p>
          <a:p>
            <a:pPr marL="342900" marR="0" lvl="0" indent="-228600" algn="just" rtl="0">
              <a:lnSpc>
                <a:spcPct val="115000"/>
              </a:lnSpc>
              <a:spcBef>
                <a:spcPts val="100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342900" marR="0" lvl="0" indent="-228600" algn="just" rtl="0">
              <a:lnSpc>
                <a:spcPct val="115000"/>
              </a:lnSpc>
              <a:spcBef>
                <a:spcPts val="100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0" marR="0" lvl="0" indent="0" algn="just" rtl="0">
              <a:lnSpc>
                <a:spcPct val="115000"/>
              </a:lnSpc>
              <a:spcBef>
                <a:spcPts val="1000"/>
              </a:spcBef>
              <a:spcAft>
                <a:spcPts val="0"/>
              </a:spcAft>
              <a:buNone/>
            </a:pPr>
            <a:endParaRPr sz="1800">
              <a:solidFill>
                <a:schemeClr val="dk1"/>
              </a:solidFill>
              <a:latin typeface="Arial"/>
              <a:ea typeface="Arial"/>
              <a:cs typeface="Arial"/>
              <a:sym typeface="Arial"/>
            </a:endParaRPr>
          </a:p>
          <a:p>
            <a:pPr marL="342900" marR="0" lvl="0" indent="-228600" algn="just" rtl="0">
              <a:lnSpc>
                <a:spcPct val="115000"/>
              </a:lnSpc>
              <a:spcBef>
                <a:spcPts val="100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pic>
        <p:nvPicPr>
          <p:cNvPr id="400" name="Google Shape;400;gef9bd604af_0_73" descr="Morning Brew Newsletter Curates Business News You Can Read in 5 Minutes"/>
          <p:cNvPicPr preferRelativeResize="0"/>
          <p:nvPr/>
        </p:nvPicPr>
        <p:blipFill rotWithShape="1">
          <a:blip r:embed="rId4">
            <a:alphaModFix/>
          </a:blip>
          <a:srcRect/>
          <a:stretch/>
        </p:blipFill>
        <p:spPr>
          <a:xfrm>
            <a:off x="4938825" y="3298350"/>
            <a:ext cx="3529493" cy="2460175"/>
          </a:xfrm>
          <a:prstGeom prst="rect">
            <a:avLst/>
          </a:prstGeom>
          <a:noFill/>
          <a:ln>
            <a:noFill/>
          </a:ln>
        </p:spPr>
      </p:pic>
      <p:pic>
        <p:nvPicPr>
          <p:cNvPr id="401" name="Google Shape;401;gef9bd604af_0_73"/>
          <p:cNvPicPr preferRelativeResize="0"/>
          <p:nvPr/>
        </p:nvPicPr>
        <p:blipFill>
          <a:blip r:embed="rId5">
            <a:alphaModFix/>
          </a:blip>
          <a:stretch>
            <a:fillRect/>
          </a:stretch>
        </p:blipFill>
        <p:spPr>
          <a:xfrm>
            <a:off x="103300" y="3211275"/>
            <a:ext cx="4920350" cy="24601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gef9bd604af_0_88"/>
          <p:cNvSpPr/>
          <p:nvPr/>
        </p:nvSpPr>
        <p:spPr>
          <a:xfrm>
            <a:off x="18468" y="-27384"/>
            <a:ext cx="9144000" cy="692700"/>
          </a:xfrm>
          <a:prstGeom prst="rect">
            <a:avLst/>
          </a:prstGeom>
          <a:solidFill>
            <a:srgbClr val="F9A71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953734"/>
              </a:solidFill>
              <a:latin typeface="Arial"/>
              <a:ea typeface="Arial"/>
              <a:cs typeface="Arial"/>
              <a:sym typeface="Arial"/>
            </a:endParaRPr>
          </a:p>
        </p:txBody>
      </p:sp>
      <p:sp>
        <p:nvSpPr>
          <p:cNvPr id="408" name="Google Shape;408;gef9bd604af_0_88"/>
          <p:cNvSpPr txBox="1"/>
          <p:nvPr/>
        </p:nvSpPr>
        <p:spPr>
          <a:xfrm>
            <a:off x="103294" y="155175"/>
            <a:ext cx="7190100" cy="548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2400"/>
              <a:buFont typeface="Arial"/>
              <a:buNone/>
            </a:pPr>
            <a:r>
              <a:rPr lang="en-US" sz="2400">
                <a:solidFill>
                  <a:schemeClr val="lt1"/>
                </a:solidFill>
              </a:rPr>
              <a:t>Conclusions</a:t>
            </a:r>
            <a:endParaRPr sz="2400">
              <a:solidFill>
                <a:schemeClr val="lt1"/>
              </a:solidFill>
              <a:latin typeface="Arial"/>
              <a:ea typeface="Arial"/>
              <a:cs typeface="Arial"/>
              <a:sym typeface="Arial"/>
            </a:endParaRPr>
          </a:p>
        </p:txBody>
      </p:sp>
      <p:pic>
        <p:nvPicPr>
          <p:cNvPr id="409" name="Google Shape;409;gef9bd604af_0_88"/>
          <p:cNvPicPr preferRelativeResize="0"/>
          <p:nvPr/>
        </p:nvPicPr>
        <p:blipFill rotWithShape="1">
          <a:blip r:embed="rId3">
            <a:alphaModFix/>
          </a:blip>
          <a:srcRect/>
          <a:stretch/>
        </p:blipFill>
        <p:spPr>
          <a:xfrm>
            <a:off x="7092280" y="155175"/>
            <a:ext cx="1821336" cy="315673"/>
          </a:xfrm>
          <a:prstGeom prst="rect">
            <a:avLst/>
          </a:prstGeom>
          <a:noFill/>
          <a:ln>
            <a:noFill/>
          </a:ln>
        </p:spPr>
      </p:pic>
      <p:sp>
        <p:nvSpPr>
          <p:cNvPr id="410" name="Google Shape;410;gef9bd604af_0_88"/>
          <p:cNvSpPr txBox="1"/>
          <p:nvPr/>
        </p:nvSpPr>
        <p:spPr>
          <a:xfrm>
            <a:off x="475419" y="981070"/>
            <a:ext cx="7992900" cy="9006600"/>
          </a:xfrm>
          <a:prstGeom prst="rect">
            <a:avLst/>
          </a:prstGeom>
          <a:noFill/>
          <a:ln>
            <a:noFill/>
          </a:ln>
        </p:spPr>
        <p:txBody>
          <a:bodyPr spcFirstLastPara="1" wrap="square" lIns="91425" tIns="45700" rIns="91425" bIns="45700" anchor="t" anchorCtr="0">
            <a:spAutoFit/>
          </a:bodyPr>
          <a:lstStyle/>
          <a:p>
            <a:pPr marL="0" lvl="0" indent="0" algn="just" rtl="0">
              <a:lnSpc>
                <a:spcPct val="115000"/>
              </a:lnSpc>
              <a:spcBef>
                <a:spcPts val="1000"/>
              </a:spcBef>
              <a:spcAft>
                <a:spcPts val="0"/>
              </a:spcAft>
              <a:buNone/>
            </a:pPr>
            <a:r>
              <a:rPr lang="en-US" sz="1800" dirty="0">
                <a:solidFill>
                  <a:schemeClr val="dk1"/>
                </a:solidFill>
              </a:rPr>
              <a:t>There are many possible future directions, and it will be interesting to see how obtaining more and more data (maybe also integrating user satisfaction) can generate a good recommendation system.</a:t>
            </a:r>
            <a:endParaRPr sz="1800" dirty="0">
              <a:solidFill>
                <a:schemeClr val="dk1"/>
              </a:solidFill>
            </a:endParaRPr>
          </a:p>
          <a:p>
            <a:pPr marL="0" lvl="0" indent="0" algn="just" rtl="0">
              <a:lnSpc>
                <a:spcPct val="115000"/>
              </a:lnSpc>
              <a:spcBef>
                <a:spcPts val="1000"/>
              </a:spcBef>
              <a:spcAft>
                <a:spcPts val="0"/>
              </a:spcAft>
              <a:buNone/>
            </a:pPr>
            <a:r>
              <a:rPr lang="en-US" sz="1800" dirty="0">
                <a:solidFill>
                  <a:schemeClr val="dk1"/>
                </a:solidFill>
              </a:rPr>
              <a:t>In my opinion, the project can make a difference in identifying new trends and help people discover new ways to solve problems. It will be interesting to see how the project develops and how future directions can branch and give meaningful results!</a:t>
            </a:r>
            <a:endParaRPr sz="1800" dirty="0">
              <a:solidFill>
                <a:schemeClr val="dk1"/>
              </a:solidFill>
            </a:endParaRPr>
          </a:p>
          <a:p>
            <a:pPr marL="0" lvl="0" indent="0" algn="just" rtl="0">
              <a:lnSpc>
                <a:spcPct val="115000"/>
              </a:lnSpc>
              <a:spcBef>
                <a:spcPts val="1000"/>
              </a:spcBef>
              <a:spcAft>
                <a:spcPts val="0"/>
              </a:spcAft>
              <a:buNone/>
            </a:pPr>
            <a:endParaRPr sz="1800" dirty="0">
              <a:solidFill>
                <a:schemeClr val="dk1"/>
              </a:solidFill>
            </a:endParaRPr>
          </a:p>
          <a:p>
            <a:pPr marL="0" lvl="0" indent="0" algn="just" rtl="0">
              <a:lnSpc>
                <a:spcPct val="115000"/>
              </a:lnSpc>
              <a:spcBef>
                <a:spcPts val="1000"/>
              </a:spcBef>
              <a:spcAft>
                <a:spcPts val="0"/>
              </a:spcAft>
              <a:buNone/>
            </a:pPr>
            <a:endParaRPr sz="1800" dirty="0">
              <a:solidFill>
                <a:schemeClr val="dk1"/>
              </a:solidFill>
            </a:endParaRPr>
          </a:p>
          <a:p>
            <a:pPr marL="0" lvl="0" indent="0" algn="just" rtl="0">
              <a:lnSpc>
                <a:spcPct val="115000"/>
              </a:lnSpc>
              <a:spcBef>
                <a:spcPts val="1000"/>
              </a:spcBef>
              <a:spcAft>
                <a:spcPts val="0"/>
              </a:spcAft>
              <a:buNone/>
            </a:pPr>
            <a:endParaRPr sz="1800" dirty="0">
              <a:solidFill>
                <a:schemeClr val="dk1"/>
              </a:solidFill>
            </a:endParaRPr>
          </a:p>
          <a:p>
            <a:pPr marL="0" lvl="0" indent="0" algn="just" rtl="0">
              <a:lnSpc>
                <a:spcPct val="115000"/>
              </a:lnSpc>
              <a:spcBef>
                <a:spcPts val="1000"/>
              </a:spcBef>
              <a:spcAft>
                <a:spcPts val="0"/>
              </a:spcAft>
              <a:buNone/>
            </a:pPr>
            <a:endParaRPr sz="1800" dirty="0">
              <a:solidFill>
                <a:schemeClr val="dk1"/>
              </a:solidFill>
            </a:endParaRPr>
          </a:p>
          <a:p>
            <a:pPr marL="0" lvl="0" indent="0" algn="ctr" rtl="0">
              <a:lnSpc>
                <a:spcPct val="115000"/>
              </a:lnSpc>
              <a:spcBef>
                <a:spcPts val="1000"/>
              </a:spcBef>
              <a:spcAft>
                <a:spcPts val="0"/>
              </a:spcAft>
              <a:buNone/>
            </a:pPr>
            <a:endParaRPr sz="1600" i="1" dirty="0">
              <a:solidFill>
                <a:schemeClr val="dk1"/>
              </a:solidFill>
            </a:endParaRPr>
          </a:p>
          <a:p>
            <a:pPr marL="0" lvl="0" indent="0" algn="ctr" rtl="0">
              <a:lnSpc>
                <a:spcPct val="115000"/>
              </a:lnSpc>
              <a:spcBef>
                <a:spcPts val="1000"/>
              </a:spcBef>
              <a:spcAft>
                <a:spcPts val="0"/>
              </a:spcAft>
              <a:buNone/>
            </a:pPr>
            <a:endParaRPr sz="1600" i="1" dirty="0">
              <a:solidFill>
                <a:schemeClr val="dk1"/>
              </a:solidFill>
            </a:endParaRPr>
          </a:p>
          <a:p>
            <a:pPr marL="0" lvl="0" indent="0" algn="just" rtl="0">
              <a:lnSpc>
                <a:spcPct val="115000"/>
              </a:lnSpc>
              <a:spcBef>
                <a:spcPts val="1000"/>
              </a:spcBef>
              <a:spcAft>
                <a:spcPts val="0"/>
              </a:spcAft>
              <a:buNone/>
            </a:pPr>
            <a:endParaRPr sz="1800" dirty="0">
              <a:solidFill>
                <a:schemeClr val="dk1"/>
              </a:solidFill>
            </a:endParaRPr>
          </a:p>
          <a:p>
            <a:pPr marL="0" lvl="0" indent="0" algn="just" rtl="0">
              <a:lnSpc>
                <a:spcPct val="115000"/>
              </a:lnSpc>
              <a:spcBef>
                <a:spcPts val="1000"/>
              </a:spcBef>
              <a:spcAft>
                <a:spcPts val="0"/>
              </a:spcAft>
              <a:buNone/>
            </a:pPr>
            <a:endParaRPr sz="1800" dirty="0">
              <a:solidFill>
                <a:schemeClr val="dk1"/>
              </a:solidFill>
            </a:endParaRPr>
          </a:p>
          <a:p>
            <a:pPr marL="0" lvl="0" indent="0" algn="just" rtl="0">
              <a:lnSpc>
                <a:spcPct val="115000"/>
              </a:lnSpc>
              <a:spcBef>
                <a:spcPts val="1000"/>
              </a:spcBef>
              <a:spcAft>
                <a:spcPts val="0"/>
              </a:spcAft>
              <a:buNone/>
            </a:pPr>
            <a:endParaRPr sz="1800" dirty="0">
              <a:solidFill>
                <a:schemeClr val="dk1"/>
              </a:solidFill>
            </a:endParaRPr>
          </a:p>
          <a:p>
            <a:pPr marL="457200" marR="0" lvl="0" indent="0" algn="just" rtl="0">
              <a:lnSpc>
                <a:spcPct val="115000"/>
              </a:lnSpc>
              <a:spcBef>
                <a:spcPts val="1000"/>
              </a:spcBef>
              <a:spcAft>
                <a:spcPts val="0"/>
              </a:spcAft>
              <a:buNone/>
            </a:pPr>
            <a:endParaRPr sz="1800" dirty="0">
              <a:solidFill>
                <a:schemeClr val="dk1"/>
              </a:solidFill>
              <a:latin typeface="Arial"/>
              <a:ea typeface="Arial"/>
              <a:cs typeface="Arial"/>
              <a:sym typeface="Arial"/>
            </a:endParaRPr>
          </a:p>
          <a:p>
            <a:pPr marL="342900" marR="0" lvl="0" indent="-228600" algn="just" rtl="0">
              <a:lnSpc>
                <a:spcPct val="115000"/>
              </a:lnSpc>
              <a:spcBef>
                <a:spcPts val="1000"/>
              </a:spcBef>
              <a:spcAft>
                <a:spcPts val="0"/>
              </a:spcAft>
              <a:buClr>
                <a:schemeClr val="dk1"/>
              </a:buClr>
              <a:buSzPts val="1800"/>
              <a:buFont typeface="Arial"/>
              <a:buNone/>
            </a:pPr>
            <a:endParaRPr sz="1800" dirty="0">
              <a:solidFill>
                <a:schemeClr val="dk1"/>
              </a:solidFill>
              <a:latin typeface="Arial"/>
              <a:ea typeface="Arial"/>
              <a:cs typeface="Arial"/>
              <a:sym typeface="Arial"/>
            </a:endParaRPr>
          </a:p>
          <a:p>
            <a:pPr marL="342900" marR="0" lvl="0" indent="-228600" algn="just" rtl="0">
              <a:lnSpc>
                <a:spcPct val="115000"/>
              </a:lnSpc>
              <a:spcBef>
                <a:spcPts val="1000"/>
              </a:spcBef>
              <a:spcAft>
                <a:spcPts val="0"/>
              </a:spcAft>
              <a:buClr>
                <a:schemeClr val="dk1"/>
              </a:buClr>
              <a:buSzPts val="1800"/>
              <a:buFont typeface="Arial"/>
              <a:buNone/>
            </a:pPr>
            <a:endParaRPr sz="1800" dirty="0">
              <a:solidFill>
                <a:schemeClr val="dk1"/>
              </a:solidFill>
              <a:latin typeface="Arial"/>
              <a:ea typeface="Arial"/>
              <a:cs typeface="Arial"/>
              <a:sym typeface="Arial"/>
            </a:endParaRPr>
          </a:p>
          <a:p>
            <a:pPr marL="0" marR="0" lvl="0" indent="0" algn="just" rtl="0">
              <a:lnSpc>
                <a:spcPct val="115000"/>
              </a:lnSpc>
              <a:spcBef>
                <a:spcPts val="1000"/>
              </a:spcBef>
              <a:spcAft>
                <a:spcPts val="0"/>
              </a:spcAft>
              <a:buNone/>
            </a:pPr>
            <a:endParaRPr sz="1800" dirty="0">
              <a:solidFill>
                <a:schemeClr val="dk1"/>
              </a:solidFill>
              <a:latin typeface="Arial"/>
              <a:ea typeface="Arial"/>
              <a:cs typeface="Arial"/>
              <a:sym typeface="Arial"/>
            </a:endParaRPr>
          </a:p>
          <a:p>
            <a:pPr marL="342900" marR="0" lvl="0" indent="-228600" algn="just" rtl="0">
              <a:lnSpc>
                <a:spcPct val="115000"/>
              </a:lnSpc>
              <a:spcBef>
                <a:spcPts val="1000"/>
              </a:spcBef>
              <a:spcAft>
                <a:spcPts val="0"/>
              </a:spcAft>
              <a:buClr>
                <a:schemeClr val="dk1"/>
              </a:buClr>
              <a:buSzPts val="1800"/>
              <a:buFont typeface="Arial"/>
              <a:buNone/>
            </a:pPr>
            <a:endParaRPr sz="1800" dirty="0">
              <a:solidFill>
                <a:schemeClr val="dk1"/>
              </a:solidFill>
              <a:latin typeface="Arial"/>
              <a:ea typeface="Arial"/>
              <a:cs typeface="Arial"/>
              <a:sym typeface="Arial"/>
            </a:endParaRPr>
          </a:p>
        </p:txBody>
      </p:sp>
      <p:pic>
        <p:nvPicPr>
          <p:cNvPr id="411" name="Google Shape;411;gef9bd604af_0_88"/>
          <p:cNvPicPr preferRelativeResize="0"/>
          <p:nvPr/>
        </p:nvPicPr>
        <p:blipFill>
          <a:blip r:embed="rId4">
            <a:alphaModFix/>
          </a:blip>
          <a:stretch>
            <a:fillRect/>
          </a:stretch>
        </p:blipFill>
        <p:spPr>
          <a:xfrm>
            <a:off x="2821899" y="3197024"/>
            <a:ext cx="3537150" cy="25855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27"/>
          <p:cNvSpPr/>
          <p:nvPr/>
        </p:nvSpPr>
        <p:spPr>
          <a:xfrm>
            <a:off x="0" y="0"/>
            <a:ext cx="9144000" cy="6858000"/>
          </a:xfrm>
          <a:prstGeom prst="rect">
            <a:avLst/>
          </a:prstGeom>
          <a:solidFill>
            <a:srgbClr val="F9A71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953734"/>
              </a:solidFill>
              <a:latin typeface="Arial"/>
              <a:ea typeface="Arial"/>
              <a:cs typeface="Arial"/>
              <a:sym typeface="Arial"/>
            </a:endParaRPr>
          </a:p>
        </p:txBody>
      </p:sp>
      <p:sp>
        <p:nvSpPr>
          <p:cNvPr id="417" name="Google Shape;417;p27"/>
          <p:cNvSpPr txBox="1">
            <a:spLocks noGrp="1"/>
          </p:cNvSpPr>
          <p:nvPr>
            <p:ph type="ctrTitle"/>
          </p:nvPr>
        </p:nvSpPr>
        <p:spPr>
          <a:xfrm>
            <a:off x="3275849" y="2564900"/>
            <a:ext cx="3244800" cy="1470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1"/>
              </a:buClr>
              <a:buSzPts val="4000"/>
              <a:buFont typeface="Arial"/>
              <a:buNone/>
            </a:pPr>
            <a:r>
              <a:rPr lang="en-US" sz="4000">
                <a:solidFill>
                  <a:schemeClr val="lt1"/>
                </a:solidFill>
                <a:latin typeface="Arial"/>
                <a:ea typeface="Arial"/>
                <a:cs typeface="Arial"/>
                <a:sym typeface="Arial"/>
              </a:rPr>
              <a:t>Thank you!</a:t>
            </a:r>
            <a:endParaRPr sz="4000">
              <a:solidFill>
                <a:schemeClr val="lt1"/>
              </a:solidFill>
              <a:latin typeface="Arial"/>
              <a:ea typeface="Arial"/>
              <a:cs typeface="Arial"/>
              <a:sym typeface="Arial"/>
            </a:endParaRPr>
          </a:p>
        </p:txBody>
      </p:sp>
      <p:pic>
        <p:nvPicPr>
          <p:cNvPr id="418" name="Google Shape;418;p27"/>
          <p:cNvPicPr preferRelativeResize="0"/>
          <p:nvPr/>
        </p:nvPicPr>
        <p:blipFill rotWithShape="1">
          <a:blip r:embed="rId3">
            <a:alphaModFix/>
          </a:blip>
          <a:srcRect/>
          <a:stretch/>
        </p:blipFill>
        <p:spPr>
          <a:xfrm>
            <a:off x="3609066" y="5498552"/>
            <a:ext cx="1925867" cy="52273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4"/>
          <p:cNvSpPr/>
          <p:nvPr/>
        </p:nvSpPr>
        <p:spPr>
          <a:xfrm>
            <a:off x="7380312" y="6453336"/>
            <a:ext cx="1584176" cy="215444"/>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800" b="0" i="0" u="none" strike="noStrike" cap="none">
                <a:solidFill>
                  <a:srgbClr val="7F7F7F"/>
                </a:solidFill>
                <a:latin typeface="Arial"/>
                <a:ea typeface="Arial"/>
                <a:cs typeface="Arial"/>
                <a:sym typeface="Arial"/>
              </a:rPr>
              <a:t>4</a:t>
            </a:fld>
            <a:r>
              <a:rPr lang="en-US" sz="800" b="0" i="0" u="none" strike="noStrike" cap="none">
                <a:solidFill>
                  <a:srgbClr val="7F7F7F"/>
                </a:solidFill>
                <a:latin typeface="Arial"/>
                <a:ea typeface="Arial"/>
                <a:cs typeface="Arial"/>
                <a:sym typeface="Arial"/>
              </a:rPr>
              <a:t>/7</a:t>
            </a:r>
            <a:endParaRPr sz="800" b="0" i="0" u="none" strike="noStrike" cap="none">
              <a:solidFill>
                <a:srgbClr val="7F7F7F"/>
              </a:solidFill>
              <a:latin typeface="Arial"/>
              <a:ea typeface="Arial"/>
              <a:cs typeface="Arial"/>
              <a:sym typeface="Arial"/>
            </a:endParaRPr>
          </a:p>
        </p:txBody>
      </p:sp>
      <p:sp>
        <p:nvSpPr>
          <p:cNvPr id="79" name="Google Shape;79;p4"/>
          <p:cNvSpPr/>
          <p:nvPr/>
        </p:nvSpPr>
        <p:spPr>
          <a:xfrm>
            <a:off x="0" y="-27384"/>
            <a:ext cx="9144000" cy="692695"/>
          </a:xfrm>
          <a:prstGeom prst="rect">
            <a:avLst/>
          </a:prstGeom>
          <a:solidFill>
            <a:srgbClr val="F9A71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953734"/>
              </a:solidFill>
              <a:latin typeface="Arial"/>
              <a:ea typeface="Arial"/>
              <a:cs typeface="Arial"/>
              <a:sym typeface="Arial"/>
            </a:endParaRPr>
          </a:p>
        </p:txBody>
      </p:sp>
      <p:sp>
        <p:nvSpPr>
          <p:cNvPr id="80" name="Google Shape;80;p4"/>
          <p:cNvSpPr txBox="1"/>
          <p:nvPr/>
        </p:nvSpPr>
        <p:spPr>
          <a:xfrm>
            <a:off x="179512" y="116632"/>
            <a:ext cx="6192688" cy="54867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2400"/>
              <a:buFont typeface="Arial"/>
              <a:buNone/>
            </a:pPr>
            <a:r>
              <a:rPr lang="en-US" sz="2400" b="0" i="0" u="none" strike="noStrike" cap="none">
                <a:solidFill>
                  <a:schemeClr val="lt1"/>
                </a:solidFill>
                <a:latin typeface="Arial"/>
                <a:ea typeface="Arial"/>
                <a:cs typeface="Arial"/>
                <a:sym typeface="Arial"/>
              </a:rPr>
              <a:t>1. Project explanation (guide)</a:t>
            </a:r>
            <a:endParaRPr sz="2400" b="0" i="0" u="none" strike="noStrike" cap="none">
              <a:solidFill>
                <a:schemeClr val="lt1"/>
              </a:solidFill>
              <a:latin typeface="Arial"/>
              <a:ea typeface="Arial"/>
              <a:cs typeface="Arial"/>
              <a:sym typeface="Arial"/>
            </a:endParaRPr>
          </a:p>
        </p:txBody>
      </p:sp>
      <p:graphicFrame>
        <p:nvGraphicFramePr>
          <p:cNvPr id="81" name="Google Shape;81;p4"/>
          <p:cNvGraphicFramePr/>
          <p:nvPr/>
        </p:nvGraphicFramePr>
        <p:xfrm>
          <a:off x="262174" y="896129"/>
          <a:ext cx="8619650" cy="5725265"/>
        </p:xfrm>
        <a:graphic>
          <a:graphicData uri="http://schemas.openxmlformats.org/drawingml/2006/table">
            <a:tbl>
              <a:tblPr firstRow="1" bandRow="1">
                <a:noFill/>
                <a:tableStyleId>{AAEEA8D0-2CCC-4FCB-906B-1F7709131204}</a:tableStyleId>
              </a:tblPr>
              <a:tblGrid>
                <a:gridCol w="1095725">
                  <a:extLst>
                    <a:ext uri="{9D8B030D-6E8A-4147-A177-3AD203B41FA5}">
                      <a16:colId xmlns:a16="http://schemas.microsoft.com/office/drawing/2014/main" val="20000"/>
                    </a:ext>
                  </a:extLst>
                </a:gridCol>
                <a:gridCol w="7523925">
                  <a:extLst>
                    <a:ext uri="{9D8B030D-6E8A-4147-A177-3AD203B41FA5}">
                      <a16:colId xmlns:a16="http://schemas.microsoft.com/office/drawing/2014/main" val="20001"/>
                    </a:ext>
                  </a:extLst>
                </a:gridCol>
              </a:tblGrid>
              <a:tr h="741600">
                <a:tc>
                  <a:txBody>
                    <a:bodyPr/>
                    <a:lstStyle/>
                    <a:p>
                      <a:pPr marL="0" marR="0" lvl="0" indent="0" algn="ctr" rtl="0">
                        <a:spcBef>
                          <a:spcPts val="0"/>
                        </a:spcBef>
                        <a:spcAft>
                          <a:spcPts val="0"/>
                        </a:spcAft>
                        <a:buNone/>
                      </a:pPr>
                      <a:r>
                        <a:rPr lang="en-US" sz="1600" u="none" strike="noStrike" cap="none">
                          <a:solidFill>
                            <a:srgbClr val="F2F2F2"/>
                          </a:solidFill>
                          <a:latin typeface="Arial"/>
                          <a:ea typeface="Arial"/>
                          <a:cs typeface="Arial"/>
                          <a:sym typeface="Arial"/>
                        </a:rPr>
                        <a:t>Goal</a:t>
                      </a:r>
                      <a:endParaRPr sz="1600" u="none" strike="noStrike" cap="none">
                        <a:solidFill>
                          <a:srgbClr val="F2F2F2"/>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F2F2F2"/>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F2F2F2"/>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r>
                        <a:rPr lang="en-US" sz="1600" b="0" u="none" strike="noStrike" cap="none">
                          <a:latin typeface="Arial"/>
                          <a:ea typeface="Arial"/>
                          <a:cs typeface="Arial"/>
                          <a:sym typeface="Arial"/>
                        </a:rPr>
                        <a:t>Provide the information about main article related to the research and development and analysis the trend of medical technique or product</a:t>
                      </a:r>
                      <a:endParaRPr sz="1600" b="0">
                        <a:latin typeface="Arial"/>
                        <a:ea typeface="Arial"/>
                        <a:cs typeface="Arial"/>
                        <a:sym typeface="Arial"/>
                      </a:endParaRPr>
                    </a:p>
                  </a:txBody>
                  <a:tcPr marL="91450" marR="91450" marT="45725" marB="45725" anchor="ctr">
                    <a:lnL w="28575" cap="flat" cmpd="sng">
                      <a:solidFill>
                        <a:srgbClr val="F2F2F2"/>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F2F2F2"/>
                      </a:solidFill>
                      <a:prstDash val="solid"/>
                      <a:round/>
                      <a:headEnd type="none" w="sm" len="sm"/>
                      <a:tailEnd type="none" w="sm" len="sm"/>
                    </a:lnB>
                    <a:solidFill>
                      <a:srgbClr val="D8D8D8"/>
                    </a:solidFill>
                  </a:tcPr>
                </a:tc>
                <a:extLst>
                  <a:ext uri="{0D108BD9-81ED-4DB2-BD59-A6C34878D82A}">
                    <a16:rowId xmlns:a16="http://schemas.microsoft.com/office/drawing/2014/main" val="10000"/>
                  </a:ext>
                </a:extLst>
              </a:tr>
              <a:tr h="573175">
                <a:tc>
                  <a:txBody>
                    <a:bodyPr/>
                    <a:lstStyle/>
                    <a:p>
                      <a:pPr marL="0" marR="0" lvl="0" indent="0" algn="ctr" rtl="0">
                        <a:spcBef>
                          <a:spcPts val="0"/>
                        </a:spcBef>
                        <a:spcAft>
                          <a:spcPts val="0"/>
                        </a:spcAft>
                        <a:buNone/>
                      </a:pPr>
                      <a:r>
                        <a:rPr lang="en-US" sz="1600">
                          <a:solidFill>
                            <a:srgbClr val="F2F2F2"/>
                          </a:solidFill>
                          <a:latin typeface="Arial"/>
                          <a:ea typeface="Arial"/>
                          <a:cs typeface="Arial"/>
                          <a:sym typeface="Arial"/>
                        </a:rPr>
                        <a:t>Target</a:t>
                      </a:r>
                      <a:endParaRPr sz="1600">
                        <a:solidFill>
                          <a:srgbClr val="F2F2F2"/>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F2F2F2"/>
                      </a:solidFill>
                      <a:prstDash val="solid"/>
                      <a:round/>
                      <a:headEnd type="none" w="sm" len="sm"/>
                      <a:tailEnd type="none" w="sm" len="sm"/>
                    </a:lnR>
                    <a:lnT w="28575" cap="flat" cmpd="sng">
                      <a:solidFill>
                        <a:srgbClr val="F2F2F2"/>
                      </a:solidFill>
                      <a:prstDash val="solid"/>
                      <a:round/>
                      <a:headEnd type="none" w="sm" len="sm"/>
                      <a:tailEnd type="none" w="sm" len="sm"/>
                    </a:lnT>
                    <a:lnB w="28575" cap="flat" cmpd="sng">
                      <a:solidFill>
                        <a:srgbClr val="F2F2F2"/>
                      </a:solidFill>
                      <a:prstDash val="solid"/>
                      <a:round/>
                      <a:headEnd type="none" w="sm" len="sm"/>
                      <a:tailEnd type="none" w="sm" len="sm"/>
                    </a:lnB>
                    <a:solidFill>
                      <a:srgbClr val="595959"/>
                    </a:solidFill>
                  </a:tcPr>
                </a:tc>
                <a:tc>
                  <a:txBody>
                    <a:bodyPr/>
                    <a:lstStyle/>
                    <a:p>
                      <a:pPr marL="0" marR="0" lvl="0" indent="0" algn="l" rtl="0">
                        <a:lnSpc>
                          <a:spcPct val="100000"/>
                        </a:lnSpc>
                        <a:spcBef>
                          <a:spcPts val="0"/>
                        </a:spcBef>
                        <a:spcAft>
                          <a:spcPts val="0"/>
                        </a:spcAft>
                        <a:buClr>
                          <a:schemeClr val="dk1"/>
                        </a:buClr>
                        <a:buSzPts val="1600"/>
                        <a:buFont typeface="Arial"/>
                        <a:buNone/>
                      </a:pPr>
                      <a:r>
                        <a:rPr lang="en-US" sz="1600" b="0">
                          <a:latin typeface="Arial"/>
                          <a:ea typeface="Arial"/>
                          <a:cs typeface="Arial"/>
                          <a:sym typeface="Arial"/>
                        </a:rPr>
                        <a:t>Researcher</a:t>
                      </a:r>
                      <a:endParaRPr/>
                    </a:p>
                  </a:txBody>
                  <a:tcPr marL="91450" marR="91450" marT="45725" marB="45725" anchor="ctr">
                    <a:lnL w="28575" cap="flat" cmpd="sng">
                      <a:solidFill>
                        <a:srgbClr val="F2F2F2"/>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F2F2F2"/>
                      </a:solidFill>
                      <a:prstDash val="solid"/>
                      <a:round/>
                      <a:headEnd type="none" w="sm" len="sm"/>
                      <a:tailEnd type="none" w="sm" len="sm"/>
                    </a:lnT>
                    <a:lnB w="28575" cap="flat" cmpd="sng">
                      <a:solidFill>
                        <a:srgbClr val="F2F2F2"/>
                      </a:solidFill>
                      <a:prstDash val="solid"/>
                      <a:round/>
                      <a:headEnd type="none" w="sm" len="sm"/>
                      <a:tailEnd type="none" w="sm" len="sm"/>
                    </a:lnB>
                    <a:solidFill>
                      <a:srgbClr val="D8D8D8"/>
                    </a:solidFill>
                  </a:tcPr>
                </a:tc>
                <a:extLst>
                  <a:ext uri="{0D108BD9-81ED-4DB2-BD59-A6C34878D82A}">
                    <a16:rowId xmlns:a16="http://schemas.microsoft.com/office/drawing/2014/main" val="10001"/>
                  </a:ext>
                </a:extLst>
              </a:tr>
              <a:tr h="573175">
                <a:tc>
                  <a:txBody>
                    <a:bodyPr/>
                    <a:lstStyle/>
                    <a:p>
                      <a:pPr marL="0" marR="0" lvl="0" indent="0" algn="ctr" rtl="0">
                        <a:spcBef>
                          <a:spcPts val="0"/>
                        </a:spcBef>
                        <a:spcAft>
                          <a:spcPts val="0"/>
                        </a:spcAft>
                        <a:buNone/>
                      </a:pPr>
                      <a:r>
                        <a:rPr lang="en-US" sz="1600">
                          <a:solidFill>
                            <a:srgbClr val="F2F2F2"/>
                          </a:solidFill>
                          <a:latin typeface="Arial"/>
                          <a:ea typeface="Arial"/>
                          <a:cs typeface="Arial"/>
                          <a:sym typeface="Arial"/>
                        </a:rPr>
                        <a:t>Apply to</a:t>
                      </a:r>
                      <a:endParaRPr sz="1600">
                        <a:solidFill>
                          <a:srgbClr val="F2F2F2"/>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F2F2F2"/>
                      </a:solidFill>
                      <a:prstDash val="solid"/>
                      <a:round/>
                      <a:headEnd type="none" w="sm" len="sm"/>
                      <a:tailEnd type="none" w="sm" len="sm"/>
                    </a:lnR>
                    <a:lnT w="28575" cap="flat" cmpd="sng">
                      <a:solidFill>
                        <a:srgbClr val="F2F2F2"/>
                      </a:solidFill>
                      <a:prstDash val="solid"/>
                      <a:round/>
                      <a:headEnd type="none" w="sm" len="sm"/>
                      <a:tailEnd type="none" w="sm" len="sm"/>
                    </a:lnT>
                    <a:lnB w="28575" cap="flat" cmpd="sng">
                      <a:solidFill>
                        <a:srgbClr val="F2F2F2"/>
                      </a:solidFill>
                      <a:prstDash val="solid"/>
                      <a:round/>
                      <a:headEnd type="none" w="sm" len="sm"/>
                      <a:tailEnd type="none" w="sm" len="sm"/>
                    </a:lnB>
                    <a:solidFill>
                      <a:srgbClr val="595959"/>
                    </a:solidFill>
                  </a:tcPr>
                </a:tc>
                <a:tc>
                  <a:txBody>
                    <a:bodyPr/>
                    <a:lstStyle/>
                    <a:p>
                      <a:pPr marL="0" marR="0" lvl="0" indent="0" algn="l" rtl="0">
                        <a:lnSpc>
                          <a:spcPct val="100000"/>
                        </a:lnSpc>
                        <a:spcBef>
                          <a:spcPts val="0"/>
                        </a:spcBef>
                        <a:spcAft>
                          <a:spcPts val="0"/>
                        </a:spcAft>
                        <a:buClr>
                          <a:schemeClr val="dk1"/>
                        </a:buClr>
                        <a:buSzPts val="1600"/>
                        <a:buFont typeface="Arial"/>
                        <a:buNone/>
                      </a:pPr>
                      <a:r>
                        <a:rPr lang="en-US" sz="1600" b="0">
                          <a:latin typeface="Arial"/>
                          <a:ea typeface="Arial"/>
                          <a:cs typeface="Arial"/>
                          <a:sym typeface="Arial"/>
                        </a:rPr>
                        <a:t>Research Center</a:t>
                      </a:r>
                      <a:endParaRPr/>
                    </a:p>
                  </a:txBody>
                  <a:tcPr marL="91450" marR="91450" marT="45725" marB="45725" anchor="ctr">
                    <a:lnL w="28575" cap="flat" cmpd="sng">
                      <a:solidFill>
                        <a:srgbClr val="F2F2F2"/>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F2F2F2"/>
                      </a:solidFill>
                      <a:prstDash val="solid"/>
                      <a:round/>
                      <a:headEnd type="none" w="sm" len="sm"/>
                      <a:tailEnd type="none" w="sm" len="sm"/>
                    </a:lnT>
                    <a:lnB w="28575" cap="flat" cmpd="sng">
                      <a:solidFill>
                        <a:srgbClr val="F2F2F2"/>
                      </a:solidFill>
                      <a:prstDash val="solid"/>
                      <a:round/>
                      <a:headEnd type="none" w="sm" len="sm"/>
                      <a:tailEnd type="none" w="sm" len="sm"/>
                    </a:lnB>
                    <a:solidFill>
                      <a:srgbClr val="D8D8D8"/>
                    </a:solidFill>
                  </a:tcPr>
                </a:tc>
                <a:extLst>
                  <a:ext uri="{0D108BD9-81ED-4DB2-BD59-A6C34878D82A}">
                    <a16:rowId xmlns:a16="http://schemas.microsoft.com/office/drawing/2014/main" val="10002"/>
                  </a:ext>
                </a:extLst>
              </a:tr>
              <a:tr h="1951400">
                <a:tc>
                  <a:txBody>
                    <a:bodyPr/>
                    <a:lstStyle/>
                    <a:p>
                      <a:pPr marL="0" marR="0" lvl="0" indent="0" algn="ctr" rtl="0">
                        <a:spcBef>
                          <a:spcPts val="0"/>
                        </a:spcBef>
                        <a:spcAft>
                          <a:spcPts val="0"/>
                        </a:spcAft>
                        <a:buNone/>
                      </a:pPr>
                      <a:r>
                        <a:rPr lang="en-US" sz="1600">
                          <a:solidFill>
                            <a:srgbClr val="F2F2F2"/>
                          </a:solidFill>
                          <a:latin typeface="Arial"/>
                          <a:ea typeface="Arial"/>
                          <a:cs typeface="Arial"/>
                          <a:sym typeface="Arial"/>
                        </a:rPr>
                        <a:t>Expectation</a:t>
                      </a:r>
                      <a:endParaRPr sz="1600">
                        <a:solidFill>
                          <a:srgbClr val="F2F2F2"/>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F2F2F2"/>
                      </a:solidFill>
                      <a:prstDash val="solid"/>
                      <a:round/>
                      <a:headEnd type="none" w="sm" len="sm"/>
                      <a:tailEnd type="none" w="sm" len="sm"/>
                    </a:lnR>
                    <a:lnT w="28575" cap="flat" cmpd="sng">
                      <a:solidFill>
                        <a:srgbClr val="F2F2F2"/>
                      </a:solidFill>
                      <a:prstDash val="solid"/>
                      <a:round/>
                      <a:headEnd type="none" w="sm" len="sm"/>
                      <a:tailEnd type="none" w="sm" len="sm"/>
                    </a:lnT>
                    <a:lnB w="28575" cap="flat" cmpd="sng">
                      <a:solidFill>
                        <a:srgbClr val="F2F2F2"/>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r>
                        <a:rPr lang="en-US" sz="1800" b="0">
                          <a:solidFill>
                            <a:schemeClr val="dk1"/>
                          </a:solidFill>
                          <a:latin typeface="Arial"/>
                          <a:ea typeface="Arial"/>
                          <a:cs typeface="Arial"/>
                          <a:sym typeface="Arial"/>
                        </a:rPr>
                        <a:t>It is possible to understand the development trends of products being developed by CGBIO and to collaborate openly by telling them who the experts are.</a:t>
                      </a:r>
                      <a:endParaRPr/>
                    </a:p>
                    <a:p>
                      <a:pPr marL="0" marR="0" lvl="0" indent="0" algn="l" rtl="0">
                        <a:spcBef>
                          <a:spcPts val="0"/>
                        </a:spcBef>
                        <a:spcAft>
                          <a:spcPts val="0"/>
                        </a:spcAft>
                        <a:buNone/>
                      </a:pPr>
                      <a:r>
                        <a:rPr lang="en-US" sz="1800" b="0">
                          <a:solidFill>
                            <a:schemeClr val="dk1"/>
                          </a:solidFill>
                          <a:latin typeface="Arial"/>
                          <a:ea typeface="Arial"/>
                          <a:cs typeface="Arial"/>
                          <a:sym typeface="Arial"/>
                        </a:rPr>
                        <a:t>1) Relevant information can be received daily.</a:t>
                      </a:r>
                      <a:endParaRPr/>
                    </a:p>
                    <a:p>
                      <a:pPr marL="0" marR="0" lvl="0" indent="0" algn="l" rtl="0">
                        <a:spcBef>
                          <a:spcPts val="0"/>
                        </a:spcBef>
                        <a:spcAft>
                          <a:spcPts val="0"/>
                        </a:spcAft>
                        <a:buNone/>
                      </a:pPr>
                      <a:r>
                        <a:rPr lang="en-US" sz="1800" b="0">
                          <a:solidFill>
                            <a:schemeClr val="dk1"/>
                          </a:solidFill>
                          <a:latin typeface="Arial"/>
                          <a:ea typeface="Arial"/>
                          <a:cs typeface="Arial"/>
                          <a:sym typeface="Arial"/>
                        </a:rPr>
                        <a:t>2) Identified by the relevant experts and doubled the amount of meeting with the experts</a:t>
                      </a:r>
                      <a:endParaRPr sz="1800" b="0">
                        <a:solidFill>
                          <a:schemeClr val="dk1"/>
                        </a:solidFill>
                        <a:latin typeface="Arial"/>
                        <a:ea typeface="Arial"/>
                        <a:cs typeface="Arial"/>
                        <a:sym typeface="Arial"/>
                      </a:endParaRPr>
                    </a:p>
                    <a:p>
                      <a:pPr marL="0" marR="0" lvl="0" indent="0" algn="l" rtl="0">
                        <a:spcBef>
                          <a:spcPts val="0"/>
                        </a:spcBef>
                        <a:spcAft>
                          <a:spcPts val="0"/>
                        </a:spcAft>
                        <a:buNone/>
                      </a:pPr>
                      <a:r>
                        <a:rPr lang="en-US" sz="1800" b="0">
                          <a:solidFill>
                            <a:schemeClr val="dk1"/>
                          </a:solidFill>
                          <a:latin typeface="Arial"/>
                          <a:ea typeface="Arial"/>
                          <a:cs typeface="Arial"/>
                          <a:sym typeface="Arial"/>
                        </a:rPr>
                        <a:t>3) Reduction of work man-hours (8 hours per month)</a:t>
                      </a:r>
                      <a:endParaRPr sz="1600" b="0">
                        <a:latin typeface="Arial"/>
                        <a:ea typeface="Arial"/>
                        <a:cs typeface="Arial"/>
                        <a:sym typeface="Arial"/>
                      </a:endParaRPr>
                    </a:p>
                  </a:txBody>
                  <a:tcPr marL="91450" marR="91450" marT="45725" marB="45725" anchor="ctr">
                    <a:lnL w="28575" cap="flat" cmpd="sng">
                      <a:solidFill>
                        <a:srgbClr val="F2F2F2"/>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F2F2F2"/>
                      </a:solidFill>
                      <a:prstDash val="solid"/>
                      <a:round/>
                      <a:headEnd type="none" w="sm" len="sm"/>
                      <a:tailEnd type="none" w="sm" len="sm"/>
                    </a:lnT>
                    <a:lnB w="28575" cap="flat" cmpd="sng">
                      <a:solidFill>
                        <a:srgbClr val="F2F2F2"/>
                      </a:solidFill>
                      <a:prstDash val="solid"/>
                      <a:round/>
                      <a:headEnd type="none" w="sm" len="sm"/>
                      <a:tailEnd type="none" w="sm" len="sm"/>
                    </a:lnB>
                    <a:solidFill>
                      <a:srgbClr val="D8D8D8"/>
                    </a:solidFill>
                  </a:tcPr>
                </a:tc>
                <a:extLst>
                  <a:ext uri="{0D108BD9-81ED-4DB2-BD59-A6C34878D82A}">
                    <a16:rowId xmlns:a16="http://schemas.microsoft.com/office/drawing/2014/main" val="10003"/>
                  </a:ext>
                </a:extLst>
              </a:tr>
              <a:tr h="1825625">
                <a:tc>
                  <a:txBody>
                    <a:bodyPr/>
                    <a:lstStyle/>
                    <a:p>
                      <a:pPr marL="0" marR="0" lvl="0" indent="0" algn="ctr" rtl="0">
                        <a:spcBef>
                          <a:spcPts val="0"/>
                        </a:spcBef>
                        <a:spcAft>
                          <a:spcPts val="0"/>
                        </a:spcAft>
                        <a:buNone/>
                      </a:pPr>
                      <a:r>
                        <a:rPr lang="en-US" sz="1600">
                          <a:solidFill>
                            <a:srgbClr val="F2F2F2"/>
                          </a:solidFill>
                          <a:latin typeface="Arial"/>
                          <a:ea typeface="Arial"/>
                          <a:cs typeface="Arial"/>
                          <a:sym typeface="Arial"/>
                        </a:rPr>
                        <a:t>Details</a:t>
                      </a:r>
                      <a:endParaRPr sz="1600">
                        <a:solidFill>
                          <a:srgbClr val="F2F2F2"/>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F2F2F2"/>
                      </a:solidFill>
                      <a:prstDash val="solid"/>
                      <a:round/>
                      <a:headEnd type="none" w="sm" len="sm"/>
                      <a:tailEnd type="none" w="sm" len="sm"/>
                    </a:lnR>
                    <a:lnT w="28575" cap="flat" cmpd="sng">
                      <a:solidFill>
                        <a:srgbClr val="F2F2F2"/>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595959"/>
                    </a:solidFill>
                  </a:tcPr>
                </a:tc>
                <a:tc>
                  <a:txBody>
                    <a:bodyPr/>
                    <a:lstStyle/>
                    <a:p>
                      <a:pPr marL="342900" marR="0" lvl="0" indent="-342900" algn="l" rtl="0">
                        <a:spcBef>
                          <a:spcPts val="0"/>
                        </a:spcBef>
                        <a:spcAft>
                          <a:spcPts val="0"/>
                        </a:spcAft>
                        <a:buClr>
                          <a:schemeClr val="dk1"/>
                        </a:buClr>
                        <a:buSzPts val="1800"/>
                        <a:buFont typeface="Arial"/>
                        <a:buAutoNum type="arabicPeriod"/>
                      </a:pPr>
                      <a:r>
                        <a:rPr lang="en-US" sz="1800" b="0">
                          <a:solidFill>
                            <a:schemeClr val="dk1"/>
                          </a:solidFill>
                          <a:latin typeface="Arial"/>
                          <a:ea typeface="Arial"/>
                          <a:cs typeface="Arial"/>
                          <a:sym typeface="Arial"/>
                        </a:rPr>
                        <a:t>Summarize the keywords</a:t>
                      </a:r>
                      <a:endParaRPr/>
                    </a:p>
                    <a:p>
                      <a:pPr marL="342900" marR="0" lvl="0" indent="-342900" algn="l" rtl="0">
                        <a:spcBef>
                          <a:spcPts val="0"/>
                        </a:spcBef>
                        <a:spcAft>
                          <a:spcPts val="0"/>
                        </a:spcAft>
                        <a:buClr>
                          <a:schemeClr val="dk1"/>
                        </a:buClr>
                        <a:buSzPts val="1800"/>
                        <a:buFont typeface="Arial"/>
                        <a:buAutoNum type="arabicPeriod"/>
                      </a:pPr>
                      <a:r>
                        <a:rPr lang="en-US" sz="1800" b="0">
                          <a:solidFill>
                            <a:schemeClr val="dk1"/>
                          </a:solidFill>
                          <a:latin typeface="Arial"/>
                          <a:ea typeface="Arial"/>
                          <a:cs typeface="Arial"/>
                          <a:sym typeface="Arial"/>
                        </a:rPr>
                        <a:t>Check the number of data to extract information related to the keywords</a:t>
                      </a:r>
                      <a:endParaRPr/>
                    </a:p>
                    <a:p>
                      <a:pPr marL="342900" marR="0" lvl="0" indent="-342900" algn="l" rtl="0">
                        <a:spcBef>
                          <a:spcPts val="0"/>
                        </a:spcBef>
                        <a:spcAft>
                          <a:spcPts val="0"/>
                        </a:spcAft>
                        <a:buClr>
                          <a:schemeClr val="dk1"/>
                        </a:buClr>
                        <a:buSzPts val="1800"/>
                        <a:buFont typeface="Arial"/>
                        <a:buAutoNum type="arabicPeriod"/>
                      </a:pPr>
                      <a:r>
                        <a:rPr lang="en-US" sz="1800" b="0">
                          <a:solidFill>
                            <a:schemeClr val="dk1"/>
                          </a:solidFill>
                          <a:latin typeface="Arial"/>
                          <a:ea typeface="Arial"/>
                          <a:cs typeface="Arial"/>
                          <a:sym typeface="Arial"/>
                        </a:rPr>
                        <a:t>Provide the trend with visualization about research</a:t>
                      </a:r>
                      <a:endParaRPr sz="1600" b="0">
                        <a:latin typeface="Arial"/>
                        <a:ea typeface="Arial"/>
                        <a:cs typeface="Arial"/>
                        <a:sym typeface="Arial"/>
                      </a:endParaRPr>
                    </a:p>
                  </a:txBody>
                  <a:tcPr marL="91450" marR="91450" marT="45725" marB="45725" anchor="ctr">
                    <a:lnL w="28575" cap="flat" cmpd="sng">
                      <a:solidFill>
                        <a:srgbClr val="F2F2F2"/>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F2F2F2"/>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extLst>
                  <a:ext uri="{0D108BD9-81ED-4DB2-BD59-A6C34878D82A}">
                    <a16:rowId xmlns:a16="http://schemas.microsoft.com/office/drawing/2014/main" val="10004"/>
                  </a:ext>
                </a:extLst>
              </a:tr>
            </a:tbl>
          </a:graphicData>
        </a:graphic>
      </p:graphicFrame>
      <p:pic>
        <p:nvPicPr>
          <p:cNvPr id="82" name="Google Shape;82;p4"/>
          <p:cNvPicPr preferRelativeResize="0"/>
          <p:nvPr/>
        </p:nvPicPr>
        <p:blipFill rotWithShape="1">
          <a:blip r:embed="rId3">
            <a:alphaModFix/>
          </a:blip>
          <a:srcRect/>
          <a:stretch/>
        </p:blipFill>
        <p:spPr>
          <a:xfrm>
            <a:off x="7092280" y="155175"/>
            <a:ext cx="1821336" cy="31567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5"/>
          <p:cNvSpPr/>
          <p:nvPr/>
        </p:nvSpPr>
        <p:spPr>
          <a:xfrm>
            <a:off x="7380312" y="6453336"/>
            <a:ext cx="1584176" cy="215444"/>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800" b="0" i="0" u="none" strike="noStrike" cap="none">
                <a:solidFill>
                  <a:srgbClr val="7F7F7F"/>
                </a:solidFill>
                <a:latin typeface="Arial"/>
                <a:ea typeface="Arial"/>
                <a:cs typeface="Arial"/>
                <a:sym typeface="Arial"/>
              </a:rPr>
              <a:t>5</a:t>
            </a:fld>
            <a:r>
              <a:rPr lang="en-US" sz="800" b="0" i="0" u="none" strike="noStrike" cap="none">
                <a:solidFill>
                  <a:srgbClr val="7F7F7F"/>
                </a:solidFill>
                <a:latin typeface="Arial"/>
                <a:ea typeface="Arial"/>
                <a:cs typeface="Arial"/>
                <a:sym typeface="Arial"/>
              </a:rPr>
              <a:t>/7</a:t>
            </a:r>
            <a:endParaRPr sz="800" b="0" i="0" u="none" strike="noStrike" cap="none">
              <a:solidFill>
                <a:srgbClr val="7F7F7F"/>
              </a:solidFill>
              <a:latin typeface="Arial"/>
              <a:ea typeface="Arial"/>
              <a:cs typeface="Arial"/>
              <a:sym typeface="Arial"/>
            </a:endParaRPr>
          </a:p>
        </p:txBody>
      </p:sp>
      <p:sp>
        <p:nvSpPr>
          <p:cNvPr id="89" name="Google Shape;89;p5"/>
          <p:cNvSpPr/>
          <p:nvPr/>
        </p:nvSpPr>
        <p:spPr>
          <a:xfrm>
            <a:off x="0" y="-27384"/>
            <a:ext cx="9144000" cy="692695"/>
          </a:xfrm>
          <a:prstGeom prst="rect">
            <a:avLst/>
          </a:prstGeom>
          <a:solidFill>
            <a:srgbClr val="F9A71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953734"/>
              </a:solidFill>
              <a:latin typeface="Arial"/>
              <a:ea typeface="Arial"/>
              <a:cs typeface="Arial"/>
              <a:sym typeface="Arial"/>
            </a:endParaRPr>
          </a:p>
        </p:txBody>
      </p:sp>
      <p:sp>
        <p:nvSpPr>
          <p:cNvPr id="90" name="Google Shape;90;p5"/>
          <p:cNvSpPr txBox="1"/>
          <p:nvPr/>
        </p:nvSpPr>
        <p:spPr>
          <a:xfrm>
            <a:off x="179512" y="116632"/>
            <a:ext cx="4896544" cy="54867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2400"/>
              <a:buFont typeface="Arial"/>
              <a:buNone/>
            </a:pPr>
            <a:r>
              <a:rPr lang="en-US" sz="2400" b="0" i="0" u="none" strike="noStrike" cap="none">
                <a:solidFill>
                  <a:schemeClr val="lt1"/>
                </a:solidFill>
                <a:latin typeface="Arial"/>
                <a:ea typeface="Arial"/>
                <a:cs typeface="Arial"/>
                <a:sym typeface="Arial"/>
              </a:rPr>
              <a:t>2. Explanation of data (★)</a:t>
            </a:r>
            <a:endParaRPr sz="2400" b="0" i="0" u="none" strike="noStrike" cap="none">
              <a:solidFill>
                <a:schemeClr val="lt1"/>
              </a:solidFill>
              <a:latin typeface="Arial"/>
              <a:ea typeface="Arial"/>
              <a:cs typeface="Arial"/>
              <a:sym typeface="Arial"/>
            </a:endParaRPr>
          </a:p>
        </p:txBody>
      </p:sp>
      <p:sp>
        <p:nvSpPr>
          <p:cNvPr id="91" name="Google Shape;91;p5"/>
          <p:cNvSpPr/>
          <p:nvPr/>
        </p:nvSpPr>
        <p:spPr>
          <a:xfrm>
            <a:off x="7380312" y="6453336"/>
            <a:ext cx="1584176" cy="215444"/>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800" b="0" i="0" u="none" strike="noStrike" cap="none">
                <a:solidFill>
                  <a:srgbClr val="7F7F7F"/>
                </a:solidFill>
                <a:latin typeface="Arial"/>
                <a:ea typeface="Arial"/>
                <a:cs typeface="Arial"/>
                <a:sym typeface="Arial"/>
              </a:rPr>
              <a:t>5</a:t>
            </a:fld>
            <a:r>
              <a:rPr lang="en-US" sz="800" b="0" i="0" u="none" strike="noStrike" cap="none">
                <a:solidFill>
                  <a:srgbClr val="7F7F7F"/>
                </a:solidFill>
                <a:latin typeface="Arial"/>
                <a:ea typeface="Arial"/>
                <a:cs typeface="Arial"/>
                <a:sym typeface="Arial"/>
              </a:rPr>
              <a:t>/7</a:t>
            </a:r>
            <a:endParaRPr sz="800" b="0" i="0" u="none" strike="noStrike" cap="none">
              <a:solidFill>
                <a:srgbClr val="7F7F7F"/>
              </a:solidFill>
              <a:latin typeface="Arial"/>
              <a:ea typeface="Arial"/>
              <a:cs typeface="Arial"/>
              <a:sym typeface="Arial"/>
            </a:endParaRPr>
          </a:p>
        </p:txBody>
      </p:sp>
      <p:pic>
        <p:nvPicPr>
          <p:cNvPr id="92" name="Google Shape;92;p5"/>
          <p:cNvPicPr preferRelativeResize="0"/>
          <p:nvPr/>
        </p:nvPicPr>
        <p:blipFill rotWithShape="1">
          <a:blip r:embed="rId3">
            <a:alphaModFix/>
          </a:blip>
          <a:srcRect/>
          <a:stretch/>
        </p:blipFill>
        <p:spPr>
          <a:xfrm>
            <a:off x="7092280" y="155175"/>
            <a:ext cx="1821336" cy="315673"/>
          </a:xfrm>
          <a:prstGeom prst="rect">
            <a:avLst/>
          </a:prstGeom>
          <a:noFill/>
          <a:ln>
            <a:noFill/>
          </a:ln>
        </p:spPr>
      </p:pic>
      <p:grpSp>
        <p:nvGrpSpPr>
          <p:cNvPr id="93" name="Google Shape;93;p5"/>
          <p:cNvGrpSpPr/>
          <p:nvPr/>
        </p:nvGrpSpPr>
        <p:grpSpPr>
          <a:xfrm>
            <a:off x="548824" y="981075"/>
            <a:ext cx="8124874" cy="5400600"/>
            <a:chOff x="171340" y="1140311"/>
            <a:chExt cx="11246421" cy="5197944"/>
          </a:xfrm>
        </p:grpSpPr>
        <p:pic>
          <p:nvPicPr>
            <p:cNvPr id="94" name="Google Shape;94;p5"/>
            <p:cNvPicPr preferRelativeResize="0"/>
            <p:nvPr/>
          </p:nvPicPr>
          <p:blipFill rotWithShape="1">
            <a:blip r:embed="rId4">
              <a:alphaModFix/>
            </a:blip>
            <a:srcRect/>
            <a:stretch/>
          </p:blipFill>
          <p:spPr>
            <a:xfrm>
              <a:off x="171340" y="1140311"/>
              <a:ext cx="5720265" cy="5197944"/>
            </a:xfrm>
            <a:prstGeom prst="rect">
              <a:avLst/>
            </a:prstGeom>
            <a:noFill/>
            <a:ln>
              <a:noFill/>
            </a:ln>
          </p:spPr>
        </p:pic>
        <p:pic>
          <p:nvPicPr>
            <p:cNvPr id="95" name="Google Shape;95;p5"/>
            <p:cNvPicPr preferRelativeResize="0"/>
            <p:nvPr/>
          </p:nvPicPr>
          <p:blipFill rotWithShape="1">
            <a:blip r:embed="rId5">
              <a:alphaModFix/>
            </a:blip>
            <a:srcRect/>
            <a:stretch/>
          </p:blipFill>
          <p:spPr>
            <a:xfrm>
              <a:off x="5944929" y="1140311"/>
              <a:ext cx="5472832" cy="5197944"/>
            </a:xfrm>
            <a:prstGeom prst="rect">
              <a:avLst/>
            </a:prstGeom>
            <a:noFill/>
            <a:ln>
              <a:noFill/>
            </a:ln>
          </p:spPr>
        </p:pic>
      </p:grpSp>
      <p:sp>
        <p:nvSpPr>
          <p:cNvPr id="96" name="Google Shape;96;p5"/>
          <p:cNvSpPr txBox="1"/>
          <p:nvPr/>
        </p:nvSpPr>
        <p:spPr>
          <a:xfrm>
            <a:off x="4879691" y="2204864"/>
            <a:ext cx="2904962" cy="276999"/>
          </a:xfrm>
          <a:prstGeom prst="rect">
            <a:avLst/>
          </a:prstGeom>
          <a:solidFill>
            <a:srgbClr val="F9A713"/>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Announcement of 2021.05.28 main article</a:t>
            </a:r>
            <a:endParaRPr sz="1200">
              <a:solidFill>
                <a:schemeClr val="dk1"/>
              </a:solidFill>
              <a:latin typeface="Arial"/>
              <a:ea typeface="Arial"/>
              <a:cs typeface="Arial"/>
              <a:sym typeface="Arial"/>
            </a:endParaRPr>
          </a:p>
        </p:txBody>
      </p:sp>
      <p:sp>
        <p:nvSpPr>
          <p:cNvPr id="97" name="Google Shape;97;p5"/>
          <p:cNvSpPr/>
          <p:nvPr/>
        </p:nvSpPr>
        <p:spPr>
          <a:xfrm>
            <a:off x="4719901" y="2481863"/>
            <a:ext cx="538648" cy="371073"/>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a:solidFill>
                  <a:schemeClr val="dk1"/>
                </a:solidFill>
                <a:latin typeface="Arial"/>
                <a:ea typeface="Arial"/>
                <a:cs typeface="Arial"/>
                <a:sym typeface="Arial"/>
              </a:rPr>
              <a:t>Part</a:t>
            </a:r>
            <a:endParaRPr sz="1000">
              <a:solidFill>
                <a:schemeClr val="dk1"/>
              </a:solidFill>
              <a:latin typeface="Arial"/>
              <a:ea typeface="Arial"/>
              <a:cs typeface="Arial"/>
              <a:sym typeface="Arial"/>
            </a:endParaRPr>
          </a:p>
        </p:txBody>
      </p:sp>
      <p:sp>
        <p:nvSpPr>
          <p:cNvPr id="98" name="Google Shape;98;p5"/>
          <p:cNvSpPr/>
          <p:nvPr/>
        </p:nvSpPr>
        <p:spPr>
          <a:xfrm>
            <a:off x="5174026" y="2481863"/>
            <a:ext cx="538648" cy="371073"/>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800">
                <a:solidFill>
                  <a:schemeClr val="dk1"/>
                </a:solidFill>
                <a:latin typeface="Arial"/>
                <a:ea typeface="Arial"/>
                <a:cs typeface="Arial"/>
                <a:sym typeface="Arial"/>
              </a:rPr>
              <a:t>Keywords</a:t>
            </a:r>
            <a:endParaRPr sz="800">
              <a:solidFill>
                <a:schemeClr val="dk1"/>
              </a:solidFill>
              <a:latin typeface="Arial"/>
              <a:ea typeface="Arial"/>
              <a:cs typeface="Arial"/>
              <a:sym typeface="Arial"/>
            </a:endParaRPr>
          </a:p>
        </p:txBody>
      </p:sp>
      <p:sp>
        <p:nvSpPr>
          <p:cNvPr id="99" name="Google Shape;99;p5"/>
          <p:cNvSpPr/>
          <p:nvPr/>
        </p:nvSpPr>
        <p:spPr>
          <a:xfrm>
            <a:off x="5712674" y="2483747"/>
            <a:ext cx="1955670" cy="371073"/>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
                <a:solidFill>
                  <a:schemeClr val="dk1"/>
                </a:solidFill>
                <a:latin typeface="Arial"/>
                <a:ea typeface="Arial"/>
                <a:cs typeface="Arial"/>
                <a:sym typeface="Arial"/>
              </a:rPr>
              <a:t>Title of Article</a:t>
            </a:r>
            <a:endParaRPr sz="800">
              <a:solidFill>
                <a:schemeClr val="dk1"/>
              </a:solidFill>
              <a:latin typeface="Arial"/>
              <a:ea typeface="Arial"/>
              <a:cs typeface="Arial"/>
              <a:sym typeface="Arial"/>
            </a:endParaRPr>
          </a:p>
        </p:txBody>
      </p:sp>
      <p:sp>
        <p:nvSpPr>
          <p:cNvPr id="100" name="Google Shape;100;p5"/>
          <p:cNvSpPr/>
          <p:nvPr/>
        </p:nvSpPr>
        <p:spPr>
          <a:xfrm>
            <a:off x="7609044" y="2481862"/>
            <a:ext cx="579134" cy="371073"/>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
                <a:solidFill>
                  <a:schemeClr val="dk1"/>
                </a:solidFill>
                <a:latin typeface="Arial"/>
                <a:ea typeface="Arial"/>
                <a:cs typeface="Arial"/>
                <a:sym typeface="Arial"/>
              </a:rPr>
              <a:t>Media name</a:t>
            </a:r>
            <a:endParaRPr sz="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6"/>
          <p:cNvSpPr/>
          <p:nvPr/>
        </p:nvSpPr>
        <p:spPr>
          <a:xfrm>
            <a:off x="7380312" y="6453336"/>
            <a:ext cx="1584176" cy="215444"/>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800">
                <a:solidFill>
                  <a:srgbClr val="7F7F7F"/>
                </a:solidFill>
                <a:latin typeface="Arial"/>
                <a:ea typeface="Arial"/>
                <a:cs typeface="Arial"/>
                <a:sym typeface="Arial"/>
              </a:rPr>
              <a:t>6</a:t>
            </a:fld>
            <a:r>
              <a:rPr lang="en-US" sz="800">
                <a:solidFill>
                  <a:srgbClr val="7F7F7F"/>
                </a:solidFill>
                <a:latin typeface="Arial"/>
                <a:ea typeface="Arial"/>
                <a:cs typeface="Arial"/>
                <a:sym typeface="Arial"/>
              </a:rPr>
              <a:t>/7</a:t>
            </a:r>
            <a:endParaRPr sz="800">
              <a:solidFill>
                <a:srgbClr val="7F7F7F"/>
              </a:solidFill>
              <a:latin typeface="Arial"/>
              <a:ea typeface="Arial"/>
              <a:cs typeface="Arial"/>
              <a:sym typeface="Arial"/>
            </a:endParaRPr>
          </a:p>
        </p:txBody>
      </p:sp>
      <p:sp>
        <p:nvSpPr>
          <p:cNvPr id="107" name="Google Shape;107;p6"/>
          <p:cNvSpPr/>
          <p:nvPr/>
        </p:nvSpPr>
        <p:spPr>
          <a:xfrm>
            <a:off x="0" y="-27384"/>
            <a:ext cx="9144000" cy="692695"/>
          </a:xfrm>
          <a:prstGeom prst="rect">
            <a:avLst/>
          </a:prstGeom>
          <a:solidFill>
            <a:srgbClr val="F9A71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953734"/>
              </a:solidFill>
              <a:latin typeface="Arial"/>
              <a:ea typeface="Arial"/>
              <a:cs typeface="Arial"/>
              <a:sym typeface="Arial"/>
            </a:endParaRPr>
          </a:p>
        </p:txBody>
      </p:sp>
      <p:sp>
        <p:nvSpPr>
          <p:cNvPr id="108" name="Google Shape;108;p6"/>
          <p:cNvSpPr txBox="1"/>
          <p:nvPr/>
        </p:nvSpPr>
        <p:spPr>
          <a:xfrm>
            <a:off x="179512" y="116632"/>
            <a:ext cx="4896544" cy="54867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2400"/>
              <a:buFont typeface="Arial"/>
              <a:buNone/>
            </a:pPr>
            <a:r>
              <a:rPr lang="en-US" sz="2400">
                <a:solidFill>
                  <a:schemeClr val="lt1"/>
                </a:solidFill>
                <a:latin typeface="Arial"/>
                <a:ea typeface="Arial"/>
                <a:cs typeface="Arial"/>
                <a:sym typeface="Arial"/>
              </a:rPr>
              <a:t>2. Explanation of data (★)</a:t>
            </a:r>
            <a:endParaRPr sz="2400">
              <a:solidFill>
                <a:schemeClr val="lt1"/>
              </a:solidFill>
              <a:latin typeface="Arial"/>
              <a:ea typeface="Arial"/>
              <a:cs typeface="Arial"/>
              <a:sym typeface="Arial"/>
            </a:endParaRPr>
          </a:p>
        </p:txBody>
      </p:sp>
      <p:sp>
        <p:nvSpPr>
          <p:cNvPr id="109" name="Google Shape;109;p6"/>
          <p:cNvSpPr/>
          <p:nvPr/>
        </p:nvSpPr>
        <p:spPr>
          <a:xfrm>
            <a:off x="7380312" y="6453336"/>
            <a:ext cx="1584176" cy="215444"/>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800">
                <a:solidFill>
                  <a:srgbClr val="7F7F7F"/>
                </a:solidFill>
                <a:latin typeface="Arial"/>
                <a:ea typeface="Arial"/>
                <a:cs typeface="Arial"/>
                <a:sym typeface="Arial"/>
              </a:rPr>
              <a:t>6</a:t>
            </a:fld>
            <a:r>
              <a:rPr lang="en-US" sz="800">
                <a:solidFill>
                  <a:srgbClr val="7F7F7F"/>
                </a:solidFill>
                <a:latin typeface="Arial"/>
                <a:ea typeface="Arial"/>
                <a:cs typeface="Arial"/>
                <a:sym typeface="Arial"/>
              </a:rPr>
              <a:t>/7</a:t>
            </a:r>
            <a:endParaRPr sz="800">
              <a:solidFill>
                <a:srgbClr val="7F7F7F"/>
              </a:solidFill>
              <a:latin typeface="Arial"/>
              <a:ea typeface="Arial"/>
              <a:cs typeface="Arial"/>
              <a:sym typeface="Arial"/>
            </a:endParaRPr>
          </a:p>
        </p:txBody>
      </p:sp>
      <p:pic>
        <p:nvPicPr>
          <p:cNvPr id="110" name="Google Shape;110;p6"/>
          <p:cNvPicPr preferRelativeResize="0"/>
          <p:nvPr/>
        </p:nvPicPr>
        <p:blipFill rotWithShape="1">
          <a:blip r:embed="rId3">
            <a:alphaModFix/>
          </a:blip>
          <a:srcRect/>
          <a:stretch/>
        </p:blipFill>
        <p:spPr>
          <a:xfrm>
            <a:off x="7092280" y="155175"/>
            <a:ext cx="1821336" cy="315673"/>
          </a:xfrm>
          <a:prstGeom prst="rect">
            <a:avLst/>
          </a:prstGeom>
          <a:noFill/>
          <a:ln>
            <a:noFill/>
          </a:ln>
        </p:spPr>
      </p:pic>
      <p:pic>
        <p:nvPicPr>
          <p:cNvPr id="111" name="Google Shape;111;p6"/>
          <p:cNvPicPr preferRelativeResize="0"/>
          <p:nvPr/>
        </p:nvPicPr>
        <p:blipFill rotWithShape="1">
          <a:blip r:embed="rId4">
            <a:alphaModFix/>
          </a:blip>
          <a:srcRect/>
          <a:stretch/>
        </p:blipFill>
        <p:spPr>
          <a:xfrm>
            <a:off x="791580" y="850782"/>
            <a:ext cx="7560839" cy="573213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7"/>
          <p:cNvSpPr/>
          <p:nvPr/>
        </p:nvSpPr>
        <p:spPr>
          <a:xfrm>
            <a:off x="7380312" y="6453336"/>
            <a:ext cx="1584176" cy="215444"/>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800">
                <a:solidFill>
                  <a:srgbClr val="7F7F7F"/>
                </a:solidFill>
                <a:latin typeface="Arial"/>
                <a:ea typeface="Arial"/>
                <a:cs typeface="Arial"/>
                <a:sym typeface="Arial"/>
              </a:rPr>
              <a:t>7</a:t>
            </a:fld>
            <a:r>
              <a:rPr lang="en-US" sz="800">
                <a:solidFill>
                  <a:srgbClr val="7F7F7F"/>
                </a:solidFill>
                <a:latin typeface="Arial"/>
                <a:ea typeface="Arial"/>
                <a:cs typeface="Arial"/>
                <a:sym typeface="Arial"/>
              </a:rPr>
              <a:t>/7</a:t>
            </a:r>
            <a:endParaRPr sz="800">
              <a:solidFill>
                <a:srgbClr val="7F7F7F"/>
              </a:solidFill>
              <a:latin typeface="Arial"/>
              <a:ea typeface="Arial"/>
              <a:cs typeface="Arial"/>
              <a:sym typeface="Arial"/>
            </a:endParaRPr>
          </a:p>
        </p:txBody>
      </p:sp>
      <p:sp>
        <p:nvSpPr>
          <p:cNvPr id="118" name="Google Shape;118;p7"/>
          <p:cNvSpPr/>
          <p:nvPr/>
        </p:nvSpPr>
        <p:spPr>
          <a:xfrm>
            <a:off x="0" y="-27384"/>
            <a:ext cx="9144000" cy="692695"/>
          </a:xfrm>
          <a:prstGeom prst="rect">
            <a:avLst/>
          </a:prstGeom>
          <a:solidFill>
            <a:srgbClr val="F9A71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953734"/>
              </a:solidFill>
              <a:latin typeface="Arial"/>
              <a:ea typeface="Arial"/>
              <a:cs typeface="Arial"/>
              <a:sym typeface="Arial"/>
            </a:endParaRPr>
          </a:p>
        </p:txBody>
      </p:sp>
      <p:sp>
        <p:nvSpPr>
          <p:cNvPr id="119" name="Google Shape;119;p7"/>
          <p:cNvSpPr txBox="1"/>
          <p:nvPr/>
        </p:nvSpPr>
        <p:spPr>
          <a:xfrm>
            <a:off x="179512" y="116632"/>
            <a:ext cx="4896544" cy="54867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2400"/>
              <a:buFont typeface="Arial"/>
              <a:buNone/>
            </a:pPr>
            <a:r>
              <a:rPr lang="en-US" sz="2400">
                <a:solidFill>
                  <a:schemeClr val="lt1"/>
                </a:solidFill>
                <a:latin typeface="Arial"/>
                <a:ea typeface="Arial"/>
                <a:cs typeface="Arial"/>
                <a:sym typeface="Arial"/>
              </a:rPr>
              <a:t>2. Explanation of data (★)</a:t>
            </a:r>
            <a:endParaRPr sz="2400">
              <a:solidFill>
                <a:schemeClr val="lt1"/>
              </a:solidFill>
              <a:latin typeface="Arial"/>
              <a:ea typeface="Arial"/>
              <a:cs typeface="Arial"/>
              <a:sym typeface="Arial"/>
            </a:endParaRPr>
          </a:p>
        </p:txBody>
      </p:sp>
      <p:sp>
        <p:nvSpPr>
          <p:cNvPr id="120" name="Google Shape;120;p7"/>
          <p:cNvSpPr/>
          <p:nvPr/>
        </p:nvSpPr>
        <p:spPr>
          <a:xfrm>
            <a:off x="7380312" y="6453336"/>
            <a:ext cx="1584176" cy="215444"/>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800">
                <a:solidFill>
                  <a:srgbClr val="7F7F7F"/>
                </a:solidFill>
                <a:latin typeface="Arial"/>
                <a:ea typeface="Arial"/>
                <a:cs typeface="Arial"/>
                <a:sym typeface="Arial"/>
              </a:rPr>
              <a:t>7</a:t>
            </a:fld>
            <a:r>
              <a:rPr lang="en-US" sz="800">
                <a:solidFill>
                  <a:srgbClr val="7F7F7F"/>
                </a:solidFill>
                <a:latin typeface="Arial"/>
                <a:ea typeface="Arial"/>
                <a:cs typeface="Arial"/>
                <a:sym typeface="Arial"/>
              </a:rPr>
              <a:t>/7</a:t>
            </a:r>
            <a:endParaRPr sz="800">
              <a:solidFill>
                <a:srgbClr val="7F7F7F"/>
              </a:solidFill>
              <a:latin typeface="Arial"/>
              <a:ea typeface="Arial"/>
              <a:cs typeface="Arial"/>
              <a:sym typeface="Arial"/>
            </a:endParaRPr>
          </a:p>
        </p:txBody>
      </p:sp>
      <p:pic>
        <p:nvPicPr>
          <p:cNvPr id="121" name="Google Shape;121;p7"/>
          <p:cNvPicPr preferRelativeResize="0"/>
          <p:nvPr/>
        </p:nvPicPr>
        <p:blipFill rotWithShape="1">
          <a:blip r:embed="rId3">
            <a:alphaModFix/>
          </a:blip>
          <a:srcRect/>
          <a:stretch/>
        </p:blipFill>
        <p:spPr>
          <a:xfrm>
            <a:off x="7092280" y="155175"/>
            <a:ext cx="1821336" cy="315673"/>
          </a:xfrm>
          <a:prstGeom prst="rect">
            <a:avLst/>
          </a:prstGeom>
          <a:noFill/>
          <a:ln>
            <a:noFill/>
          </a:ln>
        </p:spPr>
      </p:pic>
      <p:grpSp>
        <p:nvGrpSpPr>
          <p:cNvPr id="122" name="Google Shape;122;p7"/>
          <p:cNvGrpSpPr/>
          <p:nvPr/>
        </p:nvGrpSpPr>
        <p:grpSpPr>
          <a:xfrm>
            <a:off x="444560" y="1224524"/>
            <a:ext cx="8262374" cy="5319230"/>
            <a:chOff x="198056" y="1133958"/>
            <a:chExt cx="5343008" cy="4934834"/>
          </a:xfrm>
        </p:grpSpPr>
        <p:sp>
          <p:nvSpPr>
            <p:cNvPr id="123" name="Google Shape;123;p7"/>
            <p:cNvSpPr/>
            <p:nvPr/>
          </p:nvSpPr>
          <p:spPr>
            <a:xfrm>
              <a:off x="198056" y="1133958"/>
              <a:ext cx="5343008" cy="576844"/>
            </a:xfrm>
            <a:prstGeom prst="rect">
              <a:avLst/>
            </a:prstGeom>
            <a:solidFill>
              <a:srgbClr val="FDE9D8"/>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24" name="Google Shape;124;p7"/>
            <p:cNvSpPr/>
            <p:nvPr/>
          </p:nvSpPr>
          <p:spPr>
            <a:xfrm>
              <a:off x="198056" y="1873573"/>
              <a:ext cx="2592288" cy="2016224"/>
            </a:xfrm>
            <a:prstGeom prst="rect">
              <a:avLst/>
            </a:prstGeom>
            <a:solidFill>
              <a:srgbClr val="FDE9D8"/>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25" name="Google Shape;125;p7"/>
            <p:cNvSpPr/>
            <p:nvPr/>
          </p:nvSpPr>
          <p:spPr>
            <a:xfrm>
              <a:off x="198056" y="4032104"/>
              <a:ext cx="2592288" cy="2016224"/>
            </a:xfrm>
            <a:prstGeom prst="rect">
              <a:avLst/>
            </a:prstGeom>
            <a:solidFill>
              <a:srgbClr val="FDE9D8"/>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26" name="Google Shape;126;p7"/>
            <p:cNvSpPr/>
            <p:nvPr/>
          </p:nvSpPr>
          <p:spPr>
            <a:xfrm>
              <a:off x="2874392" y="1873573"/>
              <a:ext cx="2666672" cy="2016224"/>
            </a:xfrm>
            <a:prstGeom prst="rect">
              <a:avLst/>
            </a:prstGeom>
            <a:solidFill>
              <a:srgbClr val="FDE9D8"/>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27" name="Google Shape;127;p7"/>
            <p:cNvSpPr/>
            <p:nvPr/>
          </p:nvSpPr>
          <p:spPr>
            <a:xfrm>
              <a:off x="2898278" y="4052568"/>
              <a:ext cx="2641036" cy="2016224"/>
            </a:xfrm>
            <a:prstGeom prst="rect">
              <a:avLst/>
            </a:prstGeom>
            <a:solidFill>
              <a:srgbClr val="FDE9D8"/>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7"/>
            <p:cNvSpPr txBox="1"/>
            <p:nvPr/>
          </p:nvSpPr>
          <p:spPr>
            <a:xfrm>
              <a:off x="248856" y="1237714"/>
              <a:ext cx="853337" cy="34264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Keywords: </a:t>
              </a:r>
              <a:endParaRPr sz="1800">
                <a:solidFill>
                  <a:schemeClr val="dk1"/>
                </a:solidFill>
                <a:latin typeface="Arial"/>
                <a:ea typeface="Arial"/>
                <a:cs typeface="Arial"/>
                <a:sym typeface="Arial"/>
              </a:endParaRPr>
            </a:p>
          </p:txBody>
        </p:sp>
        <p:sp>
          <p:nvSpPr>
            <p:cNvPr id="129" name="Google Shape;129;p7"/>
            <p:cNvSpPr txBox="1"/>
            <p:nvPr/>
          </p:nvSpPr>
          <p:spPr>
            <a:xfrm>
              <a:off x="232205" y="1986788"/>
              <a:ext cx="879253" cy="34264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Main article</a:t>
              </a:r>
              <a:endParaRPr sz="1800">
                <a:solidFill>
                  <a:schemeClr val="dk1"/>
                </a:solidFill>
                <a:latin typeface="Arial"/>
                <a:ea typeface="Arial"/>
                <a:cs typeface="Arial"/>
                <a:sym typeface="Arial"/>
              </a:endParaRPr>
            </a:p>
          </p:txBody>
        </p:sp>
        <p:sp>
          <p:nvSpPr>
            <p:cNvPr id="130" name="Google Shape;130;p7"/>
            <p:cNvSpPr txBox="1"/>
            <p:nvPr/>
          </p:nvSpPr>
          <p:spPr>
            <a:xfrm>
              <a:off x="198056" y="4177829"/>
              <a:ext cx="1413106" cy="34264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Analysis of keyword</a:t>
              </a:r>
              <a:endParaRPr sz="1800">
                <a:solidFill>
                  <a:schemeClr val="dk1"/>
                </a:solidFill>
                <a:latin typeface="Arial"/>
                <a:ea typeface="Arial"/>
                <a:cs typeface="Arial"/>
                <a:sym typeface="Arial"/>
              </a:endParaRPr>
            </a:p>
          </p:txBody>
        </p:sp>
        <p:sp>
          <p:nvSpPr>
            <p:cNvPr id="131" name="Google Shape;131;p7"/>
            <p:cNvSpPr txBox="1"/>
            <p:nvPr/>
          </p:nvSpPr>
          <p:spPr>
            <a:xfrm>
              <a:off x="786203" y="4928412"/>
              <a:ext cx="1627685" cy="599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NLP </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The number of word</a:t>
              </a:r>
              <a:endParaRPr/>
            </a:p>
          </p:txBody>
        </p:sp>
        <p:sp>
          <p:nvSpPr>
            <p:cNvPr id="132" name="Google Shape;132;p7"/>
            <p:cNvSpPr txBox="1"/>
            <p:nvPr/>
          </p:nvSpPr>
          <p:spPr>
            <a:xfrm>
              <a:off x="2882818" y="4177829"/>
              <a:ext cx="1601769" cy="34264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Product keyword trend</a:t>
              </a:r>
              <a:endParaRPr sz="1800">
                <a:solidFill>
                  <a:schemeClr val="dk1"/>
                </a:solidFill>
                <a:latin typeface="Arial"/>
                <a:ea typeface="Arial"/>
                <a:cs typeface="Arial"/>
                <a:sym typeface="Arial"/>
              </a:endParaRPr>
            </a:p>
          </p:txBody>
        </p:sp>
        <p:sp>
          <p:nvSpPr>
            <p:cNvPr id="133" name="Google Shape;133;p7"/>
            <p:cNvSpPr txBox="1"/>
            <p:nvPr/>
          </p:nvSpPr>
          <p:spPr>
            <a:xfrm>
              <a:off x="2865136" y="1945473"/>
              <a:ext cx="1717869" cy="34264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Technical keyword trend</a:t>
              </a:r>
              <a:endParaRPr sz="1800">
                <a:solidFill>
                  <a:schemeClr val="dk1"/>
                </a:solidFill>
                <a:latin typeface="Arial"/>
                <a:ea typeface="Arial"/>
                <a:cs typeface="Arial"/>
                <a:sym typeface="Arial"/>
              </a:endParaRPr>
            </a:p>
          </p:txBody>
        </p:sp>
      </p:grpSp>
      <p:sp>
        <p:nvSpPr>
          <p:cNvPr id="134" name="Google Shape;134;p7"/>
          <p:cNvSpPr txBox="1"/>
          <p:nvPr/>
        </p:nvSpPr>
        <p:spPr>
          <a:xfrm>
            <a:off x="444560" y="764704"/>
            <a:ext cx="427145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“Name of team” AI Daily Article Report</a:t>
            </a:r>
            <a:endParaRPr sz="180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8"/>
          <p:cNvSpPr/>
          <p:nvPr/>
        </p:nvSpPr>
        <p:spPr>
          <a:xfrm>
            <a:off x="7380312" y="6453336"/>
            <a:ext cx="1584176" cy="215444"/>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800">
                <a:solidFill>
                  <a:srgbClr val="7F7F7F"/>
                </a:solidFill>
                <a:latin typeface="Arial"/>
                <a:ea typeface="Arial"/>
                <a:cs typeface="Arial"/>
                <a:sym typeface="Arial"/>
              </a:rPr>
              <a:t>8</a:t>
            </a:fld>
            <a:r>
              <a:rPr lang="en-US" sz="800">
                <a:solidFill>
                  <a:srgbClr val="7F7F7F"/>
                </a:solidFill>
                <a:latin typeface="Arial"/>
                <a:ea typeface="Arial"/>
                <a:cs typeface="Arial"/>
                <a:sym typeface="Arial"/>
              </a:rPr>
              <a:t>/7</a:t>
            </a:r>
            <a:endParaRPr sz="800">
              <a:solidFill>
                <a:srgbClr val="7F7F7F"/>
              </a:solidFill>
              <a:latin typeface="Arial"/>
              <a:ea typeface="Arial"/>
              <a:cs typeface="Arial"/>
              <a:sym typeface="Arial"/>
            </a:endParaRPr>
          </a:p>
        </p:txBody>
      </p:sp>
      <p:sp>
        <p:nvSpPr>
          <p:cNvPr id="141" name="Google Shape;141;p8"/>
          <p:cNvSpPr/>
          <p:nvPr/>
        </p:nvSpPr>
        <p:spPr>
          <a:xfrm>
            <a:off x="0" y="-27384"/>
            <a:ext cx="9144000" cy="692695"/>
          </a:xfrm>
          <a:prstGeom prst="rect">
            <a:avLst/>
          </a:prstGeom>
          <a:solidFill>
            <a:srgbClr val="F9A71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953734"/>
              </a:solidFill>
              <a:latin typeface="Arial"/>
              <a:ea typeface="Arial"/>
              <a:cs typeface="Arial"/>
              <a:sym typeface="Arial"/>
            </a:endParaRPr>
          </a:p>
        </p:txBody>
      </p:sp>
      <p:sp>
        <p:nvSpPr>
          <p:cNvPr id="142" name="Google Shape;142;p8"/>
          <p:cNvSpPr txBox="1"/>
          <p:nvPr/>
        </p:nvSpPr>
        <p:spPr>
          <a:xfrm>
            <a:off x="179512" y="116632"/>
            <a:ext cx="4896544" cy="54867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2400"/>
              <a:buFont typeface="Arial"/>
              <a:buNone/>
            </a:pPr>
            <a:r>
              <a:rPr lang="en-US" sz="2400">
                <a:solidFill>
                  <a:schemeClr val="lt1"/>
                </a:solidFill>
                <a:latin typeface="Arial"/>
                <a:ea typeface="Arial"/>
                <a:cs typeface="Arial"/>
                <a:sym typeface="Arial"/>
              </a:rPr>
              <a:t>3. Sample Data</a:t>
            </a:r>
            <a:endParaRPr sz="2400">
              <a:solidFill>
                <a:schemeClr val="lt1"/>
              </a:solidFill>
              <a:latin typeface="Arial"/>
              <a:ea typeface="Arial"/>
              <a:cs typeface="Arial"/>
              <a:sym typeface="Arial"/>
            </a:endParaRPr>
          </a:p>
        </p:txBody>
      </p:sp>
      <p:sp>
        <p:nvSpPr>
          <p:cNvPr id="143" name="Google Shape;143;p8"/>
          <p:cNvSpPr/>
          <p:nvPr/>
        </p:nvSpPr>
        <p:spPr>
          <a:xfrm>
            <a:off x="7380312" y="6453336"/>
            <a:ext cx="1584176" cy="215444"/>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800">
                <a:solidFill>
                  <a:srgbClr val="7F7F7F"/>
                </a:solidFill>
                <a:latin typeface="Arial"/>
                <a:ea typeface="Arial"/>
                <a:cs typeface="Arial"/>
                <a:sym typeface="Arial"/>
              </a:rPr>
              <a:t>8</a:t>
            </a:fld>
            <a:r>
              <a:rPr lang="en-US" sz="800">
                <a:solidFill>
                  <a:srgbClr val="7F7F7F"/>
                </a:solidFill>
                <a:latin typeface="Arial"/>
                <a:ea typeface="Arial"/>
                <a:cs typeface="Arial"/>
                <a:sym typeface="Arial"/>
              </a:rPr>
              <a:t>/7</a:t>
            </a:r>
            <a:endParaRPr sz="800">
              <a:solidFill>
                <a:srgbClr val="7F7F7F"/>
              </a:solidFill>
              <a:latin typeface="Arial"/>
              <a:ea typeface="Arial"/>
              <a:cs typeface="Arial"/>
              <a:sym typeface="Arial"/>
            </a:endParaRPr>
          </a:p>
        </p:txBody>
      </p:sp>
      <p:pic>
        <p:nvPicPr>
          <p:cNvPr id="144" name="Google Shape;144;p8"/>
          <p:cNvPicPr preferRelativeResize="0"/>
          <p:nvPr/>
        </p:nvPicPr>
        <p:blipFill rotWithShape="1">
          <a:blip r:embed="rId3">
            <a:alphaModFix/>
          </a:blip>
          <a:srcRect/>
          <a:stretch/>
        </p:blipFill>
        <p:spPr>
          <a:xfrm>
            <a:off x="7092280" y="155175"/>
            <a:ext cx="1821336" cy="315673"/>
          </a:xfrm>
          <a:prstGeom prst="rect">
            <a:avLst/>
          </a:prstGeom>
          <a:noFill/>
          <a:ln>
            <a:noFill/>
          </a:ln>
        </p:spPr>
      </p:pic>
      <p:graphicFrame>
        <p:nvGraphicFramePr>
          <p:cNvPr id="145" name="Google Shape;145;p8"/>
          <p:cNvGraphicFramePr/>
          <p:nvPr/>
        </p:nvGraphicFramePr>
        <p:xfrm>
          <a:off x="575654" y="809327"/>
          <a:ext cx="7992700" cy="6106270"/>
        </p:xfrm>
        <a:graphic>
          <a:graphicData uri="http://schemas.openxmlformats.org/drawingml/2006/table">
            <a:tbl>
              <a:tblPr firstRow="1" bandRow="1">
                <a:noFill/>
                <a:tableStyleId>{3E70251A-B9C0-4798-842F-9DA7E4724A6B}</a:tableStyleId>
              </a:tblPr>
              <a:tblGrid>
                <a:gridCol w="1998175">
                  <a:extLst>
                    <a:ext uri="{9D8B030D-6E8A-4147-A177-3AD203B41FA5}">
                      <a16:colId xmlns:a16="http://schemas.microsoft.com/office/drawing/2014/main" val="20000"/>
                    </a:ext>
                  </a:extLst>
                </a:gridCol>
                <a:gridCol w="2214200">
                  <a:extLst>
                    <a:ext uri="{9D8B030D-6E8A-4147-A177-3AD203B41FA5}">
                      <a16:colId xmlns:a16="http://schemas.microsoft.com/office/drawing/2014/main" val="20001"/>
                    </a:ext>
                  </a:extLst>
                </a:gridCol>
                <a:gridCol w="2448275">
                  <a:extLst>
                    <a:ext uri="{9D8B030D-6E8A-4147-A177-3AD203B41FA5}">
                      <a16:colId xmlns:a16="http://schemas.microsoft.com/office/drawing/2014/main" val="20002"/>
                    </a:ext>
                  </a:extLst>
                </a:gridCol>
                <a:gridCol w="1332050">
                  <a:extLst>
                    <a:ext uri="{9D8B030D-6E8A-4147-A177-3AD203B41FA5}">
                      <a16:colId xmlns:a16="http://schemas.microsoft.com/office/drawing/2014/main" val="20003"/>
                    </a:ext>
                  </a:extLst>
                </a:gridCol>
              </a:tblGrid>
              <a:tr h="370850">
                <a:tc>
                  <a:txBody>
                    <a:bodyPr/>
                    <a:lstStyle/>
                    <a:p>
                      <a:pPr marL="0" marR="0" lvl="0" indent="0" algn="l" rtl="0">
                        <a:spcBef>
                          <a:spcPts val="0"/>
                        </a:spcBef>
                        <a:spcAft>
                          <a:spcPts val="0"/>
                        </a:spcAft>
                        <a:buNone/>
                      </a:pPr>
                      <a:endParaRPr sz="900"/>
                    </a:p>
                  </a:txBody>
                  <a:tcPr marL="91450" marR="91450" marT="45725" marB="45725"/>
                </a:tc>
                <a:tc>
                  <a:txBody>
                    <a:bodyPr/>
                    <a:lstStyle/>
                    <a:p>
                      <a:pPr marL="0" marR="0" lvl="0" indent="0" algn="l" rtl="0">
                        <a:spcBef>
                          <a:spcPts val="0"/>
                        </a:spcBef>
                        <a:spcAft>
                          <a:spcPts val="0"/>
                        </a:spcAft>
                        <a:buNone/>
                      </a:pPr>
                      <a:r>
                        <a:rPr lang="en-US" sz="900"/>
                        <a:t>Technical Keywords</a:t>
                      </a:r>
                      <a:endParaRPr sz="900"/>
                    </a:p>
                  </a:txBody>
                  <a:tcPr marL="91450" marR="91450" marT="45725" marB="45725"/>
                </a:tc>
                <a:tc>
                  <a:txBody>
                    <a:bodyPr/>
                    <a:lstStyle/>
                    <a:p>
                      <a:pPr marL="0" marR="0" lvl="0" indent="0" algn="l" rtl="0">
                        <a:spcBef>
                          <a:spcPts val="0"/>
                        </a:spcBef>
                        <a:spcAft>
                          <a:spcPts val="0"/>
                        </a:spcAft>
                        <a:buNone/>
                      </a:pPr>
                      <a:r>
                        <a:rPr lang="en-US" sz="900"/>
                        <a:t>Product Keywords</a:t>
                      </a:r>
                      <a:endParaRPr sz="900"/>
                    </a:p>
                  </a:txBody>
                  <a:tcPr marL="91450" marR="91450" marT="45725" marB="45725"/>
                </a:tc>
                <a:tc>
                  <a:txBody>
                    <a:bodyPr/>
                    <a:lstStyle/>
                    <a:p>
                      <a:pPr marL="0" marR="0" lvl="0" indent="0" algn="l" rtl="0">
                        <a:spcBef>
                          <a:spcPts val="0"/>
                        </a:spcBef>
                        <a:spcAft>
                          <a:spcPts val="0"/>
                        </a:spcAft>
                        <a:buNone/>
                      </a:pPr>
                      <a:r>
                        <a:rPr lang="en-US" sz="900"/>
                        <a:t>ETC</a:t>
                      </a:r>
                      <a:endParaRPr sz="9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900"/>
                        <a:t>Research Team 1</a:t>
                      </a:r>
                      <a:endParaRPr sz="900"/>
                    </a:p>
                  </a:txBody>
                  <a:tcPr marL="91450" marR="91450" marT="45725" marB="45725"/>
                </a:tc>
                <a:tc>
                  <a:txBody>
                    <a:bodyPr/>
                    <a:lstStyle/>
                    <a:p>
                      <a:pPr marL="0" marR="0" lvl="0" indent="0" algn="l" rtl="0">
                        <a:spcBef>
                          <a:spcPts val="0"/>
                        </a:spcBef>
                        <a:spcAft>
                          <a:spcPts val="0"/>
                        </a:spcAft>
                        <a:buNone/>
                      </a:pPr>
                      <a:r>
                        <a:rPr lang="en-US" sz="900"/>
                        <a:t>연골재생, TGF beta-3, BMP-2, 생체재료 의료기기, 골재생</a:t>
                      </a:r>
                      <a:endParaRPr sz="900"/>
                    </a:p>
                  </a:txBody>
                  <a:tcPr marL="91450" marR="91450" marT="45725" marB="45725"/>
                </a:tc>
                <a:tc>
                  <a:txBody>
                    <a:bodyPr/>
                    <a:lstStyle/>
                    <a:p>
                      <a:pPr marL="0" marR="0" lvl="0" indent="0" algn="l" rtl="0">
                        <a:spcBef>
                          <a:spcPts val="0"/>
                        </a:spcBef>
                        <a:spcAft>
                          <a:spcPts val="0"/>
                        </a:spcAft>
                        <a:buNone/>
                      </a:pPr>
                      <a:r>
                        <a:rPr lang="en-US" sz="900"/>
                        <a:t>골이식재, 연골대체재, 연골활액, 치과용 이식재</a:t>
                      </a:r>
                      <a:endParaRPr sz="900"/>
                    </a:p>
                  </a:txBody>
                  <a:tcPr marL="91450" marR="91450" marT="45725" marB="45725"/>
                </a:tc>
                <a:tc>
                  <a:txBody>
                    <a:bodyPr/>
                    <a:lstStyle/>
                    <a:p>
                      <a:pPr marL="0" marR="0" lvl="0" indent="0" algn="l" rtl="0">
                        <a:spcBef>
                          <a:spcPts val="0"/>
                        </a:spcBef>
                        <a:spcAft>
                          <a:spcPts val="0"/>
                        </a:spcAft>
                        <a:buNone/>
                      </a:pPr>
                      <a:endParaRPr sz="90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900"/>
                        <a:t>Research Team 2</a:t>
                      </a:r>
                      <a:endParaRPr sz="900"/>
                    </a:p>
                  </a:txBody>
                  <a:tcPr marL="91450" marR="91450" marT="45725" marB="45725"/>
                </a:tc>
                <a:tc>
                  <a:txBody>
                    <a:bodyPr/>
                    <a:lstStyle/>
                    <a:p>
                      <a:pPr marL="0" marR="0" lvl="0" indent="0" algn="l" rtl="0">
                        <a:spcBef>
                          <a:spcPts val="0"/>
                        </a:spcBef>
                        <a:spcAft>
                          <a:spcPts val="0"/>
                        </a:spcAft>
                        <a:buNone/>
                      </a:pPr>
                      <a:r>
                        <a:rPr lang="en-US" sz="900"/>
                        <a:t>유착방지제, 지혈제, 드레싱제, 점착성투명창상피복재, 콜라겐</a:t>
                      </a:r>
                      <a:endParaRPr/>
                    </a:p>
                  </a:txBody>
                  <a:tcPr marL="91450" marR="91450" marT="45725" marB="45725"/>
                </a:tc>
                <a:tc>
                  <a:txBody>
                    <a:bodyPr/>
                    <a:lstStyle/>
                    <a:p>
                      <a:pPr marL="0" marR="0" lvl="0" indent="0" algn="l" rtl="0">
                        <a:spcBef>
                          <a:spcPts val="0"/>
                        </a:spcBef>
                        <a:spcAft>
                          <a:spcPts val="0"/>
                        </a:spcAft>
                        <a:buNone/>
                      </a:pPr>
                      <a:r>
                        <a:rPr lang="en-US" sz="900"/>
                        <a:t>온도감응, 혈액응고, 가피, 흉터, 주름 개선, 세포, 진피, (연)조직 재생</a:t>
                      </a:r>
                      <a:endParaRPr/>
                    </a:p>
                  </a:txBody>
                  <a:tcPr marL="91450" marR="91450" marT="45725" marB="45725"/>
                </a:tc>
                <a:tc>
                  <a:txBody>
                    <a:bodyPr/>
                    <a:lstStyle/>
                    <a:p>
                      <a:pPr marL="0" marR="0" lvl="0" indent="0" algn="l" rtl="0">
                        <a:spcBef>
                          <a:spcPts val="0"/>
                        </a:spcBef>
                        <a:spcAft>
                          <a:spcPts val="0"/>
                        </a:spcAft>
                        <a:buNone/>
                      </a:pPr>
                      <a:r>
                        <a:rPr lang="en-US" sz="900"/>
                        <a:t>차세대, 신규, 혁신, 차별, 경쟁력, 가성비, 재생, 의료기기</a:t>
                      </a:r>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900"/>
                        <a:t>Research Team 3</a:t>
                      </a:r>
                      <a:endParaRPr sz="900"/>
                    </a:p>
                  </a:txBody>
                  <a:tcPr marL="91450" marR="91450" marT="45725" marB="45725"/>
                </a:tc>
                <a:tc>
                  <a:txBody>
                    <a:bodyPr/>
                    <a:lstStyle/>
                    <a:p>
                      <a:pPr marL="0" marR="0" lvl="0" indent="0" algn="l" rtl="0">
                        <a:spcBef>
                          <a:spcPts val="0"/>
                        </a:spcBef>
                        <a:spcAft>
                          <a:spcPts val="0"/>
                        </a:spcAft>
                        <a:buNone/>
                      </a:pPr>
                      <a:r>
                        <a:rPr lang="en-US" sz="900"/>
                        <a:t>광 조사 , 맞춤형 피부 케어, EGF , NPWT(음압상처치료), 혈액 튜브, 박동형 펌프, 항응고 코팅, 욕창 예방 시스템, 원심분리, 음압 마사지</a:t>
                      </a:r>
                      <a:endParaRPr/>
                    </a:p>
                  </a:txBody>
                  <a:tcPr marL="91450" marR="91450" marT="45725" marB="45725"/>
                </a:tc>
                <a:tc>
                  <a:txBody>
                    <a:bodyPr/>
                    <a:lstStyle/>
                    <a:p>
                      <a:pPr marL="0" marR="0" lvl="0" indent="0" algn="l" rtl="0">
                        <a:spcBef>
                          <a:spcPts val="0"/>
                        </a:spcBef>
                        <a:spcAft>
                          <a:spcPts val="0"/>
                        </a:spcAft>
                        <a:buNone/>
                      </a:pPr>
                      <a:r>
                        <a:rPr lang="en-US" sz="900"/>
                        <a:t>의료용흡인기, 광선조사기, 조합자극기, 가슴체적측정기, 체외막심폐순환보조장치, 골수처리기구, 창상피복재</a:t>
                      </a:r>
                      <a:endParaRPr sz="900"/>
                    </a:p>
                  </a:txBody>
                  <a:tcPr marL="91450" marR="91450" marT="45725" marB="45725"/>
                </a:tc>
                <a:tc>
                  <a:txBody>
                    <a:bodyPr/>
                    <a:lstStyle/>
                    <a:p>
                      <a:pPr marL="0" marR="0" lvl="0" indent="0" algn="l" rtl="0">
                        <a:spcBef>
                          <a:spcPts val="0"/>
                        </a:spcBef>
                        <a:spcAft>
                          <a:spcPts val="0"/>
                        </a:spcAft>
                        <a:buNone/>
                      </a:pPr>
                      <a:endParaRPr sz="900"/>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900"/>
                        <a:t>Research Team 4</a:t>
                      </a:r>
                      <a:endParaRPr sz="900"/>
                    </a:p>
                  </a:txBody>
                  <a:tcPr marL="91450" marR="91450" marT="45725" marB="45725"/>
                </a:tc>
                <a:tc>
                  <a:txBody>
                    <a:bodyPr/>
                    <a:lstStyle/>
                    <a:p>
                      <a:pPr marL="0" marR="0" lvl="0" indent="0" algn="l" rtl="0">
                        <a:spcBef>
                          <a:spcPts val="0"/>
                        </a:spcBef>
                        <a:spcAft>
                          <a:spcPts val="0"/>
                        </a:spcAft>
                        <a:buNone/>
                      </a:pPr>
                      <a:r>
                        <a:rPr lang="en-US" sz="900"/>
                        <a:t>spine, spinal implant, spinal fusion device)</a:t>
                      </a:r>
                      <a:endParaRPr/>
                    </a:p>
                    <a:p>
                      <a:pPr marL="0" marR="0" lvl="0" indent="0" algn="l" rtl="0">
                        <a:spcBef>
                          <a:spcPts val="0"/>
                        </a:spcBef>
                        <a:spcAft>
                          <a:spcPts val="0"/>
                        </a:spcAft>
                        <a:buNone/>
                      </a:pPr>
                      <a:r>
                        <a:rPr lang="en-US" sz="900"/>
                        <a:t> : surface treatment, hydrophilic, spinal technology, technologies, 3D printing, navigation, innovative, innovation, platform, development, digital surgery, guide, image guided, robotic guided</a:t>
                      </a:r>
                      <a:endParaRPr sz="900"/>
                    </a:p>
                  </a:txBody>
                  <a:tcPr marL="91450" marR="91450" marT="45725" marB="45725"/>
                </a:tc>
                <a:tc>
                  <a:txBody>
                    <a:bodyPr/>
                    <a:lstStyle/>
                    <a:p>
                      <a:pPr marL="0" marR="0" lvl="0" indent="0" algn="l" rtl="0">
                        <a:spcBef>
                          <a:spcPts val="0"/>
                        </a:spcBef>
                        <a:spcAft>
                          <a:spcPts val="0"/>
                        </a:spcAft>
                        <a:buNone/>
                      </a:pPr>
                      <a:r>
                        <a:rPr lang="en-US" sz="900"/>
                        <a:t>Expandable cage, 3D printing cage, VBR, vertebral body replacement, ADR, artificial disc replacement, TDR, total disc replacement, joint replacement, MIS, minimal invasive surgery, percutaneous, pedicle screw, pediatric screw, deformity surgery, cervical screw, occipital plate, ACP, anterior cervical plate, translation plate</a:t>
                      </a:r>
                      <a:endParaRPr sz="900"/>
                    </a:p>
                  </a:txBody>
                  <a:tcPr marL="91450" marR="91450" marT="45725" marB="45725"/>
                </a:tc>
                <a:tc>
                  <a:txBody>
                    <a:bodyPr/>
                    <a:lstStyle/>
                    <a:p>
                      <a:pPr marL="0" marR="0" lvl="0" indent="0" algn="l" rtl="0">
                        <a:spcBef>
                          <a:spcPts val="0"/>
                        </a:spcBef>
                        <a:spcAft>
                          <a:spcPts val="0"/>
                        </a:spcAft>
                        <a:buNone/>
                      </a:pPr>
                      <a:endParaRPr sz="900"/>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n-US" sz="900"/>
                        <a:t>Research Team 5</a:t>
                      </a:r>
                      <a:endParaRPr sz="900"/>
                    </a:p>
                  </a:txBody>
                  <a:tcPr marL="91450" marR="91450" marT="45725" marB="45725"/>
                </a:tc>
                <a:tc>
                  <a:txBody>
                    <a:bodyPr/>
                    <a:lstStyle/>
                    <a:p>
                      <a:pPr marL="0" marR="0" lvl="0" indent="0" algn="l" rtl="0">
                        <a:spcBef>
                          <a:spcPts val="0"/>
                        </a:spcBef>
                        <a:spcAft>
                          <a:spcPts val="0"/>
                        </a:spcAft>
                        <a:buNone/>
                      </a:pPr>
                      <a:r>
                        <a:rPr lang="en-US" sz="900"/>
                        <a:t>형상기억합금, 레이저 가공, 전해연마, 화학연마, 혈관 재생, 기계적 혈전 제거술, 코일 색전술, 전기 절제 도자술</a:t>
                      </a:r>
                      <a:endParaRPr sz="900"/>
                    </a:p>
                  </a:txBody>
                  <a:tcPr marL="91450" marR="91450" marT="45725" marB="45725"/>
                </a:tc>
                <a:tc>
                  <a:txBody>
                    <a:bodyPr/>
                    <a:lstStyle/>
                    <a:p>
                      <a:pPr marL="0" marR="0" lvl="0" indent="0" algn="l" rtl="0">
                        <a:spcBef>
                          <a:spcPts val="0"/>
                        </a:spcBef>
                        <a:spcAft>
                          <a:spcPts val="0"/>
                        </a:spcAft>
                        <a:buNone/>
                      </a:pPr>
                      <a:r>
                        <a:rPr lang="en-US" sz="900"/>
                        <a:t>뇌혈관용 스텐트, 전극카테터, 색전 제거 스텐트, 마이크로카테터, 풍선카테터, 소화기 스텐트</a:t>
                      </a:r>
                      <a:endParaRPr/>
                    </a:p>
                  </a:txBody>
                  <a:tcPr marL="91450" marR="91450" marT="45725" marB="45725"/>
                </a:tc>
                <a:tc>
                  <a:txBody>
                    <a:bodyPr/>
                    <a:lstStyle/>
                    <a:p>
                      <a:pPr marL="0" marR="0" lvl="0" indent="0" algn="l" rtl="0">
                        <a:spcBef>
                          <a:spcPts val="0"/>
                        </a:spcBef>
                        <a:spcAft>
                          <a:spcPts val="0"/>
                        </a:spcAft>
                        <a:buNone/>
                      </a:pPr>
                      <a:r>
                        <a:rPr lang="en-US" sz="900"/>
                        <a:t>뇌혈관 중재시술 의료기기, 소화기 질환 치료 의료기기, 혈관 재생 의료기기</a:t>
                      </a:r>
                      <a:endParaRPr/>
                    </a:p>
                  </a:txBody>
                  <a:tcPr marL="91450" marR="91450" marT="45725" marB="45725"/>
                </a:tc>
                <a:extLst>
                  <a:ext uri="{0D108BD9-81ED-4DB2-BD59-A6C34878D82A}">
                    <a16:rowId xmlns:a16="http://schemas.microsoft.com/office/drawing/2014/main" val="10005"/>
                  </a:ext>
                </a:extLst>
              </a:tr>
              <a:tr h="370850">
                <a:tc>
                  <a:txBody>
                    <a:bodyPr/>
                    <a:lstStyle/>
                    <a:p>
                      <a:pPr marL="0" marR="0" lvl="0" indent="0" algn="l" rtl="0">
                        <a:spcBef>
                          <a:spcPts val="0"/>
                        </a:spcBef>
                        <a:spcAft>
                          <a:spcPts val="0"/>
                        </a:spcAft>
                        <a:buNone/>
                      </a:pPr>
                      <a:r>
                        <a:rPr lang="en-US" sz="900"/>
                        <a:t>Research Team 6</a:t>
                      </a:r>
                      <a:endParaRPr sz="900"/>
                    </a:p>
                  </a:txBody>
                  <a:tcPr marL="91450" marR="91450" marT="45725" marB="45725"/>
                </a:tc>
                <a:tc>
                  <a:txBody>
                    <a:bodyPr/>
                    <a:lstStyle/>
                    <a:p>
                      <a:pPr marL="0" marR="0" lvl="0" indent="0" algn="l" rtl="0">
                        <a:spcBef>
                          <a:spcPts val="0"/>
                        </a:spcBef>
                        <a:spcAft>
                          <a:spcPts val="0"/>
                        </a:spcAft>
                        <a:buNone/>
                      </a:pPr>
                      <a:r>
                        <a:rPr lang="en-US" sz="900"/>
                        <a:t>hemocompatible coating, Very late thrombosis, thin strut, Scaffold coverage, PCI, Compliance, Scaffold</a:t>
                      </a:r>
                      <a:endParaRPr sz="900"/>
                    </a:p>
                  </a:txBody>
                  <a:tcPr marL="91450" marR="91450" marT="45725" marB="45725"/>
                </a:tc>
                <a:tc>
                  <a:txBody>
                    <a:bodyPr/>
                    <a:lstStyle/>
                    <a:p>
                      <a:pPr marL="0" marR="0" lvl="0" indent="0" algn="l" rtl="0">
                        <a:spcBef>
                          <a:spcPts val="0"/>
                        </a:spcBef>
                        <a:spcAft>
                          <a:spcPts val="0"/>
                        </a:spcAft>
                        <a:buNone/>
                      </a:pPr>
                      <a:r>
                        <a:rPr lang="en-US" sz="900"/>
                        <a:t>Bioresorbable Vascular Stent, Poly L-lacticacid, OTW Balloon, suction catheter, delivery system, Balloon catheterDES, DEB</a:t>
                      </a:r>
                      <a:endParaRPr sz="900"/>
                    </a:p>
                  </a:txBody>
                  <a:tcPr marL="91450" marR="91450" marT="45725" marB="45725"/>
                </a:tc>
                <a:tc>
                  <a:txBody>
                    <a:bodyPr/>
                    <a:lstStyle/>
                    <a:p>
                      <a:pPr marL="0" marR="0" lvl="0" indent="0" algn="l" rtl="0">
                        <a:spcBef>
                          <a:spcPts val="0"/>
                        </a:spcBef>
                        <a:spcAft>
                          <a:spcPts val="0"/>
                        </a:spcAft>
                        <a:buNone/>
                      </a:pPr>
                      <a:r>
                        <a:rPr lang="en-US" sz="900"/>
                        <a:t>AI medical device</a:t>
                      </a:r>
                      <a:endParaRPr sz="900"/>
                    </a:p>
                  </a:txBody>
                  <a:tcPr marL="91450" marR="91450" marT="45725" marB="45725"/>
                </a:tc>
                <a:extLst>
                  <a:ext uri="{0D108BD9-81ED-4DB2-BD59-A6C34878D82A}">
                    <a16:rowId xmlns:a16="http://schemas.microsoft.com/office/drawing/2014/main" val="10006"/>
                  </a:ext>
                </a:extLst>
              </a:tr>
              <a:tr h="370850">
                <a:tc>
                  <a:txBody>
                    <a:bodyPr/>
                    <a:lstStyle/>
                    <a:p>
                      <a:pPr marL="0" marR="0" lvl="0" indent="0" algn="l" rtl="0">
                        <a:spcBef>
                          <a:spcPts val="0"/>
                        </a:spcBef>
                        <a:spcAft>
                          <a:spcPts val="0"/>
                        </a:spcAft>
                        <a:buNone/>
                      </a:pPr>
                      <a:r>
                        <a:rPr lang="en-US" sz="900"/>
                        <a:t>Research Team 7</a:t>
                      </a:r>
                      <a:endParaRPr sz="900"/>
                    </a:p>
                  </a:txBody>
                  <a:tcPr marL="91450" marR="91450" marT="45725" marB="45725"/>
                </a:tc>
                <a:tc>
                  <a:txBody>
                    <a:bodyPr/>
                    <a:lstStyle/>
                    <a:p>
                      <a:pPr marL="0" marR="0" lvl="0" indent="0" algn="l" rtl="0">
                        <a:spcBef>
                          <a:spcPts val="0"/>
                        </a:spcBef>
                        <a:spcAft>
                          <a:spcPts val="0"/>
                        </a:spcAft>
                        <a:buNone/>
                      </a:pPr>
                      <a:r>
                        <a:rPr lang="en-US" sz="900"/>
                        <a:t>필러, 히알루론산 가교</a:t>
                      </a:r>
                      <a:endParaRPr/>
                    </a:p>
                  </a:txBody>
                  <a:tcPr marL="91450" marR="91450" marT="45725" marB="45725"/>
                </a:tc>
                <a:tc>
                  <a:txBody>
                    <a:bodyPr/>
                    <a:lstStyle/>
                    <a:p>
                      <a:pPr marL="0" marR="0" lvl="0" indent="0" algn="l" rtl="0">
                        <a:spcBef>
                          <a:spcPts val="0"/>
                        </a:spcBef>
                        <a:spcAft>
                          <a:spcPts val="0"/>
                        </a:spcAft>
                        <a:buNone/>
                      </a:pPr>
                      <a:r>
                        <a:rPr lang="en-US" sz="900"/>
                        <a:t>다나에, 페이스템</a:t>
                      </a:r>
                      <a:endParaRPr sz="900"/>
                    </a:p>
                  </a:txBody>
                  <a:tcPr marL="91450" marR="91450" marT="45725" marB="45725"/>
                </a:tc>
                <a:tc>
                  <a:txBody>
                    <a:bodyPr/>
                    <a:lstStyle/>
                    <a:p>
                      <a:pPr marL="0" marR="0" lvl="0" indent="0" algn="l" rtl="0">
                        <a:spcBef>
                          <a:spcPts val="0"/>
                        </a:spcBef>
                        <a:spcAft>
                          <a:spcPts val="0"/>
                        </a:spcAft>
                        <a:buNone/>
                      </a:pPr>
                      <a:endParaRPr sz="900"/>
                    </a:p>
                  </a:txBody>
                  <a:tcPr marL="91450" marR="91450" marT="45725" marB="45725"/>
                </a:tc>
                <a:extLst>
                  <a:ext uri="{0D108BD9-81ED-4DB2-BD59-A6C34878D82A}">
                    <a16:rowId xmlns:a16="http://schemas.microsoft.com/office/drawing/2014/main" val="10007"/>
                  </a:ext>
                </a:extLst>
              </a:tr>
              <a:tr h="370850">
                <a:tc>
                  <a:txBody>
                    <a:bodyPr/>
                    <a:lstStyle/>
                    <a:p>
                      <a:pPr marL="0" marR="0" lvl="0" indent="0" algn="l" rtl="0">
                        <a:spcBef>
                          <a:spcPts val="0"/>
                        </a:spcBef>
                        <a:spcAft>
                          <a:spcPts val="0"/>
                        </a:spcAft>
                        <a:buNone/>
                      </a:pPr>
                      <a:r>
                        <a:rPr lang="en-US" sz="900"/>
                        <a:t>Research Team 8</a:t>
                      </a:r>
                      <a:endParaRPr sz="900"/>
                    </a:p>
                  </a:txBody>
                  <a:tcPr marL="91450" marR="91450" marT="45725" marB="45725"/>
                </a:tc>
                <a:tc>
                  <a:txBody>
                    <a:bodyPr/>
                    <a:lstStyle/>
                    <a:p>
                      <a:pPr marL="0" marR="0" lvl="0" indent="0" algn="l" rtl="0">
                        <a:spcBef>
                          <a:spcPts val="0"/>
                        </a:spcBef>
                        <a:spcAft>
                          <a:spcPts val="0"/>
                        </a:spcAft>
                        <a:buNone/>
                      </a:pPr>
                      <a:r>
                        <a:rPr lang="en-US" sz="900"/>
                        <a:t>진피(Dermis), 줄기세포(stem cells), 기질혈관분획(stromal vascular fraction, SVF)"</a:t>
                      </a:r>
                      <a:endParaRPr sz="900"/>
                    </a:p>
                  </a:txBody>
                  <a:tcPr marL="91450" marR="91450" marT="45725" marB="45725"/>
                </a:tc>
                <a:tc>
                  <a:txBody>
                    <a:bodyPr/>
                    <a:lstStyle/>
                    <a:p>
                      <a:pPr marL="0" marR="0" lvl="0" indent="0" algn="l" rtl="0">
                        <a:spcBef>
                          <a:spcPts val="0"/>
                        </a:spcBef>
                        <a:spcAft>
                          <a:spcPts val="0"/>
                        </a:spcAft>
                        <a:buNone/>
                      </a:pPr>
                      <a:r>
                        <a:rPr lang="en-US" sz="900"/>
                        <a:t>셀루닛</a:t>
                      </a:r>
                      <a:endParaRPr sz="900"/>
                    </a:p>
                  </a:txBody>
                  <a:tcPr marL="91450" marR="91450" marT="45725" marB="45725"/>
                </a:tc>
                <a:tc>
                  <a:txBody>
                    <a:bodyPr/>
                    <a:lstStyle/>
                    <a:p>
                      <a:pPr marL="0" marR="0" lvl="0" indent="0" algn="l" rtl="0">
                        <a:spcBef>
                          <a:spcPts val="0"/>
                        </a:spcBef>
                        <a:spcAft>
                          <a:spcPts val="0"/>
                        </a:spcAft>
                        <a:buNone/>
                      </a:pPr>
                      <a:endParaRPr sz="900"/>
                    </a:p>
                  </a:txBody>
                  <a:tcPr marL="91450" marR="91450" marT="45725" marB="45725"/>
                </a:tc>
                <a:extLst>
                  <a:ext uri="{0D108BD9-81ED-4DB2-BD59-A6C34878D82A}">
                    <a16:rowId xmlns:a16="http://schemas.microsoft.com/office/drawing/2014/main" val="10008"/>
                  </a:ext>
                </a:extLst>
              </a:tr>
              <a:tr h="370850">
                <a:tc>
                  <a:txBody>
                    <a:bodyPr/>
                    <a:lstStyle/>
                    <a:p>
                      <a:pPr marL="0" marR="0" lvl="0" indent="0" algn="l" rtl="0">
                        <a:spcBef>
                          <a:spcPts val="0"/>
                        </a:spcBef>
                        <a:spcAft>
                          <a:spcPts val="0"/>
                        </a:spcAft>
                        <a:buNone/>
                      </a:pPr>
                      <a:r>
                        <a:rPr lang="en-US" sz="900"/>
                        <a:t>Research Team 9</a:t>
                      </a:r>
                      <a:endParaRPr sz="900"/>
                    </a:p>
                  </a:txBody>
                  <a:tcPr marL="91450" marR="91450" marT="45725" marB="45725"/>
                </a:tc>
                <a:tc>
                  <a:txBody>
                    <a:bodyPr/>
                    <a:lstStyle/>
                    <a:p>
                      <a:pPr marL="0" marR="0" lvl="0" indent="0" algn="l" rtl="0">
                        <a:spcBef>
                          <a:spcPts val="0"/>
                        </a:spcBef>
                        <a:spcAft>
                          <a:spcPts val="0"/>
                        </a:spcAft>
                        <a:buNone/>
                      </a:pPr>
                      <a:r>
                        <a:rPr lang="en-US" sz="900"/>
                        <a:t>맞춤형 임플란트, 3d프린팅/다공체, 3d프린팅 임플란트, 3d프린팅 의료기기</a:t>
                      </a:r>
                      <a:endParaRPr/>
                    </a:p>
                  </a:txBody>
                  <a:tcPr marL="91450" marR="91450" marT="45725" marB="45725"/>
                </a:tc>
                <a:tc>
                  <a:txBody>
                    <a:bodyPr/>
                    <a:lstStyle/>
                    <a:p>
                      <a:pPr marL="0" marR="0" lvl="0" indent="0" algn="l" rtl="0">
                        <a:spcBef>
                          <a:spcPts val="0"/>
                        </a:spcBef>
                        <a:spcAft>
                          <a:spcPts val="0"/>
                        </a:spcAft>
                        <a:buNone/>
                      </a:pPr>
                      <a:r>
                        <a:rPr lang="en-US" sz="900"/>
                        <a:t>3d프린팅 임플란트, 3d프린팅 생체재료, 설계 클라우드 시스템</a:t>
                      </a:r>
                      <a:endParaRPr/>
                    </a:p>
                  </a:txBody>
                  <a:tcPr marL="91450" marR="91450" marT="45725" marB="45725"/>
                </a:tc>
                <a:tc>
                  <a:txBody>
                    <a:bodyPr/>
                    <a:lstStyle/>
                    <a:p>
                      <a:pPr marL="0" marR="0" lvl="0" indent="0" algn="l" rtl="0">
                        <a:spcBef>
                          <a:spcPts val="0"/>
                        </a:spcBef>
                        <a:spcAft>
                          <a:spcPts val="0"/>
                        </a:spcAft>
                        <a:buNone/>
                      </a:pPr>
                      <a:endParaRPr sz="900"/>
                    </a:p>
                  </a:txBody>
                  <a:tcPr marL="91450" marR="91450" marT="45725" marB="45725"/>
                </a:tc>
                <a:extLst>
                  <a:ext uri="{0D108BD9-81ED-4DB2-BD59-A6C34878D82A}">
                    <a16:rowId xmlns:a16="http://schemas.microsoft.com/office/drawing/2014/main" val="10009"/>
                  </a:ext>
                </a:extLst>
              </a:tr>
              <a:tr h="370850">
                <a:tc>
                  <a:txBody>
                    <a:bodyPr/>
                    <a:lstStyle/>
                    <a:p>
                      <a:pPr marL="0" marR="0" lvl="0" indent="0" algn="l" rtl="0">
                        <a:spcBef>
                          <a:spcPts val="0"/>
                        </a:spcBef>
                        <a:spcAft>
                          <a:spcPts val="0"/>
                        </a:spcAft>
                        <a:buNone/>
                      </a:pPr>
                      <a:r>
                        <a:rPr lang="en-US" sz="900"/>
                        <a:t>Research Team 10</a:t>
                      </a:r>
                      <a:endParaRPr sz="900"/>
                    </a:p>
                  </a:txBody>
                  <a:tcPr marL="91450" marR="91450" marT="45725" marB="45725"/>
                </a:tc>
                <a:tc>
                  <a:txBody>
                    <a:bodyPr/>
                    <a:lstStyle/>
                    <a:p>
                      <a:pPr marL="0" marR="0" lvl="0" indent="0" algn="l" rtl="0">
                        <a:spcBef>
                          <a:spcPts val="0"/>
                        </a:spcBef>
                        <a:spcAft>
                          <a:spcPts val="0"/>
                        </a:spcAft>
                        <a:buNone/>
                      </a:pPr>
                      <a:r>
                        <a:rPr lang="en-US" sz="900"/>
                        <a:t>bio 3d print, bio 3d fabrication, ceramic print, ai 3d print, 3d print qc</a:t>
                      </a:r>
                      <a:endParaRPr sz="900"/>
                    </a:p>
                  </a:txBody>
                  <a:tcPr marL="91450" marR="91450" marT="45725" marB="45725"/>
                </a:tc>
                <a:tc>
                  <a:txBody>
                    <a:bodyPr/>
                    <a:lstStyle/>
                    <a:p>
                      <a:pPr marL="0" marR="0" lvl="0" indent="0" algn="l" rtl="0">
                        <a:spcBef>
                          <a:spcPts val="0"/>
                        </a:spcBef>
                        <a:spcAft>
                          <a:spcPts val="0"/>
                        </a:spcAft>
                        <a:buNone/>
                      </a:pPr>
                      <a:endParaRPr sz="900"/>
                    </a:p>
                  </a:txBody>
                  <a:tcPr marL="91450" marR="91450" marT="45725" marB="45725"/>
                </a:tc>
                <a:tc>
                  <a:txBody>
                    <a:bodyPr/>
                    <a:lstStyle/>
                    <a:p>
                      <a:pPr marL="0" marR="0" lvl="0" indent="0" algn="l" rtl="0">
                        <a:spcBef>
                          <a:spcPts val="0"/>
                        </a:spcBef>
                        <a:spcAft>
                          <a:spcPts val="0"/>
                        </a:spcAft>
                        <a:buNone/>
                      </a:pPr>
                      <a:endParaRPr sz="900"/>
                    </a:p>
                  </a:txBody>
                  <a:tcPr marL="91450" marR="91450" marT="45725" marB="45725"/>
                </a:tc>
                <a:extLst>
                  <a:ext uri="{0D108BD9-81ED-4DB2-BD59-A6C34878D82A}">
                    <a16:rowId xmlns:a16="http://schemas.microsoft.com/office/drawing/2014/main" val="10010"/>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9"/>
          <p:cNvSpPr/>
          <p:nvPr/>
        </p:nvSpPr>
        <p:spPr>
          <a:xfrm>
            <a:off x="0" y="-27384"/>
            <a:ext cx="9144000" cy="692695"/>
          </a:xfrm>
          <a:prstGeom prst="rect">
            <a:avLst/>
          </a:prstGeom>
          <a:solidFill>
            <a:srgbClr val="F9A71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953734"/>
              </a:solidFill>
              <a:latin typeface="Arial"/>
              <a:ea typeface="Arial"/>
              <a:cs typeface="Arial"/>
              <a:sym typeface="Arial"/>
            </a:endParaRPr>
          </a:p>
        </p:txBody>
      </p:sp>
      <p:sp>
        <p:nvSpPr>
          <p:cNvPr id="152" name="Google Shape;152;p9"/>
          <p:cNvSpPr txBox="1"/>
          <p:nvPr/>
        </p:nvSpPr>
        <p:spPr>
          <a:xfrm>
            <a:off x="179512" y="116632"/>
            <a:ext cx="4896544" cy="54867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2400"/>
              <a:buFont typeface="Arial"/>
              <a:buNone/>
            </a:pPr>
            <a:r>
              <a:rPr lang="en-US" sz="2400">
                <a:solidFill>
                  <a:schemeClr val="lt1"/>
                </a:solidFill>
                <a:latin typeface="Arial"/>
                <a:ea typeface="Arial"/>
                <a:cs typeface="Arial"/>
                <a:sym typeface="Arial"/>
              </a:rPr>
              <a:t>4. </a:t>
            </a:r>
            <a:r>
              <a:rPr lang="en-US" sz="2400">
                <a:solidFill>
                  <a:schemeClr val="lt1"/>
                </a:solidFill>
              </a:rPr>
              <a:t>Data analysis</a:t>
            </a:r>
            <a:endParaRPr sz="2400">
              <a:solidFill>
                <a:schemeClr val="lt1"/>
              </a:solidFill>
              <a:latin typeface="Arial"/>
              <a:ea typeface="Arial"/>
              <a:cs typeface="Arial"/>
              <a:sym typeface="Arial"/>
            </a:endParaRPr>
          </a:p>
        </p:txBody>
      </p:sp>
      <p:pic>
        <p:nvPicPr>
          <p:cNvPr id="153" name="Google Shape;153;p9"/>
          <p:cNvPicPr preferRelativeResize="0"/>
          <p:nvPr/>
        </p:nvPicPr>
        <p:blipFill rotWithShape="1">
          <a:blip r:embed="rId3">
            <a:alphaModFix/>
          </a:blip>
          <a:srcRect/>
          <a:stretch/>
        </p:blipFill>
        <p:spPr>
          <a:xfrm>
            <a:off x="7092280" y="155175"/>
            <a:ext cx="1821336" cy="315673"/>
          </a:xfrm>
          <a:prstGeom prst="rect">
            <a:avLst/>
          </a:prstGeom>
          <a:noFill/>
          <a:ln>
            <a:noFill/>
          </a:ln>
        </p:spPr>
      </p:pic>
      <p:sp>
        <p:nvSpPr>
          <p:cNvPr id="154" name="Google Shape;154;p9"/>
          <p:cNvSpPr txBox="1"/>
          <p:nvPr/>
        </p:nvSpPr>
        <p:spPr>
          <a:xfrm>
            <a:off x="575556" y="1052736"/>
            <a:ext cx="7992900" cy="5028600"/>
          </a:xfrm>
          <a:prstGeom prst="rect">
            <a:avLst/>
          </a:prstGeom>
          <a:noFill/>
          <a:ln>
            <a:noFill/>
          </a:ln>
        </p:spPr>
        <p:txBody>
          <a:bodyPr spcFirstLastPara="1" wrap="square" lIns="91425" tIns="45700" rIns="91425" bIns="45700" anchor="t" anchorCtr="0">
            <a:spAutoFit/>
          </a:bodyPr>
          <a:lstStyle/>
          <a:p>
            <a:pPr marL="0" marR="0" lvl="0" indent="0" algn="just" rtl="0">
              <a:lnSpc>
                <a:spcPct val="115000"/>
              </a:lnSpc>
              <a:spcBef>
                <a:spcPts val="0"/>
              </a:spcBef>
              <a:spcAft>
                <a:spcPts val="0"/>
              </a:spcAft>
              <a:buNone/>
            </a:pPr>
            <a:r>
              <a:rPr lang="en-US" sz="1800">
                <a:solidFill>
                  <a:schemeClr val="dk1"/>
                </a:solidFill>
                <a:latin typeface="Arial"/>
                <a:ea typeface="Arial"/>
                <a:cs typeface="Arial"/>
                <a:sym typeface="Arial"/>
              </a:rPr>
              <a:t>1. Data usage</a:t>
            </a:r>
            <a:endParaRPr sz="2000">
              <a:solidFill>
                <a:schemeClr val="dk1"/>
              </a:solidFill>
              <a:latin typeface="Arial"/>
              <a:ea typeface="Arial"/>
              <a:cs typeface="Arial"/>
              <a:sym typeface="Arial"/>
            </a:endParaRPr>
          </a:p>
          <a:p>
            <a:pPr marL="0" marR="0" lvl="0" indent="114300" algn="just" rtl="0">
              <a:lnSpc>
                <a:spcPct val="115000"/>
              </a:lnSpc>
              <a:spcBef>
                <a:spcPts val="1000"/>
              </a:spcBef>
              <a:spcAft>
                <a:spcPts val="0"/>
              </a:spcAft>
              <a:buNone/>
            </a:pPr>
            <a:r>
              <a:rPr lang="en-US" sz="1800">
                <a:solidFill>
                  <a:schemeClr val="dk1"/>
                </a:solidFill>
                <a:latin typeface="Arial"/>
                <a:ea typeface="Arial"/>
                <a:cs typeface="Arial"/>
                <a:sym typeface="Arial"/>
              </a:rPr>
              <a:t>Check the data in the research engine like </a:t>
            </a:r>
            <a:r>
              <a:rPr lang="en-US" sz="1800">
                <a:solidFill>
                  <a:schemeClr val="dk1"/>
                </a:solidFill>
              </a:rPr>
              <a:t>G</a:t>
            </a:r>
            <a:r>
              <a:rPr lang="en-US" sz="1800">
                <a:solidFill>
                  <a:schemeClr val="dk1"/>
                </a:solidFill>
                <a:latin typeface="Arial"/>
                <a:ea typeface="Arial"/>
                <a:cs typeface="Arial"/>
                <a:sym typeface="Arial"/>
              </a:rPr>
              <a:t>oogle or </a:t>
            </a:r>
            <a:r>
              <a:rPr lang="en-US" sz="1800">
                <a:solidFill>
                  <a:schemeClr val="dk1"/>
                </a:solidFill>
              </a:rPr>
              <a:t>N</a:t>
            </a:r>
            <a:r>
              <a:rPr lang="en-US" sz="1800">
                <a:solidFill>
                  <a:schemeClr val="dk1"/>
                </a:solidFill>
                <a:latin typeface="Arial"/>
                <a:ea typeface="Arial"/>
                <a:cs typeface="Arial"/>
                <a:sym typeface="Arial"/>
              </a:rPr>
              <a:t>aver and architect the algorithm</a:t>
            </a:r>
            <a:endParaRPr sz="2000">
              <a:solidFill>
                <a:schemeClr val="dk1"/>
              </a:solidFill>
              <a:latin typeface="Arial"/>
              <a:ea typeface="Arial"/>
              <a:cs typeface="Arial"/>
              <a:sym typeface="Arial"/>
            </a:endParaRPr>
          </a:p>
          <a:p>
            <a:pPr marL="0" marR="0" lvl="0" indent="0" algn="just" rtl="0">
              <a:lnSpc>
                <a:spcPct val="115000"/>
              </a:lnSpc>
              <a:spcBef>
                <a:spcPts val="1000"/>
              </a:spcBef>
              <a:spcAft>
                <a:spcPts val="0"/>
              </a:spcAft>
              <a:buNone/>
            </a:pPr>
            <a:r>
              <a:rPr lang="en-US" sz="1800">
                <a:solidFill>
                  <a:schemeClr val="dk1"/>
                </a:solidFill>
                <a:latin typeface="Arial"/>
                <a:ea typeface="Arial"/>
                <a:cs typeface="Arial"/>
                <a:sym typeface="Arial"/>
              </a:rPr>
              <a:t>2. Summarize the data and Setting the frame</a:t>
            </a:r>
            <a:endParaRPr sz="2000">
              <a:solidFill>
                <a:schemeClr val="dk1"/>
              </a:solidFill>
              <a:latin typeface="Arial"/>
              <a:ea typeface="Arial"/>
              <a:cs typeface="Arial"/>
              <a:sym typeface="Arial"/>
            </a:endParaRPr>
          </a:p>
          <a:p>
            <a:pPr marL="0" marR="0" lvl="0" indent="114300" algn="just" rtl="0">
              <a:lnSpc>
                <a:spcPct val="115000"/>
              </a:lnSpc>
              <a:spcBef>
                <a:spcPts val="1000"/>
              </a:spcBef>
              <a:spcAft>
                <a:spcPts val="0"/>
              </a:spcAft>
              <a:buNone/>
            </a:pPr>
            <a:r>
              <a:rPr lang="en-US" sz="1800">
                <a:solidFill>
                  <a:schemeClr val="dk1"/>
                </a:solidFill>
                <a:latin typeface="Arial"/>
                <a:ea typeface="Arial"/>
                <a:cs typeface="Arial"/>
                <a:sym typeface="Arial"/>
              </a:rPr>
              <a:t>2.1 Remove outlier and make a setting for the number of data that we’re going to show</a:t>
            </a:r>
            <a:endParaRPr sz="2000">
              <a:solidFill>
                <a:schemeClr val="dk1"/>
              </a:solidFill>
              <a:latin typeface="Arial"/>
              <a:ea typeface="Arial"/>
              <a:cs typeface="Arial"/>
              <a:sym typeface="Arial"/>
            </a:endParaRPr>
          </a:p>
          <a:p>
            <a:pPr marL="0" marR="0" lvl="0" indent="114300" algn="just" rtl="0">
              <a:lnSpc>
                <a:spcPct val="115000"/>
              </a:lnSpc>
              <a:spcBef>
                <a:spcPts val="1000"/>
              </a:spcBef>
              <a:spcAft>
                <a:spcPts val="0"/>
              </a:spcAft>
              <a:buNone/>
            </a:pPr>
            <a:r>
              <a:rPr lang="en-US" sz="1800">
                <a:solidFill>
                  <a:schemeClr val="dk1"/>
                </a:solidFill>
                <a:latin typeface="Arial"/>
                <a:ea typeface="Arial"/>
                <a:cs typeface="Arial"/>
                <a:sym typeface="Arial"/>
              </a:rPr>
              <a:t>2.2 Merge data: Construct the DB and integrate into a structured framework</a:t>
            </a:r>
            <a:endParaRPr sz="2000">
              <a:solidFill>
                <a:schemeClr val="dk1"/>
              </a:solidFill>
              <a:latin typeface="Arial"/>
              <a:ea typeface="Arial"/>
              <a:cs typeface="Arial"/>
              <a:sym typeface="Arial"/>
            </a:endParaRPr>
          </a:p>
          <a:p>
            <a:pPr marL="0" marR="0" lvl="0" indent="0" algn="just" rtl="0">
              <a:lnSpc>
                <a:spcPct val="115000"/>
              </a:lnSpc>
              <a:spcBef>
                <a:spcPts val="1000"/>
              </a:spcBef>
              <a:spcAft>
                <a:spcPts val="0"/>
              </a:spcAft>
              <a:buNone/>
            </a:pPr>
            <a:r>
              <a:rPr lang="en-US" sz="1800">
                <a:solidFill>
                  <a:schemeClr val="dk1"/>
                </a:solidFill>
                <a:latin typeface="Arial"/>
                <a:ea typeface="Arial"/>
                <a:cs typeface="Arial"/>
                <a:sym typeface="Arial"/>
              </a:rPr>
              <a:t>3. How to </a:t>
            </a:r>
            <a:r>
              <a:rPr lang="en-US" sz="1800">
                <a:solidFill>
                  <a:schemeClr val="dk1"/>
                </a:solidFill>
              </a:rPr>
              <a:t>analyze</a:t>
            </a:r>
            <a:endParaRPr sz="2000">
              <a:solidFill>
                <a:schemeClr val="dk1"/>
              </a:solidFill>
              <a:latin typeface="Arial"/>
              <a:ea typeface="Arial"/>
              <a:cs typeface="Arial"/>
              <a:sym typeface="Arial"/>
            </a:endParaRPr>
          </a:p>
          <a:p>
            <a:pPr marL="0" marR="0" lvl="0" indent="114300" algn="just" rtl="0">
              <a:lnSpc>
                <a:spcPct val="115000"/>
              </a:lnSpc>
              <a:spcBef>
                <a:spcPts val="1000"/>
              </a:spcBef>
              <a:spcAft>
                <a:spcPts val="0"/>
              </a:spcAft>
              <a:buNone/>
            </a:pPr>
            <a:r>
              <a:rPr lang="en-US" sz="1800">
                <a:solidFill>
                  <a:schemeClr val="dk1"/>
                </a:solidFill>
                <a:latin typeface="Arial"/>
                <a:ea typeface="Arial"/>
                <a:cs typeface="Arial"/>
                <a:sym typeface="Arial"/>
              </a:rPr>
              <a:t>3.1. Check the accuracy</a:t>
            </a:r>
            <a:r>
              <a:rPr lang="en-US" sz="1800">
                <a:solidFill>
                  <a:schemeClr val="dk1"/>
                </a:solidFill>
              </a:rPr>
              <a:t> </a:t>
            </a:r>
            <a:r>
              <a:rPr lang="en-US" sz="1800">
                <a:solidFill>
                  <a:schemeClr val="dk1"/>
                </a:solidFill>
                <a:latin typeface="Arial"/>
                <a:ea typeface="Arial"/>
                <a:cs typeface="Arial"/>
                <a:sym typeface="Arial"/>
              </a:rPr>
              <a:t>about the article that the engine recommend to us</a:t>
            </a:r>
            <a:endParaRPr sz="2000">
              <a:solidFill>
                <a:schemeClr val="dk1"/>
              </a:solidFill>
              <a:latin typeface="Arial"/>
              <a:ea typeface="Arial"/>
              <a:cs typeface="Arial"/>
              <a:sym typeface="Arial"/>
            </a:endParaRPr>
          </a:p>
          <a:p>
            <a:pPr marL="0" marR="0" lvl="0" indent="114300" algn="just" rtl="0">
              <a:lnSpc>
                <a:spcPct val="115000"/>
              </a:lnSpc>
              <a:spcBef>
                <a:spcPts val="1000"/>
              </a:spcBef>
              <a:spcAft>
                <a:spcPts val="0"/>
              </a:spcAft>
              <a:buNone/>
            </a:pPr>
            <a:r>
              <a:rPr lang="en-US" sz="1800">
                <a:solidFill>
                  <a:schemeClr val="dk1"/>
                </a:solidFill>
                <a:latin typeface="Arial"/>
                <a:ea typeface="Arial"/>
                <a:cs typeface="Arial"/>
                <a:sym typeface="Arial"/>
              </a:rPr>
              <a:t>3.2. Survey the satisfaction and utilization in the Center</a:t>
            </a:r>
            <a:endParaRPr sz="2000">
              <a:solidFill>
                <a:schemeClr val="dk1"/>
              </a:solidFill>
              <a:latin typeface="Arial"/>
              <a:ea typeface="Arial"/>
              <a:cs typeface="Arial"/>
              <a:sym typeface="Arial"/>
            </a:endParaRPr>
          </a:p>
          <a:p>
            <a:pPr marL="0" marR="0" lvl="0" indent="114300" algn="just" rtl="0">
              <a:lnSpc>
                <a:spcPct val="115000"/>
              </a:lnSpc>
              <a:spcBef>
                <a:spcPts val="1000"/>
              </a:spcBef>
              <a:spcAft>
                <a:spcPts val="0"/>
              </a:spcAft>
              <a:buNone/>
            </a:pPr>
            <a:r>
              <a:rPr lang="en-US" sz="1800">
                <a:solidFill>
                  <a:schemeClr val="dk1"/>
                </a:solidFill>
                <a:latin typeface="Arial"/>
                <a:ea typeface="Arial"/>
                <a:cs typeface="Arial"/>
                <a:sym typeface="Arial"/>
              </a:rPr>
              <a:t>3.3. Identification of operational man-hours before and after application</a:t>
            </a:r>
            <a:endParaRPr sz="2000">
              <a:solidFill>
                <a:schemeClr val="dk1"/>
              </a:solidFill>
              <a:latin typeface="Arial"/>
              <a:ea typeface="Arial"/>
              <a:cs typeface="Arial"/>
              <a:sym typeface="Arial"/>
            </a:endParaRPr>
          </a:p>
          <a:p>
            <a:pPr marL="0" marR="0" lvl="0" indent="0" algn="just" rtl="0">
              <a:lnSpc>
                <a:spcPct val="115000"/>
              </a:lnSpc>
              <a:spcBef>
                <a:spcPts val="1000"/>
              </a:spcBef>
              <a:spcAft>
                <a:spcPts val="0"/>
              </a:spcAft>
              <a:buNone/>
            </a:pPr>
            <a:r>
              <a:rPr lang="en-US" sz="1800">
                <a:solidFill>
                  <a:schemeClr val="dk1"/>
                </a:solidFill>
                <a:latin typeface="Arial"/>
                <a:ea typeface="Arial"/>
                <a:cs typeface="Arial"/>
                <a:sym typeface="Arial"/>
              </a:rPr>
              <a:t>4. Business application</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Custom">
  <a:themeElements>
    <a:clrScheme na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F81BD"/>
      </a:hlink>
      <a:folHlink>
        <a:srgbClr val="59595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1800</Words>
  <Application>Microsoft Office PowerPoint</Application>
  <PresentationFormat>화면 슬라이드 쇼(4:3)</PresentationFormat>
  <Paragraphs>253</Paragraphs>
  <Slides>33</Slides>
  <Notes>33</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33</vt:i4>
      </vt:variant>
    </vt:vector>
  </HeadingPairs>
  <TitlesOfParts>
    <vt:vector size="37" baseType="lpstr">
      <vt:lpstr>Malgun Gothic</vt:lpstr>
      <vt:lpstr>Arial</vt:lpstr>
      <vt:lpstr>Noto Sans Symbols</vt:lpstr>
      <vt:lpstr>Custom</vt:lpstr>
      <vt:lpstr>CGBIO Medical Trend Analysis for technical trend and  search articles related to the research</vt:lpstr>
      <vt:lpstr>Project Introduction</vt:lpstr>
      <vt:lpstr>Index</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Current Progress</vt:lpstr>
      <vt:lpstr>Index</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Future Development and Conclusions</vt:lpstr>
      <vt:lpstr>PowerPoint 프레젠테이션</vt:lpstr>
      <vt:lpstr>PowerPoint 프레젠테이션</vt:lpstr>
      <vt:lpstr>PowerPoint 프레젠테이션</vt:lpstr>
      <vt:lpstr>PowerPoint 프레젠테이션</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CGBIO Medical Trend Analysis for technical trend and  search articles related to the research</dc:title>
  <dc:creator>네이버 한글캠페인</dc:creator>
  <cp:lastModifiedBy>admin</cp:lastModifiedBy>
  <cp:revision>1</cp:revision>
  <dcterms:modified xsi:type="dcterms:W3CDTF">2022-11-09T06:35:01Z</dcterms:modified>
</cp:coreProperties>
</file>