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73" r:id="rId3"/>
    <p:sldId id="274" r:id="rId4"/>
    <p:sldId id="268" r:id="rId5"/>
    <p:sldId id="260" r:id="rId6"/>
    <p:sldId id="263" r:id="rId7"/>
    <p:sldId id="271" r:id="rId8"/>
    <p:sldId id="257" r:id="rId9"/>
    <p:sldId id="267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17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zh-CN"/>
              <a:t>低血糖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lt1">
                  <a:lumMod val="85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6.9113673116006191E-2"/>
          <c:y val="0.12402527890813739"/>
          <c:w val="0.86533566977406551"/>
          <c:h val="0.74723981206243995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gradFill>
              <a:gsLst>
                <a:gs pos="100000">
                  <a:schemeClr val="accent1"/>
                </a:gs>
                <a:gs pos="0">
                  <a:schemeClr val="accent1">
                    <a:lumMod val="75000"/>
                  </a:schemeClr>
                </a:gs>
              </a:gsLst>
              <a:lin ang="0" scaled="1"/>
            </a:gradFill>
            <a:ln>
              <a:noFill/>
            </a:ln>
            <a:effectLst>
              <a:innerShdw dist="12700" dir="16200000">
                <a:schemeClr val="lt1">
                  <a:alpha val="75000"/>
                </a:schemeClr>
              </a:innerShdw>
            </a:effectLst>
          </c:spPr>
          <c:cat>
            <c:strRef>
              <c:f>Sheet1!$A$2:$A$4</c:f>
              <c:strCache>
                <c:ptCount val="3"/>
                <c:pt idx="0">
                  <c:v>男</c:v>
                </c:pt>
                <c:pt idx="1">
                  <c:v>女</c:v>
                </c:pt>
                <c:pt idx="2">
                  <c:v>婴儿与孕妇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低血糖</c:v>
                </c:pt>
              </c:strCache>
            </c:strRef>
          </c:tx>
          <c:spPr>
            <a:gradFill>
              <a:gsLst>
                <a:gs pos="100000">
                  <a:schemeClr val="accent2"/>
                </a:gs>
                <a:gs pos="0">
                  <a:schemeClr val="accent2">
                    <a:lumMod val="75000"/>
                  </a:schemeClr>
                </a:gs>
              </a:gsLst>
              <a:lin ang="0" scaled="1"/>
            </a:gradFill>
            <a:ln>
              <a:noFill/>
            </a:ln>
            <a:effectLst>
              <a:innerShdw dist="12700" dir="16200000">
                <a:schemeClr val="lt1">
                  <a:alpha val="75000"/>
                </a:schemeClr>
              </a:innerShdw>
            </a:effectLst>
          </c:spPr>
          <c:dLbls>
            <c:dLbl>
              <c:idx val="0"/>
              <c:layout>
                <c:manualLayout>
                  <c:x val="1.6638612481212772E-2"/>
                  <c:y val="-0.379867297737298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6.6554449924850507E-3"/>
                  <c:y val="-0.3411053285804309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1.3310889984970346E-2"/>
                  <c:y val="-0.3178481470863106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男</c:v>
                </c:pt>
                <c:pt idx="1">
                  <c:v>女</c:v>
                </c:pt>
                <c:pt idx="2">
                  <c:v>婴儿与孕妇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2.78</c:v>
                </c:pt>
                <c:pt idx="1">
                  <c:v>2.5</c:v>
                </c:pt>
                <c:pt idx="2">
                  <c:v>2.2200000000000002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lt1">
                  <a:alpha val="40000"/>
                </a:schemeClr>
              </a:solidFill>
              <a:round/>
            </a:ln>
            <a:effectLst/>
          </c:spPr>
        </c:dropLines>
        <c:axId val="321156816"/>
        <c:axId val="321158384"/>
      </c:areaChart>
      <c:catAx>
        <c:axId val="321156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75" cap="flat" cmpd="sng" algn="ctr">
            <a:solidFill>
              <a:schemeClr val="lt1">
                <a:lumMod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cap="all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1158384"/>
        <c:crosses val="autoZero"/>
        <c:auto val="1"/>
        <c:lblAlgn val="ctr"/>
        <c:lblOffset val="100"/>
        <c:noMultiLvlLbl val="0"/>
      </c:catAx>
      <c:valAx>
        <c:axId val="32115838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prstDash val="sys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/>
                  <a:t>单位：</a:t>
                </a:r>
                <a:r>
                  <a:rPr lang="en-US"/>
                  <a:t>mmol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8.3193062406063892E-3"/>
              <c:y val="2.6687157945969653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11568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lt1">
          <a:lumMod val="7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糖尿病患者人数（亿）</a:t>
            </a:r>
            <a:endParaRPr lang="en-US" altLang="zh-CN" dirty="0"/>
          </a:p>
        </c:rich>
      </c:tx>
      <c:layout>
        <c:manualLayout>
          <c:xMode val="edge"/>
          <c:yMode val="edge"/>
          <c:x val="0.26459598624844155"/>
          <c:y val="0.831483491395342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4.5305277068036748E-2"/>
          <c:y val="2.4317167041150306E-2"/>
          <c:w val="0.9164655968907981"/>
          <c:h val="0.6423099911783281"/>
        </c:manualLayout>
      </c:layout>
      <c:lineChart>
        <c:grouping val="standar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列1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tx>
                <c:rich>
                  <a:bodyPr/>
                  <a:lstStyle/>
                  <a:p>
                    <a:r>
                      <a:rPr lang="en-US" altLang="zh-CN" smtClean="0"/>
                      <a:t>0.92</a:t>
                    </a:r>
                    <a:endParaRPr lang="en-US" altLang="zh-CN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0.9</c:v>
                </c:pt>
                <c:pt idx="1">
                  <c:v>0.92</c:v>
                </c:pt>
                <c:pt idx="2">
                  <c:v>1</c:v>
                </c:pt>
                <c:pt idx="3">
                  <c:v>1.1000000000000001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1158776"/>
        <c:axId val="321159560"/>
      </c:lineChart>
      <c:catAx>
        <c:axId val="321158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1159560"/>
        <c:crosses val="autoZero"/>
        <c:auto val="1"/>
        <c:lblAlgn val="ctr"/>
        <c:lblOffset val="100"/>
        <c:noMultiLvlLbl val="0"/>
      </c:catAx>
      <c:valAx>
        <c:axId val="321159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1158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7">
  <cs:axisTitle>
    <cs:lnRef idx="0"/>
    <cs:fillRef idx="0"/>
    <cs:effectRef idx="0"/>
    <cs:fontRef idx="minor">
      <a:schemeClr val="lt1">
        <a:lumMod val="85000"/>
      </a:schemeClr>
    </cs:fontRef>
    <cs:defRPr sz="1197" kern="1200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75" cap="flat" cmpd="sng" algn="ctr">
        <a:solidFill>
          <a:schemeClr val="lt1">
            <a:lumMod val="75000"/>
          </a:schemeClr>
        </a:solidFill>
        <a:round/>
        <a:headEnd type="none" w="sm" len="sm"/>
        <a:tailEnd type="none" w="sm" len="sm"/>
      </a:ln>
    </cs:spPr>
    <cs:defRPr sz="1197" b="1" kern="1200" cap="all" baseline="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lt1">
            <a:lumMod val="7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85000"/>
      </a:schemeClr>
    </cs:fontRef>
    <cs:spPr>
      <a:solidFill>
        <a:schemeClr val="dk1">
          <a:lumMod val="65000"/>
          <a:lumOff val="35000"/>
        </a:schemeClr>
      </a:solidFill>
      <a:ln>
        <a:solidFill>
          <a:schemeClr val="lt1">
            <a:lumMod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lumMod val="75000"/>
            </a:schemeClr>
          </a:gs>
        </a:gsLst>
        <a:lin ang="0" scaled="1"/>
      </a:gradFill>
      <a:effectLst>
        <a:innerShdw dist="12700" dir="16200000">
          <a:schemeClr val="lt1">
            <a:alpha val="75000"/>
          </a:schemeClr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lumMod val="75000"/>
            </a:schemeClr>
          </a:gs>
        </a:gsLst>
        <a:lin ang="0" scaled="1"/>
      </a:gradFill>
      <a:effectLst>
        <a:innerShdw dist="12700" dir="16200000">
          <a:schemeClr val="lt1">
            <a:alpha val="75000"/>
          </a:schemeClr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540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50000"/>
      </a:schemeClr>
    </cs:fontRef>
    <cs:spPr>
      <a:ln w="9525">
        <a:solidFill>
          <a:schemeClr val="lt1">
            <a:lumMod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4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4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prstDash val="sysDot"/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6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bg1">
        <a:lumMod val="85000"/>
      </a:schemeClr>
    </cs:fontRef>
    <cs:spPr>
      <a:ln w="19050" cap="flat" cmpd="sng" algn="ctr">
        <a:solidFill>
          <a:schemeClr val="bg1">
            <a:lumMod val="85000"/>
          </a:schemeClr>
        </a:solidFill>
        <a:round/>
        <a:headEnd type="none" w="sm" len="sm"/>
        <a:tailEnd type="none" w="sm" len="sm"/>
      </a:ln>
    </cs:spPr>
    <cs:defRPr sz="1197" b="1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ajor">
      <a:schemeClr val="lt1">
        <a:lumMod val="8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043B725B-653D-4166-A8E9-72A38A1847CF}" type="datetimeFigureOut">
              <a:rPr lang="en-US" altLang="zh-CN"/>
              <a:t>4/2/2014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9E861E8E-D392-497B-BB21-122DD7C27CF3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83F64CD-0576-4A9A-BD06-7889D6E60BDC}" type="datetimeFigureOut">
              <a:t>2014/4/2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9555D449-B875-4B8D-8E66-224D27E54C9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EKG 线" title="医疗图片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 latinLnBrk="0">
              <a:lnSpc>
                <a:spcPct val="80000"/>
              </a:lnSpc>
              <a:defRPr lang="zh-CN"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 latinLnBrk="0">
              <a:buNone/>
              <a:defRPr lang="zh-CN"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pic>
        <p:nvPicPr>
          <p:cNvPr id="1026" name="Picture 2" descr="http://ww3.sinaimg.cn/large/866327dajw1e576auxi0zj21b60vfwno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41"/>
          <a:stretch/>
        </p:blipFill>
        <p:spPr bwMode="auto">
          <a:xfrm>
            <a:off x="5188688" y="-1"/>
            <a:ext cx="702799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2014/4/2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2014/4/2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2014/4/2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 latinLnBrk="0">
              <a:lnSpc>
                <a:spcPct val="80000"/>
              </a:lnSpc>
              <a:defRPr lang="zh-CN"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000" cap="all" baseline="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2014/4/2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100584"/>
            <a:ext cx="10058400" cy="13258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 latinLnBrk="0">
              <a:buNone/>
              <a:defRPr lang="zh-CN"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 latinLnBrk="0">
              <a:buNone/>
              <a:defRPr lang="zh-CN"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2014/4/2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2014/4/2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2014/4/2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 latinLnBrk="0">
              <a:defRPr lang="zh-CN"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 latinLnBrk="0">
              <a:defRPr lang="zh-CN"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 latinLnBrk="0"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红色条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067800" y="6481760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7CC0096-1860-4642-9CD2-0079EA5E7CD1}" type="datetimeFigureOut">
              <a:rPr lang="en-US" altLang="zh-CN" smtClean="0"/>
              <a:pPr/>
              <a:t>4/2/2014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lang="zh-CN" sz="24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20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lang="zh-CN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lang="zh-CN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lang="zh-CN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lang="zh-CN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72">
          <p15:clr>
            <a:srgbClr val="F26B43"/>
          </p15:clr>
        </p15:guide>
        <p15:guide id="4" pos="7008">
          <p15:clr>
            <a:srgbClr val="F26B43"/>
          </p15:clr>
        </p15:guide>
        <p15:guide id="5" orient="horz" pos="1152">
          <p15:clr>
            <a:srgbClr val="F26B43"/>
          </p15:clr>
        </p15:guide>
        <p15:guide id="6" orient="horz" pos="4032">
          <p15:clr>
            <a:srgbClr val="F26B43"/>
          </p15:clr>
        </p15:guide>
        <p15:guide id="7" pos="960">
          <p15:clr>
            <a:srgbClr val="F26B43"/>
          </p15:clr>
        </p15:guide>
        <p15:guide id="8" pos="6720">
          <p15:clr>
            <a:srgbClr val="F26B43"/>
          </p15:clr>
        </p15:guide>
        <p15:guide id="9" pos="384">
          <p15:clr>
            <a:srgbClr val="F26B43"/>
          </p15:clr>
        </p15:guide>
        <p15:guide id="10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6600" dirty="0" smtClean="0"/>
              <a:t>唐医生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自助血糖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监测系统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系统需求规格分析报告</a:t>
            </a:r>
            <a:endParaRPr lang="zh-CN" sz="2400" dirty="0"/>
          </a:p>
        </p:txBody>
      </p:sp>
    </p:spTree>
    <p:extLst>
      <p:ext uri="{BB962C8B-B14F-4D97-AF65-F5344CB8AC3E}">
        <p14:creationId xmlns:p14="http://schemas.microsoft.com/office/powerpoint/2010/main" val="277091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唐医生自助血糖监控系统</a:t>
            </a:r>
            <a:endParaRPr lang="zh-CN" dirty="0"/>
          </a:p>
        </p:txBody>
      </p:sp>
      <p:sp>
        <p:nvSpPr>
          <p:cNvPr id="4" name="六边形 3"/>
          <p:cNvSpPr/>
          <p:nvPr/>
        </p:nvSpPr>
        <p:spPr>
          <a:xfrm>
            <a:off x="4727848" y="3284984"/>
            <a:ext cx="1872208" cy="1440160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糖尿病人血糖的预防措施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7032104" y="1742815"/>
            <a:ext cx="1224136" cy="122413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sz="1600" dirty="0"/>
              <a:t>按时进食，生活规律</a:t>
            </a:r>
            <a:endParaRPr lang="zh-CN" altLang="en-US" sz="1600" dirty="0"/>
          </a:p>
        </p:txBody>
      </p:sp>
      <p:sp>
        <p:nvSpPr>
          <p:cNvPr id="9" name="椭圆 8"/>
          <p:cNvSpPr/>
          <p:nvPr/>
        </p:nvSpPr>
        <p:spPr>
          <a:xfrm>
            <a:off x="8040216" y="3820623"/>
            <a:ext cx="1224136" cy="122413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sz="1600" dirty="0"/>
              <a:t>不可随便增加药量</a:t>
            </a:r>
            <a:endParaRPr lang="zh-CN" altLang="en-US" sz="1600" dirty="0"/>
          </a:p>
        </p:txBody>
      </p:sp>
      <p:sp>
        <p:nvSpPr>
          <p:cNvPr id="10" name="椭圆 9"/>
          <p:cNvSpPr/>
          <p:nvPr/>
        </p:nvSpPr>
        <p:spPr>
          <a:xfrm>
            <a:off x="6600056" y="5364374"/>
            <a:ext cx="1224136" cy="122413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sz="1400" dirty="0"/>
              <a:t>每次用胰岛素均应仔细核对剂量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3647728" y="5361209"/>
            <a:ext cx="1224136" cy="122413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运动量恒定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1966392" y="3805808"/>
            <a:ext cx="1224136" cy="122413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sz="1600" dirty="0"/>
              <a:t>随身带糖果以备用</a:t>
            </a:r>
            <a:endParaRPr lang="zh-CN" altLang="en-US" sz="1600" dirty="0"/>
          </a:p>
        </p:txBody>
      </p:sp>
      <p:sp>
        <p:nvSpPr>
          <p:cNvPr id="16" name="云形标注 15"/>
          <p:cNvSpPr/>
          <p:nvPr/>
        </p:nvSpPr>
        <p:spPr>
          <a:xfrm>
            <a:off x="2747628" y="1931219"/>
            <a:ext cx="1512168" cy="1368152"/>
          </a:xfrm>
          <a:prstGeom prst="cloudCallout">
            <a:avLst>
              <a:gd name="adj1" fmla="val 98449"/>
              <a:gd name="adj2" fmla="val 4602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常测血糖</a:t>
            </a:r>
            <a:endParaRPr lang="zh-CN" altLang="en-US" dirty="0"/>
          </a:p>
        </p:txBody>
      </p:sp>
      <p:cxnSp>
        <p:nvCxnSpPr>
          <p:cNvPr id="18" name="直接连接符 17"/>
          <p:cNvCxnSpPr>
            <a:stCxn id="12" idx="6"/>
            <a:endCxn id="4" idx="3"/>
          </p:cNvCxnSpPr>
          <p:nvPr/>
        </p:nvCxnSpPr>
        <p:spPr>
          <a:xfrm flipV="1">
            <a:off x="3190528" y="4005064"/>
            <a:ext cx="1537320" cy="412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0" idx="1"/>
          </p:cNvCxnSpPr>
          <p:nvPr/>
        </p:nvCxnSpPr>
        <p:spPr>
          <a:xfrm flipH="1" flipV="1">
            <a:off x="6229913" y="4733902"/>
            <a:ext cx="549414" cy="80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9" idx="2"/>
          </p:cNvCxnSpPr>
          <p:nvPr/>
        </p:nvCxnSpPr>
        <p:spPr>
          <a:xfrm>
            <a:off x="6585976" y="4010218"/>
            <a:ext cx="1454240" cy="422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1" idx="7"/>
          </p:cNvCxnSpPr>
          <p:nvPr/>
        </p:nvCxnSpPr>
        <p:spPr>
          <a:xfrm flipV="1">
            <a:off x="4692593" y="4713058"/>
            <a:ext cx="401825" cy="827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4" idx="5"/>
            <a:endCxn id="8" idx="3"/>
          </p:cNvCxnSpPr>
          <p:nvPr/>
        </p:nvCxnSpPr>
        <p:spPr>
          <a:xfrm flipV="1">
            <a:off x="6240016" y="2787680"/>
            <a:ext cx="971359" cy="497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24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1" grpId="0" animBg="1"/>
      <p:bldP spid="12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11500" dirty="0" smtClean="0"/>
              <a:t>Why?</a:t>
            </a:r>
            <a:endParaRPr lang="zh-CN" sz="115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112772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背景分析 </a:t>
            </a:r>
            <a:r>
              <a:rPr lang="en-US" altLang="zh-CN" sz="2400" dirty="0" smtClean="0"/>
              <a:t>| </a:t>
            </a:r>
            <a:r>
              <a:rPr lang="zh-CN" altLang="en-US" sz="2400" dirty="0" smtClean="0"/>
              <a:t>当前环境 </a:t>
            </a:r>
            <a:r>
              <a:rPr lang="en-US" altLang="zh-CN" sz="2400" dirty="0" smtClean="0"/>
              <a:t>| </a:t>
            </a:r>
            <a:r>
              <a:rPr lang="zh-CN" altLang="en-US" sz="2400" dirty="0" smtClean="0"/>
              <a:t>涉及知识</a:t>
            </a:r>
            <a:endParaRPr lang="en-US" altLang="zh-CN" sz="2400" dirty="0" smtClean="0"/>
          </a:p>
          <a:p>
            <a:r>
              <a:rPr lang="zh-CN" altLang="en-US" sz="2400" dirty="0" smtClean="0"/>
              <a:t>马聪 </a:t>
            </a:r>
            <a:r>
              <a:rPr lang="en-US" altLang="zh-CN" sz="2400" dirty="0" smtClean="0"/>
              <a:t>04111138</a:t>
            </a:r>
            <a:endParaRPr lang="zh-CN" sz="2400" dirty="0"/>
          </a:p>
        </p:txBody>
      </p:sp>
    </p:spTree>
    <p:extLst>
      <p:ext uri="{BB962C8B-B14F-4D97-AF65-F5344CB8AC3E}">
        <p14:creationId xmlns:p14="http://schemas.microsoft.com/office/powerpoint/2010/main" val="30419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唐医生自助血糖监控系统</a:t>
            </a:r>
            <a:endParaRPr lang="zh-CN" altLang="zh-CN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988840"/>
            <a:ext cx="6480720" cy="421574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      血液</a:t>
            </a:r>
            <a:r>
              <a:rPr lang="zh-CN" altLang="en-US" dirty="0"/>
              <a:t>中的糖称为血糖，绝大多数情况下都是葡萄糖。体内各组织细胞活动所需的能量大部分来自葡萄糖，所以血糖必须保持一定的水平才能维持体内各器官和组织的需要</a:t>
            </a:r>
            <a:r>
              <a:rPr lang="zh-CN" altLang="en-US" dirty="0" smtClean="0"/>
              <a:t>。血糖如果异常的话，就会出现高血糖或者低血糖等疾病。而血糖的调节是由人体的</a:t>
            </a:r>
            <a:r>
              <a:rPr lang="zh-CN" altLang="en-US" dirty="0"/>
              <a:t>是胰岛素</a:t>
            </a:r>
            <a:r>
              <a:rPr lang="zh-CN" altLang="en-US" dirty="0" smtClean="0"/>
              <a:t>和胰高血糖素完成的。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endParaRPr lang="zh-CN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00" y="1988840"/>
            <a:ext cx="3024336" cy="454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8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唐医生自助血糖监控系统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9416" y="2060848"/>
            <a:ext cx="3084984" cy="4575175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altLang="zh-CN" dirty="0" smtClean="0"/>
              <a:t>     </a:t>
            </a:r>
            <a:r>
              <a:rPr lang="zh-CN" altLang="zh-CN" dirty="0" smtClean="0"/>
              <a:t>血液</a:t>
            </a:r>
            <a:r>
              <a:rPr lang="zh-CN" altLang="zh-CN" dirty="0"/>
              <a:t>中的糖称为血糖，绝大多数情况下都是</a:t>
            </a:r>
            <a:r>
              <a:rPr lang="en-US" altLang="zh-CN" dirty="0" err="1" smtClean="0"/>
              <a:t>葡萄</a:t>
            </a:r>
            <a:r>
              <a:rPr lang="zh-CN" altLang="en-US" dirty="0" smtClean="0"/>
              <a:t>糖</a:t>
            </a:r>
            <a:r>
              <a:rPr lang="zh-CN" altLang="zh-CN" dirty="0" smtClean="0"/>
              <a:t>。</a:t>
            </a:r>
            <a:r>
              <a:rPr lang="zh-CN" altLang="zh-CN" dirty="0"/>
              <a:t>体内各组织细胞活动所需的能量大部分来自葡萄糖，所以血糖必须保持一定的水平才能维持体内各器官和组织的需要。</a:t>
            </a:r>
            <a:endParaRPr lang="zh-CN" dirty="0"/>
          </a:p>
        </p:txBody>
      </p:sp>
      <p:graphicFrame>
        <p:nvGraphicFramePr>
          <p:cNvPr id="5" name="内容占位符 4" descr="示例表格（3 列，4 行）" title="插入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47866993"/>
              </p:ext>
            </p:extLst>
          </p:nvPr>
        </p:nvGraphicFramePr>
        <p:xfrm>
          <a:off x="4583832" y="2708920"/>
          <a:ext cx="6986589" cy="33315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28863"/>
                <a:gridCol w="2423665"/>
                <a:gridCol w="2234061"/>
              </a:tblGrid>
              <a:tr h="832892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血糖正常值</a:t>
                      </a:r>
                      <a:r>
                        <a:rPr lang="zh-CN" altLang="en-US" sz="11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zh-CN" altLang="zh-CN" sz="11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毫摩尔</a:t>
                      </a:r>
                      <a:r>
                        <a:rPr lang="en-US" altLang="zh-CN" sz="11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zh-CN" sz="11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升</a:t>
                      </a:r>
                      <a:r>
                        <a:rPr lang="zh-CN" altLang="en-US" sz="11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CN" sz="11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33078" marR="133078" marT="66539" marB="665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餐后血糖值</a:t>
                      </a:r>
                      <a:endParaRPr lang="zh-CN" sz="2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33078" marR="133078" marT="66539" marB="665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空腹血糖值</a:t>
                      </a:r>
                      <a:endParaRPr lang="zh-CN" sz="2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33078" marR="133078" marT="66539" marB="66539" anchor="ctr"/>
                </a:tc>
              </a:tr>
              <a:tr h="8328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餐后 </a:t>
                      </a:r>
                      <a:r>
                        <a:rPr lang="en-US" altLang="zh-CN" sz="2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sz="26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2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</a:t>
                      </a:r>
                      <a:endParaRPr lang="zh-CN" sz="2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33078" marR="133078" marT="66539" marB="665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6.7-9.4</a:t>
                      </a:r>
                      <a:endParaRPr lang="zh-CN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33078" marR="133078" marT="66539" marB="665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3.9-----6.1</a:t>
                      </a:r>
                      <a:endParaRPr 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33078" marR="133078" marT="66539" marB="66539" anchor="ctr"/>
                </a:tc>
              </a:tr>
              <a:tr h="8328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餐后 </a:t>
                      </a:r>
                      <a:r>
                        <a:rPr lang="en-US" altLang="zh-CN" sz="2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</a:t>
                      </a:r>
                      <a:r>
                        <a:rPr lang="zh-CN" altLang="en-US" sz="2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</a:t>
                      </a:r>
                      <a:endParaRPr lang="zh-CN" sz="2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33078" marR="133078" marT="66539" marB="665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</a:t>
                      </a:r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7.8</a:t>
                      </a:r>
                      <a:endParaRPr lang="zh-CN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33078" marR="133078" marT="66539" marB="66539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2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33078" marR="133078" marT="66539" marB="66539" anchor="ctr"/>
                </a:tc>
              </a:tr>
              <a:tr h="8328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餐后</a:t>
                      </a:r>
                      <a:r>
                        <a:rPr lang="zh-CN" sz="2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3</a:t>
                      </a:r>
                      <a:r>
                        <a:rPr lang="en-US" altLang="zh-CN" sz="2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2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</a:t>
                      </a:r>
                      <a:endParaRPr lang="zh-CN" sz="2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33078" marR="133078" marT="66539" marB="665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3.9-----6.1</a:t>
                      </a:r>
                      <a:endParaRPr 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33078" marR="133078" marT="66539" marB="66539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2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33078" marR="133078" marT="66539" marB="66539" anchor="ctr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744072" y="2040296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血 糖 正 常 值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唐医生自助血糖监控系统</a:t>
            </a:r>
            <a:endParaRPr lang="zh-CN" dirty="0"/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623364909"/>
              </p:ext>
            </p:extLst>
          </p:nvPr>
        </p:nvGraphicFramePr>
        <p:xfrm>
          <a:off x="695400" y="1700808"/>
          <a:ext cx="7632848" cy="49146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8904312" y="1700808"/>
            <a:ext cx="25922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危害：</a:t>
            </a:r>
          </a:p>
          <a:p>
            <a:pPr>
              <a:lnSpc>
                <a:spcPct val="200000"/>
              </a:lnSpc>
            </a:pPr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低血糖给患者带来极大的危害，轻者引起记忆力减退、反应迟钝、痴呆、昏迷，直至危及生命。部分患者诱发脑血管意外，心律失常及心肌梗塞。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71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唐医生自助血糖监控系统</a:t>
            </a:r>
            <a:endParaRPr 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839416" y="1628800"/>
            <a:ext cx="10513168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/>
              <a:t>高血糖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1.</a:t>
            </a:r>
            <a:r>
              <a:rPr lang="zh-CN" altLang="zh-CN" b="1" dirty="0"/>
              <a:t>诊断标准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空腹血糖</a:t>
            </a:r>
            <a:r>
              <a:rPr lang="en-US" altLang="zh-CN" dirty="0"/>
              <a:t>&gt;6.0mmol/L</a:t>
            </a:r>
            <a:r>
              <a:rPr lang="zh-CN" altLang="zh-CN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餐后血糖</a:t>
            </a:r>
            <a:r>
              <a:rPr lang="en-US" altLang="zh-CN" dirty="0"/>
              <a:t>&gt;7.8mmol/L</a:t>
            </a:r>
            <a:r>
              <a:rPr lang="zh-CN" altLang="zh-CN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注意：高血糖不是一个疾病诊断标准，而是一项检测结果的判定，高血糖不等同糖尿病</a:t>
            </a:r>
            <a:r>
              <a:rPr lang="en-US" altLang="zh-CN" dirty="0"/>
              <a:t>.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2.</a:t>
            </a:r>
            <a:r>
              <a:rPr lang="zh-CN" altLang="zh-CN" b="1" dirty="0"/>
              <a:t>高血糖的预防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① 不可任意停药；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② 按医护人员及营养师的指示进食；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③ 平日要注意血糖的控制，常检查血糖值；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④ 尽量避免出入公共场所，以防感染；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⑤ 如有恶心，呕吐或发烧时，不可任意停药，应立即求医诊治；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⑥ 找出高血糖发生之原因，避免下次再发生。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470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唐医生自助血糖监控系统</a:t>
            </a:r>
            <a:endParaRPr lang="zh-CN" altLang="zh-CN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2201084"/>
            <a:ext cx="5112568" cy="4215741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dirty="0" smtClean="0"/>
              <a:t>      中</a:t>
            </a:r>
            <a:r>
              <a:rPr lang="zh-CN" altLang="en-US" dirty="0"/>
              <a:t>国是糖尿病大国，在糖尿病人口绝对数上一直以来都是全球之</a:t>
            </a:r>
            <a:r>
              <a:rPr lang="zh-CN" altLang="en-US" dirty="0" smtClean="0"/>
              <a:t>冠。</a:t>
            </a: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zh-CN" dirty="0" smtClean="0"/>
              <a:t>据国际</a:t>
            </a:r>
            <a:r>
              <a:rPr lang="zh-CN" altLang="zh-CN" dirty="0"/>
              <a:t>糖尿病联合会最新发布的《糖尿病地图》显示，</a:t>
            </a:r>
            <a:r>
              <a:rPr lang="en-US" altLang="zh-CN" dirty="0"/>
              <a:t>2013</a:t>
            </a:r>
            <a:r>
              <a:rPr lang="zh-CN" altLang="zh-CN" dirty="0"/>
              <a:t>年全球约有</a:t>
            </a:r>
            <a:r>
              <a:rPr lang="en-US" altLang="zh-CN" dirty="0"/>
              <a:t>3.82</a:t>
            </a:r>
            <a:r>
              <a:rPr lang="zh-CN" altLang="zh-CN" dirty="0"/>
              <a:t>亿成年人患有糖尿病</a:t>
            </a:r>
            <a:r>
              <a:rPr lang="zh-CN" altLang="zh-CN" dirty="0" smtClean="0"/>
              <a:t>，中国</a:t>
            </a:r>
            <a:r>
              <a:rPr lang="zh-CN" altLang="zh-CN" dirty="0"/>
              <a:t>目前糖尿病患者人数高达</a:t>
            </a:r>
            <a:r>
              <a:rPr lang="en-US" altLang="zh-CN" dirty="0"/>
              <a:t>1.14</a:t>
            </a:r>
            <a:r>
              <a:rPr lang="zh-CN" altLang="zh-CN" dirty="0"/>
              <a:t>亿</a:t>
            </a:r>
            <a:r>
              <a:rPr lang="zh-CN" altLang="zh-CN" dirty="0" smtClean="0"/>
              <a:t>，</a:t>
            </a:r>
            <a:r>
              <a:rPr lang="zh-CN" altLang="zh-CN" dirty="0"/>
              <a:t>这意味着每</a:t>
            </a:r>
            <a:r>
              <a:rPr lang="en-US" altLang="zh-CN" dirty="0"/>
              <a:t>3</a:t>
            </a:r>
            <a:r>
              <a:rPr lang="zh-CN" altLang="zh-CN" dirty="0"/>
              <a:t>到</a:t>
            </a:r>
            <a:r>
              <a:rPr lang="en-US" altLang="zh-CN" dirty="0"/>
              <a:t>4</a:t>
            </a:r>
            <a:r>
              <a:rPr lang="zh-CN" altLang="zh-CN" dirty="0"/>
              <a:t>个糖尿病患者中就有一位来自</a:t>
            </a:r>
            <a:r>
              <a:rPr lang="zh-CN" altLang="zh-CN" dirty="0" smtClean="0"/>
              <a:t>中国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301040663"/>
              </p:ext>
            </p:extLst>
          </p:nvPr>
        </p:nvGraphicFramePr>
        <p:xfrm>
          <a:off x="6456040" y="2636912"/>
          <a:ext cx="5184576" cy="3543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唐医生自助血糖监控系统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sz="3200" b="1" dirty="0"/>
              <a:t>糖尿病</a:t>
            </a:r>
            <a:endParaRPr lang="zh-CN" altLang="zh-CN" sz="3200" dirty="0"/>
          </a:p>
          <a:p>
            <a:r>
              <a:rPr lang="zh-CN" altLang="zh-CN" dirty="0"/>
              <a:t>糖尿病是一组以高血糖为特征的代谢性疾病。高血糖则是由于胰岛素分泌缺陷或其生物作用受损，或两者兼有引起。糖尿病时长期存在的高血糖，导致各种组织，特别是眼、肾、心脏、血管、神经的慢性损害、功能障碍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b="1" dirty="0"/>
              <a:t>1</a:t>
            </a:r>
            <a:r>
              <a:rPr lang="zh-CN" altLang="zh-CN" b="1" dirty="0"/>
              <a:t>．遗传</a:t>
            </a:r>
            <a:r>
              <a:rPr lang="zh-CN" altLang="zh-CN" b="1" dirty="0" smtClean="0"/>
              <a:t>因素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</a:t>
            </a:r>
            <a:r>
              <a:rPr lang="en-US" altLang="zh-CN" dirty="0" smtClean="0"/>
              <a:t>1</a:t>
            </a:r>
            <a:r>
              <a:rPr lang="zh-CN" altLang="zh-CN" dirty="0"/>
              <a:t>型或</a:t>
            </a:r>
            <a:r>
              <a:rPr lang="en-US" altLang="zh-CN" dirty="0"/>
              <a:t>2</a:t>
            </a:r>
            <a:r>
              <a:rPr lang="zh-CN" altLang="zh-CN" dirty="0"/>
              <a:t>型糖尿病均存在明显的遗传异质性。</a:t>
            </a:r>
            <a:endParaRPr lang="en-US" altLang="zh-CN" b="1" dirty="0" smtClean="0"/>
          </a:p>
          <a:p>
            <a:r>
              <a:rPr lang="en-US" altLang="zh-CN" b="1" dirty="0"/>
              <a:t>2</a:t>
            </a:r>
            <a:r>
              <a:rPr lang="zh-CN" altLang="zh-CN" b="1" dirty="0"/>
              <a:t>．</a:t>
            </a:r>
            <a:r>
              <a:rPr lang="zh-CN" altLang="zh-CN" b="1" dirty="0" smtClean="0"/>
              <a:t>环境因素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zh-CN" altLang="zh-CN" dirty="0" smtClean="0"/>
              <a:t>活动</a:t>
            </a:r>
            <a:r>
              <a:rPr lang="zh-CN" altLang="en-US" dirty="0"/>
              <a:t>量</a:t>
            </a:r>
            <a:r>
              <a:rPr lang="zh-CN" altLang="zh-CN" dirty="0" smtClean="0"/>
              <a:t>减少</a:t>
            </a:r>
            <a:r>
              <a:rPr lang="en-US" altLang="zh-CN" dirty="0" smtClean="0"/>
              <a:t>,</a:t>
            </a:r>
            <a:r>
              <a:rPr lang="zh-CN" altLang="en-US" dirty="0" smtClean="0"/>
              <a:t>饭桌</a:t>
            </a:r>
            <a:r>
              <a:rPr lang="zh-CN" altLang="en-US" dirty="0"/>
              <a:t>上都是以荤菜为主，蔬菜</a:t>
            </a:r>
            <a:r>
              <a:rPr lang="zh-CN" altLang="en-US" dirty="0" smtClean="0"/>
              <a:t>很少，工作压力大</a:t>
            </a:r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578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唐医生自助血糖监控系统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361728" y="1988840"/>
            <a:ext cx="9468544" cy="457200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（一）确诊糖尿病：</a:t>
            </a:r>
            <a:br>
              <a:rPr lang="zh-CN" altLang="en-US" sz="2000" dirty="0"/>
            </a:br>
            <a:r>
              <a:rPr lang="zh-CN" altLang="en-US" sz="2000" dirty="0"/>
              <a:t>  </a:t>
            </a:r>
            <a:r>
              <a:rPr lang="en-US" altLang="zh-CN" sz="2000" dirty="0"/>
              <a:t>1</a:t>
            </a:r>
            <a:r>
              <a:rPr lang="zh-CN" altLang="en-US" sz="2000" dirty="0"/>
              <a:t>、具有典型症状，空腹血糖≥</a:t>
            </a:r>
            <a:r>
              <a:rPr lang="en-US" altLang="zh-CN" sz="2000" dirty="0"/>
              <a:t>7.0 </a:t>
            </a:r>
            <a:r>
              <a:rPr lang="en-US" altLang="zh-CN" sz="2000" dirty="0" err="1" smtClean="0"/>
              <a:t>mmol</a:t>
            </a:r>
            <a:r>
              <a:rPr lang="en-US" altLang="zh-CN" sz="2000" dirty="0" smtClean="0"/>
              <a:t>/l</a:t>
            </a:r>
            <a:r>
              <a:rPr lang="zh-CN" altLang="en-US" sz="2000" dirty="0"/>
              <a:t>或餐后血糖≥</a:t>
            </a:r>
            <a:r>
              <a:rPr lang="en-US" altLang="zh-CN" sz="2000" dirty="0"/>
              <a:t>11.1 </a:t>
            </a:r>
            <a:r>
              <a:rPr lang="en-US" altLang="zh-CN" sz="2000" dirty="0" err="1"/>
              <a:t>m</a:t>
            </a:r>
            <a:r>
              <a:rPr lang="en-US" altLang="zh-CN" sz="2000" dirty="0" err="1" smtClean="0"/>
              <a:t>mol</a:t>
            </a:r>
            <a:r>
              <a:rPr lang="en-US" altLang="zh-CN" sz="2000" dirty="0" smtClean="0"/>
              <a:t>/l</a:t>
            </a:r>
            <a:r>
              <a:rPr lang="zh-CN" altLang="en-US" sz="2000" dirty="0"/>
              <a:t>。</a:t>
            </a:r>
            <a:br>
              <a:rPr lang="zh-CN" altLang="en-US" sz="2000" dirty="0"/>
            </a:br>
            <a:r>
              <a:rPr lang="zh-CN" altLang="en-US" sz="2000" dirty="0"/>
              <a:t>  </a:t>
            </a:r>
            <a:r>
              <a:rPr lang="en-US" altLang="zh-CN" sz="2000" dirty="0"/>
              <a:t>2</a:t>
            </a:r>
            <a:r>
              <a:rPr lang="zh-CN" altLang="en-US" sz="2000" dirty="0"/>
              <a:t>、没有典型症状，仅空腹血糖≥</a:t>
            </a:r>
            <a:r>
              <a:rPr lang="en-US" altLang="zh-CN" sz="2000" dirty="0"/>
              <a:t>7.0 </a:t>
            </a:r>
            <a:r>
              <a:rPr lang="en-US" altLang="zh-CN" sz="2000" dirty="0" err="1"/>
              <a:t>mmol</a:t>
            </a:r>
            <a:r>
              <a:rPr lang="en-US" altLang="zh-CN" sz="2000" dirty="0"/>
              <a:t>/l</a:t>
            </a:r>
            <a:r>
              <a:rPr lang="zh-CN" altLang="en-US" sz="2000" dirty="0"/>
              <a:t>或餐后血糖≥</a:t>
            </a:r>
            <a:r>
              <a:rPr lang="en-US" altLang="zh-CN" sz="2000" dirty="0"/>
              <a:t>11.1 </a:t>
            </a:r>
            <a:r>
              <a:rPr lang="en-US" altLang="zh-CN" sz="2000" dirty="0" err="1"/>
              <a:t>mmol</a:t>
            </a:r>
            <a:r>
              <a:rPr lang="en-US" altLang="zh-CN" sz="2000" dirty="0"/>
              <a:t>/l</a:t>
            </a:r>
            <a:r>
              <a:rPr lang="zh-CN" altLang="en-US" sz="2000" dirty="0"/>
              <a:t>应再重复一次，仍达以上值者，可以确诊为糖尿病。</a:t>
            </a:r>
            <a:br>
              <a:rPr lang="zh-CN" altLang="en-US" sz="2000" dirty="0"/>
            </a:br>
            <a:r>
              <a:rPr lang="zh-CN" altLang="en-US" sz="2000" dirty="0"/>
              <a:t>  </a:t>
            </a:r>
            <a:r>
              <a:rPr lang="en-US" altLang="zh-CN" sz="2000" dirty="0"/>
              <a:t>3</a:t>
            </a:r>
            <a:r>
              <a:rPr lang="zh-CN" altLang="en-US" sz="2000" dirty="0"/>
              <a:t>、没有典型症状，仅空腹血糖≥</a:t>
            </a:r>
            <a:r>
              <a:rPr lang="en-US" altLang="zh-CN" sz="2000" dirty="0"/>
              <a:t>7.0 </a:t>
            </a:r>
            <a:r>
              <a:rPr lang="en-US" altLang="zh-CN" sz="2000" dirty="0" err="1"/>
              <a:t>mmol</a:t>
            </a:r>
            <a:r>
              <a:rPr lang="en-US" altLang="zh-CN" sz="2000" dirty="0"/>
              <a:t>/l</a:t>
            </a:r>
            <a:r>
              <a:rPr lang="zh-CN" altLang="en-US" sz="2000" dirty="0"/>
              <a:t>或餐后血糖≥</a:t>
            </a:r>
            <a:r>
              <a:rPr lang="en-US" altLang="zh-CN" sz="2000" dirty="0"/>
              <a:t>11.1 </a:t>
            </a:r>
            <a:r>
              <a:rPr lang="en-US" altLang="zh-CN" sz="2000" dirty="0" err="1"/>
              <a:t>mmol</a:t>
            </a:r>
            <a:r>
              <a:rPr lang="en-US" altLang="zh-CN" sz="2000" dirty="0"/>
              <a:t>/l</a:t>
            </a:r>
            <a:r>
              <a:rPr lang="zh-CN" altLang="en-US" sz="2000" dirty="0"/>
              <a:t>糖耐量实验</a:t>
            </a:r>
            <a:r>
              <a:rPr lang="en-US" altLang="zh-CN" sz="2000" dirty="0"/>
              <a:t>2</a:t>
            </a:r>
            <a:r>
              <a:rPr lang="zh-CN" altLang="en-US" sz="2000" dirty="0"/>
              <a:t>小时血糖≥</a:t>
            </a:r>
            <a:r>
              <a:rPr lang="en-US" altLang="zh-CN" sz="2000" dirty="0"/>
              <a:t>11.1mmol/l</a:t>
            </a:r>
            <a:r>
              <a:rPr lang="zh-CN" altLang="en-US" sz="2000" dirty="0"/>
              <a:t>者可以确诊为糖尿病。</a:t>
            </a:r>
            <a:br>
              <a:rPr lang="zh-CN" altLang="en-US" sz="2000" dirty="0"/>
            </a:br>
            <a:r>
              <a:rPr lang="zh-CN" altLang="en-US" sz="2000" dirty="0" smtClean="0"/>
              <a:t>（二）糖尿病临床表现</a:t>
            </a:r>
            <a:endParaRPr lang="en-US" altLang="zh-CN" sz="20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b="1" dirty="0" smtClean="0"/>
              <a:t> </a:t>
            </a:r>
            <a:r>
              <a:rPr lang="en-US" altLang="zh-CN" sz="2000" dirty="0" smtClean="0"/>
              <a:t>1</a:t>
            </a:r>
            <a:r>
              <a:rPr lang="zh-CN" altLang="en-US" sz="2000" dirty="0"/>
              <a:t>．多饮、多尿、多食和</a:t>
            </a:r>
            <a:r>
              <a:rPr lang="zh-CN" altLang="en-US" sz="2000" dirty="0" smtClean="0"/>
              <a:t>消瘦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smtClean="0"/>
              <a:t> 2</a:t>
            </a:r>
            <a:r>
              <a:rPr lang="zh-CN" altLang="en-US" sz="2000" dirty="0"/>
              <a:t>．疲乏无力，肥胖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796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Health_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MedicalHealth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MedicalHealth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MedicalHealth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45A98EF-AFBD-4156-994E-8E0D8893B9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医疗设计演示文稿(宽屏)</Template>
  <TotalTime>0</TotalTime>
  <Words>572</Words>
  <Application>Microsoft Office PowerPoint</Application>
  <PresentationFormat>宽屏</PresentationFormat>
  <Paragraphs>62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Microsoft JhengHei</vt:lpstr>
      <vt:lpstr>微软雅黑</vt:lpstr>
      <vt:lpstr>幼圆</vt:lpstr>
      <vt:lpstr>Franklin Gothic Medium</vt:lpstr>
      <vt:lpstr>Wingdings</vt:lpstr>
      <vt:lpstr>MedicalHealth_16x9</vt:lpstr>
      <vt:lpstr>唐医生 自助血糖 监测系统</vt:lpstr>
      <vt:lpstr>Why?</vt:lpstr>
      <vt:lpstr>唐医生自助血糖监控系统</vt:lpstr>
      <vt:lpstr>唐医生自助血糖监控系统</vt:lpstr>
      <vt:lpstr>唐医生自助血糖监控系统</vt:lpstr>
      <vt:lpstr>唐医生自助血糖监控系统</vt:lpstr>
      <vt:lpstr>唐医生自助血糖监控系统</vt:lpstr>
      <vt:lpstr>唐医生自助血糖监控系统</vt:lpstr>
      <vt:lpstr>唐医生自助血糖监控系统</vt:lpstr>
      <vt:lpstr>唐医生自助血糖监控系统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2014-03-24T09:13:40Z</dcterms:created>
  <dcterms:modified xsi:type="dcterms:W3CDTF">2014-04-02T08:15:15Z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TC029010249991</vt:lpwstr>
  </property>
</Properties>
</file>