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43B725B-653D-4166-A8E9-72A38A1847CF}" type="datetimeFigureOut">
              <a:rPr lang="en-US" altLang="zh-CN"/>
              <a:t>4/2/2014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E861E8E-D392-497B-BB21-122DD7C27CF3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3F64CD-0576-4A9A-BD06-7889D6E60BDC}" type="datetimeFigureOut">
              <a:t>2014/4/2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555D449-B875-4B8D-8E66-224D27E54C9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KG 线" title="医疗图片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pic>
        <p:nvPicPr>
          <p:cNvPr id="1026" name="Picture 2" descr="http://ww3.sinaimg.cn/large/866327dajw1e576auxi0zj21b60vfwn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1"/>
          <a:stretch/>
        </p:blipFill>
        <p:spPr bwMode="auto">
          <a:xfrm>
            <a:off x="5188688" y="-1"/>
            <a:ext cx="702799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 cap="all" baseline="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zh-CN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zh-CN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2014/4/2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 latinLnBrk="0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红色条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  <a:pPr/>
              <a:t>4/2/2014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6600" dirty="0" smtClean="0"/>
              <a:t>唐医生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自助血糖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监测系统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系统需求规格分析报告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性能需求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631504" y="2060848"/>
            <a:ext cx="9144000" cy="4572001"/>
          </a:xfrm>
        </p:spPr>
        <p:txBody>
          <a:bodyPr/>
          <a:lstStyle/>
          <a:p>
            <a:r>
              <a:rPr lang="zh-CN" altLang="zh-CN" sz="2800" dirty="0"/>
              <a:t>静态的量化需求</a:t>
            </a:r>
          </a:p>
          <a:p>
            <a:pPr lvl="1"/>
            <a:r>
              <a:rPr lang="zh-CN" altLang="zh-CN" sz="2400" dirty="0"/>
              <a:t>支持手机端用户数：服务器磁盘容量上限</a:t>
            </a:r>
          </a:p>
          <a:p>
            <a:pPr lvl="1"/>
            <a:r>
              <a:rPr lang="zh-CN" altLang="zh-CN" sz="2400" dirty="0"/>
              <a:t>支持</a:t>
            </a:r>
            <a:r>
              <a:rPr lang="en-US" altLang="zh-CN" sz="2400" dirty="0"/>
              <a:t>Web</a:t>
            </a:r>
            <a:r>
              <a:rPr lang="zh-CN" altLang="zh-CN" sz="2400" dirty="0"/>
              <a:t>端用户数：服务器磁盘容量上限</a:t>
            </a:r>
          </a:p>
          <a:p>
            <a:pPr lvl="1"/>
            <a:r>
              <a:rPr lang="zh-CN" altLang="zh-CN" sz="2400" dirty="0"/>
              <a:t>支持的最大并发连接数：</a:t>
            </a:r>
            <a:r>
              <a:rPr lang="en-US" altLang="zh-CN" sz="2400" dirty="0"/>
              <a:t>10000</a:t>
            </a:r>
            <a:r>
              <a:rPr lang="zh-CN" altLang="zh-CN" sz="2400" dirty="0"/>
              <a:t>客户端</a:t>
            </a:r>
          </a:p>
          <a:p>
            <a:r>
              <a:rPr lang="zh-CN" altLang="zh-CN" sz="2800" dirty="0"/>
              <a:t>动态的量化需求</a:t>
            </a:r>
          </a:p>
          <a:p>
            <a:pPr lvl="1"/>
            <a:r>
              <a:rPr lang="zh-CN" altLang="zh-CN" sz="2400" dirty="0"/>
              <a:t>客户端与服务端信息传递延时不超过</a:t>
            </a:r>
            <a:r>
              <a:rPr lang="en-US" altLang="zh-CN" sz="2400" dirty="0"/>
              <a:t>2</a:t>
            </a:r>
            <a:r>
              <a:rPr lang="zh-CN" altLang="zh-CN" sz="2400" dirty="0"/>
              <a:t>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1500" dirty="0" smtClean="0"/>
              <a:t>What?</a:t>
            </a:r>
            <a:endParaRPr lang="zh-CN" sz="115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112772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系统概述 </a:t>
            </a:r>
            <a:r>
              <a:rPr lang="en-US" altLang="zh-CN" sz="2400" dirty="0" smtClean="0"/>
              <a:t>| </a:t>
            </a:r>
            <a:r>
              <a:rPr lang="zh-CN" altLang="en-US" sz="2400" dirty="0" smtClean="0"/>
              <a:t>功能需求 </a:t>
            </a:r>
            <a:r>
              <a:rPr lang="en-US" altLang="zh-CN" sz="2400" dirty="0" smtClean="0"/>
              <a:t>| </a:t>
            </a:r>
            <a:r>
              <a:rPr lang="zh-CN" altLang="en-US" sz="2400" dirty="0" smtClean="0"/>
              <a:t>性能需求</a:t>
            </a:r>
            <a:endParaRPr lang="en-US" altLang="zh-CN" sz="2400" dirty="0" smtClean="0"/>
          </a:p>
          <a:p>
            <a:r>
              <a:rPr lang="zh-CN" altLang="en-US" sz="2400" dirty="0"/>
              <a:t>林</a:t>
            </a:r>
            <a:r>
              <a:rPr lang="zh-CN" altLang="en-US" sz="2400" dirty="0" smtClean="0"/>
              <a:t>达意 </a:t>
            </a:r>
            <a:r>
              <a:rPr lang="en-US" altLang="zh-CN" sz="2400" dirty="0" smtClean="0"/>
              <a:t>04111002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什么是 唐医生？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800" dirty="0" smtClean="0"/>
              <a:t>What</a:t>
            </a:r>
            <a:r>
              <a:rPr lang="zh-CN" altLang="en-US" sz="2800" dirty="0" smtClean="0"/>
              <a:t>？</a:t>
            </a:r>
            <a:endParaRPr 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828799"/>
            <a:ext cx="9252520" cy="4696545"/>
          </a:xfrm>
        </p:spPr>
        <p:txBody>
          <a:bodyPr>
            <a:normAutofit/>
          </a:bodyPr>
          <a:lstStyle/>
          <a:p>
            <a:r>
              <a:rPr lang="zh-CN" altLang="zh-CN" sz="2800" b="1" dirty="0" smtClean="0">
                <a:solidFill>
                  <a:srgbClr val="C00000"/>
                </a:solidFill>
              </a:rPr>
              <a:t>自助</a:t>
            </a:r>
            <a:r>
              <a:rPr lang="zh-CN" altLang="zh-CN" sz="2800" dirty="0"/>
              <a:t>血糖监测</a:t>
            </a:r>
            <a:r>
              <a:rPr lang="zh-CN" altLang="zh-CN" sz="2800" dirty="0" smtClean="0"/>
              <a:t>系统</a:t>
            </a:r>
            <a:endParaRPr lang="en-US" altLang="zh-CN" sz="2800" dirty="0" smtClean="0"/>
          </a:p>
          <a:p>
            <a:r>
              <a:rPr lang="zh-CN" altLang="zh-CN" sz="2800" dirty="0" smtClean="0"/>
              <a:t>通过</a:t>
            </a:r>
            <a:r>
              <a:rPr lang="zh-CN" altLang="zh-CN" sz="2800" dirty="0"/>
              <a:t>采集端、手机端、云端与</a:t>
            </a:r>
            <a:r>
              <a:rPr lang="en-US" altLang="zh-CN" sz="2800" dirty="0"/>
              <a:t>Web</a:t>
            </a:r>
            <a:r>
              <a:rPr lang="zh-CN" altLang="zh-CN" sz="2800" dirty="0"/>
              <a:t>端四端协作，实现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便捷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高效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安全</a:t>
            </a:r>
            <a:r>
              <a:rPr lang="zh-CN" altLang="zh-CN" sz="2800" dirty="0"/>
              <a:t>的个人用户血糖监测预警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b="1" dirty="0" smtClean="0">
                <a:solidFill>
                  <a:srgbClr val="C00000"/>
                </a:solidFill>
              </a:rPr>
              <a:t>手机</a:t>
            </a:r>
            <a:r>
              <a:rPr lang="zh-CN" altLang="zh-CN" sz="2800" b="1" dirty="0">
                <a:solidFill>
                  <a:srgbClr val="C00000"/>
                </a:solidFill>
              </a:rPr>
              <a:t>端</a:t>
            </a:r>
            <a:r>
              <a:rPr lang="zh-CN" altLang="zh-CN" sz="2800" dirty="0"/>
              <a:t>通过与</a:t>
            </a:r>
            <a:r>
              <a:rPr lang="zh-CN" altLang="zh-CN" sz="2800" b="1" dirty="0">
                <a:solidFill>
                  <a:srgbClr val="C00000"/>
                </a:solidFill>
              </a:rPr>
              <a:t>采集端</a:t>
            </a:r>
            <a:r>
              <a:rPr lang="zh-CN" altLang="zh-CN" sz="2800" dirty="0"/>
              <a:t>设备通信获取用户即时血糖数据，并实时同步至云端</a:t>
            </a:r>
            <a:r>
              <a:rPr lang="zh-CN" altLang="zh-CN" sz="2800" dirty="0" smtClean="0"/>
              <a:t>存储</a:t>
            </a:r>
            <a:endParaRPr lang="en-US" altLang="zh-CN" sz="2800" dirty="0" smtClean="0"/>
          </a:p>
          <a:p>
            <a:r>
              <a:rPr lang="zh-CN" altLang="zh-CN" sz="2800" b="1" dirty="0" smtClean="0">
                <a:solidFill>
                  <a:srgbClr val="C00000"/>
                </a:solidFill>
              </a:rPr>
              <a:t>云端</a:t>
            </a:r>
            <a:r>
              <a:rPr lang="zh-CN" altLang="zh-CN" sz="2800" dirty="0"/>
              <a:t>进行进一步分析，判断趋势，给出提示或向指定联系人发出预警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同时</a:t>
            </a:r>
            <a:r>
              <a:rPr lang="zh-CN" altLang="zh-CN" sz="2800" dirty="0"/>
              <a:t>，用户的个人医生可通过</a:t>
            </a:r>
            <a:r>
              <a:rPr lang="en-US" altLang="zh-CN" sz="2800" b="1" dirty="0">
                <a:solidFill>
                  <a:srgbClr val="C00000"/>
                </a:solidFill>
              </a:rPr>
              <a:t>Web</a:t>
            </a:r>
            <a:r>
              <a:rPr lang="zh-CN" altLang="zh-CN" sz="2800" b="1" dirty="0">
                <a:solidFill>
                  <a:srgbClr val="C00000"/>
                </a:solidFill>
              </a:rPr>
              <a:t>端</a:t>
            </a:r>
            <a:r>
              <a:rPr lang="zh-CN" altLang="zh-CN" sz="2800" dirty="0"/>
              <a:t>查看病人血糖监测数据，记录病历，并给出专业的诊断意见。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699" y="466522"/>
            <a:ext cx="3932237" cy="802238"/>
          </a:xfrm>
        </p:spPr>
        <p:txBody>
          <a:bodyPr/>
          <a:lstStyle/>
          <a:p>
            <a:r>
              <a:rPr lang="zh-CN" altLang="en-US" dirty="0" smtClean="0"/>
              <a:t>系统功能结构图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7173761" y="1652814"/>
            <a:ext cx="4850111" cy="5589240"/>
          </a:xfrm>
        </p:spPr>
        <p:txBody>
          <a:bodyPr>
            <a:normAutofit/>
          </a:bodyPr>
          <a:lstStyle/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采集数据：采集端通过分析试纸给出血糖</a:t>
            </a:r>
            <a:r>
              <a:rPr lang="zh-CN" altLang="zh-CN" sz="2000" dirty="0" smtClean="0">
                <a:solidFill>
                  <a:schemeClr val="bg1"/>
                </a:solidFill>
              </a:rPr>
              <a:t>值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zh-CN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传输数据：采集端将数据传输到手机</a:t>
            </a:r>
            <a:r>
              <a:rPr lang="zh-CN" altLang="zh-CN" sz="2000" dirty="0" smtClean="0">
                <a:solidFill>
                  <a:schemeClr val="bg1"/>
                </a:solidFill>
              </a:rPr>
              <a:t>端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pic>
        <p:nvPicPr>
          <p:cNvPr id="1026" name="图示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21" r="-14021" b="-79"/>
          <a:stretch>
            <a:fillRect/>
          </a:stretch>
        </p:blipFill>
        <p:spPr bwMode="auto">
          <a:xfrm>
            <a:off x="-960784" y="764704"/>
            <a:ext cx="8856984" cy="533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4"/>
          <p:cNvSpPr txBox="1">
            <a:spLocks/>
          </p:cNvSpPr>
          <p:nvPr/>
        </p:nvSpPr>
        <p:spPr>
          <a:xfrm>
            <a:off x="7173761" y="1671696"/>
            <a:ext cx="4850111" cy="558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账户控制：绑定手机号，设置监护人，设置</a:t>
            </a:r>
            <a:r>
              <a:rPr lang="zh-CN" altLang="zh-CN" sz="2000" dirty="0" smtClean="0">
                <a:solidFill>
                  <a:schemeClr val="bg1"/>
                </a:solidFill>
              </a:rPr>
              <a:t>系统参数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zh-CN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单次采集记录：获取采集端数据，用户补充进食、用药、运动等数据，同步至</a:t>
            </a:r>
            <a:r>
              <a:rPr lang="zh-CN" altLang="zh-CN" sz="2000" dirty="0" smtClean="0">
                <a:solidFill>
                  <a:schemeClr val="bg1"/>
                </a:solidFill>
              </a:rPr>
              <a:t>云端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zh-CN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查询历史数据：对选定时间段历史数据进行</a:t>
            </a:r>
            <a:r>
              <a:rPr lang="zh-CN" altLang="zh-CN" sz="2000" dirty="0" smtClean="0">
                <a:solidFill>
                  <a:schemeClr val="bg1"/>
                </a:solidFill>
              </a:rPr>
              <a:t>查询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zh-CN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健康提示：对单次采集结果给出健康</a:t>
            </a:r>
            <a:r>
              <a:rPr lang="zh-CN" altLang="zh-CN" sz="2000" dirty="0" smtClean="0">
                <a:solidFill>
                  <a:schemeClr val="bg1"/>
                </a:solidFill>
              </a:rPr>
              <a:t>提示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zh-CN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采血提醒：根据７点测量法提醒用户采血</a:t>
            </a:r>
          </a:p>
        </p:txBody>
      </p:sp>
      <p:sp>
        <p:nvSpPr>
          <p:cNvPr id="9" name="文本占位符 4"/>
          <p:cNvSpPr txBox="1">
            <a:spLocks/>
          </p:cNvSpPr>
          <p:nvPr/>
        </p:nvSpPr>
        <p:spPr>
          <a:xfrm>
            <a:off x="7199614" y="1652814"/>
            <a:ext cx="4850111" cy="558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数据记录：将数据存入数据库</a:t>
            </a: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1"/>
                </a:solidFill>
              </a:rPr>
              <a:t>响应</a:t>
            </a:r>
            <a:r>
              <a:rPr lang="zh-CN" altLang="zh-CN" sz="2000" dirty="0">
                <a:solidFill>
                  <a:schemeClr val="bg1"/>
                </a:solidFill>
              </a:rPr>
              <a:t>查询：接受手机端查询请求并返回查询结果</a:t>
            </a: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1"/>
                </a:solidFill>
              </a:rPr>
              <a:t>数据分析</a:t>
            </a:r>
            <a:r>
              <a:rPr lang="zh-CN" altLang="zh-CN" sz="2000" dirty="0">
                <a:solidFill>
                  <a:schemeClr val="bg1"/>
                </a:solidFill>
              </a:rPr>
              <a:t>：根据模型处理数据，给出健康提示或向监护人发出预警</a:t>
            </a:r>
          </a:p>
        </p:txBody>
      </p:sp>
      <p:sp>
        <p:nvSpPr>
          <p:cNvPr id="10" name="文本占位符 4"/>
          <p:cNvSpPr txBox="1">
            <a:spLocks/>
          </p:cNvSpPr>
          <p:nvPr/>
        </p:nvSpPr>
        <p:spPr>
          <a:xfrm>
            <a:off x="7147908" y="1631182"/>
            <a:ext cx="4850111" cy="558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None/>
              <a:defRPr lang="zh-CN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zh-CN" sz="2000" dirty="0">
                <a:solidFill>
                  <a:schemeClr val="bg1"/>
                </a:solidFill>
              </a:rPr>
              <a:t>数据查询：医生查询病人历史数据</a:t>
            </a: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1"/>
                </a:solidFill>
              </a:rPr>
              <a:t>病历</a:t>
            </a:r>
            <a:r>
              <a:rPr lang="zh-CN" altLang="zh-CN" sz="2000" dirty="0">
                <a:solidFill>
                  <a:schemeClr val="bg1"/>
                </a:solidFill>
              </a:rPr>
              <a:t>记录：医生记录病历</a:t>
            </a:r>
          </a:p>
          <a:p>
            <a:pPr lvl="1"/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1"/>
                </a:solidFill>
              </a:rPr>
              <a:t>诊断</a:t>
            </a:r>
            <a:r>
              <a:rPr lang="zh-CN" altLang="zh-CN" sz="2000" dirty="0">
                <a:solidFill>
                  <a:schemeClr val="bg1"/>
                </a:solidFill>
              </a:rPr>
              <a:t>意见推送：医生给出针对性诊断意见，推送给手机端</a:t>
            </a:r>
          </a:p>
        </p:txBody>
      </p:sp>
    </p:spTree>
    <p:extLst>
      <p:ext uri="{BB962C8B-B14F-4D97-AF65-F5344CB8AC3E}">
        <p14:creationId xmlns:p14="http://schemas.microsoft.com/office/powerpoint/2010/main" val="2081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uiExpand="1" build="p"/>
      <p:bldP spid="7" grpId="1" build="allAtOnce"/>
      <p:bldP spid="9" grpId="0" uiExpand="1" build="p"/>
      <p:bldP spid="9" grpId="1" build="allAtOnce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Actors &amp; </a:t>
            </a:r>
            <a:r>
              <a:rPr lang="zh-CN" altLang="en-US" dirty="0" smtClean="0"/>
              <a:t>假设和依赖关系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1424" y="1844824"/>
            <a:ext cx="10585176" cy="484056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Actors: </a:t>
            </a:r>
          </a:p>
          <a:p>
            <a:pPr lvl="1"/>
            <a:r>
              <a:rPr lang="zh-CN" altLang="en-US" sz="2400" dirty="0"/>
              <a:t>受监护者：定时采血，测量记录，查询历史，接收建议，账户控制</a:t>
            </a:r>
          </a:p>
          <a:p>
            <a:pPr lvl="1"/>
            <a:r>
              <a:rPr lang="zh-CN" altLang="en-US" sz="2400" dirty="0"/>
              <a:t>医生：查询历史，记录病历，给出建议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假设和依赖关系：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C/S</a:t>
            </a:r>
            <a:r>
              <a:rPr lang="zh-CN" altLang="en-US" sz="2400" dirty="0"/>
              <a:t>，</a:t>
            </a:r>
            <a:r>
              <a:rPr lang="en-US" altLang="zh-CN" sz="2400" dirty="0"/>
              <a:t>B/S</a:t>
            </a:r>
            <a:r>
              <a:rPr lang="zh-CN" altLang="en-US" sz="2400" dirty="0"/>
              <a:t>结合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手机端支持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2.3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版本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云端</a:t>
            </a:r>
            <a:r>
              <a:rPr lang="zh-CN" altLang="en-US" sz="2400" dirty="0"/>
              <a:t>与</a:t>
            </a:r>
            <a:r>
              <a:rPr lang="en-US" altLang="zh-CN" sz="2400" dirty="0"/>
              <a:t>Web</a:t>
            </a:r>
            <a:r>
              <a:rPr lang="zh-CN" altLang="en-US" sz="2400" dirty="0"/>
              <a:t>端基于</a:t>
            </a:r>
            <a:r>
              <a:rPr lang="en-US" altLang="zh-CN" sz="2400" dirty="0"/>
              <a:t>LAMP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Linux+Apache+MySQL+PHP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架构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依赖</a:t>
            </a:r>
            <a:r>
              <a:rPr lang="zh-CN" altLang="en-US" sz="2400" dirty="0"/>
              <a:t>稳定可靠的广域网环境，且仅在广域网可靠的情况下才能正常使用。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759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功能需求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系统用例总图</a:t>
            </a:r>
            <a:endParaRPr lang="zh-CN" altLang="en-US" sz="2000" dirty="0"/>
          </a:p>
        </p:txBody>
      </p:sp>
      <p:pic>
        <p:nvPicPr>
          <p:cNvPr id="2050" name="Picture 2" descr="绘图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60648"/>
            <a:ext cx="6620221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2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99674" y="460202"/>
            <a:ext cx="3932237" cy="719175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采集</a:t>
            </a:r>
            <a:r>
              <a:rPr lang="zh-CN" altLang="en-US" sz="4400" dirty="0" smtClean="0"/>
              <a:t>端用例图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7461740" y="1844824"/>
            <a:ext cx="4208104" cy="3960440"/>
          </a:xfrm>
        </p:spPr>
        <p:txBody>
          <a:bodyPr>
            <a:normAutofit/>
          </a:bodyPr>
          <a:lstStyle/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 smtClean="0">
                <a:solidFill>
                  <a:schemeClr val="bg1"/>
                </a:solidFill>
              </a:rPr>
              <a:t>基本事件</a:t>
            </a:r>
            <a:r>
              <a:rPr lang="zh-CN" altLang="zh-CN" sz="1800" b="1" dirty="0">
                <a:solidFill>
                  <a:schemeClr val="bg1"/>
                </a:solidFill>
              </a:rPr>
              <a:t>流描述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00" dirty="0"/>
              <a:t>受监护者用温水清洗双手并用</a:t>
            </a:r>
            <a:r>
              <a:rPr lang="en-US" altLang="zh-CN" sz="1800" dirty="0"/>
              <a:t>75%</a:t>
            </a:r>
            <a:r>
              <a:rPr lang="zh-CN" altLang="zh-CN" sz="1800" dirty="0"/>
              <a:t>酒精棉球消毒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00" dirty="0"/>
              <a:t>受监护者将试纸插入采集端，用采血针在消毒部位采血并吸入试纸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00" dirty="0"/>
              <a:t>采集端化验试纸并得到数据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00" dirty="0"/>
              <a:t>采集端将数据发送到移动</a:t>
            </a:r>
            <a:r>
              <a:rPr lang="zh-CN" altLang="zh-CN" sz="1800" dirty="0" smtClean="0"/>
              <a:t>端</a:t>
            </a:r>
            <a:endParaRPr lang="en-US" altLang="zh-CN" sz="1800" dirty="0" smtClean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zh-CN" sz="1800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 smtClean="0">
                <a:solidFill>
                  <a:schemeClr val="bg1"/>
                </a:solidFill>
              </a:rPr>
              <a:t>备选</a:t>
            </a:r>
            <a:r>
              <a:rPr lang="zh-CN" altLang="zh-CN" sz="1800" b="1" dirty="0">
                <a:solidFill>
                  <a:schemeClr val="bg1"/>
                </a:solidFill>
              </a:rPr>
              <a:t>事件流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00" dirty="0"/>
              <a:t>若采集端与移动端连接失败，则用户手动输入测量值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45771"/>
            <a:ext cx="6455681" cy="145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99674" y="460202"/>
            <a:ext cx="3932237" cy="719175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移动端用例图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7461740" y="1268760"/>
            <a:ext cx="4208104" cy="5112568"/>
          </a:xfrm>
        </p:spPr>
        <p:txBody>
          <a:bodyPr>
            <a:normAutofit fontScale="92500" lnSpcReduction="10000"/>
          </a:bodyPr>
          <a:lstStyle/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 smtClean="0">
                <a:solidFill>
                  <a:schemeClr val="bg1"/>
                </a:solidFill>
              </a:rPr>
              <a:t>基本事件</a:t>
            </a:r>
            <a:r>
              <a:rPr lang="zh-CN" altLang="zh-CN" sz="1800" b="1" dirty="0">
                <a:solidFill>
                  <a:schemeClr val="bg1"/>
                </a:solidFill>
              </a:rPr>
              <a:t>流描述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启动移动端应用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账户设置：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	进入设置界面，配置设置信息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	保存并返回上一界面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采集记录：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	获得采集端采血测量数据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	提示用户补充饮食、用药、运动等其他数据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	提交本次记录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历史记录查询：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	设置查询时间段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	获取并显示时间段内所有数据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zh-CN" sz="1800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 smtClean="0">
                <a:solidFill>
                  <a:schemeClr val="bg1"/>
                </a:solidFill>
              </a:rPr>
              <a:t>备选</a:t>
            </a:r>
            <a:r>
              <a:rPr lang="zh-CN" altLang="zh-CN" sz="1800" b="1" dirty="0">
                <a:solidFill>
                  <a:schemeClr val="bg1"/>
                </a:solidFill>
              </a:rPr>
              <a:t>事件流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若操作失败，连接或网络中断，给出相应提示</a:t>
            </a:r>
            <a:endParaRPr lang="zh-CN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268760"/>
            <a:ext cx="664470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8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99674" y="460202"/>
            <a:ext cx="3932237" cy="719175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Web</a:t>
            </a:r>
            <a:r>
              <a:rPr lang="zh-CN" altLang="en-US" sz="4400" dirty="0" smtClean="0"/>
              <a:t>端用例图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7461740" y="1268760"/>
            <a:ext cx="4208104" cy="5112568"/>
          </a:xfrm>
        </p:spPr>
        <p:txBody>
          <a:bodyPr>
            <a:normAutofit/>
          </a:bodyPr>
          <a:lstStyle/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 smtClean="0">
                <a:solidFill>
                  <a:schemeClr val="bg1"/>
                </a:solidFill>
              </a:rPr>
              <a:t>基本事件</a:t>
            </a:r>
            <a:r>
              <a:rPr lang="zh-CN" altLang="zh-CN" sz="1800" b="1" dirty="0">
                <a:solidFill>
                  <a:schemeClr val="bg1"/>
                </a:solidFill>
              </a:rPr>
              <a:t>流描述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医生进入</a:t>
            </a:r>
            <a:r>
              <a:rPr lang="en-US" altLang="zh-CN" sz="1800" dirty="0"/>
              <a:t>Web</a:t>
            </a:r>
            <a:r>
              <a:rPr lang="zh-CN" altLang="en-US" sz="1800" dirty="0"/>
              <a:t>端页面并登陆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病人数据查询：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医生选择该功能，查看到病人监控数据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病历记录：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医生填写病历并保存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/>
              <a:t>诊断</a:t>
            </a:r>
            <a:r>
              <a:rPr lang="zh-CN" altLang="en-US" sz="1800" dirty="0"/>
              <a:t>意见推送：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医生</a:t>
            </a:r>
            <a:r>
              <a:rPr lang="zh-CN" altLang="en-US" sz="1800" dirty="0"/>
              <a:t>填写诊断意见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医生</a:t>
            </a:r>
            <a:r>
              <a:rPr lang="zh-CN" altLang="en-US" sz="1800" dirty="0"/>
              <a:t>点击发送，系统将意见推送至受监护人与监护人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zh-CN" sz="1800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 smtClean="0">
                <a:solidFill>
                  <a:schemeClr val="bg1"/>
                </a:solidFill>
              </a:rPr>
              <a:t>备选</a:t>
            </a:r>
            <a:r>
              <a:rPr lang="zh-CN" altLang="zh-CN" sz="1800" b="1" dirty="0">
                <a:solidFill>
                  <a:schemeClr val="bg1"/>
                </a:solidFill>
              </a:rPr>
              <a:t>事件流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/>
              <a:t>无</a:t>
            </a:r>
            <a:endParaRPr lang="zh-CN" altLang="zh-CN" sz="18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268760"/>
            <a:ext cx="6657995" cy="328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0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医疗设计演示文稿(宽屏)</Template>
  <TotalTime>0</TotalTime>
  <Words>559</Words>
  <Application>Microsoft Office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幼圆</vt:lpstr>
      <vt:lpstr>Arial</vt:lpstr>
      <vt:lpstr>Franklin Gothic Medium</vt:lpstr>
      <vt:lpstr>Wingdings</vt:lpstr>
      <vt:lpstr>MedicalHealth_16x9</vt:lpstr>
      <vt:lpstr>唐医生 自助血糖 监测系统</vt:lpstr>
      <vt:lpstr>What?</vt:lpstr>
      <vt:lpstr>什么是 唐医生？ What？</vt:lpstr>
      <vt:lpstr>系统功能结构图</vt:lpstr>
      <vt:lpstr>Actors &amp; 假设和依赖关系</vt:lpstr>
      <vt:lpstr>功能需求</vt:lpstr>
      <vt:lpstr>采集端用例图</vt:lpstr>
      <vt:lpstr>移动端用例图</vt:lpstr>
      <vt:lpstr>Web端用例图</vt:lpstr>
      <vt:lpstr>性能需求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2014-03-24T09:13:40Z</dcterms:created>
  <dcterms:modified xsi:type="dcterms:W3CDTF">2014-04-02T08:31:08Z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