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4" r:id="rId3"/>
    <p:sldMasterId id="2147483688" r:id="rId4"/>
  </p:sldMasterIdLst>
  <p:notesMasterIdLst>
    <p:notesMasterId r:id="rId17"/>
  </p:notesMasterIdLst>
  <p:sldIdLst>
    <p:sldId id="256" r:id="rId5"/>
    <p:sldId id="284" r:id="rId6"/>
    <p:sldId id="285" r:id="rId7"/>
    <p:sldId id="263" r:id="rId8"/>
    <p:sldId id="268" r:id="rId9"/>
    <p:sldId id="269" r:id="rId10"/>
    <p:sldId id="270" r:id="rId11"/>
    <p:sldId id="262" r:id="rId12"/>
    <p:sldId id="271" r:id="rId13"/>
    <p:sldId id="272" r:id="rId14"/>
    <p:sldId id="273" r:id="rId15"/>
    <p:sldId id="283" r:id="rId1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66"/>
      </p:cViewPr>
      <p:guideLst>
        <p:guide orient="horz" pos="2153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69848" cy="6984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0578972D-70A1-4478-B59D-018AD602CD5A}" type="datetime1">
              <a:rPr lang="zh-CN" altLang="en-US"/>
              <a:pPr/>
              <a:t>2014/4/2</a:t>
            </a:fld>
            <a:endParaRPr lang="zh-CN" altLang="en-US" sz="1200"/>
          </a:p>
        </p:txBody>
      </p:sp>
      <p:sp>
        <p:nvSpPr>
          <p:cNvPr id="410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/>
              <a:t>单击此处编辑母版文本样式</a:t>
            </a:r>
          </a:p>
          <a:p>
            <a:pPr>
              <a:buFontTx/>
              <a:buNone/>
            </a:pPr>
            <a:r>
              <a:rPr lang="zh-CN"/>
              <a:t>第二级</a:t>
            </a:r>
          </a:p>
          <a:p>
            <a:pPr>
              <a:buFontTx/>
              <a:buNone/>
            </a:pPr>
            <a:r>
              <a:rPr lang="zh-CN"/>
              <a:t>第三级</a:t>
            </a:r>
          </a:p>
          <a:p>
            <a:pPr>
              <a:buFontTx/>
              <a:buNone/>
            </a:pPr>
            <a:r>
              <a:rPr lang="zh-CN"/>
              <a:t>第四级</a:t>
            </a:r>
          </a:p>
          <a:p>
            <a:pPr>
              <a:buFontTx/>
              <a:buNone/>
            </a:pPr>
            <a:r>
              <a:rPr lang="zh-CN"/>
              <a:t>第五级</a:t>
            </a:r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4103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A7E816B0-2240-4428-8FD3-AF334ADCC1D0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2395961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55081C-D7A9-4404-AF4C-C9CA7583453E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6F60E-F863-4846-A720-44DF27D746E4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03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55081C-D7A9-4404-AF4C-C9CA7583453E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CD4913-730E-4A48-BC9A-81EC245BACFC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13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600" y="98425"/>
            <a:ext cx="2514600" cy="6302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98425"/>
            <a:ext cx="7391400" cy="63023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55081C-D7A9-4404-AF4C-C9CA7583453E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AAD39D-ACE4-48FA-AC20-E3A4B25AA0EE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688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55188E-7F3C-4016-AFF0-682418861522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3EEED0-83F1-45AD-BCBE-994A145F4BFB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518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55188E-7F3C-4016-AFF0-682418861522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F080E7-C79F-404D-935A-F1FA03864FC2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412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55188E-7F3C-4016-AFF0-682418861522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F0FFF-7EA4-47C5-83D1-3F66694836A8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750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828800"/>
            <a:ext cx="44958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44958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55188E-7F3C-4016-AFF0-682418861522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77E79-A2A1-4B85-995C-F80889B18116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622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55188E-7F3C-4016-AFF0-682418861522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7A234E-206E-4C4A-9DA0-B309C108C367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73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55188E-7F3C-4016-AFF0-682418861522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5EB52-1E5A-467F-B61C-8BEB22E32CC9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900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55188E-7F3C-4016-AFF0-682418861522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DAF324-B8EC-4905-9F69-DF80448F2527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07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55188E-7F3C-4016-AFF0-682418861522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DDABE7-F5CD-4EBA-BCE7-E7209DDBECA6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46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55081C-D7A9-4404-AF4C-C9CA7583453E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65ABF-5A36-4146-8BD8-FB4F289211A5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4802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55188E-7F3C-4016-AFF0-682418861522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A16F0-02A0-4ACD-8719-7E60E9CF5234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564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55188E-7F3C-4016-AFF0-682418861522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08D15-DF78-4FA9-811D-435079AF5F01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8044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600" y="98425"/>
            <a:ext cx="2514600" cy="6302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98425"/>
            <a:ext cx="7391400" cy="63023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55188E-7F3C-4016-AFF0-682418861522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2A582-5011-45B1-B6A1-BC393AAF3940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5461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A442E-8AD5-424B-9192-2F37D8374E72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73400E-FA44-47F4-9557-4D84187E5D63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527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A442E-8AD5-424B-9192-2F37D8374E72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9A9437-32D0-404D-9DE4-C0B216DEF406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879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A442E-8AD5-424B-9192-2F37D8374E72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BD3B9D-5C58-4334-8F54-19F9AF4624CC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6819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828800"/>
            <a:ext cx="44958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44958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A442E-8AD5-424B-9192-2F37D8374E72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2C234-1BB6-436F-8460-2C00EEBE520B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4213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A442E-8AD5-424B-9192-2F37D8374E72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23F17-1EC1-42AA-8207-9C4F1E878019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497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A442E-8AD5-424B-9192-2F37D8374E72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2A2107-DACF-40D3-A6F4-79CCBBCC8189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8838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A442E-8AD5-424B-9192-2F37D8374E72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52461-7A7B-4601-9504-342339B2C12C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01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55081C-D7A9-4404-AF4C-C9CA7583453E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2584CF-E7BF-47E2-95BD-527E43F5B32F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8159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A442E-8AD5-424B-9192-2F37D8374E72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3ECED-BAD1-4FBE-A2B6-2CDC2B0516A6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8322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A442E-8AD5-424B-9192-2F37D8374E72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E8D6E-A40B-474C-947B-03D955B93A0C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4485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A442E-8AD5-424B-9192-2F37D8374E72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20605B-8453-434B-AF5E-25E046DE5763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5712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600" y="98425"/>
            <a:ext cx="2514600" cy="6302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98425"/>
            <a:ext cx="7391400" cy="63023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A442E-8AD5-424B-9192-2F37D8374E72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B42117-54A8-4715-809C-E985EF5B3A89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9318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EKG 线" title="医疗图片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 latinLnBrk="0">
              <a:lnSpc>
                <a:spcPct val="80000"/>
              </a:lnSpc>
              <a:defRPr lang="zh-CN"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 latinLnBrk="0">
              <a:buNone/>
              <a:defRPr lang="zh-CN"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pic>
        <p:nvPicPr>
          <p:cNvPr id="1026" name="Picture 2" descr="http://ww3.sinaimg.cn/large/866327dajw1e576auxi0zj21b60vfwno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41"/>
          <a:stretch/>
        </p:blipFill>
        <p:spPr bwMode="auto">
          <a:xfrm>
            <a:off x="5188688" y="-1"/>
            <a:ext cx="702799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53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altLang="zh-CN">
                <a:solidFill>
                  <a:prstClr val="black"/>
                </a:solidFill>
              </a:rPr>
              <a:pPr/>
              <a:t>4/2/2014</a:t>
            </a:fld>
            <a:endParaRPr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/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>
                <a:solidFill>
                  <a:prstClr val="black"/>
                </a:solidFill>
              </a:rPr>
              <a:pPr/>
              <a:t>‹#›</a:t>
            </a:fld>
            <a:endParaRPr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54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 latinLnBrk="0">
              <a:lnSpc>
                <a:spcPct val="80000"/>
              </a:lnSpc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 cap="all" baseline="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1301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altLang="zh-CN">
                <a:solidFill>
                  <a:prstClr val="black"/>
                </a:solidFill>
              </a:rPr>
              <a:pPr/>
              <a:t>4/2/2014</a:t>
            </a:fld>
            <a:endParaRPr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/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>
                <a:solidFill>
                  <a:prstClr val="black"/>
                </a:solidFill>
              </a:rPr>
              <a:pPr/>
              <a:t>‹#›</a:t>
            </a:fld>
            <a:endParaRPr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49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9848" y="100584"/>
            <a:ext cx="10058400" cy="13258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 latinLnBrk="0">
              <a:buNone/>
              <a:defRPr lang="zh-CN"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 latinLnBrk="0">
              <a:buNone/>
              <a:defRPr lang="zh-CN"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altLang="zh-CN">
                <a:solidFill>
                  <a:prstClr val="black"/>
                </a:solidFill>
              </a:rPr>
              <a:pPr/>
              <a:t>4/2/2014</a:t>
            </a:fld>
            <a:endParaRPr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/>
              </a:solidFill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>
                <a:solidFill>
                  <a:prstClr val="black"/>
                </a:solidFill>
              </a:rPr>
              <a:pPr/>
              <a:t>‹#›</a:t>
            </a:fld>
            <a:endParaRPr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20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altLang="zh-CN">
                <a:solidFill>
                  <a:prstClr val="black"/>
                </a:solidFill>
              </a:rPr>
              <a:pPr/>
              <a:t>4/2/2014</a:t>
            </a:fld>
            <a:endParaRPr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/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>
                <a:solidFill>
                  <a:prstClr val="black"/>
                </a:solidFill>
              </a:rPr>
              <a:pPr/>
              <a:t>‹#›</a:t>
            </a:fld>
            <a:endParaRPr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41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828800"/>
            <a:ext cx="44958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44958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55081C-D7A9-4404-AF4C-C9CA7583453E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C5D67F-C7BC-45DF-BE3D-E376C3DE1235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0855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altLang="zh-CN">
                <a:solidFill>
                  <a:prstClr val="black"/>
                </a:solidFill>
              </a:rPr>
              <a:pPr/>
              <a:t>4/2/2014</a:t>
            </a:fld>
            <a:endParaRPr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>
                <a:solidFill>
                  <a:prstClr val="black"/>
                </a:solidFill>
              </a:rPr>
              <a:pPr/>
              <a:t>‹#›</a:t>
            </a:fld>
            <a:endParaRPr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45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 latinLnBrk="0">
              <a:defRPr lang="zh-CN"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3153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 latinLnBrk="0">
              <a:defRPr lang="zh-CN"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 latinLnBrk="0"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948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altLang="zh-CN">
                <a:solidFill>
                  <a:prstClr val="black"/>
                </a:solidFill>
              </a:rPr>
              <a:pPr/>
              <a:t>4/2/2014</a:t>
            </a:fld>
            <a:endParaRPr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/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>
                <a:solidFill>
                  <a:prstClr val="black"/>
                </a:solidFill>
              </a:rPr>
              <a:pPr/>
              <a:t>‹#›</a:t>
            </a:fld>
            <a:endParaRPr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3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altLang="zh-CN">
                <a:solidFill>
                  <a:prstClr val="black"/>
                </a:solidFill>
              </a:rPr>
              <a:pPr/>
              <a:t>4/2/2014</a:t>
            </a:fld>
            <a:endParaRPr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altLang="en-US">
              <a:solidFill>
                <a:prstClr val="black"/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>
                <a:solidFill>
                  <a:prstClr val="black"/>
                </a:solidFill>
              </a:rPr>
              <a:pPr/>
              <a:t>‹#›</a:t>
            </a:fld>
            <a:endParaRPr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00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55081C-D7A9-4404-AF4C-C9CA7583453E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1540B5-A020-46EC-8399-9682B2CF6651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09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55081C-D7A9-4404-AF4C-C9CA7583453E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A135C1-1C52-4D1C-840A-E50E21080524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65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55081C-D7A9-4404-AF4C-C9CA7583453E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B867F-0A5D-491F-BA28-316E00D89189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16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55081C-D7A9-4404-AF4C-C9CA7583453E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28B7-7AD4-418F-892D-F6AD6EE0D41E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478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55081C-D7A9-4404-AF4C-C9CA7583453E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50DF3-AD41-4114-A9E6-05928E8ABBB2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44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D9D9D9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红色条"/>
          <p:cNvSpPr>
            <a:spLocks noChangeArrowheads="1"/>
          </p:cNvSpPr>
          <p:nvPr/>
        </p:nvSpPr>
        <p:spPr bwMode="auto">
          <a:xfrm>
            <a:off x="0" y="0"/>
            <a:ext cx="12188825" cy="1524000"/>
          </a:xfrm>
          <a:prstGeom prst="rect">
            <a:avLst/>
          </a:prstGeom>
          <a:gradFill rotWithShape="1">
            <a:gsLst>
              <a:gs pos="0">
                <a:srgbClr val="B82D2F"/>
              </a:gs>
              <a:gs pos="100000">
                <a:srgbClr val="89212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66800" y="98425"/>
            <a:ext cx="10058400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Franklin Gothic Medium" panose="020B0603020102020204" pitchFamily="34" charset="0"/>
              </a:rPr>
              <a:t>单击此处编辑母版标题样式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828800"/>
            <a:ext cx="9144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Franklin Gothic Medium" panose="020B0603020102020204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Franklin Gothic Medium" panose="020B0603020102020204" pitchFamily="34" charset="0"/>
              </a:rPr>
              <a:t>第二级</a:t>
            </a:r>
          </a:p>
          <a:p>
            <a:pPr lvl="2"/>
            <a:r>
              <a:rPr lang="zh-CN" smtClean="0">
                <a:sym typeface="Franklin Gothic Medium" panose="020B0603020102020204" pitchFamily="34" charset="0"/>
              </a:rPr>
              <a:t>第三级</a:t>
            </a:r>
          </a:p>
          <a:p>
            <a:pPr lvl="3"/>
            <a:r>
              <a:rPr lang="zh-CN" smtClean="0">
                <a:sym typeface="Franklin Gothic Medium" panose="020B0603020102020204" pitchFamily="34" charset="0"/>
              </a:rPr>
              <a:t>第四级</a:t>
            </a:r>
          </a:p>
          <a:p>
            <a:pPr lvl="4"/>
            <a:r>
              <a:rPr lang="zh-CN" smtClean="0">
                <a:sym typeface="Franklin Gothic Medium" panose="020B0603020102020204" pitchFamily="34" charset="0"/>
              </a:rPr>
              <a:t>第五级</a:t>
            </a:r>
          </a:p>
        </p:txBody>
      </p:sp>
      <p:sp>
        <p:nvSpPr>
          <p:cNvPr id="102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067800" y="6481763"/>
            <a:ext cx="1066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latin typeface="+mn-lt"/>
                <a:ea typeface="+mn-ea"/>
                <a:sym typeface="微软雅黑" panose="020B0503020204020204" pitchFamily="34" charset="-122"/>
              </a:defRPr>
            </a:lvl1pPr>
          </a:lstStyle>
          <a:p>
            <a:fld id="{DA55081C-D7A9-4404-AF4C-C9CA7583453E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6800" y="6481763"/>
            <a:ext cx="78486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latin typeface="+mn-lt"/>
                <a:ea typeface="+mn-ea"/>
                <a:sym typeface="微软雅黑" panose="020B0503020204020204" pitchFamily="34" charset="-122"/>
              </a:defRPr>
            </a:lvl1pPr>
          </a:lstStyle>
          <a:p>
            <a:endParaRPr lang="zh-CN" altLang="zh-CN"/>
          </a:p>
        </p:txBody>
      </p:sp>
      <p:sp>
        <p:nvSpPr>
          <p:cNvPr id="1031" name="幻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287000" y="6481763"/>
            <a:ext cx="8382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latin typeface="+mn-lt"/>
                <a:ea typeface="+mn-ea"/>
                <a:sym typeface="微软雅黑" panose="020B0503020204020204" pitchFamily="34" charset="-122"/>
              </a:defRPr>
            </a:lvl1pPr>
          </a:lstStyle>
          <a:p>
            <a:fld id="{CE697750-5FB4-489A-96F0-64F39D1A24DD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sldNum="0" hdr="0" ftr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  <a:sym typeface="Franklin Gothic Medium" panose="020B0603020102020204" pitchFamily="34" charset="0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Franklin Gothic Medium" panose="020B0603020102020204" pitchFamily="34" charset="0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Franklin Gothic Medium" panose="020B0603020102020204" pitchFamily="34" charset="0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Franklin Gothic Medium" panose="020B0603020102020204" pitchFamily="34" charset="0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Franklin Gothic Medium" panose="020B060302010202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Franklin Gothic Medium" panose="020B060302010202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Franklin Gothic Medium" panose="020B060302010202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Franklin Gothic Medium" panose="020B060302010202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Franklin Gothic Medium" panose="020B06030201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400" kern="1200">
          <a:solidFill>
            <a:srgbClr val="3F3F3F"/>
          </a:solidFill>
          <a:latin typeface="+mn-lt"/>
          <a:ea typeface="+mn-ea"/>
          <a:cs typeface="+mn-cs"/>
          <a:sym typeface="Franklin Gothic Medium" panose="020B0603020102020204" pitchFamily="34" charset="0"/>
        </a:defRPr>
      </a:lvl1pPr>
      <a:lvl2pPr marL="457200" indent="-22860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200" kern="1200">
          <a:solidFill>
            <a:srgbClr val="3F3F3F"/>
          </a:solidFill>
          <a:latin typeface="+mn-lt"/>
          <a:ea typeface="+mn-ea"/>
          <a:cs typeface="+mn-cs"/>
          <a:sym typeface="Franklin Gothic Medium" panose="020B0603020102020204" pitchFamily="34" charset="0"/>
        </a:defRPr>
      </a:lvl2pPr>
      <a:lvl3pPr marL="685800" indent="-182563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 kern="1200">
          <a:solidFill>
            <a:srgbClr val="3F3F3F"/>
          </a:solidFill>
          <a:latin typeface="+mn-lt"/>
          <a:ea typeface="+mn-ea"/>
          <a:cs typeface="+mn-cs"/>
          <a:sym typeface="Franklin Gothic Medium" panose="020B0603020102020204" pitchFamily="34" charset="0"/>
        </a:defRPr>
      </a:lvl3pPr>
      <a:lvl4pPr marL="868363" indent="-182563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Wingdings" panose="05000000000000000000" pitchFamily="2" charset="2"/>
        <a:buChar char="§"/>
        <a:defRPr kern="1200">
          <a:solidFill>
            <a:srgbClr val="3F3F3F"/>
          </a:solidFill>
          <a:latin typeface="+mn-lt"/>
          <a:ea typeface="+mn-ea"/>
          <a:cs typeface="+mn-cs"/>
          <a:sym typeface="Franklin Gothic Medium" panose="020B0603020102020204" pitchFamily="34" charset="0"/>
        </a:defRPr>
      </a:lvl4pPr>
      <a:lvl5pPr marL="1050925" indent="-180975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Wingdings" panose="05000000000000000000" pitchFamily="2" charset="2"/>
        <a:buChar char="§"/>
        <a:defRPr sz="1600" kern="1200">
          <a:solidFill>
            <a:srgbClr val="3F3F3F"/>
          </a:solidFill>
          <a:latin typeface="+mn-lt"/>
          <a:ea typeface="+mn-ea"/>
          <a:cs typeface="+mn-cs"/>
          <a:sym typeface="Franklin Gothic Medium" panose="020B06030201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D9D9D9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红色条"/>
          <p:cNvSpPr>
            <a:spLocks noChangeArrowheads="1"/>
          </p:cNvSpPr>
          <p:nvPr/>
        </p:nvSpPr>
        <p:spPr bwMode="auto">
          <a:xfrm>
            <a:off x="0" y="0"/>
            <a:ext cx="12188825" cy="1524000"/>
          </a:xfrm>
          <a:prstGeom prst="rect">
            <a:avLst/>
          </a:prstGeom>
          <a:gradFill rotWithShape="1">
            <a:gsLst>
              <a:gs pos="0">
                <a:srgbClr val="B82D2F"/>
              </a:gs>
              <a:gs pos="100000">
                <a:srgbClr val="89212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1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66800" y="98425"/>
            <a:ext cx="10058400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Franklin Gothic Medium" panose="020B0603020102020204" pitchFamily="34" charset="0"/>
              </a:rPr>
              <a:t>单击此处编辑母版标题样式</a:t>
            </a:r>
          </a:p>
        </p:txBody>
      </p:sp>
      <p:sp>
        <p:nvSpPr>
          <p:cNvPr id="205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828800"/>
            <a:ext cx="9144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Franklin Gothic Medium" panose="020B0603020102020204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Franklin Gothic Medium" panose="020B0603020102020204" pitchFamily="34" charset="0"/>
              </a:rPr>
              <a:t>第二级</a:t>
            </a:r>
          </a:p>
          <a:p>
            <a:pPr lvl="2"/>
            <a:r>
              <a:rPr lang="zh-CN" smtClean="0">
                <a:sym typeface="Franklin Gothic Medium" panose="020B0603020102020204" pitchFamily="34" charset="0"/>
              </a:rPr>
              <a:t>第三级</a:t>
            </a:r>
          </a:p>
          <a:p>
            <a:pPr lvl="3"/>
            <a:r>
              <a:rPr lang="zh-CN" smtClean="0">
                <a:sym typeface="Franklin Gothic Medium" panose="020B0603020102020204" pitchFamily="34" charset="0"/>
              </a:rPr>
              <a:t>第四级</a:t>
            </a:r>
          </a:p>
          <a:p>
            <a:pPr lvl="4"/>
            <a:r>
              <a:rPr lang="zh-CN" smtClean="0">
                <a:sym typeface="Franklin Gothic Medium" panose="020B0603020102020204" pitchFamily="34" charset="0"/>
              </a:rPr>
              <a:t>第五级</a:t>
            </a:r>
          </a:p>
        </p:txBody>
      </p:sp>
      <p:sp>
        <p:nvSpPr>
          <p:cNvPr id="2053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067800" y="6481763"/>
            <a:ext cx="1066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latin typeface="+mn-lt"/>
                <a:ea typeface="+mn-ea"/>
                <a:sym typeface="微软雅黑" panose="020B0503020204020204" pitchFamily="34" charset="-122"/>
              </a:defRPr>
            </a:lvl1pPr>
          </a:lstStyle>
          <a:p>
            <a:fld id="{4E55188E-7F3C-4016-AFF0-682418861522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4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6800" y="6481763"/>
            <a:ext cx="78486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latin typeface="+mn-lt"/>
                <a:ea typeface="+mn-ea"/>
                <a:sym typeface="微软雅黑" panose="020B0503020204020204" pitchFamily="34" charset="-122"/>
              </a:defRPr>
            </a:lvl1pPr>
          </a:lstStyle>
          <a:p>
            <a:endParaRPr lang="zh-CN" altLang="zh-CN"/>
          </a:p>
        </p:txBody>
      </p:sp>
      <p:sp>
        <p:nvSpPr>
          <p:cNvPr id="2055" name="幻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287000" y="6481763"/>
            <a:ext cx="8382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latin typeface="+mn-lt"/>
                <a:ea typeface="+mn-ea"/>
                <a:sym typeface="微软雅黑" panose="020B0503020204020204" pitchFamily="34" charset="-122"/>
              </a:defRPr>
            </a:lvl1pPr>
          </a:lstStyle>
          <a:p>
            <a:fld id="{09E52823-544B-4538-AAB0-C44B039DFB2D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ftr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  <a:sym typeface="Franklin Gothic Medium" panose="020B0603020102020204" pitchFamily="34" charset="0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Franklin Gothic Medium" panose="020B0603020102020204" pitchFamily="34" charset="0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Franklin Gothic Medium" panose="020B0603020102020204" pitchFamily="34" charset="0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Franklin Gothic Medium" panose="020B0603020102020204" pitchFamily="34" charset="0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Franklin Gothic Medium" panose="020B060302010202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Franklin Gothic Medium" panose="020B060302010202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Franklin Gothic Medium" panose="020B060302010202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Franklin Gothic Medium" panose="020B060302010202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Franklin Gothic Medium" panose="020B06030201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400" kern="1200">
          <a:solidFill>
            <a:srgbClr val="3F3F3F"/>
          </a:solidFill>
          <a:latin typeface="+mn-lt"/>
          <a:ea typeface="+mn-ea"/>
          <a:cs typeface="+mn-cs"/>
          <a:sym typeface="Franklin Gothic Medium" panose="020B0603020102020204" pitchFamily="34" charset="0"/>
        </a:defRPr>
      </a:lvl1pPr>
      <a:lvl2pPr marL="457200" indent="-22860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200" kern="1200">
          <a:solidFill>
            <a:srgbClr val="3F3F3F"/>
          </a:solidFill>
          <a:latin typeface="+mn-lt"/>
          <a:ea typeface="+mn-ea"/>
          <a:cs typeface="+mn-cs"/>
          <a:sym typeface="Franklin Gothic Medium" panose="020B0603020102020204" pitchFamily="34" charset="0"/>
        </a:defRPr>
      </a:lvl2pPr>
      <a:lvl3pPr marL="685800" indent="-182563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 kern="1200">
          <a:solidFill>
            <a:srgbClr val="3F3F3F"/>
          </a:solidFill>
          <a:latin typeface="+mn-lt"/>
          <a:ea typeface="+mn-ea"/>
          <a:cs typeface="+mn-cs"/>
          <a:sym typeface="Franklin Gothic Medium" panose="020B0603020102020204" pitchFamily="34" charset="0"/>
        </a:defRPr>
      </a:lvl3pPr>
      <a:lvl4pPr marL="868363" indent="-182563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Wingdings" panose="05000000000000000000" pitchFamily="2" charset="2"/>
        <a:buChar char="§"/>
        <a:defRPr kern="1200">
          <a:solidFill>
            <a:srgbClr val="3F3F3F"/>
          </a:solidFill>
          <a:latin typeface="+mn-lt"/>
          <a:ea typeface="+mn-ea"/>
          <a:cs typeface="+mn-cs"/>
          <a:sym typeface="Franklin Gothic Medium" panose="020B0603020102020204" pitchFamily="34" charset="0"/>
        </a:defRPr>
      </a:lvl4pPr>
      <a:lvl5pPr marL="1050925" indent="-180975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Wingdings" panose="05000000000000000000" pitchFamily="2" charset="2"/>
        <a:buChar char="§"/>
        <a:defRPr sz="1600" kern="1200">
          <a:solidFill>
            <a:srgbClr val="3F3F3F"/>
          </a:solidFill>
          <a:latin typeface="+mn-lt"/>
          <a:ea typeface="+mn-ea"/>
          <a:cs typeface="+mn-cs"/>
          <a:sym typeface="Franklin Gothic Medium" panose="020B06030201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D9D9D9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红色条"/>
          <p:cNvSpPr>
            <a:spLocks noChangeArrowheads="1"/>
          </p:cNvSpPr>
          <p:nvPr/>
        </p:nvSpPr>
        <p:spPr bwMode="auto">
          <a:xfrm>
            <a:off x="0" y="0"/>
            <a:ext cx="12188825" cy="1524000"/>
          </a:xfrm>
          <a:prstGeom prst="rect">
            <a:avLst/>
          </a:prstGeom>
          <a:gradFill rotWithShape="1">
            <a:gsLst>
              <a:gs pos="0">
                <a:srgbClr val="B82D2F"/>
              </a:gs>
              <a:gs pos="100000">
                <a:srgbClr val="89212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5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66800" y="98425"/>
            <a:ext cx="10058400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Franklin Gothic Medium" panose="020B0603020102020204" pitchFamily="34" charset="0"/>
              </a:rPr>
              <a:t>单击此处编辑母版标题样式</a:t>
            </a:r>
          </a:p>
        </p:txBody>
      </p:sp>
      <p:sp>
        <p:nvSpPr>
          <p:cNvPr id="3076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828800"/>
            <a:ext cx="9144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Franklin Gothic Medium" panose="020B0603020102020204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Franklin Gothic Medium" panose="020B0603020102020204" pitchFamily="34" charset="0"/>
              </a:rPr>
              <a:t>第二级</a:t>
            </a:r>
          </a:p>
          <a:p>
            <a:pPr lvl="2"/>
            <a:r>
              <a:rPr lang="zh-CN" smtClean="0">
                <a:sym typeface="Franklin Gothic Medium" panose="020B0603020102020204" pitchFamily="34" charset="0"/>
              </a:rPr>
              <a:t>第三级</a:t>
            </a:r>
          </a:p>
          <a:p>
            <a:pPr lvl="3"/>
            <a:r>
              <a:rPr lang="zh-CN" smtClean="0">
                <a:sym typeface="Franklin Gothic Medium" panose="020B0603020102020204" pitchFamily="34" charset="0"/>
              </a:rPr>
              <a:t>第四级</a:t>
            </a:r>
          </a:p>
          <a:p>
            <a:pPr lvl="4"/>
            <a:r>
              <a:rPr lang="zh-CN" smtClean="0">
                <a:sym typeface="Franklin Gothic Medium" panose="020B0603020102020204" pitchFamily="34" charset="0"/>
              </a:rPr>
              <a:t>第五级</a:t>
            </a:r>
          </a:p>
        </p:txBody>
      </p:sp>
      <p:sp>
        <p:nvSpPr>
          <p:cNvPr id="307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067800" y="6481763"/>
            <a:ext cx="10668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latin typeface="+mn-lt"/>
                <a:ea typeface="+mn-ea"/>
                <a:sym typeface="微软雅黑" panose="020B0503020204020204" pitchFamily="34" charset="-122"/>
              </a:defRPr>
            </a:lvl1pPr>
          </a:lstStyle>
          <a:p>
            <a:fld id="{EF7A442E-8AD5-424B-9192-2F37D8374E72}" type="datetime1">
              <a:rPr lang="zh-CN" altLang="en-US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6800" y="6481763"/>
            <a:ext cx="78486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900">
                <a:latin typeface="+mn-lt"/>
                <a:ea typeface="+mn-ea"/>
                <a:sym typeface="微软雅黑" panose="020B0503020204020204" pitchFamily="34" charset="-122"/>
              </a:defRPr>
            </a:lvl1pPr>
          </a:lstStyle>
          <a:p>
            <a:endParaRPr lang="zh-CN" altLang="zh-CN"/>
          </a:p>
        </p:txBody>
      </p:sp>
      <p:sp>
        <p:nvSpPr>
          <p:cNvPr id="3079" name="幻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287000" y="6481763"/>
            <a:ext cx="838200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latin typeface="+mn-lt"/>
                <a:ea typeface="+mn-ea"/>
                <a:sym typeface="微软雅黑" panose="020B0503020204020204" pitchFamily="34" charset="-122"/>
              </a:defRPr>
            </a:lvl1pPr>
          </a:lstStyle>
          <a:p>
            <a:fld id="{8C49AA92-4875-4F5C-80CE-2906DBF42A01}" type="slidenum">
              <a:rPr lang="zh-CN" altLang="en-US"/>
              <a:pPr/>
              <a:t>‹#›</a:t>
            </a:fld>
            <a:endParaRPr 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  <a:sym typeface="Franklin Gothic Medium" panose="020B0603020102020204" pitchFamily="34" charset="0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Franklin Gothic Medium" panose="020B0603020102020204" pitchFamily="34" charset="0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Franklin Gothic Medium" panose="020B0603020102020204" pitchFamily="34" charset="0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Franklin Gothic Medium" panose="020B0603020102020204" pitchFamily="34" charset="0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Franklin Gothic Medium" panose="020B060302010202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Franklin Gothic Medium" panose="020B060302010202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Franklin Gothic Medium" panose="020B060302010202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Franklin Gothic Medium" panose="020B060302010202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sym typeface="Franklin Gothic Medium" panose="020B06030201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400" kern="1200">
          <a:solidFill>
            <a:srgbClr val="3F3F3F"/>
          </a:solidFill>
          <a:latin typeface="+mn-lt"/>
          <a:ea typeface="+mn-ea"/>
          <a:cs typeface="+mn-cs"/>
          <a:sym typeface="Franklin Gothic Medium" panose="020B0603020102020204" pitchFamily="34" charset="0"/>
        </a:defRPr>
      </a:lvl1pPr>
      <a:lvl2pPr marL="457200" indent="-22860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200" kern="1200">
          <a:solidFill>
            <a:srgbClr val="3F3F3F"/>
          </a:solidFill>
          <a:latin typeface="+mn-lt"/>
          <a:ea typeface="+mn-ea"/>
          <a:cs typeface="+mn-cs"/>
          <a:sym typeface="Franklin Gothic Medium" panose="020B0603020102020204" pitchFamily="34" charset="0"/>
        </a:defRPr>
      </a:lvl2pPr>
      <a:lvl3pPr marL="685800" indent="-182563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 kern="1200">
          <a:solidFill>
            <a:srgbClr val="3F3F3F"/>
          </a:solidFill>
          <a:latin typeface="+mn-lt"/>
          <a:ea typeface="+mn-ea"/>
          <a:cs typeface="+mn-cs"/>
          <a:sym typeface="Franklin Gothic Medium" panose="020B0603020102020204" pitchFamily="34" charset="0"/>
        </a:defRPr>
      </a:lvl3pPr>
      <a:lvl4pPr marL="868363" indent="-182563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Wingdings" panose="05000000000000000000" pitchFamily="2" charset="2"/>
        <a:buChar char="§"/>
        <a:defRPr kern="1200">
          <a:solidFill>
            <a:srgbClr val="3F3F3F"/>
          </a:solidFill>
          <a:latin typeface="+mn-lt"/>
          <a:ea typeface="+mn-ea"/>
          <a:cs typeface="+mn-cs"/>
          <a:sym typeface="Franklin Gothic Medium" panose="020B0603020102020204" pitchFamily="34" charset="0"/>
        </a:defRPr>
      </a:lvl4pPr>
      <a:lvl5pPr marL="1050925" indent="-180975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Wingdings" panose="05000000000000000000" pitchFamily="2" charset="2"/>
        <a:buChar char="§"/>
        <a:defRPr sz="1600" kern="1200">
          <a:solidFill>
            <a:srgbClr val="3F3F3F"/>
          </a:solidFill>
          <a:latin typeface="+mn-lt"/>
          <a:ea typeface="+mn-ea"/>
          <a:cs typeface="+mn-cs"/>
          <a:sym typeface="Franklin Gothic Medium" panose="020B06030201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红色条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67800" y="6481760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37CC0096-1860-4642-9CD2-0079EA5E7CD1}" type="datetimeFigureOut">
              <a:rPr lang="en-US" altLang="zh-CN" smtClean="0">
                <a:solidFill>
                  <a:prstClr val="black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4/2/2014</a:t>
            </a:fld>
            <a:endParaRPr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endParaRPr altLang="en-US">
              <a:solidFill>
                <a:prstClr val="black"/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</a:pPr>
            <a:fld id="{E31375A4-56A4-47D6-9801-1991572033F7}" type="slidenum">
              <a:rPr lang="en-US" altLang="zh-CN" smtClean="0">
                <a:solidFill>
                  <a:prstClr val="black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43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lang="zh-CN" sz="2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lang="zh-CN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lang="zh-CN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lang="zh-CN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80000"/>
        <a:buFont typeface="Wingdings" pitchFamily="2" charset="2"/>
        <a:buChar char="§"/>
        <a:defRPr lang="zh-CN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72">
          <p15:clr>
            <a:srgbClr val="F26B43"/>
          </p15:clr>
        </p15:guide>
        <p15:guide id="4" pos="7008">
          <p15:clr>
            <a:srgbClr val="F26B43"/>
          </p15:clr>
        </p15:guide>
        <p15:guide id="5" orient="horz" pos="1152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pos="960">
          <p15:clr>
            <a:srgbClr val="F26B43"/>
          </p15:clr>
        </p15:guide>
        <p15:guide id="8" pos="6720">
          <p15:clr>
            <a:srgbClr val="F26B43"/>
          </p15:clr>
        </p15:guide>
        <p15:guide id="9" pos="384">
          <p15:clr>
            <a:srgbClr val="F26B43"/>
          </p15:clr>
        </p15:guide>
        <p15:guide id="10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gradFill rotWithShape="1">
          <a:gsLst>
            <a:gs pos="0">
              <a:srgbClr val="D9D9D9"/>
            </a:gs>
            <a:gs pos="100000">
              <a:srgbClr val="FFFF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 descr="EKG 线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950" y="0"/>
            <a:ext cx="70008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2" descr="http://ww3.sinaimg.cn/large/866327dajw1e576auxi0zj21b60vfwn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40"/>
          <a:stretch>
            <a:fillRect/>
          </a:stretch>
        </p:blipFill>
        <p:spPr bwMode="auto">
          <a:xfrm>
            <a:off x="5187950" y="0"/>
            <a:ext cx="70294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625475" y="1828800"/>
            <a:ext cx="4098925" cy="3178175"/>
          </a:xfrm>
          <a:ln/>
        </p:spPr>
        <p:txBody>
          <a:bodyPr anchor="b"/>
          <a:lstStyle/>
          <a:p>
            <a:pPr marL="0" indent="0">
              <a:lnSpc>
                <a:spcPct val="100000"/>
              </a:lnSpc>
            </a:pPr>
            <a:r>
              <a:rPr lang="zh-CN" sz="6600">
                <a:solidFill>
                  <a:schemeClr val="accent1"/>
                </a:solidFill>
              </a:rPr>
              <a:t>唐医生</a:t>
            </a:r>
            <a:r>
              <a:rPr lang="zh-CN" sz="5400">
                <a:solidFill>
                  <a:schemeClr val="accent1"/>
                </a:solidFill>
              </a:rPr>
              <a:t/>
            </a:r>
            <a:br>
              <a:rPr lang="zh-CN" sz="5400">
                <a:solidFill>
                  <a:schemeClr val="accent1"/>
                </a:solidFill>
              </a:rPr>
            </a:br>
            <a:r>
              <a:rPr lang="zh-CN" sz="5400">
                <a:solidFill>
                  <a:schemeClr val="accent1"/>
                </a:solidFill>
              </a:rPr>
              <a:t>自助血糖</a:t>
            </a:r>
            <a:br>
              <a:rPr lang="zh-CN" sz="5400">
                <a:solidFill>
                  <a:schemeClr val="accent1"/>
                </a:solidFill>
              </a:rPr>
            </a:br>
            <a:r>
              <a:rPr lang="zh-CN" sz="5400">
                <a:solidFill>
                  <a:schemeClr val="accent1"/>
                </a:solidFill>
              </a:rPr>
              <a:t>监测系统</a:t>
            </a:r>
          </a:p>
        </p:txBody>
      </p:sp>
      <p:sp>
        <p:nvSpPr>
          <p:cNvPr id="5125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625475" y="5181600"/>
            <a:ext cx="4098925" cy="685800"/>
          </a:xfrm>
          <a:ln/>
        </p:spPr>
        <p:txBody>
          <a:bodyPr/>
          <a:lstStyle/>
          <a:p>
            <a:pPr algn="l"/>
            <a:r>
              <a:rPr lang="zh-CN">
                <a:solidFill>
                  <a:srgbClr val="7F7F7F"/>
                </a:solidFill>
              </a:rPr>
              <a:t>系统需求规格分析报告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069975" y="100013"/>
            <a:ext cx="10058400" cy="1325562"/>
          </a:xfrm>
          <a:ln/>
        </p:spPr>
        <p:txBody>
          <a:bodyPr/>
          <a:lstStyle/>
          <a:p>
            <a:pPr marL="0" indent="0" algn="ctr"/>
            <a:r>
              <a:rPr lang="zh-CN" altLang="en-US" sz="6000" b="1"/>
              <a:t>可靠性&amp;易用性</a:t>
            </a:r>
          </a:p>
        </p:txBody>
      </p:sp>
      <p:sp>
        <p:nvSpPr>
          <p:cNvPr id="12291" name="文本占位符 2"/>
          <p:cNvSpPr>
            <a:spLocks noGrp="1" noChangeArrowheads="1"/>
          </p:cNvSpPr>
          <p:nvPr>
            <p:ph type="body" idx="1"/>
          </p:nvPr>
        </p:nvSpPr>
        <p:spPr>
          <a:xfrm>
            <a:off x="1066800" y="1822450"/>
            <a:ext cx="10128250" cy="4540250"/>
          </a:xfrm>
          <a:ln/>
        </p:spPr>
        <p:txBody>
          <a:bodyPr anchor="ctr"/>
          <a:lstStyle/>
          <a:p>
            <a:pPr algn="l"/>
            <a:r>
              <a:rPr lang="zh-CN" altLang="en-US" b="1"/>
              <a:t>	适应性：实现自由扩充，增加新的功能而不影响整体架构。</a:t>
            </a:r>
          </a:p>
          <a:p>
            <a:pPr algn="l"/>
            <a:r>
              <a:rPr lang="zh-CN" altLang="en-US" b="1"/>
              <a:t>　　　容错性：在系统崩溃，内存不足等情况下，能够正常关闭重启；云		    端不因手机端的异常退出而崩溃。</a:t>
            </a:r>
          </a:p>
          <a:p>
            <a:pPr algn="l"/>
            <a:r>
              <a:rPr lang="zh-CN" altLang="en-US" b="1"/>
              <a:t>　　　可恢复性：出现故障等问题，在恢复正常后，系统能正常运行。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069975" y="100013"/>
            <a:ext cx="10058400" cy="1325562"/>
          </a:xfrm>
          <a:ln/>
        </p:spPr>
        <p:txBody>
          <a:bodyPr/>
          <a:lstStyle/>
          <a:p>
            <a:pPr marL="0" indent="0" algn="ctr"/>
            <a:r>
              <a:rPr lang="zh-CN" altLang="en-US" sz="6000" b="1" dirty="0" smtClean="0"/>
              <a:t>云端</a:t>
            </a:r>
            <a:r>
              <a:rPr lang="en-US" altLang="zh-CN" sz="6000" b="1" dirty="0"/>
              <a:t>-</a:t>
            </a:r>
            <a:r>
              <a:rPr lang="zh-CN" altLang="en-US" sz="6000" b="1" dirty="0" smtClean="0"/>
              <a:t>数据库</a:t>
            </a:r>
            <a:endParaRPr lang="zh-CN" altLang="en-US" sz="6000" b="1" dirty="0"/>
          </a:p>
        </p:txBody>
      </p:sp>
      <p:sp>
        <p:nvSpPr>
          <p:cNvPr id="13315" name="文本占位符 2"/>
          <p:cNvSpPr>
            <a:spLocks noGrp="1" noChangeArrowheads="1"/>
          </p:cNvSpPr>
          <p:nvPr>
            <p:ph type="body" idx="1"/>
          </p:nvPr>
        </p:nvSpPr>
        <p:spPr>
          <a:xfrm>
            <a:off x="1066800" y="1822450"/>
            <a:ext cx="10128250" cy="4540250"/>
          </a:xfrm>
          <a:ln/>
        </p:spPr>
        <p:txBody>
          <a:bodyPr anchor="ctr"/>
          <a:lstStyle/>
          <a:p>
            <a:pPr algn="l"/>
            <a:r>
              <a:rPr lang="zh-CN" b="1"/>
              <a:t>数据库采用</a:t>
            </a:r>
            <a:r>
              <a:rPr lang="zh-CN" altLang="zh-CN" b="1"/>
              <a:t>MySQL</a:t>
            </a:r>
            <a:r>
              <a:rPr lang="zh-CN" b="1"/>
              <a:t>，运行于</a:t>
            </a:r>
          </a:p>
          <a:p>
            <a:pPr algn="l"/>
            <a:r>
              <a:rPr lang="zh-CN" b="1"/>
              <a:t>基于</a:t>
            </a:r>
            <a:r>
              <a:rPr lang="zh-CN" altLang="zh-CN" b="1"/>
              <a:t>Linux</a:t>
            </a:r>
            <a:r>
              <a:rPr lang="zh-CN" b="1"/>
              <a:t>的云端服务器上</a:t>
            </a:r>
          </a:p>
        </p:txBody>
      </p:sp>
      <p:pic>
        <p:nvPicPr>
          <p:cNvPr id="13316" name="Picture 4" descr="捕获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82750"/>
            <a:ext cx="6010275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069975" y="100013"/>
            <a:ext cx="10058400" cy="1325562"/>
          </a:xfrm>
          <a:ln/>
        </p:spPr>
        <p:txBody>
          <a:bodyPr/>
          <a:lstStyle/>
          <a:p>
            <a:pPr marL="0" indent="0" algn="ctr"/>
            <a:r>
              <a:rPr lang="zh-CN" altLang="en-US" sz="6000" b="1" dirty="0" smtClean="0"/>
              <a:t>通信</a:t>
            </a:r>
            <a:r>
              <a:rPr lang="zh-CN" altLang="en-US" sz="6000" b="1" dirty="0"/>
              <a:t>数据流图</a:t>
            </a:r>
            <a:endParaRPr lang="zh-CN" altLang="en-US" sz="6000" b="1" dirty="0"/>
          </a:p>
        </p:txBody>
      </p:sp>
      <p:pic>
        <p:nvPicPr>
          <p:cNvPr id="14340" name="Picture 4" descr="捕获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1543050"/>
            <a:ext cx="8591550" cy="486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1500" dirty="0" smtClean="0"/>
              <a:t>How?</a:t>
            </a:r>
            <a:endParaRPr lang="zh-CN" sz="115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8591448" cy="971472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/>
              <a:t>接口需求 </a:t>
            </a:r>
            <a:r>
              <a:rPr lang="en-US" altLang="zh-CN" sz="2400" dirty="0" smtClean="0"/>
              <a:t>| </a:t>
            </a:r>
            <a:r>
              <a:rPr lang="zh-CN" altLang="en-US" sz="2400" dirty="0" smtClean="0"/>
              <a:t>总体设计约束 </a:t>
            </a:r>
            <a:r>
              <a:rPr lang="en-US" altLang="zh-CN" sz="2400" dirty="0" smtClean="0"/>
              <a:t>| </a:t>
            </a:r>
            <a:r>
              <a:rPr lang="zh-CN" altLang="en-US" sz="2400" dirty="0"/>
              <a:t>系统质量</a:t>
            </a:r>
            <a:r>
              <a:rPr lang="zh-CN" altLang="en-US" sz="2400" dirty="0" smtClean="0"/>
              <a:t>特性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| </a:t>
            </a:r>
            <a:r>
              <a:rPr lang="zh-CN" altLang="en-US" sz="2400" dirty="0" smtClean="0"/>
              <a:t>其他需求</a:t>
            </a:r>
            <a:endParaRPr lang="en-US" altLang="zh-CN" sz="2400" dirty="0" smtClean="0"/>
          </a:p>
          <a:p>
            <a:r>
              <a:rPr lang="zh-CN" altLang="en-US" sz="2400" dirty="0"/>
              <a:t>韩佩</a:t>
            </a:r>
            <a:r>
              <a:rPr lang="zh-CN" altLang="en-US" sz="2400" dirty="0" smtClean="0"/>
              <a:t>言 </a:t>
            </a:r>
            <a:r>
              <a:rPr lang="en-US" altLang="zh-CN" sz="2400" dirty="0" smtClean="0"/>
              <a:t>04111181</a:t>
            </a:r>
            <a:endParaRPr lang="zh-CN" sz="2400" dirty="0"/>
          </a:p>
        </p:txBody>
      </p:sp>
    </p:spTree>
    <p:extLst>
      <p:ext uri="{BB962C8B-B14F-4D97-AF65-F5344CB8AC3E}">
        <p14:creationId xmlns:p14="http://schemas.microsoft.com/office/powerpoint/2010/main" val="288178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442E-8AD5-424B-9192-2F37D8374E72}" type="datetime1">
              <a:rPr lang="zh-CN" altLang="en-US" smtClean="0"/>
              <a:pPr/>
              <a:t>2014/4/2</a:t>
            </a:fld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336" y="285840"/>
            <a:ext cx="9569176" cy="593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4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 algn="ctr"/>
            <a:r>
              <a:rPr lang="zh-CN" altLang="en-US" sz="6000" dirty="0" smtClean="0"/>
              <a:t>移动端</a:t>
            </a:r>
            <a:r>
              <a:rPr lang="en-US" altLang="zh-CN" sz="6000" dirty="0" smtClean="0"/>
              <a:t>-</a:t>
            </a:r>
            <a:r>
              <a:rPr lang="zh-CN" sz="6000" dirty="0" smtClean="0"/>
              <a:t>用户</a:t>
            </a:r>
            <a:r>
              <a:rPr lang="zh-CN" sz="6000" dirty="0"/>
              <a:t>注册界面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835150" y="1543050"/>
          <a:ext cx="7753350" cy="526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r:id="rId3" imgW="5522760" imgH="3657600" progId="Visio.Drawing.15">
                  <p:embed/>
                </p:oleObj>
              </mc:Choice>
              <mc:Fallback>
                <p:oleObj r:id="rId3" imgW="5522760" imgH="365760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543050"/>
                        <a:ext cx="7753350" cy="526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 algn="ctr"/>
            <a:r>
              <a:rPr lang="zh-CN" altLang="en-US" sz="6000" dirty="0" smtClean="0"/>
              <a:t>移动端</a:t>
            </a:r>
            <a:r>
              <a:rPr lang="en-US" altLang="zh-CN" sz="6000" dirty="0" smtClean="0"/>
              <a:t>-</a:t>
            </a:r>
            <a:r>
              <a:rPr lang="zh-CN" altLang="en-US" sz="6000" dirty="0" smtClean="0"/>
              <a:t>测量</a:t>
            </a:r>
            <a:r>
              <a:rPr lang="zh-CN" altLang="en-US" sz="6000" dirty="0"/>
              <a:t>界面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2184400" y="1470025"/>
          <a:ext cx="7934325" cy="538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r:id="rId3" imgW="5522760" imgH="3657600" progId="Visio.Drawing.15">
                  <p:embed/>
                </p:oleObj>
              </mc:Choice>
              <mc:Fallback>
                <p:oleObj r:id="rId3" imgW="5522760" imgH="365760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1470025"/>
                        <a:ext cx="7934325" cy="538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 algn="ctr"/>
            <a:r>
              <a:rPr lang="zh-CN" altLang="en-US" sz="6000" dirty="0" smtClean="0"/>
              <a:t>移动端</a:t>
            </a:r>
            <a:r>
              <a:rPr lang="en-US" altLang="zh-CN" sz="6000" dirty="0"/>
              <a:t>-</a:t>
            </a:r>
            <a:r>
              <a:rPr lang="zh-CN" altLang="en-US" sz="6000" dirty="0" smtClean="0"/>
              <a:t>查询</a:t>
            </a:r>
            <a:r>
              <a:rPr lang="zh-CN" altLang="en-US" sz="6000" dirty="0"/>
              <a:t>和设置界面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941513" y="1473200"/>
          <a:ext cx="7943850" cy="539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r:id="rId3" imgW="5522760" imgH="3657600" progId="Visio.Drawing.15">
                  <p:embed/>
                </p:oleObj>
              </mc:Choice>
              <mc:Fallback>
                <p:oleObj r:id="rId3" imgW="5522760" imgH="365760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1473200"/>
                        <a:ext cx="7943850" cy="539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 algn="ctr"/>
            <a:r>
              <a:rPr lang="en-US" altLang="zh-CN" sz="6000" dirty="0" smtClean="0"/>
              <a:t>Web</a:t>
            </a:r>
            <a:r>
              <a:rPr lang="zh-CN" altLang="en-US" sz="6000" dirty="0" smtClean="0"/>
              <a:t>端</a:t>
            </a:r>
            <a:r>
              <a:rPr lang="en-US" altLang="zh-CN" sz="6000" dirty="0" smtClean="0"/>
              <a:t>-</a:t>
            </a:r>
            <a:r>
              <a:rPr lang="zh-CN" altLang="en-US" sz="6000" dirty="0" smtClean="0"/>
              <a:t>医生</a:t>
            </a:r>
            <a:r>
              <a:rPr lang="zh-CN" altLang="en-US" sz="6000" dirty="0"/>
              <a:t>查询界面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485900" y="1473200"/>
          <a:ext cx="8897938" cy="537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r:id="rId3" imgW="5677920" imgH="3346920" progId="Visio.Drawing.15">
                  <p:embed/>
                </p:oleObj>
              </mc:Choice>
              <mc:Fallback>
                <p:oleObj r:id="rId3" imgW="5677920" imgH="334692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1473200"/>
                        <a:ext cx="8897938" cy="537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069975" y="100013"/>
            <a:ext cx="10058400" cy="1325562"/>
          </a:xfrm>
          <a:ln/>
        </p:spPr>
        <p:txBody>
          <a:bodyPr/>
          <a:lstStyle/>
          <a:p>
            <a:pPr marL="0" indent="0" algn="ctr"/>
            <a:r>
              <a:rPr lang="zh-CN" sz="6000" dirty="0" smtClean="0"/>
              <a:t>接口</a:t>
            </a:r>
            <a:r>
              <a:rPr lang="zh-CN" altLang="en-US" sz="6000" dirty="0"/>
              <a:t>需求</a:t>
            </a:r>
            <a:r>
              <a:rPr lang="zh-CN" sz="6000" dirty="0" smtClean="0"/>
              <a:t>部分</a:t>
            </a:r>
            <a:endParaRPr lang="zh-CN" sz="6000" dirty="0"/>
          </a:p>
        </p:txBody>
      </p:sp>
      <p:sp>
        <p:nvSpPr>
          <p:cNvPr id="10243" name="文本占位符 2"/>
          <p:cNvSpPr>
            <a:spLocks noGrp="1" noChangeArrowheads="1"/>
          </p:cNvSpPr>
          <p:nvPr>
            <p:ph type="body" idx="1"/>
          </p:nvPr>
        </p:nvSpPr>
        <p:spPr>
          <a:xfrm>
            <a:off x="1066800" y="1822450"/>
            <a:ext cx="10128250" cy="4540250"/>
          </a:xfrm>
          <a:ln/>
        </p:spPr>
        <p:txBody>
          <a:bodyPr anchor="ctr"/>
          <a:lstStyle/>
          <a:p>
            <a:pPr algn="l"/>
            <a:r>
              <a:rPr lang="zh-CN" b="1"/>
              <a:t>　　　手机端：</a:t>
            </a:r>
            <a:r>
              <a:rPr lang="zh-CN" altLang="zh-CN" b="1"/>
              <a:t>Android 2.3</a:t>
            </a:r>
            <a:r>
              <a:rPr lang="zh-CN" b="1"/>
              <a:t>及以上版本操作系统</a:t>
            </a:r>
          </a:p>
          <a:p>
            <a:pPr algn="l"/>
            <a:r>
              <a:rPr lang="zh-CN" b="1"/>
              <a:t>　　　云端与</a:t>
            </a:r>
            <a:r>
              <a:rPr lang="zh-CN" altLang="zh-CN" b="1"/>
              <a:t>Web</a:t>
            </a:r>
            <a:r>
              <a:rPr lang="zh-CN" b="1"/>
              <a:t>端：</a:t>
            </a:r>
            <a:r>
              <a:rPr lang="zh-CN" altLang="zh-CN" b="1"/>
              <a:t>Linux+Apache+MySQL+PHP</a:t>
            </a:r>
          </a:p>
          <a:p>
            <a:pPr algn="l"/>
            <a:r>
              <a:rPr lang="zh-CN" b="1"/>
              <a:t>　　　手机需接入运营商通讯网络及广域网</a:t>
            </a:r>
          </a:p>
          <a:p>
            <a:pPr algn="l"/>
            <a:r>
              <a:rPr lang="zh-CN" b="1"/>
              <a:t>　　　</a:t>
            </a:r>
            <a:r>
              <a:rPr lang="zh-CN" altLang="zh-CN" b="1"/>
              <a:t>PC</a:t>
            </a:r>
            <a:r>
              <a:rPr lang="zh-CN" b="1"/>
              <a:t>机需配备网卡并接入广域网</a:t>
            </a:r>
          </a:p>
          <a:p>
            <a:pPr algn="l"/>
            <a:r>
              <a:rPr lang="zh-CN" b="1"/>
              <a:t>　　　采用</a:t>
            </a:r>
            <a:r>
              <a:rPr lang="zh-CN" altLang="zh-CN" b="1"/>
              <a:t>TCP/IP</a:t>
            </a:r>
            <a:r>
              <a:rPr lang="zh-CN" b="1"/>
              <a:t>协议，基于</a:t>
            </a:r>
            <a:r>
              <a:rPr lang="zh-CN" altLang="zh-CN" b="1"/>
              <a:t>HTTP</a:t>
            </a:r>
            <a:r>
              <a:rPr lang="zh-CN" b="1"/>
              <a:t>协议通信</a:t>
            </a:r>
          </a:p>
          <a:p>
            <a:pPr algn="l"/>
            <a:r>
              <a:rPr lang="zh-CN" b="1"/>
              <a:t>	四端间数据交换采用</a:t>
            </a:r>
            <a:r>
              <a:rPr lang="zh-CN" altLang="zh-CN" b="1"/>
              <a:t>Json</a:t>
            </a:r>
            <a:r>
              <a:rPr lang="zh-CN" b="1"/>
              <a:t>协议</a:t>
            </a: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069975" y="100013"/>
            <a:ext cx="10058400" cy="1325562"/>
          </a:xfrm>
          <a:ln/>
        </p:spPr>
        <p:txBody>
          <a:bodyPr/>
          <a:lstStyle/>
          <a:p>
            <a:pPr marL="0" indent="0" algn="ctr"/>
            <a:r>
              <a:rPr lang="zh-CN" sz="6000"/>
              <a:t>硬件约束</a:t>
            </a:r>
          </a:p>
        </p:txBody>
      </p:sp>
      <p:sp>
        <p:nvSpPr>
          <p:cNvPr id="11267" name="文本占位符 2"/>
          <p:cNvSpPr>
            <a:spLocks noGrp="1" noChangeArrowheads="1"/>
          </p:cNvSpPr>
          <p:nvPr>
            <p:ph type="body" idx="1"/>
          </p:nvPr>
        </p:nvSpPr>
        <p:spPr>
          <a:xfrm>
            <a:off x="1066800" y="1822450"/>
            <a:ext cx="10128250" cy="4540250"/>
          </a:xfrm>
          <a:ln/>
        </p:spPr>
        <p:txBody>
          <a:bodyPr anchor="ctr"/>
          <a:lstStyle/>
          <a:p>
            <a:pPr algn="l"/>
            <a:r>
              <a:rPr lang="zh-CN" altLang="en-US" b="1"/>
              <a:t>　　　手机：</a:t>
            </a:r>
          </a:p>
          <a:p>
            <a:pPr algn="l"/>
            <a:r>
              <a:rPr lang="zh-CN" altLang="en-US" b="1"/>
              <a:t>　　　最低配置：CPU：512MHz		内存：256M</a:t>
            </a:r>
          </a:p>
          <a:p>
            <a:pPr algn="l"/>
            <a:r>
              <a:rPr lang="zh-CN" altLang="en-US" b="1"/>
              <a:t>　　　推荐配置：CPU：1GHz			内存：1G</a:t>
            </a:r>
          </a:p>
          <a:p>
            <a:pPr algn="l"/>
            <a:r>
              <a:rPr lang="zh-CN" altLang="en-US" b="1"/>
              <a:t>　　　</a:t>
            </a:r>
          </a:p>
          <a:p>
            <a:pPr algn="l"/>
            <a:r>
              <a:rPr lang="zh-CN" altLang="en-US" b="1"/>
              <a:t>	云端：</a:t>
            </a:r>
          </a:p>
          <a:p>
            <a:pPr algn="l"/>
            <a:r>
              <a:rPr lang="zh-CN" altLang="en-US" b="1"/>
              <a:t>　　　最低配置：CPU：2GHz		内存：2G		硬盘：250G		       带宽：100Mbps</a:t>
            </a:r>
          </a:p>
          <a:p>
            <a:pPr algn="l"/>
            <a:r>
              <a:rPr lang="zh-CN" altLang="en-US" b="1"/>
              <a:t>　　　推荐配置：CPU：4GHz		内存：4G		硬盘：500G		       带宽：1Gbps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MedicalHealth_16x9">
  <a:themeElements>
    <a:clrScheme name="">
      <a:dk1>
        <a:srgbClr val="000000"/>
      </a:dk1>
      <a:lt1>
        <a:srgbClr val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FFFFFF"/>
      </a:accent3>
      <a:accent4>
        <a:srgbClr val="000000"/>
      </a:accent4>
      <a:accent5>
        <a:srgbClr val="D8ADAD"/>
      </a:accent5>
      <a:accent6>
        <a:srgbClr val="2D2D2D"/>
      </a:accent6>
      <a:hlink>
        <a:srgbClr val="164E6E"/>
      </a:hlink>
      <a:folHlink>
        <a:srgbClr val="667F6D"/>
      </a:folHlink>
    </a:clrScheme>
    <a:fontScheme name="MedicalHealth_16x9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dicalHealth_16x9_2">
  <a:themeElements>
    <a:clrScheme name="">
      <a:dk1>
        <a:srgbClr val="000000"/>
      </a:dk1>
      <a:lt1>
        <a:srgbClr val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FFFFFF"/>
      </a:accent3>
      <a:accent4>
        <a:srgbClr val="000000"/>
      </a:accent4>
      <a:accent5>
        <a:srgbClr val="D8ADAD"/>
      </a:accent5>
      <a:accent6>
        <a:srgbClr val="2D2D2D"/>
      </a:accent6>
      <a:hlink>
        <a:srgbClr val="164E6E"/>
      </a:hlink>
      <a:folHlink>
        <a:srgbClr val="667F6D"/>
      </a:folHlink>
    </a:clrScheme>
    <a:fontScheme name="MedicalHealth_16x9_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edicalHealth_16x9_3">
  <a:themeElements>
    <a:clrScheme name="">
      <a:dk1>
        <a:srgbClr val="000000"/>
      </a:dk1>
      <a:lt1>
        <a:srgbClr val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FFFFFF"/>
      </a:accent3>
      <a:accent4>
        <a:srgbClr val="000000"/>
      </a:accent4>
      <a:accent5>
        <a:srgbClr val="D8ADAD"/>
      </a:accent5>
      <a:accent6>
        <a:srgbClr val="2D2D2D"/>
      </a:accent6>
      <a:hlink>
        <a:srgbClr val="164E6E"/>
      </a:hlink>
      <a:folHlink>
        <a:srgbClr val="667F6D"/>
      </a:folHlink>
    </a:clrScheme>
    <a:fontScheme name="MedicalHealth_16x9_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MedicalHealth_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MedicalHealth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FFFFFF"/>
      </a:accent3>
      <a:accent4>
        <a:srgbClr val="000000"/>
      </a:accent4>
      <a:accent5>
        <a:srgbClr val="D8ADAD"/>
      </a:accent5>
      <a:accent6>
        <a:srgbClr val="2D2D2D"/>
      </a:accent6>
      <a:hlink>
        <a:srgbClr val="164E6E"/>
      </a:hlink>
      <a:folHlink>
        <a:srgbClr val="667F6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Pages>0</Pages>
  <Words>73</Words>
  <Characters>0</Characters>
  <Application>Microsoft Office PowerPoint</Application>
  <DocSecurity>0</DocSecurity>
  <PresentationFormat>宽屏</PresentationFormat>
  <Lines>0</Lines>
  <Paragraphs>33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宋体</vt:lpstr>
      <vt:lpstr>微软雅黑</vt:lpstr>
      <vt:lpstr>幼圆</vt:lpstr>
      <vt:lpstr>Arial</vt:lpstr>
      <vt:lpstr>Franklin Gothic Medium</vt:lpstr>
      <vt:lpstr>Wingdings</vt:lpstr>
      <vt:lpstr>MedicalHealth_16x9</vt:lpstr>
      <vt:lpstr>MedicalHealth_16x9_2</vt:lpstr>
      <vt:lpstr>MedicalHealth_16x9_3</vt:lpstr>
      <vt:lpstr>1_MedicalHealth_16x9</vt:lpstr>
      <vt:lpstr>Microsoft Visio 绘图</vt:lpstr>
      <vt:lpstr>唐医生 自助血糖 监测系统</vt:lpstr>
      <vt:lpstr>How?</vt:lpstr>
      <vt:lpstr>PowerPoint 演示文稿</vt:lpstr>
      <vt:lpstr>移动端-用户注册界面</vt:lpstr>
      <vt:lpstr>移动端-测量界面</vt:lpstr>
      <vt:lpstr>移动端-查询和设置界面</vt:lpstr>
      <vt:lpstr>Web端-医生查询界面</vt:lpstr>
      <vt:lpstr>接口需求部分</vt:lpstr>
      <vt:lpstr>硬件约束</vt:lpstr>
      <vt:lpstr>可靠性&amp;易用性</vt:lpstr>
      <vt:lpstr>云端-数据库</vt:lpstr>
      <vt:lpstr>通信数据流图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唐医生 自助血糖 监测系统</dc:title>
  <dc:subject/>
  <dc:creator>admin</dc:creator>
  <cp:keywords/>
  <dc:description/>
  <cp:lastModifiedBy>林达意</cp:lastModifiedBy>
  <cp:revision>6</cp:revision>
  <dcterms:created xsi:type="dcterms:W3CDTF">2014-03-24T01:13:00Z</dcterms:created>
  <dcterms:modified xsi:type="dcterms:W3CDTF">2014-04-02T08:16:58Z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TC029010249991</vt:lpwstr>
  </property>
  <property fmtid="{D5CDD505-2E9C-101B-9397-08002B2CF9AE}" pid="3" name="KSOProductBuildVer">
    <vt:lpwstr>2052-9.1.0.4249</vt:lpwstr>
  </property>
</Properties>
</file>