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8" r:id="rId4"/>
    <p:sldId id="257" r:id="rId5"/>
    <p:sldId id="276" r:id="rId6"/>
    <p:sldId id="258" r:id="rId7"/>
    <p:sldId id="260" r:id="rId8"/>
    <p:sldId id="259" r:id="rId9"/>
    <p:sldId id="263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51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4DEEEC3-ABB8-4FB8-B88B-9C32B97FD364}" type="datetime1">
              <a:rPr lang="zh-CN" altLang="en-US"/>
              <a:pPr/>
              <a:t>2014/4/2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/>
              <a:t>单击此处编辑母版文本样式</a:t>
            </a:r>
          </a:p>
          <a:p>
            <a:pPr>
              <a:buFontTx/>
              <a:buNone/>
            </a:pPr>
            <a:r>
              <a:rPr lang="zh-CN"/>
              <a:t>第二级</a:t>
            </a:r>
          </a:p>
          <a:p>
            <a:pPr>
              <a:buFontTx/>
              <a:buNone/>
            </a:pPr>
            <a:r>
              <a:rPr lang="zh-CN"/>
              <a:t>第三级</a:t>
            </a:r>
          </a:p>
          <a:p>
            <a:pPr>
              <a:buFontTx/>
              <a:buNone/>
            </a:pPr>
            <a:r>
              <a:rPr lang="zh-CN"/>
              <a:t>第四级</a:t>
            </a:r>
          </a:p>
          <a:p>
            <a:pPr>
              <a:buFontTx/>
              <a:buNone/>
            </a:pPr>
            <a:r>
              <a:rPr 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7B97E74-61D9-44B0-830D-0B61DCE550C9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411582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501FB-0905-4BA4-A5EB-8C5905E1F727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A04F4-2A79-42AB-A3C0-9CB72E6FD7BE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6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98425"/>
            <a:ext cx="2514600" cy="6302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98425"/>
            <a:ext cx="7391400" cy="6302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47ADC-8B18-413C-AB31-F3D4A0053A6F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0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KG 线" title="医疗图片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pic>
        <p:nvPicPr>
          <p:cNvPr id="1026" name="Picture 2" descr="http://ww3.sinaimg.cn/large/866327dajw1e576auxi0zj21b60vfwn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1"/>
          <a:stretch/>
        </p:blipFill>
        <p:spPr bwMode="auto">
          <a:xfrm>
            <a:off x="5188688" y="-1"/>
            <a:ext cx="70279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64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8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F9BDE-18AD-4A6D-B94A-27448FCC619F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87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5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altLang="en-US">
                <a:solidFill>
                  <a:prstClr val="black"/>
                </a:solidFill>
              </a:rPr>
              <a:pPr/>
              <a:t>2014/4/2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544CF-0BEE-4385-9A22-9AF4C677CAB4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E4E3-00C6-4F00-A7C6-07E3FC5DDA6D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0B49-BC7E-4182-B1A7-28643858CF72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3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2B36C-4C1D-41CB-BBEE-99A76D138612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F4A39-12B8-4E31-A8A8-138DCDE3CED1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4AE9E-18AE-4F18-846B-86016717C0D4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51EE2-FAB3-4936-AB34-2CF651762EF6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红色条"/>
          <p:cNvSpPr>
            <a:spLocks noChangeArrowheads="1"/>
          </p:cNvSpPr>
          <p:nvPr/>
        </p:nvSpPr>
        <p:spPr bwMode="auto">
          <a:xfrm>
            <a:off x="0" y="0"/>
            <a:ext cx="12188825" cy="1524000"/>
          </a:xfrm>
          <a:prstGeom prst="rect">
            <a:avLst/>
          </a:prstGeom>
          <a:gradFill rotWithShape="1">
            <a:gsLst>
              <a:gs pos="0">
                <a:srgbClr val="B82D2F"/>
              </a:gs>
              <a:gs pos="100000">
                <a:srgbClr val="8921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98425"/>
            <a:ext cx="100584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Franklin Gothic Medium" panose="020B0603020102020204" pitchFamily="34" charset="0"/>
              </a:rPr>
              <a:t>第二级</a:t>
            </a:r>
          </a:p>
          <a:p>
            <a:pPr lvl="2"/>
            <a:r>
              <a:rPr lang="zh-CN" smtClean="0">
                <a:sym typeface="Franklin Gothic Medium" panose="020B0603020102020204" pitchFamily="34" charset="0"/>
              </a:rPr>
              <a:t>第三级</a:t>
            </a:r>
          </a:p>
          <a:p>
            <a:pPr lvl="3"/>
            <a:r>
              <a:rPr lang="zh-CN" smtClean="0">
                <a:sym typeface="Franklin Gothic Medium" panose="020B0603020102020204" pitchFamily="34" charset="0"/>
              </a:rPr>
              <a:t>第四级</a:t>
            </a:r>
          </a:p>
          <a:p>
            <a:pPr lvl="4"/>
            <a:r>
              <a:rPr lang="zh-CN" smtClean="0">
                <a:sym typeface="Franklin Gothic Medium" panose="020B060302010202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0" y="6481763"/>
            <a:ext cx="1066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481763"/>
            <a:ext cx="7848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1031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87000" y="6481763"/>
            <a:ext cx="838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9F85F07E-FAAE-4984-A5BD-DCF60A791A90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1pPr>
      <a:lvl2pPr marL="457200" indent="-22860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2pPr>
      <a:lvl3pPr marL="685800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3pPr>
      <a:lvl4pPr marL="868363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4pPr>
      <a:lvl5pPr marL="1050925" indent="-180975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红色条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37CC0096-1860-4642-9CD2-0079EA5E7CD1}" type="datetimeFigureOut">
              <a:rPr lang="en-US" altLang="zh-CN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E31375A4-56A4-47D6-9801-1991572033F7}" type="slidenum">
              <a:rPr lang="en-US" altLang="zh-CN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EKG 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0"/>
            <a:ext cx="7000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http://ww3.sinaimg.cn/large/866327dajw1e576auxi0zj21b60vfw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0"/>
          <a:stretch>
            <a:fillRect/>
          </a:stretch>
        </p:blipFill>
        <p:spPr bwMode="auto">
          <a:xfrm>
            <a:off x="5187950" y="0"/>
            <a:ext cx="7029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25475" y="1828800"/>
            <a:ext cx="4098925" cy="3178175"/>
          </a:xfrm>
          <a:ln/>
        </p:spPr>
        <p:txBody>
          <a:bodyPr anchor="b"/>
          <a:lstStyle/>
          <a:p>
            <a:pPr marL="0" indent="0">
              <a:lnSpc>
                <a:spcPct val="100000"/>
              </a:lnSpc>
            </a:pPr>
            <a:r>
              <a:rPr lang="zh-CN" sz="6600">
                <a:solidFill>
                  <a:schemeClr val="accent1"/>
                </a:solidFill>
              </a:rPr>
              <a:t>唐医生</a:t>
            </a:r>
            <a:r>
              <a:rPr lang="zh-CN" sz="5400">
                <a:solidFill>
                  <a:schemeClr val="accent1"/>
                </a:solidFill>
              </a:rPr>
              <a:t/>
            </a:r>
            <a:br>
              <a:rPr lang="zh-CN" sz="5400">
                <a:solidFill>
                  <a:schemeClr val="accent1"/>
                </a:solidFill>
              </a:rPr>
            </a:br>
            <a:r>
              <a:rPr lang="zh-CN" sz="5400">
                <a:solidFill>
                  <a:schemeClr val="accent1"/>
                </a:solidFill>
              </a:rPr>
              <a:t>自助血糖</a:t>
            </a:r>
            <a:br>
              <a:rPr lang="zh-CN" sz="5400">
                <a:solidFill>
                  <a:schemeClr val="accent1"/>
                </a:solidFill>
              </a:rPr>
            </a:br>
            <a:r>
              <a:rPr lang="zh-CN" sz="5400">
                <a:solidFill>
                  <a:schemeClr val="accent1"/>
                </a:solidFill>
              </a:rPr>
              <a:t>监测系统</a:t>
            </a:r>
          </a:p>
        </p:txBody>
      </p:sp>
      <p:sp>
        <p:nvSpPr>
          <p:cNvPr id="3077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25475" y="5181600"/>
            <a:ext cx="4098925" cy="685800"/>
          </a:xfrm>
          <a:ln/>
        </p:spPr>
        <p:txBody>
          <a:bodyPr/>
          <a:lstStyle/>
          <a:p>
            <a:pPr algn="l"/>
            <a:r>
              <a:rPr lang="zh-CN">
                <a:solidFill>
                  <a:srgbClr val="7F7F7F"/>
                </a:solidFill>
              </a:rPr>
              <a:t>系统需求规格分析报告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刘玉良</a:t>
            </a:r>
            <a:r>
              <a:rPr lang="en-US" altLang="zh-CN" sz="1800" dirty="0"/>
              <a:t>,</a:t>
            </a:r>
            <a:r>
              <a:rPr lang="zh-CN" altLang="en-US" sz="1800" dirty="0"/>
              <a:t>张思祥</a:t>
            </a:r>
            <a:r>
              <a:rPr lang="en-US" altLang="zh-CN" sz="1800" dirty="0"/>
              <a:t>,</a:t>
            </a:r>
            <a:r>
              <a:rPr lang="zh-CN" altLang="en-US" sz="1800" dirty="0"/>
              <a:t>刘伟铃</a:t>
            </a:r>
            <a:r>
              <a:rPr lang="en-US" altLang="zh-CN" sz="1800" dirty="0"/>
              <a:t>.   </a:t>
            </a:r>
            <a:r>
              <a:rPr lang="zh-CN" altLang="en-US" sz="1800" dirty="0"/>
              <a:t>血糖检测方法研究最新进展 </a:t>
            </a:r>
            <a:r>
              <a:rPr lang="en-US" altLang="zh-CN" sz="1800" dirty="0"/>
              <a:t>[J]. </a:t>
            </a:r>
            <a:r>
              <a:rPr lang="zh-CN" altLang="en-US" sz="1800" dirty="0"/>
              <a:t>光谱仪器与分析</a:t>
            </a:r>
            <a:r>
              <a:rPr lang="en-US" altLang="zh-CN" sz="1800" dirty="0"/>
              <a:t>. 2003 (02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季忠</a:t>
            </a:r>
            <a:r>
              <a:rPr lang="en-US" altLang="zh-CN" sz="1800" dirty="0"/>
              <a:t>,</a:t>
            </a:r>
            <a:r>
              <a:rPr lang="zh-CN" altLang="en-US" sz="1800" dirty="0"/>
              <a:t>秦子辉</a:t>
            </a:r>
            <a:r>
              <a:rPr lang="en-US" altLang="zh-CN" sz="1800" dirty="0"/>
              <a:t>,</a:t>
            </a:r>
            <a:r>
              <a:rPr lang="zh-CN" altLang="en-US" sz="1800" dirty="0"/>
              <a:t>程星星</a:t>
            </a:r>
            <a:r>
              <a:rPr lang="en-US" altLang="zh-CN" sz="1800" dirty="0"/>
              <a:t>,</a:t>
            </a:r>
            <a:r>
              <a:rPr lang="zh-CN" altLang="en-US" sz="1800" dirty="0"/>
              <a:t>彭承琳</a:t>
            </a:r>
            <a:r>
              <a:rPr lang="en-US" altLang="zh-CN" sz="1800" dirty="0"/>
              <a:t>.   </a:t>
            </a:r>
            <a:r>
              <a:rPr lang="zh-CN" altLang="en-US" sz="1800" dirty="0"/>
              <a:t>血糖无创检测原理及仪器实现研究 </a:t>
            </a:r>
            <a:r>
              <a:rPr lang="en-US" altLang="zh-CN" sz="1800" dirty="0"/>
              <a:t>[J]. </a:t>
            </a:r>
            <a:r>
              <a:rPr lang="zh-CN" altLang="en-US" sz="1800" dirty="0"/>
              <a:t>生物医学工程学杂志</a:t>
            </a:r>
            <a:r>
              <a:rPr lang="en-US" altLang="zh-CN" sz="1800" dirty="0"/>
              <a:t>. 2010 (01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姜</a:t>
            </a:r>
            <a:r>
              <a:rPr lang="zh-CN" altLang="en-US" sz="1800" dirty="0"/>
              <a:t>利英</a:t>
            </a:r>
            <a:r>
              <a:rPr lang="en-US" altLang="zh-CN" sz="1800" dirty="0"/>
              <a:t>,</a:t>
            </a:r>
            <a:r>
              <a:rPr lang="zh-CN" altLang="en-US" sz="1800" dirty="0"/>
              <a:t>谢小品</a:t>
            </a:r>
            <a:r>
              <a:rPr lang="en-US" altLang="zh-CN" sz="1800" dirty="0"/>
              <a:t>,</a:t>
            </a:r>
            <a:r>
              <a:rPr lang="zh-CN" altLang="en-US" sz="1800" dirty="0"/>
              <a:t>陈青华</a:t>
            </a:r>
            <a:r>
              <a:rPr lang="en-US" altLang="zh-CN" sz="1800" dirty="0"/>
              <a:t>,</a:t>
            </a:r>
            <a:r>
              <a:rPr lang="zh-CN" altLang="en-US" sz="1800" dirty="0"/>
              <a:t>刘硕</a:t>
            </a:r>
            <a:r>
              <a:rPr lang="en-US" altLang="zh-CN" sz="1800" dirty="0"/>
              <a:t>,</a:t>
            </a:r>
            <a:r>
              <a:rPr lang="zh-CN" altLang="en-US" sz="1800" dirty="0"/>
              <a:t>姚斐斐</a:t>
            </a:r>
            <a:r>
              <a:rPr lang="en-US" altLang="zh-CN" sz="1800" dirty="0"/>
              <a:t>,</a:t>
            </a:r>
            <a:r>
              <a:rPr lang="zh-CN" altLang="en-US" sz="1800" dirty="0"/>
              <a:t>崔光照</a:t>
            </a:r>
            <a:r>
              <a:rPr lang="en-US" altLang="zh-CN" sz="1800" dirty="0"/>
              <a:t>. </a:t>
            </a:r>
            <a:r>
              <a:rPr lang="zh-CN" altLang="en-US" sz="1800" dirty="0" smtClean="0"/>
              <a:t>基于 </a:t>
            </a:r>
            <a:r>
              <a:rPr lang="en-US" altLang="zh-CN" sz="1800" dirty="0"/>
              <a:t>TI </a:t>
            </a:r>
            <a:r>
              <a:rPr lang="zh-CN" altLang="en-US" sz="1800" dirty="0"/>
              <a:t>低功耗 </a:t>
            </a:r>
            <a:r>
              <a:rPr lang="en-US" altLang="zh-CN" sz="1800" dirty="0"/>
              <a:t>MSP430 </a:t>
            </a:r>
            <a:r>
              <a:rPr lang="zh-CN" altLang="en-US" sz="1800" dirty="0"/>
              <a:t>的便携式血糖仪设计</a:t>
            </a:r>
            <a:r>
              <a:rPr lang="en-US" altLang="zh-CN" sz="1800" dirty="0"/>
              <a:t>. </a:t>
            </a:r>
            <a:r>
              <a:rPr lang="zh-CN" altLang="en-US" sz="1800" dirty="0"/>
              <a:t>郑州</a:t>
            </a:r>
            <a:r>
              <a:rPr lang="zh-CN" altLang="en-US" sz="1800" dirty="0" smtClean="0"/>
              <a:t>轻工业</a:t>
            </a:r>
            <a:r>
              <a:rPr lang="zh-CN" altLang="en-US" sz="1800" dirty="0"/>
              <a:t>学院学报（自然科学版） </a:t>
            </a:r>
            <a:r>
              <a:rPr lang="en-US" altLang="zh-CN" sz="1800" dirty="0"/>
              <a:t>[J] . 2010, 25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 smtClean="0"/>
              <a:t>:53- </a:t>
            </a:r>
            <a:r>
              <a:rPr lang="en-US" altLang="zh-CN" sz="1800" dirty="0"/>
              <a:t>56.</a:t>
            </a:r>
          </a:p>
          <a:p>
            <a:r>
              <a:rPr lang="zh-CN" altLang="en-US" sz="1800" dirty="0" smtClean="0"/>
              <a:t>田润澜</a:t>
            </a:r>
            <a:r>
              <a:rPr lang="en-US" altLang="zh-CN" sz="1800" dirty="0"/>
              <a:t>,</a:t>
            </a:r>
            <a:r>
              <a:rPr lang="zh-CN" altLang="en-US" sz="1800" dirty="0"/>
              <a:t>肖卫华</a:t>
            </a:r>
            <a:r>
              <a:rPr lang="en-US" altLang="zh-CN" sz="1800" dirty="0"/>
              <a:t>,</a:t>
            </a:r>
            <a:r>
              <a:rPr lang="zh-CN" altLang="en-US" sz="1800" dirty="0"/>
              <a:t>吕思潼</a:t>
            </a:r>
            <a:r>
              <a:rPr lang="en-US" altLang="zh-CN" sz="1800" dirty="0"/>
              <a:t>. </a:t>
            </a:r>
            <a:r>
              <a:rPr lang="zh-CN" altLang="en-US" sz="1800" dirty="0"/>
              <a:t>基于 </a:t>
            </a:r>
            <a:r>
              <a:rPr lang="en-US" altLang="zh-CN" sz="1800" dirty="0"/>
              <a:t>LPC2103 </a:t>
            </a:r>
            <a:r>
              <a:rPr lang="zh-CN" altLang="en-US" sz="1800" dirty="0"/>
              <a:t>的动态</a:t>
            </a:r>
            <a:r>
              <a:rPr lang="zh-CN" altLang="en-US" sz="1800" dirty="0" smtClean="0"/>
              <a:t>血糖</a:t>
            </a:r>
            <a:r>
              <a:rPr lang="zh-CN" altLang="en-US" sz="1800" dirty="0"/>
              <a:t>监测系统的设计</a:t>
            </a:r>
            <a:r>
              <a:rPr lang="en-US" altLang="zh-CN" sz="1800" dirty="0"/>
              <a:t>. </a:t>
            </a:r>
            <a:r>
              <a:rPr lang="zh-CN" altLang="en-US" sz="1800" dirty="0"/>
              <a:t>微计算机信息 </a:t>
            </a:r>
            <a:r>
              <a:rPr lang="en-US" altLang="zh-CN" sz="1800" dirty="0"/>
              <a:t>[J] . 2010, 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: 98- 100.</a:t>
            </a:r>
          </a:p>
          <a:p>
            <a:r>
              <a:rPr lang="zh-CN" altLang="en-US" sz="1800" dirty="0" smtClean="0"/>
              <a:t>刘</a:t>
            </a:r>
            <a:r>
              <a:rPr lang="zh-CN" altLang="en-US" sz="1800" dirty="0"/>
              <a:t>吉</a:t>
            </a:r>
            <a:r>
              <a:rPr lang="en-US" altLang="zh-CN" sz="1800" dirty="0"/>
              <a:t>,</a:t>
            </a:r>
            <a:r>
              <a:rPr lang="zh-CN" altLang="en-US" sz="1800" dirty="0"/>
              <a:t>于丽霞</a:t>
            </a:r>
            <a:r>
              <a:rPr lang="en-US" altLang="zh-CN" sz="1800" dirty="0"/>
              <a:t>,</a:t>
            </a:r>
            <a:r>
              <a:rPr lang="zh-CN" altLang="en-US" sz="1800" dirty="0"/>
              <a:t>姜三平</a:t>
            </a:r>
            <a:r>
              <a:rPr lang="en-US" altLang="zh-CN" sz="1800" dirty="0"/>
              <a:t>,</a:t>
            </a:r>
            <a:r>
              <a:rPr lang="zh-CN" altLang="en-US" sz="1800" dirty="0"/>
              <a:t>安子晏</a:t>
            </a:r>
            <a:r>
              <a:rPr lang="en-US" altLang="zh-CN" sz="1800" dirty="0"/>
              <a:t>. </a:t>
            </a:r>
            <a:r>
              <a:rPr lang="zh-CN" altLang="en-US" sz="1800" dirty="0"/>
              <a:t>智能血糖自我</a:t>
            </a:r>
            <a:r>
              <a:rPr lang="zh-CN" altLang="en-US" sz="1800" dirty="0" smtClean="0"/>
              <a:t>监测仪</a:t>
            </a:r>
            <a:r>
              <a:rPr lang="en-US" altLang="zh-CN" sz="1800" dirty="0"/>
              <a:t>. </a:t>
            </a:r>
            <a:r>
              <a:rPr lang="zh-CN" altLang="en-US" sz="1800" dirty="0"/>
              <a:t>中北大学学报（自然科学版）</a:t>
            </a:r>
            <a:r>
              <a:rPr lang="en-US" altLang="zh-CN" sz="1800" dirty="0"/>
              <a:t>[J] . 2009, 30</a:t>
            </a: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 smtClean="0"/>
              <a:t>:477- </a:t>
            </a:r>
            <a:r>
              <a:rPr lang="en-US" altLang="zh-CN" sz="1800" dirty="0"/>
              <a:t>480.</a:t>
            </a:r>
          </a:p>
          <a:p>
            <a:r>
              <a:rPr lang="zh-CN" altLang="en-US" sz="1800" dirty="0" smtClean="0"/>
              <a:t>胡</a:t>
            </a:r>
            <a:r>
              <a:rPr lang="zh-CN" altLang="en-US" sz="1800" dirty="0"/>
              <a:t>军</a:t>
            </a:r>
            <a:r>
              <a:rPr lang="en-US" altLang="zh-CN" sz="1800" dirty="0"/>
              <a:t>.</a:t>
            </a:r>
            <a:r>
              <a:rPr lang="zh-CN" altLang="en-US" sz="1800" dirty="0"/>
              <a:t>基于松翰单片机的血糖仪开发</a:t>
            </a:r>
            <a:r>
              <a:rPr lang="en-US" altLang="zh-CN" sz="1800" dirty="0"/>
              <a:t>[J].</a:t>
            </a:r>
            <a:r>
              <a:rPr lang="zh-CN" altLang="en-US" sz="1800" dirty="0"/>
              <a:t>化学</a:t>
            </a:r>
            <a:r>
              <a:rPr lang="zh-CN" altLang="en-US" sz="1800" dirty="0" smtClean="0"/>
              <a:t>传感器</a:t>
            </a:r>
            <a:r>
              <a:rPr lang="zh-CN" altLang="en-US" sz="1800" dirty="0"/>
              <a:t>，</a:t>
            </a:r>
            <a:r>
              <a:rPr lang="en-US" altLang="zh-CN" sz="1800" dirty="0"/>
              <a:t>2007</a:t>
            </a:r>
            <a:r>
              <a:rPr lang="zh-CN" altLang="en-US" sz="1800" dirty="0"/>
              <a:t>，</a:t>
            </a:r>
            <a:r>
              <a:rPr lang="en-US" altLang="zh-CN" sz="1800" dirty="0"/>
              <a:t>27</a:t>
            </a: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: 62- 67</a:t>
            </a:r>
          </a:p>
          <a:p>
            <a:r>
              <a:rPr lang="zh-CN" altLang="en-US" sz="1800" dirty="0" smtClean="0"/>
              <a:t>邢淞</a:t>
            </a:r>
            <a:r>
              <a:rPr lang="en-US" altLang="zh-CN" sz="1800" dirty="0"/>
              <a:t>,</a:t>
            </a:r>
            <a:r>
              <a:rPr lang="zh-CN" altLang="en-US" sz="1800" dirty="0"/>
              <a:t>张少锋</a:t>
            </a:r>
            <a:r>
              <a:rPr lang="en-US" altLang="zh-CN" sz="1800" dirty="0"/>
              <a:t>.</a:t>
            </a:r>
            <a:r>
              <a:rPr lang="zh-CN" altLang="en-US" sz="1800" dirty="0"/>
              <a:t>基于 </a:t>
            </a:r>
            <a:r>
              <a:rPr lang="en-US" altLang="zh-CN" sz="1800" dirty="0"/>
              <a:t>MSP430 </a:t>
            </a:r>
            <a:r>
              <a:rPr lang="zh-CN" altLang="en-US" sz="1800" dirty="0"/>
              <a:t>单片机的便携式</a:t>
            </a:r>
            <a:r>
              <a:rPr lang="zh-CN" altLang="en-US" sz="1800" dirty="0" smtClean="0"/>
              <a:t>血糖仪</a:t>
            </a:r>
            <a:r>
              <a:rPr lang="zh-CN" altLang="en-US" sz="1800" dirty="0"/>
              <a:t>设计</a:t>
            </a:r>
            <a:r>
              <a:rPr lang="en-US" altLang="zh-CN" sz="1800" dirty="0"/>
              <a:t>[J].</a:t>
            </a:r>
            <a:r>
              <a:rPr lang="zh-CN" altLang="en-US" sz="1800" dirty="0"/>
              <a:t>测控技术，</a:t>
            </a:r>
            <a:r>
              <a:rPr lang="en-US" altLang="zh-CN" sz="1800" dirty="0"/>
              <a:t>2009</a:t>
            </a:r>
            <a:r>
              <a:rPr lang="zh-CN" altLang="en-US" sz="1800" dirty="0"/>
              <a:t>，</a:t>
            </a:r>
            <a:r>
              <a:rPr lang="en-US" altLang="zh-CN" sz="1800" dirty="0"/>
              <a:t>28</a:t>
            </a: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: 5- 7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760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胡</a:t>
            </a:r>
            <a:r>
              <a:rPr lang="zh-CN" altLang="en-US" sz="1800" dirty="0"/>
              <a:t>军</a:t>
            </a:r>
            <a:r>
              <a:rPr lang="en-US" altLang="zh-CN" sz="1800" dirty="0"/>
              <a:t>.   </a:t>
            </a:r>
            <a:r>
              <a:rPr lang="zh-CN" altLang="en-US" sz="1800" dirty="0"/>
              <a:t>动态血糖连续测定系统 </a:t>
            </a:r>
            <a:r>
              <a:rPr lang="en-US" altLang="zh-CN" sz="1800" dirty="0"/>
              <a:t>[J]. </a:t>
            </a:r>
            <a:r>
              <a:rPr lang="zh-CN" altLang="en-US" sz="1800" dirty="0"/>
              <a:t>传感器世界</a:t>
            </a:r>
            <a:r>
              <a:rPr lang="en-US" altLang="zh-CN" sz="1800" dirty="0"/>
              <a:t>. 2005 (10)</a:t>
            </a:r>
          </a:p>
          <a:p>
            <a:r>
              <a:rPr lang="zh-CN" altLang="en-US" sz="1800" dirty="0" smtClean="0"/>
              <a:t>孙</a:t>
            </a:r>
            <a:r>
              <a:rPr lang="zh-CN" altLang="en-US" sz="1800" dirty="0"/>
              <a:t>键</a:t>
            </a:r>
            <a:r>
              <a:rPr lang="en-US" altLang="zh-CN" sz="1800" dirty="0"/>
              <a:t>,</a:t>
            </a:r>
            <a:r>
              <a:rPr lang="zh-CN" altLang="en-US" sz="1800" dirty="0"/>
              <a:t>张先恩</a:t>
            </a:r>
            <a:r>
              <a:rPr lang="en-US" altLang="zh-CN" sz="1800" dirty="0"/>
              <a:t>,</a:t>
            </a:r>
            <a:r>
              <a:rPr lang="zh-CN" altLang="en-US" sz="1800" dirty="0"/>
              <a:t>张直平</a:t>
            </a:r>
            <a:r>
              <a:rPr lang="en-US" altLang="zh-CN" sz="1800" dirty="0"/>
              <a:t>.   </a:t>
            </a:r>
            <a:r>
              <a:rPr lang="zh-CN" altLang="en-US" sz="1800" dirty="0"/>
              <a:t>便携式智能血糖测试仪的研制 </a:t>
            </a:r>
            <a:r>
              <a:rPr lang="en-US" altLang="zh-CN" sz="1800" dirty="0"/>
              <a:t>[J]. </a:t>
            </a:r>
            <a:r>
              <a:rPr lang="zh-CN" altLang="en-US" sz="1800" dirty="0"/>
              <a:t>仪表技术与传感器</a:t>
            </a:r>
            <a:r>
              <a:rPr lang="en-US" altLang="zh-CN" sz="1800" dirty="0"/>
              <a:t>. 1998 (06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李延斌</a:t>
            </a:r>
            <a:r>
              <a:rPr lang="en-US" altLang="zh-CN" sz="1800" dirty="0"/>
              <a:t>.   </a:t>
            </a:r>
            <a:r>
              <a:rPr lang="zh-CN" altLang="en-US" sz="1800" dirty="0"/>
              <a:t>血糖检测仪的发展、临床应用与选购 </a:t>
            </a:r>
            <a:r>
              <a:rPr lang="en-US" altLang="zh-CN" sz="1800" dirty="0"/>
              <a:t>[J]. </a:t>
            </a:r>
            <a:r>
              <a:rPr lang="zh-CN" altLang="en-US" sz="1800" dirty="0"/>
              <a:t>中国医疗器械信息</a:t>
            </a:r>
            <a:r>
              <a:rPr lang="en-US" altLang="zh-CN" sz="1800" dirty="0"/>
              <a:t>. 2008 (12)</a:t>
            </a:r>
          </a:p>
          <a:p>
            <a:r>
              <a:rPr lang="zh-CN" altLang="en-US" sz="1800" dirty="0" smtClean="0"/>
              <a:t>陈</a:t>
            </a:r>
            <a:r>
              <a:rPr lang="zh-CN" altLang="en-US" sz="1800" dirty="0"/>
              <a:t>真诚</a:t>
            </a:r>
            <a:r>
              <a:rPr lang="en-US" altLang="zh-CN" sz="1800" dirty="0"/>
              <a:t>,</a:t>
            </a:r>
            <a:r>
              <a:rPr lang="zh-CN" altLang="en-US" sz="1800" dirty="0"/>
              <a:t>金星亮</a:t>
            </a:r>
            <a:r>
              <a:rPr lang="en-US" altLang="zh-CN" sz="1800" dirty="0"/>
              <a:t>,</a:t>
            </a:r>
            <a:r>
              <a:rPr lang="zh-CN" altLang="en-US" sz="1800" dirty="0"/>
              <a:t>徐效文</a:t>
            </a:r>
            <a:r>
              <a:rPr lang="en-US" altLang="zh-CN" sz="1800" dirty="0"/>
              <a:t>,</a:t>
            </a:r>
            <a:r>
              <a:rPr lang="zh-CN" altLang="en-US" sz="1800" dirty="0"/>
              <a:t>朱健铭</a:t>
            </a:r>
            <a:r>
              <a:rPr lang="en-US" altLang="zh-CN" sz="1800" dirty="0"/>
              <a:t>,</a:t>
            </a:r>
            <a:r>
              <a:rPr lang="zh-CN" altLang="en-US" sz="1800" dirty="0"/>
              <a:t>王弟亚</a:t>
            </a:r>
            <a:r>
              <a:rPr lang="en-US" altLang="zh-CN" sz="1800" dirty="0"/>
              <a:t>.   </a:t>
            </a:r>
            <a:r>
              <a:rPr lang="zh-CN" altLang="en-US" sz="1800" dirty="0"/>
              <a:t>一种无创血糖检测仪的初步研究 </a:t>
            </a:r>
            <a:r>
              <a:rPr lang="en-US" altLang="zh-CN" sz="1800" dirty="0"/>
              <a:t>[J]. </a:t>
            </a:r>
            <a:r>
              <a:rPr lang="zh-CN" altLang="en-US" sz="1800" dirty="0"/>
              <a:t>传感技术学报</a:t>
            </a:r>
            <a:r>
              <a:rPr lang="en-US" altLang="zh-CN" sz="1800" dirty="0"/>
              <a:t>. 2008 (07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戴新华</a:t>
            </a:r>
            <a:r>
              <a:rPr lang="en-US" altLang="zh-CN" sz="1800" dirty="0"/>
              <a:t>,</a:t>
            </a:r>
            <a:r>
              <a:rPr lang="zh-CN" altLang="en-US" sz="1800" dirty="0"/>
              <a:t>齐韬</a:t>
            </a:r>
            <a:r>
              <a:rPr lang="en-US" altLang="zh-CN" sz="1800" dirty="0"/>
              <a:t>,</a:t>
            </a:r>
            <a:r>
              <a:rPr lang="zh-CN" altLang="en-US" sz="1800" dirty="0"/>
              <a:t>杨梦瑞</a:t>
            </a:r>
            <a:r>
              <a:rPr lang="en-US" altLang="zh-CN" sz="1800" dirty="0"/>
              <a:t>,</a:t>
            </a:r>
            <a:r>
              <a:rPr lang="zh-CN" altLang="en-US" sz="1800" dirty="0"/>
              <a:t>徐蓓</a:t>
            </a:r>
            <a:r>
              <a:rPr lang="en-US" altLang="zh-CN" sz="1800" dirty="0"/>
              <a:t>,</a:t>
            </a:r>
            <a:r>
              <a:rPr lang="zh-CN" altLang="en-US" sz="1800" dirty="0"/>
              <a:t>方向</a:t>
            </a:r>
            <a:r>
              <a:rPr lang="en-US" altLang="zh-CN" sz="1800" dirty="0"/>
              <a:t>.   </a:t>
            </a:r>
            <a:r>
              <a:rPr lang="zh-CN" altLang="en-US" sz="1800" dirty="0"/>
              <a:t>血清中葡萄糖含量的测定方法及其研究进展 </a:t>
            </a:r>
            <a:r>
              <a:rPr lang="en-US" altLang="zh-CN" sz="1800" dirty="0"/>
              <a:t>[J]. </a:t>
            </a:r>
            <a:r>
              <a:rPr lang="zh-CN" altLang="en-US" sz="1800" dirty="0"/>
              <a:t>化学分析计量</a:t>
            </a:r>
            <a:r>
              <a:rPr lang="en-US" altLang="zh-CN" sz="1800" dirty="0"/>
              <a:t>. 2008 (03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/>
              <a:t>邹向阳</a:t>
            </a:r>
            <a:r>
              <a:rPr lang="en-US" altLang="zh-CN" sz="1800" dirty="0"/>
              <a:t>,</a:t>
            </a:r>
            <a:r>
              <a:rPr lang="zh-CN" altLang="en-US" sz="1800" dirty="0"/>
              <a:t>刘戎</a:t>
            </a:r>
            <a:r>
              <a:rPr lang="en-US" altLang="zh-CN" sz="1800" dirty="0"/>
              <a:t>.   </a:t>
            </a:r>
            <a:r>
              <a:rPr lang="zh-CN" altLang="en-US" sz="1800" dirty="0"/>
              <a:t>基于</a:t>
            </a:r>
            <a:r>
              <a:rPr lang="en-US" altLang="zh-CN" sz="1800" dirty="0"/>
              <a:t>STC</a:t>
            </a:r>
            <a:r>
              <a:rPr lang="zh-CN" altLang="en-US" sz="1800" dirty="0"/>
              <a:t>单片机的便携式快速血糖仪的设计与实现 </a:t>
            </a:r>
            <a:r>
              <a:rPr lang="en-US" altLang="zh-CN" sz="1800" dirty="0"/>
              <a:t>[J]. </a:t>
            </a:r>
            <a:r>
              <a:rPr lang="zh-CN" altLang="en-US" sz="1800" dirty="0"/>
              <a:t>传感器与微系统</a:t>
            </a:r>
            <a:r>
              <a:rPr lang="en-US" altLang="zh-CN" sz="1800" dirty="0"/>
              <a:t>. 2008 (02)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47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smtClean="0"/>
              <a:t>How?</a:t>
            </a:r>
            <a:endParaRPr lang="zh-CN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1127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采集端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硬件接口</a:t>
            </a:r>
            <a:endParaRPr lang="en-US" altLang="zh-CN" sz="2400" dirty="0" smtClean="0"/>
          </a:p>
          <a:p>
            <a:r>
              <a:rPr lang="zh-CN" altLang="en-US" sz="2400" dirty="0"/>
              <a:t>张玉</a:t>
            </a:r>
            <a:r>
              <a:rPr lang="zh-CN" altLang="en-US" sz="2400" dirty="0" smtClean="0"/>
              <a:t>恒 </a:t>
            </a:r>
            <a:r>
              <a:rPr lang="en-US" altLang="zh-CN" sz="2400" dirty="0" smtClean="0"/>
              <a:t>04111049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3327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dirty="0" smtClean="0"/>
              <a:t>采集</a:t>
            </a:r>
            <a:r>
              <a:rPr lang="zh-CN" dirty="0"/>
              <a:t>端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144000" cy="4572000"/>
          </a:xfrm>
          <a:ln/>
        </p:spPr>
        <p:txBody>
          <a:bodyPr/>
          <a:lstStyle/>
          <a:p>
            <a:pPr marL="228600" indent="-228600" algn="l">
              <a:buFont typeface="Wingdings" panose="05000000000000000000" pitchFamily="2" charset="2"/>
              <a:buChar char="§"/>
            </a:pPr>
            <a:endParaRPr lang="zh-CN" altLang="zh-CN" dirty="0"/>
          </a:p>
          <a:p>
            <a:pPr marL="228600" indent="-228600" algn="l">
              <a:buFont typeface="Wingdings" panose="05000000000000000000" pitchFamily="2" charset="2"/>
              <a:buChar char="§"/>
            </a:pPr>
            <a:r>
              <a:rPr lang="en-US" altLang="zh-CN" sz="3600" dirty="0" smtClean="0"/>
              <a:t>ARM</a:t>
            </a:r>
            <a:r>
              <a:rPr lang="zh-CN" altLang="en-US" sz="3600" dirty="0" smtClean="0"/>
              <a:t>板</a:t>
            </a:r>
            <a:endParaRPr lang="en-US" altLang="zh-CN" sz="3600" dirty="0" smtClean="0"/>
          </a:p>
          <a:p>
            <a:pPr marL="228600" indent="-228600" algn="l">
              <a:buFont typeface="Wingdings" panose="05000000000000000000" pitchFamily="2" charset="2"/>
              <a:buChar char="§"/>
            </a:pPr>
            <a:r>
              <a:rPr lang="zh-CN" sz="3600" dirty="0" smtClean="0"/>
              <a:t>血糖模块</a:t>
            </a:r>
            <a:endParaRPr lang="zh-CN" sz="3600" dirty="0"/>
          </a:p>
          <a:p>
            <a:pPr marL="228600" indent="-228600" algn="l">
              <a:buFont typeface="Wingdings" panose="05000000000000000000" pitchFamily="2" charset="2"/>
              <a:buChar char="§"/>
            </a:pPr>
            <a:r>
              <a:rPr lang="zh-CN" sz="3600" dirty="0"/>
              <a:t>蓝牙模块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8617-6D90-4465-84CB-3EE88A2B1C5A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ARM</a:t>
            </a:r>
            <a:r>
              <a:rPr lang="zh-CN" altLang="en-US" dirty="0">
                <a:latin typeface="+mj-ea"/>
              </a:rPr>
              <a:t>板的选择——pcDuino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690" y="1844890"/>
            <a:ext cx="4434798" cy="3887465"/>
          </a:xfrm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1640" y="1773238"/>
            <a:ext cx="626862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CPU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1</a:t>
            </a:r>
            <a:r>
              <a:rPr lang="zh-CN" altLang="en-US" sz="2000" dirty="0"/>
              <a:t>GHz ARM Cortex A8内核</a:t>
            </a:r>
          </a:p>
          <a:p>
            <a:r>
              <a:rPr lang="zh-CN" altLang="en-US" sz="2000" dirty="0"/>
              <a:t>GPU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OpenGL </a:t>
            </a:r>
            <a:r>
              <a:rPr lang="zh-CN" altLang="en-US" sz="2000" dirty="0"/>
              <a:t>ES2.0,</a:t>
            </a:r>
          </a:p>
          <a:p>
            <a:r>
              <a:rPr lang="zh-CN" altLang="en-US" sz="2000" dirty="0"/>
              <a:t>         	</a:t>
            </a:r>
            <a:r>
              <a:rPr lang="zh-CN" altLang="en-US" sz="2000" dirty="0" smtClean="0"/>
              <a:t>OpenVG 1.1 Mali 400 core</a:t>
            </a:r>
          </a:p>
          <a:p>
            <a:r>
              <a:rPr lang="zh-CN" altLang="en-US" sz="2000" dirty="0" smtClean="0"/>
              <a:t>DRAM：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1GB</a:t>
            </a:r>
          </a:p>
          <a:p>
            <a:r>
              <a:rPr lang="zh-CN" altLang="en-US" sz="2000" dirty="0" smtClean="0"/>
              <a:t>板</a:t>
            </a:r>
            <a:r>
              <a:rPr lang="zh-CN" altLang="en-US" sz="2000" dirty="0"/>
              <a:t>载</a:t>
            </a:r>
            <a:r>
              <a:rPr lang="zh-CN" altLang="en-US" sz="2000" dirty="0" smtClean="0"/>
              <a:t>存储：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2</a:t>
            </a:r>
            <a:r>
              <a:rPr lang="zh-CN" altLang="en-US" sz="2000" dirty="0"/>
              <a:t>GB Flash, </a:t>
            </a:r>
          </a:p>
          <a:p>
            <a:pPr lvl="3"/>
            <a:r>
              <a:rPr lang="en-US" altLang="zh-CN" sz="2000" dirty="0" smtClean="0"/>
              <a:t>	</a:t>
            </a:r>
            <a:r>
              <a:rPr lang="zh-CN" altLang="en-US" sz="2000" dirty="0" smtClean="0"/>
              <a:t>microSD </a:t>
            </a:r>
            <a:r>
              <a:rPr lang="zh-CN" altLang="en-US" sz="2000" dirty="0"/>
              <a:t>插槽扩展至 32GB</a:t>
            </a:r>
          </a:p>
          <a:p>
            <a:r>
              <a:rPr lang="zh-CN" altLang="en-US" sz="2000" dirty="0"/>
              <a:t>视频输出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HDMI</a:t>
            </a:r>
            <a:endParaRPr lang="zh-CN" altLang="en-US" sz="2000" dirty="0"/>
          </a:p>
          <a:p>
            <a:r>
              <a:rPr lang="zh-CN" altLang="en-US" sz="2000" dirty="0"/>
              <a:t>操作系统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Linux</a:t>
            </a:r>
            <a:r>
              <a:rPr lang="zh-CN" altLang="en-US" sz="2000" dirty="0"/>
              <a:t>3.0 + Ubuntu12.10</a:t>
            </a:r>
          </a:p>
          <a:p>
            <a:r>
              <a:rPr lang="zh-CN" altLang="en-US" sz="2000" dirty="0"/>
              <a:t>扩展接口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2</a:t>
            </a:r>
            <a:r>
              <a:rPr lang="zh-CN" altLang="en-US" sz="2000" dirty="0"/>
              <a:t>.54mm Headers兼容</a:t>
            </a:r>
          </a:p>
          <a:p>
            <a:pPr lvl="2"/>
            <a:r>
              <a:rPr lang="en-US" altLang="zh-CN" sz="2000" dirty="0" smtClean="0"/>
              <a:t>	</a:t>
            </a:r>
            <a:r>
              <a:rPr lang="zh-CN" altLang="en-US" sz="2000" dirty="0" smtClean="0"/>
              <a:t>Arduino</a:t>
            </a:r>
            <a:r>
              <a:rPr lang="zh-CN" altLang="en-US" sz="2000" dirty="0"/>
              <a:t>以太网： RJ45接口</a:t>
            </a:r>
          </a:p>
          <a:p>
            <a:pPr lvl="3"/>
            <a:r>
              <a:rPr lang="en-US" altLang="zh-CN" sz="2000" dirty="0" smtClean="0"/>
              <a:t>	</a:t>
            </a:r>
            <a:r>
              <a:rPr lang="zh-CN" altLang="en-US" sz="2000" dirty="0" smtClean="0"/>
              <a:t>以及</a:t>
            </a:r>
            <a:r>
              <a:rPr lang="zh-CN" altLang="en-US" sz="2000" dirty="0"/>
              <a:t>可扩展 USB WiFi (未包括)</a:t>
            </a:r>
          </a:p>
          <a:p>
            <a:r>
              <a:rPr lang="zh-CN" altLang="en-US" sz="2000" dirty="0"/>
              <a:t>电源：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5</a:t>
            </a:r>
            <a:r>
              <a:rPr lang="zh-CN" altLang="en-US" sz="2000" dirty="0"/>
              <a:t>V 2A</a:t>
            </a:r>
          </a:p>
          <a:p>
            <a:r>
              <a:rPr lang="zh-CN" altLang="en-US" sz="2000" dirty="0"/>
              <a:t>尺寸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125</a:t>
            </a:r>
            <a:r>
              <a:rPr lang="zh-CN" altLang="en-US" sz="2000" dirty="0"/>
              <a:t>mm X 52mm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dirty="0" smtClean="0"/>
              <a:t>血糖</a:t>
            </a:r>
            <a:r>
              <a:rPr lang="zh-CN" dirty="0"/>
              <a:t>模块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65286" y="1852194"/>
            <a:ext cx="4644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采用M700迷你血糖模块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36575" y="2924965"/>
            <a:ext cx="75583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>
                <a:latin typeface="+mn-ea"/>
                <a:ea typeface="+mn-ea"/>
              </a:rPr>
              <a:t>体积小，安装简单，高的稳定性和精确性。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>
                <a:latin typeface="+mn-ea"/>
                <a:ea typeface="+mn-ea"/>
              </a:rPr>
              <a:t>支持三种测量：</a:t>
            </a:r>
            <a:r>
              <a:rPr lang="zh-CN" altLang="zh-CN" sz="2400" dirty="0">
                <a:latin typeface="+mn-ea"/>
                <a:ea typeface="+mn-ea"/>
              </a:rPr>
              <a:t>5D</a:t>
            </a:r>
            <a:r>
              <a:rPr lang="zh-CN" sz="2400" dirty="0">
                <a:latin typeface="+mn-ea"/>
                <a:ea typeface="+mn-ea"/>
              </a:rPr>
              <a:t>血糖、血酮体、血尿酸。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>
                <a:latin typeface="+mn-ea"/>
                <a:ea typeface="+mn-ea"/>
              </a:rPr>
              <a:t>工作电压</a:t>
            </a:r>
            <a:r>
              <a:rPr lang="zh-CN" altLang="zh-CN" sz="2400" dirty="0">
                <a:latin typeface="+mn-ea"/>
                <a:ea typeface="+mn-ea"/>
              </a:rPr>
              <a:t>3.3 v</a:t>
            </a:r>
            <a:r>
              <a:rPr lang="zh-CN" sz="2400" dirty="0">
                <a:latin typeface="+mn-ea"/>
                <a:ea typeface="+mn-ea"/>
              </a:rPr>
              <a:t>，低电压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>
                <a:latin typeface="+mn-ea"/>
                <a:ea typeface="+mn-ea"/>
              </a:rPr>
              <a:t>支持</a:t>
            </a:r>
            <a:r>
              <a:rPr lang="zh-CN" altLang="zh-CN" sz="2400" dirty="0">
                <a:latin typeface="+mn-ea"/>
                <a:ea typeface="+mn-ea"/>
              </a:rPr>
              <a:t>3</a:t>
            </a:r>
            <a:r>
              <a:rPr lang="zh-CN" sz="2400" dirty="0">
                <a:latin typeface="+mn-ea"/>
                <a:ea typeface="+mn-ea"/>
              </a:rPr>
              <a:t>种试纸：</a:t>
            </a:r>
            <a:r>
              <a:rPr lang="zh-CN" altLang="zh-CN" sz="2400" dirty="0">
                <a:latin typeface="+mn-ea"/>
                <a:ea typeface="+mn-ea"/>
              </a:rPr>
              <a:t>5</a:t>
            </a:r>
            <a:r>
              <a:rPr lang="zh-CN" sz="2400" dirty="0">
                <a:latin typeface="+mn-ea"/>
                <a:ea typeface="+mn-ea"/>
              </a:rPr>
              <a:t>秒血糖、酮体、尿酸试纸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31690" y="4869100"/>
            <a:ext cx="87120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串口传输（</a:t>
            </a:r>
            <a:r>
              <a:rPr lang="zh-CN" altLang="zh-CN" sz="2400" dirty="0">
                <a:latin typeface="+mn-ea"/>
                <a:ea typeface="+mn-ea"/>
                <a:sym typeface="Arial" panose="020B0604020202020204" pitchFamily="34" charset="0"/>
              </a:rPr>
              <a:t>TXD</a:t>
            </a: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）协议传输用</a:t>
            </a:r>
            <a:r>
              <a:rPr lang="zh-CN" altLang="zh-CN" sz="2400" dirty="0">
                <a:latin typeface="+mn-ea"/>
                <a:ea typeface="+mn-ea"/>
                <a:sym typeface="Arial" panose="020B0604020202020204" pitchFamily="34" charset="0"/>
              </a:rPr>
              <a:t>3.3V CMOS</a:t>
            </a: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电压。协议被设置成</a:t>
            </a:r>
            <a:r>
              <a:rPr lang="zh-CN" altLang="zh-CN" sz="2400" dirty="0">
                <a:latin typeface="+mn-ea"/>
                <a:ea typeface="+mn-ea"/>
                <a:sym typeface="Arial" panose="020B0604020202020204" pitchFamily="34" charset="0"/>
              </a:rPr>
              <a:t>57600</a:t>
            </a: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波特率，</a:t>
            </a:r>
            <a:r>
              <a:rPr lang="zh-CN" altLang="zh-CN" sz="2400" dirty="0">
                <a:latin typeface="+mn-ea"/>
                <a:ea typeface="+mn-ea"/>
                <a:sym typeface="Arial" panose="020B0604020202020204" pitchFamily="34" charset="0"/>
              </a:rPr>
              <a:t>8</a:t>
            </a: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数据位，</a:t>
            </a:r>
            <a:r>
              <a:rPr lang="zh-CN" altLang="zh-CN" sz="2400" dirty="0">
                <a:latin typeface="+mn-ea"/>
                <a:ea typeface="+mn-ea"/>
                <a:sym typeface="Arial" panose="020B0604020202020204" pitchFamily="34" charset="0"/>
              </a:rPr>
              <a:t>1</a:t>
            </a:r>
            <a:r>
              <a:rPr lang="zh-CN" sz="2400" dirty="0">
                <a:latin typeface="+mn-ea"/>
                <a:ea typeface="+mn-ea"/>
                <a:sym typeface="Arial" panose="020B0604020202020204" pitchFamily="34" charset="0"/>
              </a:rPr>
              <a:t>中断位，奇偶校验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dirty="0" smtClean="0"/>
              <a:t>血糖</a:t>
            </a:r>
            <a:r>
              <a:rPr lang="zh-CN" dirty="0"/>
              <a:t>模块引脚图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31" y="1560512"/>
            <a:ext cx="8999538" cy="52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dirty="0" smtClean="0"/>
              <a:t>蓝</a:t>
            </a:r>
            <a:r>
              <a:rPr lang="zh-CN" dirty="0"/>
              <a:t>牙模块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276" y="1751639"/>
            <a:ext cx="47523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采用M100蓝牙模块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95625" y="2455377"/>
            <a:ext cx="655245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2400" dirty="0">
                <a:latin typeface="+mn-ea"/>
                <a:ea typeface="+mn-ea"/>
              </a:rPr>
              <a:t>特征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无线</a:t>
            </a:r>
            <a:r>
              <a:rPr lang="zh-CN" sz="2000" dirty="0">
                <a:latin typeface="+mn-ea"/>
                <a:ea typeface="+mn-ea"/>
              </a:rPr>
              <a:t>收发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灵敏度</a:t>
            </a:r>
            <a:r>
              <a:rPr lang="zh-CN" altLang="zh-CN" sz="2000" dirty="0">
                <a:latin typeface="+mn-ea"/>
                <a:ea typeface="+mn-ea"/>
              </a:rPr>
              <a:t>(</a:t>
            </a:r>
            <a:r>
              <a:rPr lang="zh-CN" sz="2000" dirty="0">
                <a:latin typeface="+mn-ea"/>
                <a:ea typeface="+mn-ea"/>
              </a:rPr>
              <a:t>误码率</a:t>
            </a:r>
            <a:r>
              <a:rPr lang="zh-CN" altLang="zh-CN" sz="2000" dirty="0">
                <a:latin typeface="+mn-ea"/>
                <a:ea typeface="+mn-ea"/>
              </a:rPr>
              <a:t>)</a:t>
            </a:r>
            <a:r>
              <a:rPr lang="zh-CN" sz="2000" dirty="0">
                <a:latin typeface="+mn-ea"/>
                <a:ea typeface="+mn-ea"/>
              </a:rPr>
              <a:t>达到 －</a:t>
            </a:r>
            <a:r>
              <a:rPr lang="zh-CN" altLang="zh-CN" sz="2000" dirty="0">
                <a:latin typeface="+mn-ea"/>
                <a:ea typeface="+mn-ea"/>
              </a:rPr>
              <a:t>80dBm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+mn-ea"/>
                <a:ea typeface="+mn-ea"/>
              </a:rPr>
              <a:t>-</a:t>
            </a:r>
            <a:r>
              <a:rPr lang="zh-CN" altLang="zh-CN" sz="2000" dirty="0">
                <a:latin typeface="+mn-ea"/>
                <a:ea typeface="+mn-ea"/>
              </a:rPr>
              <a:t>4 -&gt; 6dBm </a:t>
            </a:r>
            <a:r>
              <a:rPr lang="zh-CN" sz="2000" dirty="0">
                <a:latin typeface="+mn-ea"/>
                <a:ea typeface="+mn-ea"/>
              </a:rPr>
              <a:t>功率可调输出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性能</a:t>
            </a:r>
            <a:r>
              <a:rPr lang="zh-CN" sz="2000" dirty="0">
                <a:latin typeface="+mn-ea"/>
                <a:ea typeface="+mn-ea"/>
              </a:rPr>
              <a:t>概要 完整的蓝牙解决方案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蓝</a:t>
            </a:r>
            <a:r>
              <a:rPr lang="zh-CN" sz="2000" dirty="0">
                <a:latin typeface="+mn-ea"/>
                <a:ea typeface="+mn-ea"/>
              </a:rPr>
              <a:t>牙</a:t>
            </a:r>
            <a:r>
              <a:rPr lang="zh-CN" altLang="zh-CN" sz="2000" dirty="0">
                <a:latin typeface="+mn-ea"/>
                <a:ea typeface="+mn-ea"/>
              </a:rPr>
              <a:t>2.0 </a:t>
            </a:r>
            <a:r>
              <a:rPr lang="zh-CN" sz="2000" dirty="0">
                <a:latin typeface="+mn-ea"/>
                <a:ea typeface="+mn-ea"/>
              </a:rPr>
              <a:t>带</a:t>
            </a:r>
            <a:r>
              <a:rPr lang="zh-CN" altLang="zh-CN" sz="2000" dirty="0">
                <a:latin typeface="+mn-ea"/>
                <a:ea typeface="+mn-ea"/>
              </a:rPr>
              <a:t>EDR</a:t>
            </a:r>
            <a:r>
              <a:rPr lang="zh-CN" sz="2000" dirty="0">
                <a:latin typeface="+mn-ea"/>
                <a:ea typeface="+mn-ea"/>
              </a:rPr>
              <a:t>， </a:t>
            </a:r>
            <a:r>
              <a:rPr lang="zh-CN" altLang="zh-CN" sz="2000" dirty="0">
                <a:latin typeface="+mn-ea"/>
                <a:ea typeface="+mn-ea"/>
              </a:rPr>
              <a:t>2Mbps-3Mbps </a:t>
            </a:r>
            <a:r>
              <a:rPr lang="zh-CN" sz="2000" dirty="0">
                <a:latin typeface="+mn-ea"/>
                <a:ea typeface="+mn-ea"/>
              </a:rPr>
              <a:t>调制度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内置 </a:t>
            </a:r>
            <a:r>
              <a:rPr lang="zh-CN" altLang="zh-CN" sz="2000" dirty="0">
                <a:latin typeface="+mn-ea"/>
                <a:ea typeface="+mn-ea"/>
              </a:rPr>
              <a:t>2.4GHz </a:t>
            </a:r>
            <a:r>
              <a:rPr lang="zh-CN" sz="2000" dirty="0">
                <a:latin typeface="+mn-ea"/>
                <a:ea typeface="+mn-ea"/>
              </a:rPr>
              <a:t>天线</a:t>
            </a:r>
            <a:r>
              <a:rPr lang="zh-CN" altLang="zh-CN" sz="2000" dirty="0">
                <a:latin typeface="+mn-ea"/>
                <a:ea typeface="+mn-ea"/>
              </a:rPr>
              <a:t>, </a:t>
            </a:r>
            <a:r>
              <a:rPr lang="zh-CN" sz="2000" dirty="0">
                <a:latin typeface="+mn-ea"/>
                <a:ea typeface="+mn-ea"/>
              </a:rPr>
              <a:t>用户无需调试天线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外置 </a:t>
            </a:r>
            <a:r>
              <a:rPr lang="zh-CN" altLang="zh-CN" sz="2000" dirty="0">
                <a:latin typeface="+mn-ea"/>
                <a:ea typeface="+mn-ea"/>
              </a:rPr>
              <a:t>8Mbit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低电压</a:t>
            </a:r>
            <a:r>
              <a:rPr lang="zh-CN" altLang="zh-CN" sz="2000" dirty="0">
                <a:latin typeface="+mn-ea"/>
                <a:ea typeface="+mn-ea"/>
              </a:rPr>
              <a:t>3.3V </a:t>
            </a:r>
            <a:r>
              <a:rPr lang="zh-CN" sz="2000" dirty="0">
                <a:latin typeface="+mn-ea"/>
                <a:ea typeface="+mn-ea"/>
              </a:rPr>
              <a:t>工作（</a:t>
            </a:r>
            <a:r>
              <a:rPr lang="zh-CN" altLang="zh-CN" sz="2000" dirty="0">
                <a:latin typeface="+mn-ea"/>
                <a:ea typeface="+mn-ea"/>
              </a:rPr>
              <a:t>3.1V~4.2V</a:t>
            </a:r>
            <a:r>
              <a:rPr lang="zh-CN" sz="2000" dirty="0">
                <a:latin typeface="+mn-ea"/>
                <a:ea typeface="+mn-ea"/>
              </a:rPr>
              <a:t>）配对时</a:t>
            </a:r>
            <a:r>
              <a:rPr lang="zh-CN" altLang="zh-CN" sz="2000" dirty="0">
                <a:latin typeface="+mn-ea"/>
                <a:ea typeface="+mn-ea"/>
              </a:rPr>
              <a:t>30</a:t>
            </a:r>
            <a:r>
              <a:rPr lang="zh-CN" sz="2000" dirty="0">
                <a:latin typeface="+mn-ea"/>
                <a:ea typeface="+mn-ea"/>
              </a:rPr>
              <a:t>～</a:t>
            </a:r>
            <a:r>
              <a:rPr lang="zh-CN" altLang="zh-CN" sz="2000" dirty="0">
                <a:latin typeface="+mn-ea"/>
                <a:ea typeface="+mn-ea"/>
              </a:rPr>
              <a:t>40MA </a:t>
            </a:r>
            <a:r>
              <a:rPr lang="zh-CN" sz="2000" dirty="0">
                <a:latin typeface="+mn-ea"/>
                <a:ea typeface="+mn-ea"/>
              </a:rPr>
              <a:t>波动，配对完毕通信</a:t>
            </a:r>
            <a:r>
              <a:rPr lang="zh-CN" altLang="zh-CN" sz="2000" dirty="0">
                <a:latin typeface="+mn-ea"/>
                <a:ea typeface="+mn-ea"/>
              </a:rPr>
              <a:t>8MA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可选</a:t>
            </a:r>
            <a:r>
              <a:rPr lang="zh-CN" altLang="zh-CN" sz="2000" dirty="0">
                <a:latin typeface="+mn-ea"/>
                <a:ea typeface="+mn-ea"/>
              </a:rPr>
              <a:t>PIO </a:t>
            </a:r>
            <a:r>
              <a:rPr lang="zh-CN" sz="2000" dirty="0">
                <a:latin typeface="+mn-ea"/>
                <a:ea typeface="+mn-ea"/>
              </a:rPr>
              <a:t>控制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标准</a:t>
            </a:r>
            <a:r>
              <a:rPr lang="zh-CN" altLang="zh-CN" sz="2000" dirty="0">
                <a:latin typeface="+mn-ea"/>
                <a:ea typeface="+mn-ea"/>
              </a:rPr>
              <a:t>HCI </a:t>
            </a:r>
            <a:r>
              <a:rPr lang="zh-CN" sz="2000" dirty="0">
                <a:latin typeface="+mn-ea"/>
                <a:ea typeface="+mn-ea"/>
              </a:rPr>
              <a:t>端口</a:t>
            </a:r>
            <a:r>
              <a:rPr lang="zh-CN" altLang="zh-CN" sz="2000" dirty="0">
                <a:latin typeface="+mn-ea"/>
                <a:ea typeface="+mn-ea"/>
              </a:rPr>
              <a:t>(UART or USB)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+mn-ea"/>
                <a:ea typeface="+mn-ea"/>
              </a:rPr>
              <a:t>USB </a:t>
            </a:r>
            <a:r>
              <a:rPr lang="zh-CN" sz="2000" dirty="0">
                <a:latin typeface="+mn-ea"/>
                <a:ea typeface="+mn-ea"/>
              </a:rPr>
              <a:t>协议</a:t>
            </a:r>
            <a:r>
              <a:rPr lang="zh-CN" altLang="zh-CN" sz="2000" dirty="0">
                <a:latin typeface="+mn-ea"/>
                <a:ea typeface="+mn-ea"/>
              </a:rPr>
              <a:t>: Full Speed USB1.1, Compliant With 2.0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464095" y="2708950"/>
            <a:ext cx="547238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低功耗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高性能</a:t>
            </a:r>
            <a:r>
              <a:rPr lang="zh-CN" sz="2000" dirty="0">
                <a:latin typeface="+mn-ea"/>
                <a:ea typeface="+mn-ea"/>
              </a:rPr>
              <a:t>无线收发</a:t>
            </a:r>
            <a:r>
              <a:rPr lang="zh-CN" sz="2000" dirty="0" smtClean="0">
                <a:latin typeface="+mn-ea"/>
                <a:ea typeface="+mn-ea"/>
              </a:rPr>
              <a:t>系统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低成本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应用领域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蓝</a:t>
            </a:r>
            <a:r>
              <a:rPr lang="zh-CN" sz="2000" dirty="0">
                <a:latin typeface="+mn-ea"/>
                <a:ea typeface="+mn-ea"/>
              </a:rPr>
              <a:t>牙车载</a:t>
            </a:r>
            <a:r>
              <a:rPr lang="zh-CN" sz="2000" dirty="0" smtClean="0">
                <a:latin typeface="+mn-ea"/>
                <a:ea typeface="+mn-ea"/>
              </a:rPr>
              <a:t>免提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蓝</a:t>
            </a:r>
            <a:r>
              <a:rPr lang="zh-CN" sz="2000" dirty="0">
                <a:latin typeface="+mn-ea"/>
                <a:ea typeface="+mn-ea"/>
              </a:rPr>
              <a:t>牙</a:t>
            </a:r>
            <a:r>
              <a:rPr lang="zh-CN" altLang="zh-CN" sz="2000" dirty="0" smtClean="0">
                <a:latin typeface="+mn-ea"/>
                <a:ea typeface="+mn-ea"/>
              </a:rPr>
              <a:t>GPS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蓝</a:t>
            </a:r>
            <a:r>
              <a:rPr lang="zh-CN" sz="2000" dirty="0">
                <a:latin typeface="+mn-ea"/>
                <a:ea typeface="+mn-ea"/>
              </a:rPr>
              <a:t>牙</a:t>
            </a:r>
            <a:r>
              <a:rPr lang="zh-CN" altLang="zh-CN" sz="2000" dirty="0">
                <a:latin typeface="+mn-ea"/>
                <a:ea typeface="+mn-ea"/>
              </a:rPr>
              <a:t>PCMCIA , USB </a:t>
            </a:r>
            <a:r>
              <a:rPr lang="zh-CN" altLang="zh-CN" sz="2000" dirty="0" smtClean="0">
                <a:latin typeface="+mn-ea"/>
                <a:ea typeface="+mn-ea"/>
              </a:rPr>
              <a:t>Dongle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蓝</a:t>
            </a:r>
            <a:r>
              <a:rPr lang="zh-CN" sz="2000" dirty="0">
                <a:latin typeface="+mn-ea"/>
                <a:ea typeface="+mn-ea"/>
              </a:rPr>
              <a:t>牙数据</a:t>
            </a:r>
            <a:r>
              <a:rPr lang="zh-CN" sz="2000" dirty="0" smtClean="0">
                <a:latin typeface="+mn-ea"/>
                <a:ea typeface="+mn-ea"/>
              </a:rPr>
              <a:t>传送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+mn-ea"/>
                <a:ea typeface="+mn-ea"/>
              </a:rPr>
              <a:t>软件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+mn-ea"/>
                <a:ea typeface="+mn-ea"/>
              </a:rPr>
              <a:t>CSR</a:t>
            </a:r>
            <a:endParaRPr lang="zh-CN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zh-CN" altLang="en-US" dirty="0" smtClean="0"/>
              <a:t>蓝</a:t>
            </a:r>
            <a:r>
              <a:rPr lang="zh-CN" altLang="en-US" dirty="0"/>
              <a:t>牙模块引脚原理图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557338"/>
            <a:ext cx="70564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3286125"/>
            <a:ext cx="70532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4797425"/>
            <a:ext cx="70532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8000" dirty="0" err="1" smtClean="0"/>
              <a:t>Thanx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66800" y="5181599"/>
            <a:ext cx="7772400" cy="1055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感谢各位领导、老师在项目过程中对我们提供的指导与帮助！</a:t>
            </a:r>
            <a:endParaRPr lang="en-US" altLang="zh-CN" dirty="0" smtClean="0"/>
          </a:p>
          <a:p>
            <a:r>
              <a:rPr lang="zh-CN" altLang="en-US" dirty="0" smtClean="0"/>
              <a:t>感谢同学们对</a:t>
            </a:r>
            <a:r>
              <a:rPr lang="zh-CN" altLang="en-US" dirty="0"/>
              <a:t>项目</a:t>
            </a:r>
            <a:r>
              <a:rPr lang="zh-CN" altLang="en-US" dirty="0" smtClean="0"/>
              <a:t>提供的建议！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1125200" y="6481763"/>
            <a:ext cx="1066800" cy="239712"/>
          </a:xfrm>
        </p:spPr>
        <p:txBody>
          <a:bodyPr/>
          <a:lstStyle/>
          <a:p>
            <a:fld id="{AC548617-6D90-4465-84CB-3EE88A2B1C5A}" type="datetime1">
              <a:rPr lang="zh-CN" altLang="en-US" smtClean="0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90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Health_16x9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MedicalHealth_16x9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dicalHealth_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713</Words>
  <Characters>0</Characters>
  <Application>Microsoft Office PowerPoint</Application>
  <DocSecurity>0</DocSecurity>
  <PresentationFormat>宽屏</PresentationFormat>
  <Lines>0</Lines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幼圆</vt:lpstr>
      <vt:lpstr>Arial</vt:lpstr>
      <vt:lpstr>Franklin Gothic Medium</vt:lpstr>
      <vt:lpstr>Wingdings</vt:lpstr>
      <vt:lpstr>MedicalHealth_16x9</vt:lpstr>
      <vt:lpstr>1_MedicalHealth_16x9</vt:lpstr>
      <vt:lpstr>唐医生 自助血糖 监测系统</vt:lpstr>
      <vt:lpstr>How?</vt:lpstr>
      <vt:lpstr>采集端</vt:lpstr>
      <vt:lpstr>ARM板的选择——pcDuino</vt:lpstr>
      <vt:lpstr>血糖模块</vt:lpstr>
      <vt:lpstr>血糖模块引脚图</vt:lpstr>
      <vt:lpstr>蓝牙模块</vt:lpstr>
      <vt:lpstr>蓝牙模块引脚原理图</vt:lpstr>
      <vt:lpstr>Thanx</vt:lpstr>
      <vt:lpstr>参考资料</vt:lpstr>
      <vt:lpstr>参考资料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唐医生 自助血糖 监测系统</dc:title>
  <dc:subject/>
  <dc:creator>think</dc:creator>
  <cp:keywords/>
  <dc:description/>
  <cp:lastModifiedBy>林达意</cp:lastModifiedBy>
  <cp:revision>7</cp:revision>
  <dcterms:created xsi:type="dcterms:W3CDTF">2014-03-24T01:13:00Z</dcterms:created>
  <dcterms:modified xsi:type="dcterms:W3CDTF">2014-04-02T08:14:38Z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  <property fmtid="{D5CDD505-2E9C-101B-9397-08002B2CF9AE}" pid="3" name="KSOProductBuildVer">
    <vt:lpwstr>2052-9.1.0.4468</vt:lpwstr>
  </property>
</Properties>
</file>