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C6A454-8810-42F4-B90E-E2E34F1E8B4B}" v="2627" dt="2021-10-09T00:08:43.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Black"/>
                <a:cs typeface="Calibri Light"/>
              </a:rPr>
              <a:t>DATA WRANGLING AND VISULIZATION</a:t>
            </a:r>
            <a:endParaRPr lang="en-US" dirty="0">
              <a:cs typeface="Calibri Light"/>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dirty="0">
                <a:latin typeface="Arial Black"/>
                <a:cs typeface="Calibri"/>
              </a:rPr>
              <a:t>HANDS ON FINAL </a:t>
            </a:r>
          </a:p>
          <a:p>
            <a:r>
              <a:rPr lang="en-US" dirty="0">
                <a:latin typeface="Arial Black"/>
                <a:cs typeface="Calibri"/>
              </a:rPr>
              <a:t>LESSON 10</a:t>
            </a:r>
          </a:p>
          <a:p>
            <a:endParaRPr lang="en-US" dirty="0">
              <a:latin typeface="Arial Black"/>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10;&#10;Description automatically generated">
            <a:extLst>
              <a:ext uri="{FF2B5EF4-FFF2-40B4-BE49-F238E27FC236}">
                <a16:creationId xmlns:a16="http://schemas.microsoft.com/office/drawing/2014/main" id="{88019B8F-2834-4B25-B759-A4380AD66757}"/>
              </a:ext>
            </a:extLst>
          </p:cNvPr>
          <p:cNvPicPr>
            <a:picLocks noChangeAspect="1"/>
          </p:cNvPicPr>
          <p:nvPr/>
        </p:nvPicPr>
        <p:blipFill>
          <a:blip r:embed="rId2"/>
          <a:stretch>
            <a:fillRect/>
          </a:stretch>
        </p:blipFill>
        <p:spPr>
          <a:xfrm>
            <a:off x="209910" y="130075"/>
            <a:ext cx="11714670" cy="5045096"/>
          </a:xfrm>
          <a:prstGeom prst="rect">
            <a:avLst/>
          </a:prstGeom>
        </p:spPr>
      </p:pic>
      <p:sp>
        <p:nvSpPr>
          <p:cNvPr id="3" name="TextBox 2">
            <a:extLst>
              <a:ext uri="{FF2B5EF4-FFF2-40B4-BE49-F238E27FC236}">
                <a16:creationId xmlns:a16="http://schemas.microsoft.com/office/drawing/2014/main" id="{8353B5BE-8879-40E7-B861-22D638C0A397}"/>
              </a:ext>
            </a:extLst>
          </p:cNvPr>
          <p:cNvSpPr txBox="1"/>
          <p:nvPr/>
        </p:nvSpPr>
        <p:spPr>
          <a:xfrm>
            <a:off x="166778" y="5457646"/>
            <a:ext cx="1125459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You would think that most accidents with injuries would occur on freeways but according to this data, streets labeled as RD or ST have more injury accidents than freeways.  Could this be due to the fact that there are more roads and streets than freeways?</a:t>
            </a:r>
          </a:p>
        </p:txBody>
      </p:sp>
    </p:spTree>
    <p:extLst>
      <p:ext uri="{BB962C8B-B14F-4D97-AF65-F5344CB8AC3E}">
        <p14:creationId xmlns:p14="http://schemas.microsoft.com/office/powerpoint/2010/main" val="428819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background pattern&#10;&#10;Description automatically generated">
            <a:extLst>
              <a:ext uri="{FF2B5EF4-FFF2-40B4-BE49-F238E27FC236}">
                <a16:creationId xmlns:a16="http://schemas.microsoft.com/office/drawing/2014/main" id="{4910CC99-82FD-428A-9E81-B8BA8A8C9491}"/>
              </a:ext>
            </a:extLst>
          </p:cNvPr>
          <p:cNvPicPr>
            <a:picLocks noChangeAspect="1"/>
          </p:cNvPicPr>
          <p:nvPr/>
        </p:nvPicPr>
        <p:blipFill>
          <a:blip r:embed="rId2"/>
          <a:stretch>
            <a:fillRect/>
          </a:stretch>
        </p:blipFill>
        <p:spPr>
          <a:xfrm>
            <a:off x="310551" y="262361"/>
            <a:ext cx="10478218" cy="5053694"/>
          </a:xfrm>
          <a:prstGeom prst="rect">
            <a:avLst/>
          </a:prstGeom>
        </p:spPr>
      </p:pic>
      <p:sp>
        <p:nvSpPr>
          <p:cNvPr id="3" name="TextBox 2">
            <a:extLst>
              <a:ext uri="{FF2B5EF4-FFF2-40B4-BE49-F238E27FC236}">
                <a16:creationId xmlns:a16="http://schemas.microsoft.com/office/drawing/2014/main" id="{84E01E43-7973-48FE-BA92-5ADC09D6B331}"/>
              </a:ext>
            </a:extLst>
          </p:cNvPr>
          <p:cNvSpPr txBox="1"/>
          <p:nvPr/>
        </p:nvSpPr>
        <p:spPr>
          <a:xfrm>
            <a:off x="439948" y="5874589"/>
            <a:ext cx="108376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This slide does show some good news, in construction zones with workers present you are less likely to be in an accident that will cause injury.  Hopefully this is due to cars slowing down for construction zones.</a:t>
            </a:r>
          </a:p>
        </p:txBody>
      </p:sp>
    </p:spTree>
    <p:extLst>
      <p:ext uri="{BB962C8B-B14F-4D97-AF65-F5344CB8AC3E}">
        <p14:creationId xmlns:p14="http://schemas.microsoft.com/office/powerpoint/2010/main" val="1793946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line chart&#10;&#10;Description automatically generated">
            <a:extLst>
              <a:ext uri="{FF2B5EF4-FFF2-40B4-BE49-F238E27FC236}">
                <a16:creationId xmlns:a16="http://schemas.microsoft.com/office/drawing/2014/main" id="{CBF8EF34-9A66-47B5-9031-6106D0620C31}"/>
              </a:ext>
            </a:extLst>
          </p:cNvPr>
          <p:cNvPicPr>
            <a:picLocks noChangeAspect="1"/>
          </p:cNvPicPr>
          <p:nvPr/>
        </p:nvPicPr>
        <p:blipFill>
          <a:blip r:embed="rId2"/>
          <a:stretch>
            <a:fillRect/>
          </a:stretch>
        </p:blipFill>
        <p:spPr>
          <a:xfrm>
            <a:off x="6090251" y="90009"/>
            <a:ext cx="5676180" cy="5427154"/>
          </a:xfrm>
          <a:prstGeom prst="rect">
            <a:avLst/>
          </a:prstGeom>
        </p:spPr>
      </p:pic>
      <p:pic>
        <p:nvPicPr>
          <p:cNvPr id="3" name="Picture 3" descr="Chart, line chart&#10;&#10;Description automatically generated">
            <a:extLst>
              <a:ext uri="{FF2B5EF4-FFF2-40B4-BE49-F238E27FC236}">
                <a16:creationId xmlns:a16="http://schemas.microsoft.com/office/drawing/2014/main" id="{56386768-A34B-4D96-9969-ACFF9E0B8C7B}"/>
              </a:ext>
            </a:extLst>
          </p:cNvPr>
          <p:cNvPicPr>
            <a:picLocks noChangeAspect="1"/>
          </p:cNvPicPr>
          <p:nvPr/>
        </p:nvPicPr>
        <p:blipFill>
          <a:blip r:embed="rId3"/>
          <a:stretch>
            <a:fillRect/>
          </a:stretch>
        </p:blipFill>
        <p:spPr>
          <a:xfrm>
            <a:off x="-5751" y="-4544"/>
            <a:ext cx="5949351" cy="5731276"/>
          </a:xfrm>
          <a:prstGeom prst="rect">
            <a:avLst/>
          </a:prstGeom>
        </p:spPr>
      </p:pic>
      <p:sp>
        <p:nvSpPr>
          <p:cNvPr id="4" name="TextBox 3">
            <a:extLst>
              <a:ext uri="{FF2B5EF4-FFF2-40B4-BE49-F238E27FC236}">
                <a16:creationId xmlns:a16="http://schemas.microsoft.com/office/drawing/2014/main" id="{159982B1-0A1A-4A9B-82DC-9761F3AB0FC1}"/>
              </a:ext>
            </a:extLst>
          </p:cNvPr>
          <p:cNvSpPr txBox="1"/>
          <p:nvPr/>
        </p:nvSpPr>
        <p:spPr>
          <a:xfrm>
            <a:off x="109268" y="5716438"/>
            <a:ext cx="1193033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When you place these two graphs together you can compare early morning accidents to afternoon accidents around the same time frame.  Around 4 am you have a drop in accidents but around 4pm you have a peak.  This is something to be expected as to account for rush hour around the 4 pm time frame.</a:t>
            </a:r>
          </a:p>
        </p:txBody>
      </p:sp>
    </p:spTree>
    <p:extLst>
      <p:ext uri="{BB962C8B-B14F-4D97-AF65-F5344CB8AC3E}">
        <p14:creationId xmlns:p14="http://schemas.microsoft.com/office/powerpoint/2010/main" val="48487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26726326-DF06-479A-A81E-C1D6459A6BBF}"/>
              </a:ext>
            </a:extLst>
          </p:cNvPr>
          <p:cNvPicPr>
            <a:picLocks noChangeAspect="1"/>
          </p:cNvPicPr>
          <p:nvPr/>
        </p:nvPicPr>
        <p:blipFill>
          <a:blip r:embed="rId2"/>
          <a:stretch>
            <a:fillRect/>
          </a:stretch>
        </p:blipFill>
        <p:spPr>
          <a:xfrm>
            <a:off x="483079" y="235079"/>
            <a:ext cx="10923917" cy="5453314"/>
          </a:xfrm>
          <a:prstGeom prst="rect">
            <a:avLst/>
          </a:prstGeom>
        </p:spPr>
      </p:pic>
      <p:sp>
        <p:nvSpPr>
          <p:cNvPr id="3" name="TextBox 2">
            <a:extLst>
              <a:ext uri="{FF2B5EF4-FFF2-40B4-BE49-F238E27FC236}">
                <a16:creationId xmlns:a16="http://schemas.microsoft.com/office/drawing/2014/main" id="{9AF78515-A2D1-4AB2-95B7-CC738A3B3C54}"/>
              </a:ext>
            </a:extLst>
          </p:cNvPr>
          <p:cNvSpPr txBox="1"/>
          <p:nvPr/>
        </p:nvSpPr>
        <p:spPr>
          <a:xfrm>
            <a:off x="483080" y="5932099"/>
            <a:ext cx="635191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This graph shows the average speed during crashed pr day of the week.  It seems that like the previous graph most accidents happen around 45-50mph.</a:t>
            </a:r>
          </a:p>
        </p:txBody>
      </p:sp>
    </p:spTree>
    <p:extLst>
      <p:ext uri="{BB962C8B-B14F-4D97-AF65-F5344CB8AC3E}">
        <p14:creationId xmlns:p14="http://schemas.microsoft.com/office/powerpoint/2010/main" val="1222818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Roadway headed towards an interesting rock formation">
            <a:extLst>
              <a:ext uri="{FF2B5EF4-FFF2-40B4-BE49-F238E27FC236}">
                <a16:creationId xmlns:a16="http://schemas.microsoft.com/office/drawing/2014/main" id="{61DF6642-465E-4404-9E01-7EFF0BA655E9}"/>
              </a:ext>
            </a:extLst>
          </p:cNvPr>
          <p:cNvPicPr>
            <a:picLocks noChangeAspect="1"/>
          </p:cNvPicPr>
          <p:nvPr/>
        </p:nvPicPr>
        <p:blipFill>
          <a:blip r:embed="rId2"/>
          <a:stretch>
            <a:fillRect/>
          </a:stretch>
        </p:blipFill>
        <p:spPr>
          <a:xfrm>
            <a:off x="152400" y="141220"/>
            <a:ext cx="11484632" cy="3743220"/>
          </a:xfrm>
          <a:prstGeom prst="rect">
            <a:avLst/>
          </a:prstGeom>
        </p:spPr>
      </p:pic>
      <p:sp>
        <p:nvSpPr>
          <p:cNvPr id="3" name="TextBox 2">
            <a:extLst>
              <a:ext uri="{FF2B5EF4-FFF2-40B4-BE49-F238E27FC236}">
                <a16:creationId xmlns:a16="http://schemas.microsoft.com/office/drawing/2014/main" id="{FD66492B-1B41-4736-8A51-3A07B6EB69B0}"/>
              </a:ext>
            </a:extLst>
          </p:cNvPr>
          <p:cNvSpPr txBox="1"/>
          <p:nvPr/>
        </p:nvSpPr>
        <p:spPr>
          <a:xfrm>
            <a:off x="238665" y="4019910"/>
            <a:ext cx="1162840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Segoe UI"/>
                <a:cs typeface="Calibri"/>
              </a:rPr>
              <a:t>In conclusion, I think we can all agree that driving is a dangerous act.  In Texas </a:t>
            </a:r>
            <a:r>
              <a:rPr lang="en-US" sz="2000" b="1" dirty="0">
                <a:latin typeface="Segoe UI"/>
                <a:ea typeface="+mn-lt"/>
                <a:cs typeface="+mn-lt"/>
              </a:rPr>
              <a:t>232,656 persons were injured in motor vehicle traffic crashes in 2013. The best time to travel safely is Tuesday or Thursday when the road conditions are dry.</a:t>
            </a:r>
          </a:p>
          <a:p>
            <a:r>
              <a:rPr lang="en-US" sz="2000" b="1" dirty="0">
                <a:latin typeface="Segoe UI"/>
                <a:ea typeface="+mn-lt"/>
                <a:cs typeface="+mn-lt"/>
              </a:rPr>
              <a:t>During 2013, more DUI - Alcohol crashes were reported in the hour between 2:00 am and 2:59 am than any other hour of the day. Also, more of these crashes occurred on Saturday than any other day of the week. </a:t>
            </a:r>
            <a:endParaRPr lang="en-US" sz="2000" b="1">
              <a:latin typeface="Segoe UI"/>
              <a:cs typeface="Segoe UI"/>
            </a:endParaRPr>
          </a:p>
        </p:txBody>
      </p:sp>
    </p:spTree>
    <p:extLst>
      <p:ext uri="{BB962C8B-B14F-4D97-AF65-F5344CB8AC3E}">
        <p14:creationId xmlns:p14="http://schemas.microsoft.com/office/powerpoint/2010/main" val="3835946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line chart, histogram&#10;&#10;Description automatically generated">
            <a:extLst>
              <a:ext uri="{FF2B5EF4-FFF2-40B4-BE49-F238E27FC236}">
                <a16:creationId xmlns:a16="http://schemas.microsoft.com/office/drawing/2014/main" id="{F229B84C-93DD-474F-93EA-09B614CEB372}"/>
              </a:ext>
            </a:extLst>
          </p:cNvPr>
          <p:cNvPicPr>
            <a:picLocks noChangeAspect="1"/>
          </p:cNvPicPr>
          <p:nvPr/>
        </p:nvPicPr>
        <p:blipFill>
          <a:blip r:embed="rId2"/>
          <a:stretch>
            <a:fillRect/>
          </a:stretch>
        </p:blipFill>
        <p:spPr>
          <a:xfrm>
            <a:off x="-5750" y="-4712"/>
            <a:ext cx="8839200" cy="6119803"/>
          </a:xfrm>
          <a:prstGeom prst="rect">
            <a:avLst/>
          </a:prstGeom>
        </p:spPr>
      </p:pic>
      <p:sp>
        <p:nvSpPr>
          <p:cNvPr id="3" name="TextBox 2">
            <a:extLst>
              <a:ext uri="{FF2B5EF4-FFF2-40B4-BE49-F238E27FC236}">
                <a16:creationId xmlns:a16="http://schemas.microsoft.com/office/drawing/2014/main" id="{BE4E9BB1-3B7C-4FB5-B723-F4CD69AB9C1F}"/>
              </a:ext>
            </a:extLst>
          </p:cNvPr>
          <p:cNvSpPr txBox="1"/>
          <p:nvPr/>
        </p:nvSpPr>
        <p:spPr>
          <a:xfrm>
            <a:off x="9138249" y="497456"/>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Segoe UI"/>
                <a:cs typeface="Calibri"/>
              </a:rPr>
              <a:t>Bars close at 2AM</a:t>
            </a:r>
          </a:p>
          <a:p>
            <a:pPr marL="285750" indent="-285750">
              <a:buFont typeface="Arial"/>
              <a:buChar char="•"/>
            </a:pPr>
            <a:r>
              <a:rPr lang="en-US" dirty="0">
                <a:latin typeface="Segoe UI"/>
                <a:cs typeface="Calibri"/>
              </a:rPr>
              <a:t>Peak accidents with injuries after 2AM</a:t>
            </a:r>
          </a:p>
          <a:p>
            <a:pPr marL="285750" indent="-285750">
              <a:buFont typeface="Arial"/>
              <a:buChar char="•"/>
            </a:pPr>
            <a:r>
              <a:rPr lang="en-US" dirty="0">
                <a:latin typeface="Segoe UI"/>
                <a:cs typeface="Calibri"/>
              </a:rPr>
              <a:t>Non injury accidents peak before 2AM</a:t>
            </a:r>
          </a:p>
          <a:p>
            <a:endParaRPr lang="en-US" dirty="0">
              <a:latin typeface="Segoe UI"/>
              <a:cs typeface="Calibri"/>
            </a:endParaRPr>
          </a:p>
        </p:txBody>
      </p:sp>
    </p:spTree>
    <p:extLst>
      <p:ext uri="{BB962C8B-B14F-4D97-AF65-F5344CB8AC3E}">
        <p14:creationId xmlns:p14="http://schemas.microsoft.com/office/powerpoint/2010/main" val="3589303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C6EA6DC0-7DDD-4047-9CF0-A101F277B71B}"/>
              </a:ext>
            </a:extLst>
          </p:cNvPr>
          <p:cNvPicPr>
            <a:picLocks noChangeAspect="1"/>
          </p:cNvPicPr>
          <p:nvPr/>
        </p:nvPicPr>
        <p:blipFill>
          <a:blip r:embed="rId2"/>
          <a:stretch>
            <a:fillRect/>
          </a:stretch>
        </p:blipFill>
        <p:spPr>
          <a:xfrm>
            <a:off x="109268" y="127316"/>
            <a:ext cx="11815311" cy="5064993"/>
          </a:xfrm>
          <a:prstGeom prst="rect">
            <a:avLst/>
          </a:prstGeom>
        </p:spPr>
      </p:pic>
      <p:sp>
        <p:nvSpPr>
          <p:cNvPr id="3" name="TextBox 2">
            <a:extLst>
              <a:ext uri="{FF2B5EF4-FFF2-40B4-BE49-F238E27FC236}">
                <a16:creationId xmlns:a16="http://schemas.microsoft.com/office/drawing/2014/main" id="{88B3EA9D-C7DD-44F4-ACA2-997DADA1A46B}"/>
              </a:ext>
            </a:extLst>
          </p:cNvPr>
          <p:cNvSpPr txBox="1"/>
          <p:nvPr/>
        </p:nvSpPr>
        <p:spPr>
          <a:xfrm>
            <a:off x="166777" y="5385758"/>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 above slide shows most accidents happen on Friday and Saturday.</a:t>
            </a:r>
          </a:p>
        </p:txBody>
      </p:sp>
    </p:spTree>
    <p:extLst>
      <p:ext uri="{BB962C8B-B14F-4D97-AF65-F5344CB8AC3E}">
        <p14:creationId xmlns:p14="http://schemas.microsoft.com/office/powerpoint/2010/main" val="288954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D3F46FAF-FD98-4541-9415-6671D4C897B1}"/>
              </a:ext>
            </a:extLst>
          </p:cNvPr>
          <p:cNvPicPr>
            <a:picLocks noChangeAspect="1"/>
          </p:cNvPicPr>
          <p:nvPr/>
        </p:nvPicPr>
        <p:blipFill>
          <a:blip r:embed="rId2"/>
          <a:stretch>
            <a:fillRect/>
          </a:stretch>
        </p:blipFill>
        <p:spPr>
          <a:xfrm>
            <a:off x="80515" y="92921"/>
            <a:ext cx="11254595" cy="5320687"/>
          </a:xfrm>
          <a:prstGeom prst="rect">
            <a:avLst/>
          </a:prstGeom>
        </p:spPr>
      </p:pic>
      <p:sp>
        <p:nvSpPr>
          <p:cNvPr id="3" name="TextBox 2">
            <a:extLst>
              <a:ext uri="{FF2B5EF4-FFF2-40B4-BE49-F238E27FC236}">
                <a16:creationId xmlns:a16="http://schemas.microsoft.com/office/drawing/2014/main" id="{680B62CD-229A-4CFC-8782-C16DF421E9FB}"/>
              </a:ext>
            </a:extLst>
          </p:cNvPr>
          <p:cNvSpPr txBox="1"/>
          <p:nvPr/>
        </p:nvSpPr>
        <p:spPr>
          <a:xfrm>
            <a:off x="411192" y="5615796"/>
            <a:ext cx="108520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Accidents with injuries seem to happen more in June and November, this could be due to vacations in summer and holiday travel at Thanksgiving.</a:t>
            </a:r>
          </a:p>
        </p:txBody>
      </p:sp>
    </p:spTree>
    <p:extLst>
      <p:ext uri="{BB962C8B-B14F-4D97-AF65-F5344CB8AC3E}">
        <p14:creationId xmlns:p14="http://schemas.microsoft.com/office/powerpoint/2010/main" val="2688434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 table, Excel&#10;&#10;Description automatically generated">
            <a:extLst>
              <a:ext uri="{FF2B5EF4-FFF2-40B4-BE49-F238E27FC236}">
                <a16:creationId xmlns:a16="http://schemas.microsoft.com/office/drawing/2014/main" id="{02096F57-E511-441F-B05E-6DEEB7BFBA5D}"/>
              </a:ext>
            </a:extLst>
          </p:cNvPr>
          <p:cNvPicPr>
            <a:picLocks noChangeAspect="1"/>
          </p:cNvPicPr>
          <p:nvPr/>
        </p:nvPicPr>
        <p:blipFill>
          <a:blip r:embed="rId2"/>
          <a:stretch>
            <a:fillRect/>
          </a:stretch>
        </p:blipFill>
        <p:spPr>
          <a:xfrm>
            <a:off x="109269" y="3061"/>
            <a:ext cx="10895161" cy="5385391"/>
          </a:xfrm>
          <a:prstGeom prst="rect">
            <a:avLst/>
          </a:prstGeom>
        </p:spPr>
      </p:pic>
      <p:sp>
        <p:nvSpPr>
          <p:cNvPr id="3" name="TextBox 2">
            <a:extLst>
              <a:ext uri="{FF2B5EF4-FFF2-40B4-BE49-F238E27FC236}">
                <a16:creationId xmlns:a16="http://schemas.microsoft.com/office/drawing/2014/main" id="{16966EFE-038E-4EB1-949B-BB2EAAEA3342}"/>
              </a:ext>
            </a:extLst>
          </p:cNvPr>
          <p:cNvSpPr txBox="1"/>
          <p:nvPr/>
        </p:nvSpPr>
        <p:spPr>
          <a:xfrm>
            <a:off x="238665" y="5572664"/>
            <a:ext cx="1076576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This slide is  </a:t>
            </a:r>
            <a:r>
              <a:rPr lang="en-US" dirty="0" err="1">
                <a:cs typeface="Calibri"/>
              </a:rPr>
              <a:t>self explanatory</a:t>
            </a:r>
            <a:r>
              <a:rPr lang="en-US" dirty="0">
                <a:cs typeface="Calibri"/>
              </a:rPr>
              <a:t>, showing when most fatal crashes happen.  Friday and Saturday is to be expected but the most fatalities happened on Monday which is a </a:t>
            </a:r>
            <a:r>
              <a:rPr lang="en-US" dirty="0" err="1">
                <a:cs typeface="Calibri"/>
              </a:rPr>
              <a:t>surpise</a:t>
            </a:r>
            <a:r>
              <a:rPr lang="en-US" dirty="0">
                <a:cs typeface="Calibri"/>
              </a:rPr>
              <a:t>, especially since more accidents happened on Thursday.</a:t>
            </a:r>
          </a:p>
        </p:txBody>
      </p:sp>
    </p:spTree>
    <p:extLst>
      <p:ext uri="{BB962C8B-B14F-4D97-AF65-F5344CB8AC3E}">
        <p14:creationId xmlns:p14="http://schemas.microsoft.com/office/powerpoint/2010/main" val="1080807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FC21703D-A389-48E6-AC06-89A9E8F9C9B6}"/>
              </a:ext>
            </a:extLst>
          </p:cNvPr>
          <p:cNvPicPr>
            <a:picLocks noChangeAspect="1"/>
          </p:cNvPicPr>
          <p:nvPr/>
        </p:nvPicPr>
        <p:blipFill>
          <a:blip r:embed="rId2"/>
          <a:stretch>
            <a:fillRect/>
          </a:stretch>
        </p:blipFill>
        <p:spPr>
          <a:xfrm>
            <a:off x="138023" y="321057"/>
            <a:ext cx="7775275" cy="5770187"/>
          </a:xfrm>
          <a:prstGeom prst="rect">
            <a:avLst/>
          </a:prstGeom>
        </p:spPr>
      </p:pic>
      <p:sp>
        <p:nvSpPr>
          <p:cNvPr id="3" name="TextBox 2">
            <a:extLst>
              <a:ext uri="{FF2B5EF4-FFF2-40B4-BE49-F238E27FC236}">
                <a16:creationId xmlns:a16="http://schemas.microsoft.com/office/drawing/2014/main" id="{9EC2271D-A30F-4153-ACE2-F429B1E27451}"/>
              </a:ext>
            </a:extLst>
          </p:cNvPr>
          <p:cNvSpPr txBox="1"/>
          <p:nvPr/>
        </p:nvSpPr>
        <p:spPr>
          <a:xfrm>
            <a:off x="8160589" y="468702"/>
            <a:ext cx="349082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This shows the crashes in rural areas against crashes in </a:t>
            </a:r>
            <a:r>
              <a:rPr lang="en-US" dirty="0" err="1">
                <a:cs typeface="Calibri"/>
              </a:rPr>
              <a:t>non rural</a:t>
            </a:r>
            <a:r>
              <a:rPr lang="en-US" dirty="0">
                <a:cs typeface="Calibri"/>
              </a:rPr>
              <a:t> areas.  It seems that most crashes happen in </a:t>
            </a:r>
            <a:r>
              <a:rPr lang="en-US" dirty="0" err="1">
                <a:cs typeface="Calibri"/>
              </a:rPr>
              <a:t>non rural</a:t>
            </a:r>
            <a:r>
              <a:rPr lang="en-US" dirty="0">
                <a:cs typeface="Calibri"/>
              </a:rPr>
              <a:t> areas.</a:t>
            </a:r>
          </a:p>
        </p:txBody>
      </p:sp>
    </p:spTree>
    <p:extLst>
      <p:ext uri="{BB962C8B-B14F-4D97-AF65-F5344CB8AC3E}">
        <p14:creationId xmlns:p14="http://schemas.microsoft.com/office/powerpoint/2010/main" val="1843136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10;&#10;Description automatically generated">
            <a:extLst>
              <a:ext uri="{FF2B5EF4-FFF2-40B4-BE49-F238E27FC236}">
                <a16:creationId xmlns:a16="http://schemas.microsoft.com/office/drawing/2014/main" id="{83017EF9-55C4-405E-9DE2-1540117AB2E4}"/>
              </a:ext>
            </a:extLst>
          </p:cNvPr>
          <p:cNvPicPr>
            <a:picLocks noChangeAspect="1"/>
          </p:cNvPicPr>
          <p:nvPr/>
        </p:nvPicPr>
        <p:blipFill>
          <a:blip r:embed="rId2"/>
          <a:stretch>
            <a:fillRect/>
          </a:stretch>
        </p:blipFill>
        <p:spPr>
          <a:xfrm>
            <a:off x="51759" y="134581"/>
            <a:ext cx="11671538" cy="4834801"/>
          </a:xfrm>
          <a:prstGeom prst="rect">
            <a:avLst/>
          </a:prstGeom>
        </p:spPr>
      </p:pic>
      <p:sp>
        <p:nvSpPr>
          <p:cNvPr id="3" name="TextBox 2">
            <a:extLst>
              <a:ext uri="{FF2B5EF4-FFF2-40B4-BE49-F238E27FC236}">
                <a16:creationId xmlns:a16="http://schemas.microsoft.com/office/drawing/2014/main" id="{E765BC5C-2BA1-4E26-9B93-EB45179D22D4}"/>
              </a:ext>
            </a:extLst>
          </p:cNvPr>
          <p:cNvSpPr txBox="1"/>
          <p:nvPr/>
        </p:nvSpPr>
        <p:spPr>
          <a:xfrm>
            <a:off x="51759" y="5170099"/>
            <a:ext cx="117865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It would be easy to believe that most accidents would happen at intersections but according to this data most accidents do not happen at intersections.</a:t>
            </a:r>
          </a:p>
        </p:txBody>
      </p:sp>
    </p:spTree>
    <p:extLst>
      <p:ext uri="{BB962C8B-B14F-4D97-AF65-F5344CB8AC3E}">
        <p14:creationId xmlns:p14="http://schemas.microsoft.com/office/powerpoint/2010/main" val="382651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line chart&#10;&#10;Description automatically generated">
            <a:extLst>
              <a:ext uri="{FF2B5EF4-FFF2-40B4-BE49-F238E27FC236}">
                <a16:creationId xmlns:a16="http://schemas.microsoft.com/office/drawing/2014/main" id="{C9445A91-B9E0-4AFD-A7F3-685054985357}"/>
              </a:ext>
            </a:extLst>
          </p:cNvPr>
          <p:cNvPicPr>
            <a:picLocks noChangeAspect="1"/>
          </p:cNvPicPr>
          <p:nvPr/>
        </p:nvPicPr>
        <p:blipFill>
          <a:blip r:embed="rId2"/>
          <a:stretch>
            <a:fillRect/>
          </a:stretch>
        </p:blipFill>
        <p:spPr>
          <a:xfrm>
            <a:off x="94891" y="72458"/>
            <a:ext cx="11412747" cy="5390369"/>
          </a:xfrm>
          <a:prstGeom prst="rect">
            <a:avLst/>
          </a:prstGeom>
        </p:spPr>
      </p:pic>
      <p:sp>
        <p:nvSpPr>
          <p:cNvPr id="3" name="TextBox 2">
            <a:extLst>
              <a:ext uri="{FF2B5EF4-FFF2-40B4-BE49-F238E27FC236}">
                <a16:creationId xmlns:a16="http://schemas.microsoft.com/office/drawing/2014/main" id="{E21BC7A1-9DC3-4908-B849-59CD0FF5B484}"/>
              </a:ext>
            </a:extLst>
          </p:cNvPr>
          <p:cNvSpPr txBox="1"/>
          <p:nvPr/>
        </p:nvSpPr>
        <p:spPr>
          <a:xfrm>
            <a:off x="138024" y="5702061"/>
            <a:ext cx="113696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This chart compares the crash speed to total injuries during the crash.  The only time the peaks move up at the same time seems to be in November.  It also appears most of the crashes happen around 45-50 mph, the highest peak of injuries seem to be around June.</a:t>
            </a:r>
          </a:p>
        </p:txBody>
      </p:sp>
    </p:spTree>
    <p:extLst>
      <p:ext uri="{BB962C8B-B14F-4D97-AF65-F5344CB8AC3E}">
        <p14:creationId xmlns:p14="http://schemas.microsoft.com/office/powerpoint/2010/main" val="4282931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chart&#10;&#10;Description automatically generated">
            <a:extLst>
              <a:ext uri="{FF2B5EF4-FFF2-40B4-BE49-F238E27FC236}">
                <a16:creationId xmlns:a16="http://schemas.microsoft.com/office/drawing/2014/main" id="{DE5629E3-5B56-4A58-B31D-63BF9E3C162B}"/>
              </a:ext>
            </a:extLst>
          </p:cNvPr>
          <p:cNvPicPr>
            <a:picLocks noChangeAspect="1"/>
          </p:cNvPicPr>
          <p:nvPr/>
        </p:nvPicPr>
        <p:blipFill>
          <a:blip r:embed="rId2"/>
          <a:stretch>
            <a:fillRect/>
          </a:stretch>
        </p:blipFill>
        <p:spPr>
          <a:xfrm>
            <a:off x="6665343" y="84221"/>
            <a:ext cx="5532408" cy="5453106"/>
          </a:xfrm>
          <a:prstGeom prst="rect">
            <a:avLst/>
          </a:prstGeom>
        </p:spPr>
      </p:pic>
      <p:pic>
        <p:nvPicPr>
          <p:cNvPr id="3" name="Picture 3" descr="Chart, bar chart&#10;&#10;Description automatically generated">
            <a:extLst>
              <a:ext uri="{FF2B5EF4-FFF2-40B4-BE49-F238E27FC236}">
                <a16:creationId xmlns:a16="http://schemas.microsoft.com/office/drawing/2014/main" id="{1DC4EE75-F45C-4175-A248-5BB069482D1E}"/>
              </a:ext>
            </a:extLst>
          </p:cNvPr>
          <p:cNvPicPr>
            <a:picLocks noChangeAspect="1"/>
          </p:cNvPicPr>
          <p:nvPr/>
        </p:nvPicPr>
        <p:blipFill>
          <a:blip r:embed="rId3"/>
          <a:stretch>
            <a:fillRect/>
          </a:stretch>
        </p:blipFill>
        <p:spPr>
          <a:xfrm>
            <a:off x="80514" y="78834"/>
            <a:ext cx="6538822" cy="5535764"/>
          </a:xfrm>
          <a:prstGeom prst="rect">
            <a:avLst/>
          </a:prstGeom>
        </p:spPr>
      </p:pic>
      <p:sp>
        <p:nvSpPr>
          <p:cNvPr id="4" name="TextBox 3">
            <a:extLst>
              <a:ext uri="{FF2B5EF4-FFF2-40B4-BE49-F238E27FC236}">
                <a16:creationId xmlns:a16="http://schemas.microsoft.com/office/drawing/2014/main" id="{7189C304-B535-41B4-AF25-3486E3DC1095}"/>
              </a:ext>
            </a:extLst>
          </p:cNvPr>
          <p:cNvSpPr txBox="1"/>
          <p:nvPr/>
        </p:nvSpPr>
        <p:spPr>
          <a:xfrm>
            <a:off x="382439" y="5960853"/>
            <a:ext cx="113121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These charts side by side compare if accidents with injuries happen more on wet or dry roads.  As you can see, more accidents with injuries happen on wet roads which is what we can expect.</a:t>
            </a:r>
          </a:p>
        </p:txBody>
      </p:sp>
    </p:spTree>
    <p:extLst>
      <p:ext uri="{BB962C8B-B14F-4D97-AF65-F5344CB8AC3E}">
        <p14:creationId xmlns:p14="http://schemas.microsoft.com/office/powerpoint/2010/main" val="7350184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DATA WRANGLING AND VISULIZATION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328</cp:revision>
  <dcterms:created xsi:type="dcterms:W3CDTF">2021-10-08T23:07:23Z</dcterms:created>
  <dcterms:modified xsi:type="dcterms:W3CDTF">2021-10-09T00:09:20Z</dcterms:modified>
</cp:coreProperties>
</file>