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2" r:id="rId3"/>
    <p:sldId id="263" r:id="rId4"/>
    <p:sldId id="257" r:id="rId5"/>
    <p:sldId id="264" r:id="rId6"/>
    <p:sldId id="265" r:id="rId7"/>
    <p:sldId id="26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Lucida Sans" panose="020B0602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96818F-306E-444A-A2EF-F316D5CB3B41}">
  <a:tblStyle styleId="{1A96818F-306E-444A-A2EF-F316D5CB3B4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670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2208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674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0785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988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abild mit Beschriftung">
  <p:cSld name="Panoramabild mit Beschriftung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mit Beschriftung">
  <p:cSld name="Zitat mit Beschriftung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454530" y="3765449"/>
            <a:ext cx="5449871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400" b="0" i="0" u="none" strike="noStrike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lang="en-US" sz="12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lang="en-US" sz="12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nskarte">
  <p:cSld name="Namenskart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Bildspalte">
  <p:cSld name="3 Bildspalt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4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5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6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7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idx="8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9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Shape 86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274"/>
                </a:srgbClr>
              </a:gs>
              <a:gs pos="36000">
                <a:srgbClr val="78C4F1">
                  <a:alpha val="5490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78C4F1">
                  <a:alpha val="13333"/>
                </a:srgbClr>
              </a:gs>
              <a:gs pos="36000">
                <a:srgbClr val="78C4F1">
                  <a:alpha val="6274"/>
                </a:srgbClr>
              </a:gs>
              <a:gs pos="73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78C4F1">
                  <a:alpha val="13333"/>
                </a:srgbClr>
              </a:gs>
              <a:gs pos="36000">
                <a:srgbClr val="78C4F1">
                  <a:alpha val="6274"/>
                </a:srgbClr>
              </a:gs>
              <a:gs pos="66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78C4F1">
                  <a:alpha val="10588"/>
                </a:srgbClr>
              </a:gs>
              <a:gs pos="36000">
                <a:srgbClr val="78C4F1">
                  <a:alpha val="9411"/>
                </a:srgbClr>
              </a:gs>
              <a:gs pos="75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78C4F1">
                  <a:alpha val="7450"/>
                </a:srgbClr>
              </a:gs>
              <a:gs pos="36000">
                <a:srgbClr val="78C4F1">
                  <a:alpha val="7450"/>
                </a:srgbClr>
              </a:gs>
              <a:gs pos="72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866442" y="1447801"/>
            <a:ext cx="6620968" cy="272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de-DE" sz="4000" b="1" dirty="0"/>
              <a:t>Einführung in Data Science &amp; maschinelles Lernen mit R</a:t>
            </a:r>
            <a:endParaRPr sz="40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866442" y="4312507"/>
            <a:ext cx="6620968" cy="213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de-DE" b="0" i="0" u="none" strike="noStrike" cap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Umsatzschätzung eines Bäckereibetriebes in der Region Kiel</a:t>
            </a:r>
            <a:endParaRPr sz="2400" b="0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de-DE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Studierende: Merle, Cynthia und Tobias Lindenau</a:t>
            </a:r>
            <a:endParaRPr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400" dirty="0" err="1">
                <a:solidFill>
                  <a:schemeClr val="lt1"/>
                </a:solidFill>
              </a:rPr>
              <a:t>Dozent</a:t>
            </a:r>
            <a:r>
              <a:rPr lang="en-US" sz="1400" dirty="0">
                <a:solidFill>
                  <a:schemeClr val="lt1"/>
                </a:solidFill>
              </a:rPr>
              <a:t>: Steffen Brandt</a:t>
            </a:r>
            <a:endParaRPr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dt" idx="4294967295"/>
          </p:nvPr>
        </p:nvSpPr>
        <p:spPr>
          <a:xfrm rot="5400000">
            <a:off x="7474602" y="1489185"/>
            <a:ext cx="990599" cy="90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28.01.2020</a:t>
            </a:r>
            <a:endParaRPr sz="11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sz="4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84710" y="2190750"/>
            <a:ext cx="705538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Urbanization trend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Urbanization trend in the Puget Sound region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Concentration within already existing urban areas (</a:t>
            </a:r>
            <a:r>
              <a:rPr lang="en-US" sz="1600">
                <a:solidFill>
                  <a:schemeClr val="lt1"/>
                </a:solidFill>
              </a:rPr>
              <a:t>legal provisions)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Proximity to the coastline increases urban development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Pressure on wetlands and green lands will increase in the future due to urbanization (will become urban or conservation/recreation areas)</a:t>
            </a:r>
            <a:endParaRPr/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performance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Ability to detect a trend in urbanization processes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Need for longer time periods</a:t>
            </a:r>
            <a:endParaRPr sz="1600">
              <a:solidFill>
                <a:schemeClr val="lt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</a:rPr>
              <a:t>Including parameters of legal provisions</a:t>
            </a:r>
            <a:endParaRPr sz="1600">
              <a:solidFill>
                <a:schemeClr val="lt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Could be used to give a first impression to set up further research related to anthropogenic environmental pollution or exposure and risk assessments of people and assets in the Puget Sound region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866442" y="1447801"/>
            <a:ext cx="6621000" cy="3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Questions</a:t>
            </a:r>
            <a:endParaRPr sz="4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541285" y="2179425"/>
            <a:ext cx="7055400" cy="3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866442" y="4777380"/>
            <a:ext cx="6621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sz="4200" b="0" i="0" u="none" strike="noStrike" cap="none" dirty="0" err="1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Datensatz</a:t>
            </a:r>
            <a:endParaRPr sz="42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84710" y="2190750"/>
            <a:ext cx="705538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Zeit</a:t>
            </a:r>
            <a:endParaRPr lang="de-DE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Datum, Wochentag, Samstag, Sonntag und Monat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de-DE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Ereignisse</a:t>
            </a:r>
            <a:endParaRPr lang="de-DE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Weihnachtsmarkt, Ferien, </a:t>
            </a:r>
            <a:r>
              <a:rPr lang="de-DE" sz="1600" dirty="0" err="1">
                <a:solidFill>
                  <a:schemeClr val="lt1"/>
                </a:solidFill>
              </a:rPr>
              <a:t>KiWo</a:t>
            </a:r>
            <a:r>
              <a:rPr lang="de-DE" sz="1600" dirty="0">
                <a:solidFill>
                  <a:schemeClr val="lt1"/>
                </a:solidFill>
              </a:rPr>
              <a:t>, vor Feiertag, Feiertag und nach Feiertag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de-DE" sz="1600" dirty="0">
              <a:solidFill>
                <a:schemeClr val="lt1"/>
              </a:solidFill>
            </a:endParaRPr>
          </a:p>
          <a:p>
            <a:pPr lvl="0">
              <a:buSzPts val="1600"/>
            </a:pPr>
            <a:r>
              <a:rPr lang="de-DE" sz="1800" b="1" dirty="0">
                <a:solidFill>
                  <a:schemeClr val="lt1"/>
                </a:solidFill>
              </a:rPr>
              <a:t>Wetter</a:t>
            </a:r>
          </a:p>
          <a:p>
            <a:pPr lvl="0"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Bewölkung, Windgeschwindigkeit, Wettercode, Temperatur und Temperaturklassen</a:t>
            </a:r>
          </a:p>
          <a:p>
            <a:pPr lvl="0">
              <a:buSzPts val="1600"/>
            </a:pPr>
            <a:endParaRPr lang="de-DE" sz="1800" b="1" dirty="0">
              <a:solidFill>
                <a:schemeClr val="lt1"/>
              </a:solidFill>
            </a:endParaRPr>
          </a:p>
          <a:p>
            <a:pPr lvl="0">
              <a:buSzPts val="1600"/>
            </a:pPr>
            <a:r>
              <a:rPr lang="de-DE" sz="1800" b="1" dirty="0">
                <a:solidFill>
                  <a:schemeClr val="lt1"/>
                </a:solidFill>
              </a:rPr>
              <a:t>Umsatz</a:t>
            </a:r>
            <a:endParaRPr lang="de-DE" b="1" dirty="0">
              <a:solidFill>
                <a:schemeClr val="lt1"/>
              </a:solidFill>
            </a:endParaRPr>
          </a:p>
          <a:p>
            <a:pPr lvl="0"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Gesamtumsatz und Umsatz je Warengruppe 1-6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5107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sz="4200" b="0" i="0" u="none" strike="noStrike" cap="none" dirty="0" err="1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Datensatz</a:t>
            </a:r>
            <a:endParaRPr sz="42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84710" y="2190750"/>
            <a:ext cx="705538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Zeit</a:t>
            </a:r>
            <a:endParaRPr lang="de-DE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Datum, Wochentag, </a:t>
            </a:r>
            <a:r>
              <a:rPr lang="de-DE" sz="1600" strike="sngStrike" dirty="0">
                <a:solidFill>
                  <a:schemeClr val="lt1"/>
                </a:solidFill>
              </a:rPr>
              <a:t>Samstag</a:t>
            </a:r>
            <a:r>
              <a:rPr lang="de-DE" sz="1600" dirty="0">
                <a:solidFill>
                  <a:schemeClr val="lt1"/>
                </a:solidFill>
              </a:rPr>
              <a:t>, </a:t>
            </a:r>
            <a:r>
              <a:rPr lang="de-DE" sz="1600" strike="sngStrike" dirty="0">
                <a:solidFill>
                  <a:schemeClr val="lt1"/>
                </a:solidFill>
              </a:rPr>
              <a:t>Sonntag</a:t>
            </a:r>
            <a:r>
              <a:rPr lang="de-DE" sz="1600" dirty="0">
                <a:solidFill>
                  <a:schemeClr val="lt1"/>
                </a:solidFill>
              </a:rPr>
              <a:t> und Monat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de-DE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Ereignisse</a:t>
            </a:r>
            <a:endParaRPr lang="de-DE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Weihnachtsmarkt, Ferien, </a:t>
            </a:r>
            <a:r>
              <a:rPr lang="de-DE" sz="1600" dirty="0" err="1">
                <a:solidFill>
                  <a:schemeClr val="lt1"/>
                </a:solidFill>
              </a:rPr>
              <a:t>KiWo</a:t>
            </a:r>
            <a:r>
              <a:rPr lang="de-DE" sz="1600" dirty="0">
                <a:solidFill>
                  <a:schemeClr val="lt1"/>
                </a:solidFill>
              </a:rPr>
              <a:t>, vor Feiertag, Feiertag und nach Feiertag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de-DE" sz="1600" dirty="0">
              <a:solidFill>
                <a:schemeClr val="lt1"/>
              </a:solidFill>
            </a:endParaRPr>
          </a:p>
          <a:p>
            <a:pPr lvl="0">
              <a:buSzPts val="1600"/>
            </a:pPr>
            <a:r>
              <a:rPr lang="de-DE" sz="1800" b="1" dirty="0">
                <a:solidFill>
                  <a:schemeClr val="lt1"/>
                </a:solidFill>
              </a:rPr>
              <a:t>Wetter</a:t>
            </a:r>
          </a:p>
          <a:p>
            <a:pPr lvl="0"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Bewölkung, Windgeschwindigkeit, Wettercode, Temperatur und Temperaturklassen</a:t>
            </a:r>
          </a:p>
          <a:p>
            <a:pPr lvl="0">
              <a:buSzPts val="1600"/>
            </a:pPr>
            <a:endParaRPr lang="de-DE" sz="1800" b="1" dirty="0">
              <a:solidFill>
                <a:schemeClr val="lt1"/>
              </a:solidFill>
            </a:endParaRPr>
          </a:p>
          <a:p>
            <a:pPr lvl="0">
              <a:buSzPts val="1600"/>
            </a:pPr>
            <a:r>
              <a:rPr lang="de-DE" sz="1800" b="1" dirty="0">
                <a:solidFill>
                  <a:schemeClr val="lt1"/>
                </a:solidFill>
              </a:rPr>
              <a:t>Umsatz</a:t>
            </a:r>
            <a:endParaRPr lang="de-DE" b="1" dirty="0">
              <a:solidFill>
                <a:schemeClr val="lt1"/>
              </a:solidFill>
            </a:endParaRPr>
          </a:p>
          <a:p>
            <a:pPr lvl="0"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Gesamtumsatz und Umsatz je Warengruppe 1-6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4928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dirty="0"/>
              <a:t>Variable: </a:t>
            </a:r>
            <a:r>
              <a:rPr lang="en-US" dirty="0" err="1"/>
              <a:t>Wochentag</a:t>
            </a:r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rcRect/>
          <a:stretch/>
        </p:blipFill>
        <p:spPr>
          <a:xfrm>
            <a:off x="440473" y="1581150"/>
            <a:ext cx="8263053" cy="509948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dirty="0"/>
              <a:t>Variable: </a:t>
            </a:r>
            <a:r>
              <a:rPr lang="en-US" dirty="0" err="1"/>
              <a:t>Wochentag</a:t>
            </a:r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rcRect/>
          <a:stretch/>
        </p:blipFill>
        <p:spPr>
          <a:xfrm>
            <a:off x="440473" y="1581150"/>
            <a:ext cx="8263053" cy="509948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Grafik 2" descr="Ein Bild, das Vogel enthält.&#10;&#10;Automatisch generierte Beschreibung">
            <a:extLst>
              <a:ext uri="{FF2B5EF4-FFF2-40B4-BE49-F238E27FC236}">
                <a16:creationId xmlns:a16="http://schemas.microsoft.com/office/drawing/2014/main" id="{EA380243-78DF-4F5A-A033-7D2527F22D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52" t="25969" r="21292" b="14581"/>
          <a:stretch/>
        </p:blipFill>
        <p:spPr>
          <a:xfrm>
            <a:off x="7744436" y="5156366"/>
            <a:ext cx="959090" cy="152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1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dirty="0"/>
              <a:t>Variable: </a:t>
            </a:r>
            <a:r>
              <a:rPr lang="en-US" dirty="0" err="1"/>
              <a:t>Temperatur</a:t>
            </a:r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rcRect/>
          <a:stretch/>
        </p:blipFill>
        <p:spPr>
          <a:xfrm>
            <a:off x="4702966" y="1559986"/>
            <a:ext cx="4068368" cy="4068368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Grafik 3" descr="Ein Bild, das rot enthält.&#10;&#10;Automatisch generierte Beschreibung">
            <a:extLst>
              <a:ext uri="{FF2B5EF4-FFF2-40B4-BE49-F238E27FC236}">
                <a16:creationId xmlns:a16="http://schemas.microsoft.com/office/drawing/2014/main" id="{F2C8F7D6-C19B-4F7F-8639-78727F5C9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66" y="1559986"/>
            <a:ext cx="4068368" cy="406836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CBC6034-604D-463E-9BCE-56F3381B1063}"/>
              </a:ext>
            </a:extLst>
          </p:cNvPr>
          <p:cNvSpPr/>
          <p:nvPr/>
        </p:nvSpPr>
        <p:spPr>
          <a:xfrm>
            <a:off x="6436211" y="5758962"/>
            <a:ext cx="1330220" cy="646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sz="900" b="1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Temperaturklassen</a:t>
            </a:r>
          </a:p>
          <a:p>
            <a:pPr algn="r"/>
            <a:r>
              <a:rPr lang="de-DE" sz="900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Kalt &lt;10</a:t>
            </a:r>
          </a:p>
          <a:p>
            <a:pPr algn="r"/>
            <a:r>
              <a:rPr lang="de-DE" sz="900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Normal 10 - 20</a:t>
            </a:r>
          </a:p>
          <a:p>
            <a:pPr algn="r"/>
            <a:r>
              <a:rPr lang="de-DE" sz="900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Warm &gt;20</a:t>
            </a:r>
          </a:p>
        </p:txBody>
      </p:sp>
      <p:pic>
        <p:nvPicPr>
          <p:cNvPr id="3" name="Grafik 2" descr="Ein Bild, das Vogel enthält.&#10;&#10;Automatisch generierte Beschreibung">
            <a:extLst>
              <a:ext uri="{FF2B5EF4-FFF2-40B4-BE49-F238E27FC236}">
                <a16:creationId xmlns:a16="http://schemas.microsoft.com/office/drawing/2014/main" id="{EA380243-78DF-4F5A-A033-7D2527F22D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652" t="25969" r="21292" b="14581"/>
          <a:stretch/>
        </p:blipFill>
        <p:spPr>
          <a:xfrm>
            <a:off x="7812054" y="5758067"/>
            <a:ext cx="959280" cy="98992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7410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dirty="0"/>
              <a:t>Variable: </a:t>
            </a:r>
            <a:r>
              <a:rPr lang="en-US" dirty="0" err="1"/>
              <a:t>Temperatur</a:t>
            </a:r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rcRect/>
          <a:stretch/>
        </p:blipFill>
        <p:spPr>
          <a:xfrm>
            <a:off x="4702966" y="1581152"/>
            <a:ext cx="4068368" cy="4047202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CBC6034-604D-463E-9BCE-56F3381B1063}"/>
              </a:ext>
            </a:extLst>
          </p:cNvPr>
          <p:cNvSpPr/>
          <p:nvPr/>
        </p:nvSpPr>
        <p:spPr>
          <a:xfrm>
            <a:off x="6436211" y="5758962"/>
            <a:ext cx="1330220" cy="646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sz="900" b="1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Temperaturklassen</a:t>
            </a:r>
          </a:p>
          <a:p>
            <a:pPr algn="r"/>
            <a:r>
              <a:rPr lang="de-DE" sz="900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Kalt &lt;10</a:t>
            </a:r>
          </a:p>
          <a:p>
            <a:pPr algn="r"/>
            <a:r>
              <a:rPr lang="de-DE" sz="900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Normal 10 - 20</a:t>
            </a:r>
          </a:p>
          <a:p>
            <a:pPr algn="r"/>
            <a:r>
              <a:rPr lang="de-DE" sz="900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Warm &gt;20</a:t>
            </a:r>
          </a:p>
        </p:txBody>
      </p:sp>
      <p:pic>
        <p:nvPicPr>
          <p:cNvPr id="3" name="Grafik 2" descr="Ein Bild, das Vogel enthält.&#10;&#10;Automatisch generierte Beschreibung">
            <a:extLst>
              <a:ext uri="{FF2B5EF4-FFF2-40B4-BE49-F238E27FC236}">
                <a16:creationId xmlns:a16="http://schemas.microsoft.com/office/drawing/2014/main" id="{EA380243-78DF-4F5A-A033-7D2527F22D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52" t="25969" r="21292" b="14581"/>
          <a:stretch/>
        </p:blipFill>
        <p:spPr>
          <a:xfrm>
            <a:off x="7812054" y="5758067"/>
            <a:ext cx="959280" cy="98992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A9AFFCA-33CB-45B1-8995-6B62E1DEE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666" y="1581152"/>
            <a:ext cx="4068368" cy="404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3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Data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24" name="Shape 124"/>
          <p:cNvGraphicFramePr/>
          <p:nvPr/>
        </p:nvGraphicFramePr>
        <p:xfrm>
          <a:off x="180975" y="1485900"/>
          <a:ext cx="8782050" cy="5169674"/>
        </p:xfrm>
        <a:graphic>
          <a:graphicData uri="http://schemas.openxmlformats.org/drawingml/2006/table">
            <a:tbl>
              <a:tblPr firstRow="1" bandRow="1">
                <a:noFill/>
                <a:tableStyleId>{1A96818F-306E-444A-A2EF-F316D5CB3B41}</a:tableStyleId>
              </a:tblPr>
              <a:tblGrid>
                <a:gridCol w="101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Name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Type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Spatial Resolution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Source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Land cover 2001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Raster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30m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https://www.mrlc.gov/nlcd01_data.php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Land cover 2006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Raster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30m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https://www.mrlc.gov/nlcd2006.php</a:t>
                      </a:r>
                      <a:endParaRPr sz="1100" u="none" strike="noStrike" cap="none"/>
                    </a:p>
                  </a:txBody>
                  <a:tcPr marL="40925" marR="409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Land cover 2011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Raster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30m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https://www.mrlc.gov/nlcd2011.php</a:t>
                      </a:r>
                      <a:endParaRPr sz="1100" u="none" strike="noStrike" cap="none"/>
                    </a:p>
                  </a:txBody>
                  <a:tcPr marL="40925" marR="409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Urban areas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Raster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30m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Extracted from land cover for the processing date.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Conservation areas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Polygon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--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 Lands Habitat Conservation Plan (HCP), 1997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http://data-wadnr.opendata.arcgis.com/datasets/habitat-conservation-plan-lands</a:t>
                      </a:r>
                      <a:endParaRPr/>
                    </a:p>
                  </a:txBody>
                  <a:tcPr marL="40925" marR="4092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State and Local streets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Lines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--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WSDOT, 2006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National Highway System – Local roads, 2006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http://www.wsdot.wa.gov/mapsdata/geodatacatalog/Maps/noscale/DOT_TDO/NHS/NHSGIF.htm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National Highway System – State roads, 2006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http://www.wsdot.wa.gov/mapsdata/geodatacatalog/Maps/noscale/DOT_TDO/NHS/NHSGIF.htm</a:t>
                      </a:r>
                      <a:endParaRPr/>
                    </a:p>
                  </a:txBody>
                  <a:tcPr marL="40925" marR="4092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Open water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Raster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30m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Extracted from land cover for the processing date.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Wetlands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Raster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30m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Extracted from land cover for the processing date.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925" marR="4092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" name="Shape 130" descr="input_parameter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1" y="1"/>
            <a:ext cx="494189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 descr="Real_Predicted_urban_area201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7724" y="0"/>
            <a:ext cx="494189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Bildschirmpräsentation (4:3)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Century Gothic</vt:lpstr>
      <vt:lpstr>Noto Sans Symbols</vt:lpstr>
      <vt:lpstr>Arial</vt:lpstr>
      <vt:lpstr>Lucida Sans</vt:lpstr>
      <vt:lpstr>Calibri</vt:lpstr>
      <vt:lpstr>Ion</vt:lpstr>
      <vt:lpstr>Einführung in Data Science &amp; maschinelles Lernen mit R</vt:lpstr>
      <vt:lpstr>Datensatz</vt:lpstr>
      <vt:lpstr>Datensatz</vt:lpstr>
      <vt:lpstr>Variable: Wochentag</vt:lpstr>
      <vt:lpstr>Variable: Wochentag</vt:lpstr>
      <vt:lpstr>Variable: Temperatur</vt:lpstr>
      <vt:lpstr>Variable: Temperatur</vt:lpstr>
      <vt:lpstr>Input Data</vt:lpstr>
      <vt:lpstr>PowerPoint-Präsentation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land use change dynamics in coastal and urban areas</dc:title>
  <dc:creator>Tobias Lindenau</dc:creator>
  <cp:lastModifiedBy>Tobias Lindenau</cp:lastModifiedBy>
  <cp:revision>13</cp:revision>
  <dcterms:modified xsi:type="dcterms:W3CDTF">2020-01-25T14:54:14Z</dcterms:modified>
</cp:coreProperties>
</file>