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notesMasterIdLst>
    <p:notesMasterId r:id="rId14"/>
  </p:notesMasterIdLst>
  <p:sldIdLst>
    <p:sldId id="258" r:id="rId2"/>
    <p:sldId id="271" r:id="rId3"/>
    <p:sldId id="259" r:id="rId4"/>
    <p:sldId id="272" r:id="rId5"/>
    <p:sldId id="261" r:id="rId6"/>
    <p:sldId id="262" r:id="rId7"/>
    <p:sldId id="263" r:id="rId8"/>
    <p:sldId id="264" r:id="rId9"/>
    <p:sldId id="266" r:id="rId10"/>
    <p:sldId id="273" r:id="rId11"/>
    <p:sldId id="267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-342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2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2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2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0A20F01-AA2E-48F1-9CFE-D0124BC9F79A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0A20F01-AA2E-48F1-9CFE-D0124BC9F79A}" type="slidenum">
              <a:rPr lang="de-DE" sz="1400" b="0" strike="noStrike" spc="-1" smtClean="0">
                <a:latin typeface="Times New Roman"/>
              </a:rPr>
              <a:t>10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805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Samstag noch Christi Himmelfahrt und Pfingstbrückentag --&gt; deshalb Ferien 1 und nach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feiertag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Regularisierung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Fazit: Lage, Kundenbefragungen, individuelles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Variablen 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Warengruppe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0A20F01-AA2E-48F1-9CFE-D0124BC9F79A}" type="slidenum">
              <a:rPr lang="de-DE" sz="1400" b="0" strike="noStrike" spc="-1" smtClean="0">
                <a:latin typeface="Times New Roman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36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5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59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79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96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31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4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0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00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5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3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2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4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0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83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1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11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CE5-52CF-4DCD-8401-17C426B71351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D316-2749-4AC8-8F03-27209A118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2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21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303CDB7B-92FD-4DE1-B9CC-D0244EA9068B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1</a:t>
            </a:fld>
            <a:endParaRPr lang="de-DE" sz="2800" b="0" strike="noStrike" spc="-1">
              <a:latin typeface="Arial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BF8D9-9A9C-4205-8EC1-346A0AB8E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b="1" spc="-1" dirty="0">
                <a:solidFill>
                  <a:srgbClr val="EBEBEB"/>
                </a:solidFill>
                <a:ea typeface="Century Gothic"/>
              </a:rPr>
              <a:t>Einführung in Data Science &amp; maschinelles Lernen mit R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A5182F-7957-4F5A-9D52-1E73C4279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1972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600" spc="-1" dirty="0">
                <a:solidFill>
                  <a:srgbClr val="ACD433"/>
                </a:solidFill>
                <a:ea typeface="Century Gothic"/>
              </a:rPr>
              <a:t>Umsatzschätzung eines Bäckereibetriebes in der Region Kiel</a:t>
            </a:r>
            <a:endParaRPr lang="de-DE" sz="16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100" spc="-1" dirty="0">
                <a:solidFill>
                  <a:srgbClr val="FFFFFF"/>
                </a:solidFill>
                <a:ea typeface="Century Gothic"/>
              </a:rPr>
              <a:t>Studierende: Merle </a:t>
            </a:r>
            <a:r>
              <a:rPr lang="de-DE" sz="1100" spc="-1" dirty="0" err="1">
                <a:solidFill>
                  <a:srgbClr val="FFFFFF"/>
                </a:solidFill>
                <a:ea typeface="Century Gothic"/>
              </a:rPr>
              <a:t>Oelbüttel</a:t>
            </a:r>
            <a:r>
              <a:rPr lang="de-DE" sz="1100" spc="-1" dirty="0">
                <a:solidFill>
                  <a:srgbClr val="FFFFFF"/>
                </a:solidFill>
                <a:ea typeface="Century Gothic"/>
              </a:rPr>
              <a:t>, Cynthia Aurich und Tobias Lindenau</a:t>
            </a:r>
            <a:endParaRPr lang="de-DE" sz="11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100" spc="-1" dirty="0">
                <a:solidFill>
                  <a:srgbClr val="FFFFFF"/>
                </a:solidFill>
                <a:ea typeface="Century Gothic"/>
              </a:rPr>
              <a:t>Dozent: Steffen Brandt</a:t>
            </a:r>
            <a:endParaRPr lang="de-DE" sz="1100" spc="-1" dirty="0">
              <a:latin typeface="Arial"/>
            </a:endParaRPr>
          </a:p>
          <a:p>
            <a:endParaRPr lang="de-DE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spc="-1" dirty="0" err="1">
                <a:solidFill>
                  <a:srgbClr val="EBEBEB"/>
                </a:solidFill>
                <a:latin typeface="Century Gothic"/>
              </a:rPr>
              <a:t>Rmse</a:t>
            </a:r>
            <a:r>
              <a:rPr lang="de-DE" sz="4200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de-DE" sz="4200" spc="-1" dirty="0" err="1">
                <a:solidFill>
                  <a:srgbClr val="EBEBEB"/>
                </a:solidFill>
                <a:latin typeface="Century Gothic"/>
              </a:rPr>
              <a:t>svm_tune</a:t>
            </a:r>
            <a:r>
              <a:rPr lang="de-DE" sz="4200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de-DE" sz="4200" spc="-1" dirty="0" err="1">
                <a:solidFill>
                  <a:srgbClr val="EBEBEB"/>
                </a:solidFill>
                <a:latin typeface="Century Gothic"/>
              </a:rPr>
              <a:t>train</a:t>
            </a:r>
            <a:endParaRPr lang="de-DE" sz="4200" spc="-1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5E67804-5F65-4BF9-93B4-C20CA838EE39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10</a:t>
            </a:fld>
            <a:endParaRPr lang="de-DE" sz="2800" b="0" strike="noStrike" spc="-1">
              <a:latin typeface="Arial"/>
            </a:endParaRPr>
          </a:p>
        </p:txBody>
      </p:sp>
      <p:graphicFrame>
        <p:nvGraphicFramePr>
          <p:cNvPr id="263" name="Table 3"/>
          <p:cNvGraphicFramePr/>
          <p:nvPr/>
        </p:nvGraphicFramePr>
        <p:xfrm>
          <a:off x="2128320" y="1940760"/>
          <a:ext cx="4911120" cy="3819600"/>
        </p:xfrm>
        <a:graphic>
          <a:graphicData uri="http://schemas.openxmlformats.org/drawingml/2006/table">
            <a:tbl>
              <a:tblPr/>
              <a:tblGrid>
                <a:gridCol w="25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br/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Warengruppe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Rmse svm_tune train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Brot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35.66435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Brötchen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97.54478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Croissant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48.89626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 Konditorei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38.25119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Kuchen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92.77861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 Saisonbrot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29.9590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45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 dirty="0" err="1">
                <a:latin typeface="Arial"/>
                <a:ea typeface="DejaVu Sans"/>
              </a:rPr>
              <a:t>Rmse</a:t>
            </a:r>
            <a:r>
              <a:rPr lang="de-DE" sz="4200" b="0" strike="noStrike" spc="-1" dirty="0">
                <a:latin typeface="Arial"/>
                <a:ea typeface="DejaVu Sans"/>
              </a:rPr>
              <a:t> </a:t>
            </a:r>
            <a:r>
              <a:rPr lang="de-DE" sz="4200" b="0" strike="noStrike" spc="-1" dirty="0" err="1">
                <a:latin typeface="Arial"/>
                <a:ea typeface="DejaVu Sans"/>
              </a:rPr>
              <a:t>svm_tune</a:t>
            </a:r>
            <a:r>
              <a:rPr lang="de-DE" sz="4200" b="0" strike="noStrike" spc="-1" dirty="0">
                <a:latin typeface="Arial"/>
                <a:ea typeface="DejaVu Sans"/>
              </a:rPr>
              <a:t> </a:t>
            </a:r>
            <a:r>
              <a:rPr lang="de-DE" sz="4200" b="0" strike="noStrike" spc="-1" dirty="0" err="1">
                <a:latin typeface="Arial"/>
                <a:ea typeface="DejaVu Sans"/>
              </a:rPr>
              <a:t>test</a:t>
            </a:r>
            <a:endParaRPr lang="de-DE" sz="4200" b="0" strike="noStrike" spc="-1" dirty="0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3878ADD0-A74F-4201-A832-C08B70B24F7D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11</a:t>
            </a:fld>
            <a:endParaRPr lang="de-DE" sz="2800" b="0" strike="noStrike" spc="-1">
              <a:latin typeface="Arial"/>
            </a:endParaRPr>
          </a:p>
        </p:txBody>
      </p:sp>
      <p:graphicFrame>
        <p:nvGraphicFramePr>
          <p:cNvPr id="267" name="Table 3"/>
          <p:cNvGraphicFramePr/>
          <p:nvPr>
            <p:extLst>
              <p:ext uri="{D42A27DB-BD31-4B8C-83A1-F6EECF244321}">
                <p14:modId xmlns:p14="http://schemas.microsoft.com/office/powerpoint/2010/main" val="304989340"/>
              </p:ext>
            </p:extLst>
          </p:nvPr>
        </p:nvGraphicFramePr>
        <p:xfrm>
          <a:off x="2216520" y="2036160"/>
          <a:ext cx="4911120" cy="3819600"/>
        </p:xfrm>
        <a:graphic>
          <a:graphicData uri="http://schemas.openxmlformats.org/drawingml/2006/table">
            <a:tbl>
              <a:tblPr/>
              <a:tblGrid>
                <a:gridCol w="25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br/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Warengruppe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Rmse svm_tune test 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Brot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35.11013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Brötchen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20223.73276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Croissant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50.85232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 Konditorei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34.16990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Kuchen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123.25175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 Saisonbrot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27.52526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>
            <p:extLst>
              <p:ext uri="{D42A27DB-BD31-4B8C-83A1-F6EECF244321}">
                <p14:modId xmlns:p14="http://schemas.microsoft.com/office/powerpoint/2010/main" val="3695883015"/>
              </p:ext>
            </p:extLst>
          </p:nvPr>
        </p:nvGraphicFramePr>
        <p:xfrm>
          <a:off x="1114200" y="2568960"/>
          <a:ext cx="7140600" cy="3169920"/>
        </p:xfrm>
        <a:graphic>
          <a:graphicData uri="http://schemas.openxmlformats.org/drawingml/2006/table">
            <a:tbl>
              <a:tblPr/>
              <a:tblGrid>
                <a:gridCol w="21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latin typeface="Arial"/>
                        </a:rPr>
                        <a:t>Warengruppe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 dirty="0">
                          <a:latin typeface="Arial"/>
                        </a:rPr>
                        <a:t>Vorhergesagte Werte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 err="1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Rmse</a:t>
                      </a:r>
                      <a:r>
                        <a:rPr lang="de-DE" sz="2000" b="0" strike="noStrike" spc="-1" dirty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de-DE" sz="2000" b="0" strike="noStrike" spc="-1" dirty="0" err="1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svm_tune</a:t>
                      </a:r>
                      <a:r>
                        <a:rPr lang="de-DE" sz="2000" b="0" strike="noStrike" spc="-1" dirty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de-DE" sz="2000" b="0" strike="noStrike" spc="-1" dirty="0" err="1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r>
                        <a:rPr lang="de-DE" sz="2000" b="0" strike="noStrike" spc="-1" dirty="0">
                          <a:solidFill>
                            <a:schemeClr val="tx1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de-DE" sz="2000" b="0" strike="noStrike" spc="-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Brot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161.43 €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35.11013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Brötchen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499.90 €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20223.73276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Croissant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220.64 €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50.85232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 Konditorei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81.86 €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34.16990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Kuchen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312.60 €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123.25175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 Saisonbrot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1.00 €</a:t>
                      </a:r>
                      <a:endParaRPr lang="de-DE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27.52526</a:t>
                      </a:r>
                      <a:endParaRPr lang="de-DE" sz="20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120">
                <a:tc>
                  <a:txBody>
                    <a:bodyPr/>
                    <a:lstStyle/>
                    <a:p>
                      <a:pPr algn="l"/>
                      <a:r>
                        <a:rPr lang="de-DE" sz="2000" b="0" strike="noStrike" kern="1200" spc="-1" dirty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Gesamtumsatz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strike="noStrike" kern="1200" spc="-1" dirty="0">
                          <a:solidFill>
                            <a:srgbClr val="000000"/>
                          </a:solidFill>
                          <a:latin typeface="Arial"/>
                          <a:cs typeface="+mn-cs"/>
                        </a:rPr>
                        <a:t>1277.46 €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9" name="CustomShape 2"/>
          <p:cNvSpPr/>
          <p:nvPr/>
        </p:nvSpPr>
        <p:spPr>
          <a:xfrm>
            <a:off x="1440000" y="1800000"/>
            <a:ext cx="59040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TextShape 3"/>
          <p:cNvSpPr txBox="1"/>
          <p:nvPr/>
        </p:nvSpPr>
        <p:spPr>
          <a:xfrm>
            <a:off x="287999" y="504000"/>
            <a:ext cx="7364551" cy="65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4000" b="0" strike="noStrike" spc="-1" dirty="0">
                <a:solidFill>
                  <a:srgbClr val="FFFFFF"/>
                </a:solidFill>
                <a:latin typeface="Arial"/>
              </a:rPr>
              <a:t>Vorhergesagter Umsatz für den 01.06.2019</a:t>
            </a:r>
            <a:endParaRPr lang="de-DE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Datensatz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303CDB7B-92FD-4DE1-B9CC-D0244EA9068B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2</a:t>
            </a:fld>
            <a:endParaRPr lang="de-DE" sz="28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84560" y="2190600"/>
            <a:ext cx="7053480" cy="32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Zeit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Datum, Wochentag, Samstag, Sonntag und Monat</a:t>
            </a: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Ereignisse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Weihnachtsmarkt, Ferien,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Arial"/>
              </a:rPr>
              <a:t>KiWo</a:t>
            </a: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, vor Feiertag, Feiertag, nach Feiertag und 1.-3. Weihnachtsfeiertag</a:t>
            </a: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Wetter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Bewölkung, Windgeschwindigkeit, Wettercode, Temperatur und Temperaturklassen</a:t>
            </a: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Umsatz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pc="-1" dirty="0">
                <a:solidFill>
                  <a:srgbClr val="FFFFFF"/>
                </a:solidFill>
                <a:latin typeface="Arial"/>
                <a:ea typeface="Arial"/>
              </a:rPr>
              <a:t>Gesamtumsatz und Umsatz je Warengruppe 1-6</a:t>
            </a:r>
            <a:endParaRPr lang="de-D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1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Überblick: Zeit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AA963E1E-E5B8-4B75-87F4-46169F908407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3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36" name="Grafik 193"/>
          <p:cNvPicPr/>
          <p:nvPr/>
        </p:nvPicPr>
        <p:blipFill>
          <a:blip r:embed="rId2"/>
          <a:stretch/>
        </p:blipFill>
        <p:spPr>
          <a:xfrm>
            <a:off x="288000" y="1440000"/>
            <a:ext cx="7962120" cy="511380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367920" y="6565680"/>
            <a:ext cx="4382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Gelabelt sind alle Tage mit einem Umsatz über 2000 Euro</a:t>
            </a:r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spc="-1" dirty="0">
                <a:solidFill>
                  <a:srgbClr val="EBEBEB"/>
                </a:solidFill>
                <a:ea typeface="Century Gothic"/>
              </a:rPr>
              <a:t>Überblick: Zeit + Wochentag</a:t>
            </a:r>
            <a:endParaRPr lang="de-DE" sz="4200" b="0" strike="noStrike" spc="-1" dirty="0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AA963E1E-E5B8-4B75-87F4-46169F908407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4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6" name="Grafik 196">
            <a:extLst>
              <a:ext uri="{FF2B5EF4-FFF2-40B4-BE49-F238E27FC236}">
                <a16:creationId xmlns:a16="http://schemas.microsoft.com/office/drawing/2014/main" id="{25BF3349-5949-476E-BEA5-E6E773981C7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0000" y="1902240"/>
            <a:ext cx="7125840" cy="4576680"/>
          </a:xfrm>
          <a:prstGeom prst="rect">
            <a:avLst/>
          </a:prstGeom>
          <a:ln>
            <a:noFill/>
          </a:ln>
        </p:spPr>
      </p:pic>
      <p:pic>
        <p:nvPicPr>
          <p:cNvPr id="7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085C5F4A-6AE4-4126-A6D0-2369DF974F08}"/>
              </a:ext>
            </a:extLst>
          </p:cNvPr>
          <p:cNvPicPr/>
          <p:nvPr/>
        </p:nvPicPr>
        <p:blipFill>
          <a:blip r:embed="rId3"/>
          <a:srcRect l="50654" t="25968" r="21291" b="14581"/>
          <a:stretch/>
        </p:blipFill>
        <p:spPr>
          <a:xfrm>
            <a:off x="7776000" y="3516480"/>
            <a:ext cx="957240" cy="152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97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Variable: Wochentag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F66D843-EA6E-406F-8D56-241BDD9A4E87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5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44" name="Shape 117"/>
          <p:cNvPicPr/>
          <p:nvPr/>
        </p:nvPicPr>
        <p:blipFill>
          <a:blip r:embed="rId2"/>
          <a:stretch/>
        </p:blipFill>
        <p:spPr>
          <a:xfrm>
            <a:off x="1440000" y="1944000"/>
            <a:ext cx="6070680" cy="3745800"/>
          </a:xfrm>
          <a:prstGeom prst="rect">
            <a:avLst/>
          </a:prstGeom>
          <a:ln w="28440">
            <a:solidFill>
              <a:schemeClr val="lt1"/>
            </a:solidFill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Variable: Wochentag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F086376-107D-4702-BBA5-8E54FDFB9459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6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47" name="Shape 117"/>
          <p:cNvPicPr/>
          <p:nvPr/>
        </p:nvPicPr>
        <p:blipFill>
          <a:blip r:embed="rId2"/>
          <a:stretch/>
        </p:blipFill>
        <p:spPr>
          <a:xfrm>
            <a:off x="440640" y="1581120"/>
            <a:ext cx="8261280" cy="5097600"/>
          </a:xfrm>
          <a:prstGeom prst="rect">
            <a:avLst/>
          </a:prstGeom>
          <a:ln w="28440">
            <a:solidFill>
              <a:schemeClr val="lt1"/>
            </a:solidFill>
            <a:round/>
          </a:ln>
        </p:spPr>
      </p:pic>
      <p:pic>
        <p:nvPicPr>
          <p:cNvPr id="248" name="Grafik 2" descr="Ein Bild, das Vogel enthält.&#10;&#10;Automatisch generierte Beschreibung"/>
          <p:cNvPicPr/>
          <p:nvPr/>
        </p:nvPicPr>
        <p:blipFill>
          <a:blip r:embed="rId3"/>
          <a:srcRect l="50654" t="25968" r="21291" b="14581"/>
          <a:stretch/>
        </p:blipFill>
        <p:spPr>
          <a:xfrm>
            <a:off x="7744320" y="5156280"/>
            <a:ext cx="957240" cy="152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  <a:ea typeface="Century Gothic"/>
              </a:rPr>
              <a:t>Variable: Feiertag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261C3C6-A92D-4A3C-A5CD-7C4FEF983878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7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51" name="Grafik 2" descr="Ein Bild, das Vogel enthält.&#10;&#10;Automatisch generierte Beschreibung"/>
          <p:cNvPicPr/>
          <p:nvPr/>
        </p:nvPicPr>
        <p:blipFill>
          <a:blip r:embed="rId2"/>
          <a:srcRect l="50654" t="25968" r="21291" b="14581"/>
          <a:stretch/>
        </p:blipFill>
        <p:spPr>
          <a:xfrm>
            <a:off x="8179560" y="4668120"/>
            <a:ext cx="957240" cy="1522440"/>
          </a:xfrm>
          <a:prstGeom prst="rect">
            <a:avLst/>
          </a:prstGeom>
          <a:ln>
            <a:noFill/>
          </a:ln>
        </p:spPr>
      </p:pic>
      <p:pic>
        <p:nvPicPr>
          <p:cNvPr id="252" name="Grafik 209"/>
          <p:cNvPicPr/>
          <p:nvPr/>
        </p:nvPicPr>
        <p:blipFill>
          <a:blip r:embed="rId3"/>
          <a:stretch/>
        </p:blipFill>
        <p:spPr>
          <a:xfrm>
            <a:off x="216000" y="1220760"/>
            <a:ext cx="7962120" cy="51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4560" y="452880"/>
            <a:ext cx="7053480" cy="13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200" b="0" strike="noStrike" spc="-1" dirty="0">
                <a:solidFill>
                  <a:srgbClr val="EBEBEB"/>
                </a:solidFill>
                <a:latin typeface="Century Gothic"/>
                <a:ea typeface="Century Gothic"/>
              </a:rPr>
              <a:t>Variable: Temperatur</a:t>
            </a:r>
            <a:endParaRPr lang="de-DE" sz="4200" b="0" strike="noStrike" spc="-1" dirty="0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D6637126-1584-4824-89C1-B82F8580B03A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8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255" name="Grafik 7"/>
          <p:cNvPicPr/>
          <p:nvPr/>
        </p:nvPicPr>
        <p:blipFill>
          <a:blip r:embed="rId2"/>
          <a:stretch/>
        </p:blipFill>
        <p:spPr>
          <a:xfrm>
            <a:off x="504000" y="1944000"/>
            <a:ext cx="4066560" cy="4045320"/>
          </a:xfrm>
          <a:prstGeom prst="rect">
            <a:avLst/>
          </a:prstGeom>
          <a:ln>
            <a:noFill/>
          </a:ln>
        </p:spPr>
      </p:pic>
      <p:pic>
        <p:nvPicPr>
          <p:cNvPr id="256" name="Grafik 255"/>
          <p:cNvPicPr/>
          <p:nvPr/>
        </p:nvPicPr>
        <p:blipFill>
          <a:blip r:embed="rId3"/>
          <a:stretch/>
        </p:blipFill>
        <p:spPr>
          <a:xfrm>
            <a:off x="4794480" y="1207362"/>
            <a:ext cx="4133520" cy="4915517"/>
          </a:xfrm>
          <a:prstGeom prst="rect">
            <a:avLst/>
          </a:prstGeom>
          <a:ln>
            <a:noFill/>
          </a:ln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B365811C-56C6-40C6-A899-AE22E86997A2}"/>
              </a:ext>
            </a:extLst>
          </p:cNvPr>
          <p:cNvSpPr/>
          <p:nvPr/>
        </p:nvSpPr>
        <p:spPr>
          <a:xfrm>
            <a:off x="484560" y="6081840"/>
            <a:ext cx="1328400" cy="64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900" b="1" strike="noStrike" spc="-1" dirty="0">
                <a:solidFill>
                  <a:srgbClr val="3B3B3B"/>
                </a:solidFill>
                <a:latin typeface="Lucida Sans"/>
                <a:ea typeface="Arial"/>
              </a:rPr>
              <a:t>Temperaturklassen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Kalt &lt;10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Normal 10 - 20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Warm &gt;20</a:t>
            </a:r>
            <a:endParaRPr lang="de-DE" sz="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2"/>
          <p:cNvSpPr/>
          <p:nvPr/>
        </p:nvSpPr>
        <p:spPr>
          <a:xfrm>
            <a:off x="7766280" y="295560"/>
            <a:ext cx="627120" cy="76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5E67804-5F65-4BF9-93B4-C20CA838EE39}" type="slidenum">
              <a:rPr lang="de-DE" sz="28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9</a:t>
            </a:fld>
            <a:endParaRPr lang="de-DE" sz="2800" b="0" strike="noStrike" spc="-1">
              <a:latin typeface="Arial"/>
            </a:endParaRPr>
          </a:p>
        </p:txBody>
      </p:sp>
      <p:pic>
        <p:nvPicPr>
          <p:cNvPr id="6" name="Grafik 216">
            <a:extLst>
              <a:ext uri="{FF2B5EF4-FFF2-40B4-BE49-F238E27FC236}">
                <a16:creationId xmlns:a16="http://schemas.microsoft.com/office/drawing/2014/main" id="{F2A92865-AA73-4F48-A5B1-6548205E87B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02960" y="1378374"/>
            <a:ext cx="6164280" cy="3958920"/>
          </a:xfrm>
          <a:prstGeom prst="rect">
            <a:avLst/>
          </a:prstGeom>
          <a:ln>
            <a:noFill/>
          </a:ln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E2D5787D-F82A-41C6-84F3-5AEFB04DD0B0}"/>
              </a:ext>
            </a:extLst>
          </p:cNvPr>
          <p:cNvSpPr/>
          <p:nvPr/>
        </p:nvSpPr>
        <p:spPr>
          <a:xfrm>
            <a:off x="1002960" y="5463835"/>
            <a:ext cx="1328400" cy="64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900" b="1" strike="noStrike" spc="-1" dirty="0">
                <a:solidFill>
                  <a:srgbClr val="3B3B3B"/>
                </a:solidFill>
                <a:latin typeface="Lucida Sans"/>
                <a:ea typeface="Arial"/>
              </a:rPr>
              <a:t>Temperaturklassen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Kalt &lt;10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Normal 10 - 20</a:t>
            </a:r>
            <a:endParaRPr lang="de-DE" sz="9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900" b="0" strike="noStrike" spc="-1" dirty="0">
                <a:solidFill>
                  <a:srgbClr val="3B3B3B"/>
                </a:solidFill>
                <a:latin typeface="Lucida Sans"/>
                <a:ea typeface="Arial"/>
              </a:rPr>
              <a:t>Warm &gt;20</a:t>
            </a:r>
            <a:endParaRPr lang="de-DE" sz="900" b="0" strike="noStrike" spc="-1" dirty="0">
              <a:latin typeface="Arial"/>
            </a:endParaRPr>
          </a:p>
        </p:txBody>
      </p:sp>
      <p:pic>
        <p:nvPicPr>
          <p:cNvPr id="8" name="Grafik 2" descr="Ein Bild, das Vogel enthält.&#10;&#10;Automatisch generierte Beschreibung">
            <a:extLst>
              <a:ext uri="{FF2B5EF4-FFF2-40B4-BE49-F238E27FC236}">
                <a16:creationId xmlns:a16="http://schemas.microsoft.com/office/drawing/2014/main" id="{51DD1848-E833-4B58-8991-8A61770CDA46}"/>
              </a:ext>
            </a:extLst>
          </p:cNvPr>
          <p:cNvPicPr/>
          <p:nvPr/>
        </p:nvPicPr>
        <p:blipFill>
          <a:blip r:embed="rId3"/>
          <a:srcRect l="50654" t="25968" r="21291" b="14581"/>
          <a:stretch/>
        </p:blipFill>
        <p:spPr>
          <a:xfrm>
            <a:off x="6209640" y="5412272"/>
            <a:ext cx="957600" cy="988200"/>
          </a:xfrm>
          <a:prstGeom prst="rect">
            <a:avLst/>
          </a:prstGeom>
          <a:ln w="9360">
            <a:noFill/>
          </a:ln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8E9D4583-4EDB-4436-A991-E5A8A9A03261}"/>
              </a:ext>
            </a:extLst>
          </p:cNvPr>
          <p:cNvSpPr/>
          <p:nvPr/>
        </p:nvSpPr>
        <p:spPr>
          <a:xfrm>
            <a:off x="558245" y="6083082"/>
            <a:ext cx="5915880" cy="64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latin typeface="Arial"/>
                <a:ea typeface="DejaVu Sans"/>
              </a:rPr>
              <a:t>→ am meisten Umsatz Warengruppe Brötchen und Kuchen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789357-2009-4676-8E6B-0BEEB25C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Variable: Temperatur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Office PowerPoint</Application>
  <PresentationFormat>Bildschirmpräsentation (4:3)</PresentationFormat>
  <Paragraphs>105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Lucida Sans</vt:lpstr>
      <vt:lpstr>Times New Roman</vt:lpstr>
      <vt:lpstr>Wingdings 3</vt:lpstr>
      <vt:lpstr>Ion</vt:lpstr>
      <vt:lpstr>Einführung in Data Science &amp; maschinelles Lernen mit 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Variable: Temperatur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land use change dynamics in coastal and urban areas</dc:title>
  <dc:subject/>
  <dc:creator>Tobias Lindenau</dc:creator>
  <dc:description/>
  <cp:lastModifiedBy>Tobias Lindenau</cp:lastModifiedBy>
  <cp:revision>47</cp:revision>
  <dcterms:modified xsi:type="dcterms:W3CDTF">2020-01-28T17:58:28Z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