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2" r:id="rId3"/>
    <p:sldId id="284" r:id="rId4"/>
    <p:sldId id="285" r:id="rId5"/>
    <p:sldId id="286" r:id="rId6"/>
    <p:sldId id="287" r:id="rId7"/>
    <p:sldId id="268" r:id="rId8"/>
    <p:sldId id="274" r:id="rId9"/>
    <p:sldId id="270" r:id="rId10"/>
    <p:sldId id="269" r:id="rId11"/>
    <p:sldId id="276" r:id="rId12"/>
    <p:sldId id="275" r:id="rId13"/>
    <p:sldId id="283" r:id="rId14"/>
    <p:sldId id="277" r:id="rId15"/>
    <p:sldId id="279" r:id="rId1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ven Zhan" initials="SZ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9E171D"/>
    <a:srgbClr val="9D1A24"/>
    <a:srgbClr val="A61A23"/>
    <a:srgbClr val="AC0D18"/>
    <a:srgbClr val="B81B23"/>
    <a:srgbClr val="EABFBF"/>
    <a:srgbClr val="99162A"/>
    <a:srgbClr val="E0797B"/>
    <a:srgbClr val="B25E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9" autoAdjust="0"/>
    <p:restoredTop sz="95405" autoAdjust="0"/>
  </p:normalViewPr>
  <p:slideViewPr>
    <p:cSldViewPr snapToObjects="1">
      <p:cViewPr varScale="1">
        <p:scale>
          <a:sx n="85" d="100"/>
          <a:sy n="85" d="100"/>
        </p:scale>
        <p:origin x="-1698" y="-60"/>
      </p:cViewPr>
      <p:guideLst>
        <p:guide orient="horz" pos="2120"/>
        <p:guide orient="horz" pos="1069"/>
        <p:guide orient="horz" pos="3008"/>
        <p:guide pos="1129"/>
        <p:guide pos="3181"/>
        <p:guide pos="5520"/>
        <p:guide pos="2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33" tIns="47866" rIns="95733" bIns="47866" numCol="1" anchor="t" anchorCtr="0" compatLnSpc="1">
            <a:prstTxWarp prst="textNoShape">
              <a:avLst/>
            </a:prstTxWarp>
          </a:bodyPr>
          <a:lstStyle>
            <a:lvl1pPr defTabSz="913927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33" tIns="47866" rIns="95733" bIns="47866" numCol="1" anchor="t" anchorCtr="0" compatLnSpc="1">
            <a:prstTxWarp prst="textNoShape">
              <a:avLst/>
            </a:prstTxWarp>
          </a:bodyPr>
          <a:lstStyle>
            <a:lvl1pPr algn="r" defTabSz="913927">
              <a:defRPr sz="1300"/>
            </a:lvl1pPr>
          </a:lstStyle>
          <a:p>
            <a:pPr>
              <a:defRPr/>
            </a:pPr>
            <a:fld id="{DC17897B-60C7-4C98-8221-EFD131547F28}" type="datetimeFigureOut">
              <a:rPr lang="en-US"/>
              <a:pPr>
                <a:defRPr/>
              </a:pPr>
              <a:t>7/17/2013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33" tIns="47866" rIns="95733" bIns="47866" numCol="1" anchor="b" anchorCtr="0" compatLnSpc="1">
            <a:prstTxWarp prst="textNoShape">
              <a:avLst/>
            </a:prstTxWarp>
          </a:bodyPr>
          <a:lstStyle>
            <a:lvl1pPr defTabSz="913927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33" tIns="47866" rIns="95733" bIns="47866" numCol="1" anchor="b" anchorCtr="0" compatLnSpc="1">
            <a:prstTxWarp prst="textNoShape">
              <a:avLst/>
            </a:prstTxWarp>
          </a:bodyPr>
          <a:lstStyle>
            <a:lvl1pPr algn="r" defTabSz="913927">
              <a:defRPr sz="1300"/>
            </a:lvl1pPr>
          </a:lstStyle>
          <a:p>
            <a:pPr>
              <a:defRPr/>
            </a:pPr>
            <a:fld id="{8633E999-560B-43B5-884E-60305BE4D3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83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583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3" tIns="45701" rIns="91403" bIns="45701" numCol="1" anchor="t" anchorCtr="0" compatLnSpc="1">
            <a:prstTxWarp prst="textNoShape">
              <a:avLst/>
            </a:prstTxWarp>
          </a:bodyPr>
          <a:lstStyle>
            <a:lvl1pPr defTabSz="913927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2962" y="0"/>
            <a:ext cx="3170583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3" tIns="45701" rIns="91403" bIns="45701" numCol="1" anchor="t" anchorCtr="0" compatLnSpc="1">
            <a:prstTxWarp prst="textNoShape">
              <a:avLst/>
            </a:prstTxWarp>
          </a:bodyPr>
          <a:lstStyle>
            <a:lvl1pPr algn="r" defTabSz="913927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1EA820B-C28D-4D47-B7FF-BEE3E9F864F8}" type="datetimeFigureOut">
              <a:rPr lang="en-US"/>
              <a:pPr>
                <a:defRPr/>
              </a:pPr>
              <a:t>7/17/2013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6" tIns="47413" rIns="94826" bIns="47413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2183" y="4561226"/>
            <a:ext cx="5850835" cy="4318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3" tIns="45701" rIns="91403" bIns="457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20813"/>
            <a:ext cx="3170583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3" tIns="45701" rIns="91403" bIns="45701" numCol="1" anchor="b" anchorCtr="0" compatLnSpc="1">
            <a:prstTxWarp prst="textNoShape">
              <a:avLst/>
            </a:prstTxWarp>
          </a:bodyPr>
          <a:lstStyle>
            <a:lvl1pPr defTabSz="913927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2962" y="9120813"/>
            <a:ext cx="3170583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3" tIns="45701" rIns="91403" bIns="45701" numCol="1" anchor="b" anchorCtr="0" compatLnSpc="1">
            <a:prstTxWarp prst="textNoShape">
              <a:avLst/>
            </a:prstTxWarp>
          </a:bodyPr>
          <a:lstStyle>
            <a:lvl1pPr algn="r" defTabSz="913927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F82D0DF-8979-4598-8665-6076582565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5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2D0DF-8979-4598-8665-6076582565E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2D0DF-8979-4598-8665-6076582565E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694474" y="1676400"/>
            <a:ext cx="468752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0"/>
              </a:spcBef>
              <a:spcAft>
                <a:spcPct val="0"/>
              </a:spcAft>
              <a:defRPr lang="en-US" sz="3400" b="1" kern="1200" cap="none" spc="-100" dirty="0">
                <a:solidFill>
                  <a:srgbClr val="BE2036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43200" y="3048000"/>
            <a:ext cx="5638800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3640"/>
            <a:ext cx="2057400" cy="485719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3640"/>
            <a:ext cx="6019800" cy="4857194"/>
          </a:xfrm>
          <a:prstGeom prst="rect">
            <a:avLst/>
          </a:prstGeom>
        </p:spPr>
        <p:txBody>
          <a:bodyPr vert="eaVert"/>
          <a:lstStyle>
            <a:lvl4pPr>
              <a:defRPr sz="1200">
                <a:latin typeface="+mn-lt"/>
              </a:defRPr>
            </a:lvl4pPr>
            <a:lvl5pPr>
              <a:defRPr sz="12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4330" y="6534428"/>
            <a:ext cx="2133600" cy="32357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A6A451A1-8F50-5443-A2FB-CD7020E605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75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0458" y="579970"/>
            <a:ext cx="6482080" cy="639230"/>
          </a:xfrm>
          <a:prstGeom prst="rect">
            <a:avLst/>
          </a:prstGeom>
        </p:spPr>
        <p:txBody>
          <a:bodyPr vert="horz" anchor="t"/>
          <a:lstStyle>
            <a:lvl1pPr algn="l">
              <a:defRPr sz="2800" b="0" spc="-50">
                <a:solidFill>
                  <a:schemeClr val="bg1"/>
                </a:solidFill>
                <a:effectLst>
                  <a:outerShdw blurRad="57150" dist="12700" dir="2700000" algn="tl" rotWithShape="0">
                    <a:srgbClr val="9E171D">
                      <a:alpha val="6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styles  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6026" y="6610350"/>
            <a:ext cx="489374" cy="32385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9B48E95-ED77-41AD-AE54-E31F74D642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4229"/>
          </a:xfrm>
          <a:prstGeom prst="rect">
            <a:avLst/>
          </a:prstGeom>
        </p:spPr>
        <p:txBody>
          <a:bodyPr/>
          <a:lstStyle>
            <a:lvl4pPr>
              <a:defRPr sz="1200">
                <a:latin typeface="+mn-lt"/>
              </a:defRPr>
            </a:lvl4pPr>
            <a:lvl5pPr>
              <a:defRPr sz="12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48E95-ED77-41AD-AE54-E31F74D642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58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4330" y="6534428"/>
            <a:ext cx="2133600" cy="32357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A6A451A1-8F50-5443-A2FB-CD7020E6056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0458" y="579970"/>
            <a:ext cx="6482080" cy="639230"/>
          </a:xfrm>
          <a:prstGeom prst="rect">
            <a:avLst/>
          </a:prstGeom>
        </p:spPr>
        <p:txBody>
          <a:bodyPr vert="horz" anchor="t"/>
          <a:lstStyle>
            <a:lvl1pPr algn="l">
              <a:defRPr sz="2800" b="0" spc="-50">
                <a:solidFill>
                  <a:schemeClr val="bg1"/>
                </a:solidFill>
                <a:effectLst>
                  <a:outerShdw blurRad="57150" dist="12700" dir="2700000" algn="tl" rotWithShape="0">
                    <a:srgbClr val="9E171D">
                      <a:alpha val="6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52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48E95-ED77-41AD-AE54-E31F74D642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41851" y="2743200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 i="0" cap="all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208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baseline="0">
                <a:solidFill>
                  <a:srgbClr val="71707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Title - Sub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71707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Title - Sub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834330" y="6534428"/>
            <a:ext cx="2133600" cy="32357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A6A451A1-8F50-5443-A2FB-CD7020E6056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30458" y="579970"/>
            <a:ext cx="6482080" cy="639230"/>
          </a:xfrm>
          <a:prstGeom prst="rect">
            <a:avLst/>
          </a:prstGeom>
        </p:spPr>
        <p:txBody>
          <a:bodyPr vert="horz" anchor="t"/>
          <a:lstStyle>
            <a:lvl1pPr algn="l">
              <a:defRPr sz="2800" b="0" spc="-50">
                <a:solidFill>
                  <a:schemeClr val="bg1"/>
                </a:solidFill>
                <a:effectLst>
                  <a:outerShdw blurRad="57150" dist="12700" dir="2700000" algn="tl" rotWithShape="0">
                    <a:srgbClr val="9E171D">
                      <a:alpha val="6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6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1401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71707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514010"/>
            <a:ext cx="5111750" cy="477804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>
                <a:latin typeface="+mn-lt"/>
              </a:defRPr>
            </a:lvl4pPr>
            <a:lvl5pPr>
              <a:defRPr sz="12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792160"/>
            <a:ext cx="3008313" cy="34998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4330" y="6534428"/>
            <a:ext cx="2133600" cy="32357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A6A451A1-8F50-5443-A2FB-CD7020E605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6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62828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71707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63945"/>
            <a:ext cx="5486400" cy="36258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29566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4330" y="6534428"/>
            <a:ext cx="2133600" cy="32357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A6A451A1-8F50-5443-A2FB-CD7020E605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934229"/>
          </a:xfrm>
          <a:prstGeom prst="rect">
            <a:avLst/>
          </a:prstGeom>
        </p:spPr>
        <p:txBody>
          <a:bodyPr vert="eaVert"/>
          <a:lstStyle>
            <a:lvl4pPr>
              <a:defRPr sz="1200">
                <a:latin typeface="+mn-lt"/>
              </a:defRPr>
            </a:lvl4pPr>
            <a:lvl5pPr>
              <a:defRPr sz="12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4330" y="6534428"/>
            <a:ext cx="2133600" cy="32357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A6A451A1-8F50-5443-A2FB-CD7020E6056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330458" y="579970"/>
            <a:ext cx="6482080" cy="639230"/>
          </a:xfrm>
          <a:prstGeom prst="rect">
            <a:avLst/>
          </a:prstGeom>
        </p:spPr>
        <p:txBody>
          <a:bodyPr vert="horz" anchor="t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0" kern="1200" spc="-50">
                <a:solidFill>
                  <a:schemeClr val="bg1"/>
                </a:solidFill>
                <a:effectLst>
                  <a:outerShdw blurRad="57150" dist="12700" dir="2700000" algn="tl" rotWithShape="0">
                    <a:srgbClr val="9E171D">
                      <a:alpha val="6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E203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E203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E203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E203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BE2036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BE2036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BE2036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BE2036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Click to edit Master title styles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4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6026" y="6610350"/>
            <a:ext cx="489374" cy="32385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9B48E95-ED77-41AD-AE54-E31F74D642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90" r:id="rId2"/>
    <p:sldLayoutId id="2147483797" r:id="rId3"/>
    <p:sldLayoutId id="2147483795" r:id="rId4"/>
    <p:sldLayoutId id="2147483794" r:id="rId5"/>
    <p:sldLayoutId id="2147483796" r:id="rId6"/>
    <p:sldLayoutId id="2147483798" r:id="rId7"/>
    <p:sldLayoutId id="2147483799" r:id="rId8"/>
    <p:sldLayoutId id="2147483800" r:id="rId9"/>
    <p:sldLayoutId id="2147483801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BE203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BE2036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BE2036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BE2036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BE203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E2036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E2036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E2036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E2036"/>
          </a:solidFill>
          <a:latin typeface="Calibri" pitchFamily="34" charset="0"/>
        </a:defRPr>
      </a:lvl9pPr>
    </p:titleStyle>
    <p:bodyStyle>
      <a:lvl1pPr marL="342900" indent="-173038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115000"/>
        <a:buFont typeface="Arial"/>
        <a:buChar char="•"/>
        <a:defRPr sz="1600" kern="1200">
          <a:solidFill>
            <a:schemeClr val="tx1"/>
          </a:solidFill>
          <a:latin typeface="+mj-lt"/>
          <a:ea typeface="+mn-ea"/>
          <a:cs typeface="Trebuchet MS"/>
        </a:defRPr>
      </a:lvl1pPr>
      <a:lvl2pPr marL="742950" indent="-166688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115000"/>
        <a:buFont typeface="Arial"/>
        <a:buChar char="•"/>
        <a:defRPr sz="1600" kern="1200">
          <a:solidFill>
            <a:schemeClr val="tx1"/>
          </a:solidFill>
          <a:latin typeface="+mj-lt"/>
          <a:ea typeface="+mn-ea"/>
          <a:cs typeface="Trebuchet MS"/>
        </a:defRPr>
      </a:lvl2pPr>
      <a:lvl3pPr marL="1143000" indent="-109538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115000"/>
        <a:buFont typeface="Arial"/>
        <a:buChar char="•"/>
        <a:defRPr sz="1400" kern="1200">
          <a:solidFill>
            <a:schemeClr val="tx1"/>
          </a:solidFill>
          <a:latin typeface="+mj-lt"/>
          <a:ea typeface="+mn-ea"/>
          <a:cs typeface="Trebuchet M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76400"/>
            <a:ext cx="7924800" cy="1143000"/>
          </a:xfrm>
        </p:spPr>
        <p:txBody>
          <a:bodyPr/>
          <a:lstStyle/>
          <a:p>
            <a:pPr algn="ctr"/>
            <a:r>
              <a:rPr lang="en-US" dirty="0" smtClean="0"/>
              <a:t>UI </a:t>
            </a:r>
            <a:r>
              <a:rPr lang="zh-CN" altLang="en-US" dirty="0" smtClean="0"/>
              <a:t>开发指南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3048000"/>
            <a:ext cx="5638800" cy="6096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404040"/>
                </a:solidFill>
              </a:rPr>
              <a:t>Linder Wang</a:t>
            </a:r>
            <a:endParaRPr lang="en-US" b="1" dirty="0" smtClean="0">
              <a:solidFill>
                <a:srgbClr val="404040"/>
              </a:solidFill>
            </a:endParaRPr>
          </a:p>
          <a:p>
            <a:r>
              <a:rPr lang="en-US" b="1" i="1" dirty="0" smtClean="0">
                <a:solidFill>
                  <a:srgbClr val="404040"/>
                </a:solidFill>
              </a:rPr>
              <a:t>Jul </a:t>
            </a:r>
            <a:r>
              <a:rPr lang="en-US" b="1" i="1" dirty="0" smtClean="0">
                <a:solidFill>
                  <a:srgbClr val="404040"/>
                </a:solidFill>
              </a:rPr>
              <a:t>17, 2013</a:t>
            </a:r>
            <a:endParaRPr lang="en-US" b="1" i="1" dirty="0" smtClean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96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Mobile Manager Functions Diagram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B48E95-ED77-41AD-AE54-E31F74D642A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200151"/>
            <a:ext cx="3525744" cy="5277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00151"/>
            <a:ext cx="4038600" cy="533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Logic of Settings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B48E95-ED77-41AD-AE54-E31F74D642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90371"/>
            <a:ext cx="8229600" cy="493422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There are 3 settings in the system: Remote Settings (Org Settings), Custom Settings, and Broadcast Settings. Remote Settings (Org Settings) is from server, Custom Settings is saved location, and there is Broadcast Settings when sending a notification. Below is basic relationship of three settings:</a:t>
            </a:r>
          </a:p>
          <a:p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Custom Settings will be synchronized from Remote Settings (Org Setting) when a user first logs in App.</a:t>
            </a:r>
            <a:endParaRPr lang="zh-CN" altLang="zh-CN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Custom Settings synchronize to Broadcast Settings when Custom Settings is ON in Settings of client </a:t>
            </a:r>
            <a:endParaRPr lang="zh-CN" altLang="zh-CN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Broadcast Settings in New Notification page will overwrite Custom Settings when clicking Save as Default.</a:t>
            </a:r>
            <a:endParaRPr lang="zh-CN" altLang="zh-CN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Remote Settings (Org Settings) synchronize to Broadcast Settings when Custom Settings is OFF in Settings of client.</a:t>
            </a:r>
            <a:endParaRPr lang="zh-CN" altLang="zh-CN" dirty="0" smtClean="0"/>
          </a:p>
          <a:p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Settings Logic Diagram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B48E95-ED77-41AD-AE54-E31F74D642A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477000" y="1600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371600"/>
            <a:ext cx="7068530" cy="493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Mobile Member Introduction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B48E95-ED77-41AD-AE54-E31F74D642A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3554408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62401" y="1515070"/>
            <a:ext cx="49529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Members can log in with their </a:t>
            </a:r>
            <a:r>
              <a:rPr lang="en-US" altLang="zh-CN" dirty="0" err="1" smtClean="0"/>
              <a:t>Everbridge</a:t>
            </a:r>
            <a:r>
              <a:rPr lang="en-US" altLang="zh-CN" dirty="0" smtClean="0"/>
              <a:t> credentials to connect with their Organization, </a:t>
            </a:r>
          </a:p>
          <a:p>
            <a:r>
              <a:rPr lang="en-US" altLang="zh-CN" dirty="0" smtClean="0"/>
              <a:t>share their location and communicate in real time.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End-Recipients can send a message to their </a:t>
            </a:r>
          </a:p>
          <a:p>
            <a:r>
              <a:rPr lang="en-US" altLang="zh-CN" dirty="0" smtClean="0"/>
              <a:t>Organization without having been contacted first. 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An example use case for this might be if a fire has broken out and the user is on the scene. The user can report that there is a fire and this message can trigger an alert if the user has defined thresholds.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Mobile Member Workflow Diagram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B48E95-ED77-41AD-AE54-E31F74D642A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468" y="1371600"/>
            <a:ext cx="790993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B48E95-ED77-41AD-AE54-E31F74D642A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CN" sz="8000" dirty="0" smtClean="0"/>
          </a:p>
          <a:p>
            <a:pPr algn="ctr">
              <a:buNone/>
            </a:pPr>
            <a:r>
              <a:rPr lang="en-US" altLang="zh-CN" sz="8000" dirty="0" smtClean="0"/>
              <a:t>Thanks~</a:t>
            </a:r>
            <a:endParaRPr lang="zh-CN" alt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培训内容与目标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B48E95-ED77-41AD-AE54-E31F74D642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9005" y="1600200"/>
            <a:ext cx="678180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内容</a:t>
            </a:r>
            <a:endParaRPr lang="en-US" altLang="zh-CN" sz="2800" b="1" dirty="0" smtClean="0"/>
          </a:p>
          <a:p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/>
              <a:t>HTML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/>
              <a:t>CSS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err="1" smtClean="0"/>
              <a:t>Javascript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err="1" smtClean="0"/>
              <a:t>jQuery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的用法</a:t>
            </a:r>
            <a:endParaRPr lang="en-US" altLang="zh-CN" dirty="0" smtClean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err="1"/>
              <a:t>jQuery</a:t>
            </a:r>
            <a:r>
              <a:rPr lang="en-US" altLang="zh-CN" dirty="0"/>
              <a:t> UI </a:t>
            </a:r>
            <a:r>
              <a:rPr lang="zh-CN" altLang="zh-CN" dirty="0"/>
              <a:t>的用法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zh-CN" altLang="en-US" dirty="0" smtClean="0"/>
              <a:t>相关插件的用法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zh-CN" altLang="zh-CN" dirty="0"/>
              <a:t>插件的开发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培训内容与目标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B48E95-ED77-41AD-AE54-E31F74D642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9005" y="1292076"/>
            <a:ext cx="6781800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目标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/>
              <a:t>熟练</a:t>
            </a:r>
            <a:r>
              <a:rPr lang="zh-CN" altLang="en-US" dirty="0" smtClean="0"/>
              <a:t>掌握 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的基本用法，了解前端制作相关注意事项，比如：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Block </a:t>
            </a:r>
            <a:r>
              <a:rPr lang="en-US" altLang="zh-CN" dirty="0"/>
              <a:t>Formatting Context</a:t>
            </a:r>
            <a:r>
              <a:rPr lang="zh-CN" altLang="en-US" dirty="0"/>
              <a:t>（块格式化上下文</a:t>
            </a:r>
            <a:r>
              <a:rPr lang="zh-CN" altLang="en-US" dirty="0" smtClean="0"/>
              <a:t>）以及各大浏览器兼容性等。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熟练掌握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：包括用法、编码规范、性能优化等。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记住所有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 API</a:t>
            </a:r>
            <a:r>
              <a:rPr lang="zh-CN" altLang="en-US" dirty="0" smtClean="0"/>
              <a:t>（至少知道有这样的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知道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 UI </a:t>
            </a:r>
            <a:r>
              <a:rPr lang="zh-CN" altLang="en-US" dirty="0" smtClean="0"/>
              <a:t>中有哪些</a:t>
            </a:r>
            <a:r>
              <a:rPr lang="en-US" altLang="zh-CN" dirty="0" smtClean="0"/>
              <a:t>Widgets</a:t>
            </a:r>
            <a:r>
              <a:rPr lang="zh-CN" altLang="en-US" dirty="0" smtClean="0"/>
              <a:t>，能熟练从官方网站查询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的用法，另外需要掌握几个常用的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，主要有</a:t>
            </a:r>
            <a:r>
              <a:rPr lang="en-US" altLang="zh-CN" dirty="0"/>
              <a:t>$.</a:t>
            </a:r>
            <a:r>
              <a:rPr lang="en-US" altLang="zh-CN" dirty="0" err="1"/>
              <a:t>fn.position</a:t>
            </a:r>
            <a:r>
              <a:rPr lang="en-US" altLang="zh-CN" dirty="0"/>
              <a:t>(options ) </a:t>
            </a:r>
            <a:r>
              <a:rPr lang="zh-CN" altLang="en-US" dirty="0" smtClean="0"/>
              <a:t>等。</a:t>
            </a:r>
            <a:endParaRPr lang="zh-CN" altLang="zh-CN" dirty="0" smtClean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项目中设计到的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 plugins </a:t>
            </a:r>
            <a:r>
              <a:rPr lang="zh-CN" altLang="en-US" dirty="0" smtClean="0"/>
              <a:t>有</a:t>
            </a:r>
            <a:r>
              <a:rPr lang="en-US" altLang="zh-CN" dirty="0" err="1" smtClean="0"/>
              <a:t>jqgrid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ztree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validate</a:t>
            </a:r>
            <a:r>
              <a:rPr lang="zh-CN" altLang="en-US" dirty="0" smtClean="0"/>
              <a:t>等，对于这些插件不要求完全掌握，会用即可。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err="1" smtClean="0"/>
              <a:t>Javascript</a:t>
            </a:r>
            <a:r>
              <a:rPr lang="zh-CN" altLang="en-US" dirty="0" smtClean="0"/>
              <a:t>调试</a:t>
            </a:r>
            <a:endParaRPr lang="zh-CN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949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B48E95-ED77-41AD-AE54-E31F74D642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9005" y="1600200"/>
            <a:ext cx="6781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/>
              <a:t>HTML </a:t>
            </a:r>
            <a:r>
              <a:rPr lang="zh-CN" altLang="en-US" dirty="0" smtClean="0"/>
              <a:t>书写规范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/>
              <a:t>DOCTYPE</a:t>
            </a:r>
            <a:r>
              <a:rPr lang="zh-CN" altLang="en-US" dirty="0"/>
              <a:t>与浏览器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/>
              <a:t>HTTP</a:t>
            </a:r>
            <a:r>
              <a:rPr lang="zh-CN" altLang="en-US" dirty="0"/>
              <a:t>协议之</a:t>
            </a:r>
            <a:r>
              <a:rPr lang="en-US" altLang="zh-CN" dirty="0"/>
              <a:t>HTTP</a:t>
            </a:r>
            <a:r>
              <a:rPr lang="zh-CN" altLang="en-US" dirty="0"/>
              <a:t>消息</a:t>
            </a:r>
            <a:endParaRPr lang="en-US" altLang="zh-CN" dirty="0" smtClean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/>
              <a:t>浏览器渲染原理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/>
              <a:t>HTML </a:t>
            </a:r>
            <a:r>
              <a:rPr lang="zh-CN" altLang="en-US" dirty="0" smtClean="0"/>
              <a:t>常用标签</a:t>
            </a:r>
            <a:endParaRPr lang="en-US" altLang="zh-CN" dirty="0" smtClean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书写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标签注意事项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00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B48E95-ED77-41AD-AE54-E31F74D642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9005" y="1600200"/>
            <a:ext cx="6781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/>
              <a:t>CSS</a:t>
            </a:r>
            <a:r>
              <a:rPr lang="zh-CN" altLang="en-US" dirty="0" smtClean="0"/>
              <a:t>选择器优先级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/>
              <a:t>CSS</a:t>
            </a:r>
            <a:r>
              <a:rPr lang="zh-CN" altLang="en-US" dirty="0" smtClean="0"/>
              <a:t>常用样式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/>
              <a:t>CSS</a:t>
            </a:r>
            <a:r>
              <a:rPr lang="zh-CN" altLang="en-US" dirty="0"/>
              <a:t>浮层</a:t>
            </a:r>
            <a:endParaRPr lang="en-US" altLang="zh-CN" dirty="0" smtClean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/>
              <a:t>CSS</a:t>
            </a:r>
            <a:r>
              <a:rPr lang="zh-CN" altLang="en-US" dirty="0" smtClean="0"/>
              <a:t>定位</a:t>
            </a:r>
            <a:endParaRPr lang="en-US" altLang="zh-CN" dirty="0" smtClean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/>
              <a:t>Block Formatting Context</a:t>
            </a:r>
            <a:r>
              <a:rPr lang="zh-CN" altLang="en-US" dirty="0"/>
              <a:t>（块格式化上下文）</a:t>
            </a:r>
            <a:endParaRPr lang="en-US" altLang="zh-CN" dirty="0" smtClean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/>
              <a:t>CSS</a:t>
            </a:r>
            <a:r>
              <a:rPr lang="zh-CN" altLang="en-US" dirty="0"/>
              <a:t>核心可视化格式模型</a:t>
            </a:r>
            <a:r>
              <a:rPr lang="en-US" altLang="zh-CN" dirty="0"/>
              <a:t>(visual formatting model)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294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B48E95-ED77-41AD-AE54-E31F74D642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9005" y="1600200"/>
            <a:ext cx="6781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err="1" smtClean="0"/>
              <a:t>Javascript</a:t>
            </a:r>
            <a:r>
              <a:rPr lang="zh-CN" altLang="en-US" dirty="0" smtClean="0"/>
              <a:t>编码规范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err="1" smtClean="0"/>
              <a:t>Javascript</a:t>
            </a:r>
            <a:r>
              <a:rPr lang="zh-CN" altLang="en-US" dirty="0" smtClean="0"/>
              <a:t>性能优化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err="1" smtClean="0"/>
              <a:t>Javascript</a:t>
            </a:r>
            <a:r>
              <a:rPr lang="zh-CN" altLang="en-US" dirty="0" smtClean="0"/>
              <a:t>正则表达式</a:t>
            </a:r>
            <a:endParaRPr lang="en-US" altLang="zh-CN" dirty="0" smtClean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/>
              <a:t>JavaScript doc</a:t>
            </a:r>
            <a:r>
              <a:rPr lang="zh-CN" altLang="en-US"/>
              <a:t>生成器</a:t>
            </a:r>
            <a:endParaRPr lang="en-US" altLang="zh-CN" dirty="0" smtClean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/>
              <a:t>HTML </a:t>
            </a:r>
            <a:r>
              <a:rPr lang="zh-CN" altLang="en-US" dirty="0" smtClean="0"/>
              <a:t>常用标签</a:t>
            </a:r>
            <a:endParaRPr lang="en-US" altLang="zh-CN" dirty="0" smtClean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书写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标签注意事项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294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Overview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B48E95-ED77-41AD-AE54-E31F74D642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238250"/>
            <a:ext cx="4962572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105400" y="2347079"/>
            <a:ext cx="345799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Relationship of Portal and</a:t>
            </a:r>
          </a:p>
          <a:p>
            <a:r>
              <a:rPr lang="en-US" altLang="zh-CN" dirty="0" smtClean="0"/>
              <a:t>Mobile App</a:t>
            </a:r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Notification workflow</a:t>
            </a:r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Confirm workflow</a:t>
            </a:r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Unsolicited message workflow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Mobile Manager Business Process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B48E95-ED77-41AD-AE54-E31F74D642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Ø"/>
            </a:pPr>
            <a:r>
              <a:rPr lang="en-US" altLang="zh-CN" dirty="0" smtClean="0"/>
              <a:t>An Organization or Group Leader access the </a:t>
            </a:r>
            <a:r>
              <a:rPr lang="en-US" altLang="zh-CN" dirty="0" err="1" smtClean="0"/>
              <a:t>Everbridge</a:t>
            </a:r>
            <a:r>
              <a:rPr lang="en-US" altLang="zh-CN" dirty="0" smtClean="0"/>
              <a:t> Mobile Application using existing credentials in Login page</a:t>
            </a:r>
            <a:endParaRPr lang="zh-CN" altLang="zh-CN" dirty="0" smtClean="0"/>
          </a:p>
          <a:p>
            <a:pPr lvl="0">
              <a:buFont typeface="Wingdings" pitchFamily="2" charset="2"/>
              <a:buChar char="Ø"/>
            </a:pPr>
            <a:r>
              <a:rPr lang="en-US" altLang="zh-CN" dirty="0" smtClean="0"/>
              <a:t>Select an Org in Landing page</a:t>
            </a:r>
            <a:endParaRPr lang="zh-CN" altLang="zh-CN" dirty="0" smtClean="0"/>
          </a:p>
          <a:p>
            <a:pPr lvl="0">
              <a:buFont typeface="Wingdings" pitchFamily="2" charset="2"/>
              <a:buChar char="Ø"/>
            </a:pPr>
            <a:r>
              <a:rPr lang="en-US" altLang="zh-CN" dirty="0" smtClean="0"/>
              <a:t>Launch to a New Notification Page to send a notification</a:t>
            </a:r>
            <a:endParaRPr lang="zh-CN" altLang="zh-CN" dirty="0" smtClean="0"/>
          </a:p>
          <a:p>
            <a:pPr marL="912812" lvl="1" indent="-342900">
              <a:buFont typeface="Arial" pitchFamily="34" charset="0"/>
              <a:buChar char="•"/>
            </a:pPr>
            <a:r>
              <a:rPr lang="en-US" altLang="zh-CN" dirty="0" smtClean="0"/>
              <a:t>Input a title and Body</a:t>
            </a:r>
            <a:endParaRPr lang="zh-CN" altLang="zh-CN" dirty="0" smtClean="0"/>
          </a:p>
          <a:p>
            <a:pPr marL="912812" lvl="1" indent="-342900">
              <a:buFont typeface="Arial" pitchFamily="34" charset="0"/>
              <a:buChar char="•"/>
            </a:pPr>
            <a:r>
              <a:rPr lang="en-US" altLang="zh-CN" dirty="0" smtClean="0"/>
              <a:t>Record a voice</a:t>
            </a:r>
            <a:endParaRPr lang="zh-CN" altLang="zh-CN" dirty="0" smtClean="0"/>
          </a:p>
          <a:p>
            <a:pPr marL="912812" lvl="1" indent="-342900">
              <a:buFont typeface="Arial" pitchFamily="34" charset="0"/>
              <a:buChar char="•"/>
            </a:pPr>
            <a:r>
              <a:rPr lang="en-US" altLang="zh-CN" dirty="0" smtClean="0"/>
              <a:t>Insert an image</a:t>
            </a:r>
          </a:p>
          <a:p>
            <a:pPr marL="912812" lvl="1" indent="-342900">
              <a:buFont typeface="Arial" pitchFamily="34" charset="0"/>
              <a:buChar char="•"/>
            </a:pPr>
            <a:r>
              <a:rPr lang="en-US" altLang="zh-CN" dirty="0" smtClean="0"/>
              <a:t>Type an event</a:t>
            </a:r>
            <a:endParaRPr lang="zh-CN" altLang="zh-CN" dirty="0" smtClean="0"/>
          </a:p>
          <a:p>
            <a:pPr marL="912812" lvl="1" indent="-342900">
              <a:buFont typeface="Arial" pitchFamily="34" charset="0"/>
              <a:buChar char="•"/>
            </a:pPr>
            <a:r>
              <a:rPr lang="en-US" altLang="zh-CN" dirty="0" smtClean="0"/>
              <a:t>Select contacts</a:t>
            </a:r>
            <a:endParaRPr lang="zh-CN" altLang="zh-CN" dirty="0" smtClean="0"/>
          </a:p>
          <a:p>
            <a:pPr lvl="0">
              <a:buFont typeface="Wingdings" pitchFamily="2" charset="2"/>
              <a:buChar char="Ø"/>
            </a:pPr>
            <a:r>
              <a:rPr lang="en-US" altLang="zh-CN" dirty="0" smtClean="0"/>
              <a:t>To Modify Broadcast settings</a:t>
            </a:r>
            <a:endParaRPr lang="zh-CN" altLang="zh-CN" dirty="0" smtClean="0"/>
          </a:p>
          <a:p>
            <a:pPr lvl="0">
              <a:buFont typeface="Wingdings" pitchFamily="2" charset="2"/>
              <a:buChar char="Ø"/>
            </a:pPr>
            <a:r>
              <a:rPr lang="en-US" altLang="zh-CN" dirty="0" smtClean="0"/>
              <a:t>Click the button Send</a:t>
            </a:r>
            <a:endParaRPr lang="zh-CN" altLang="zh-CN" dirty="0" smtClean="0"/>
          </a:p>
          <a:p>
            <a:pPr lvl="0">
              <a:buFont typeface="Wingdings" pitchFamily="2" charset="2"/>
              <a:buChar char="Ø"/>
            </a:pPr>
            <a:r>
              <a:rPr lang="en-US" altLang="zh-CN" dirty="0" smtClean="0"/>
              <a:t>Get Report</a:t>
            </a:r>
          </a:p>
          <a:p>
            <a:pPr marL="969962" lvl="1" indent="-400050">
              <a:buFont typeface="Arial" pitchFamily="34" charset="0"/>
              <a:buChar char="•"/>
            </a:pPr>
            <a:r>
              <a:rPr lang="en-US" altLang="zh-CN" dirty="0" smtClean="0"/>
              <a:t>Stop </a:t>
            </a:r>
          </a:p>
          <a:p>
            <a:pPr marL="969962" lvl="1" indent="-400050">
              <a:buFont typeface="Arial" pitchFamily="34" charset="0"/>
              <a:buChar char="•"/>
            </a:pPr>
            <a:r>
              <a:rPr lang="en-US" altLang="zh-CN" dirty="0" err="1" smtClean="0"/>
              <a:t>ReBC</a:t>
            </a:r>
            <a:r>
              <a:rPr lang="en-US" altLang="zh-CN" dirty="0" smtClean="0"/>
              <a:t> or Follow Up</a:t>
            </a:r>
          </a:p>
          <a:p>
            <a:pPr lvl="0">
              <a:buFont typeface="Wingdings" pitchFamily="2" charset="2"/>
              <a:buChar char="Ø"/>
            </a:pPr>
            <a:r>
              <a:rPr lang="en-US" altLang="zh-CN" dirty="0" smtClean="0"/>
              <a:t>Report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Mobile Manager Workflow Diagram 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endParaRPr lang="zh-CN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B48E95-ED77-41AD-AE54-E31F74D642A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8229600" cy="4330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Custom 3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C0504D"/>
      </a:accent1>
      <a:accent2>
        <a:srgbClr val="9BBB59"/>
      </a:accent2>
      <a:accent3>
        <a:srgbClr val="FFC000"/>
      </a:accent3>
      <a:accent4>
        <a:srgbClr val="4F81BD"/>
      </a:accent4>
      <a:accent5>
        <a:srgbClr val="8064A2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42736</TotalTime>
  <Words>574</Words>
  <Application>Microsoft Office PowerPoint</Application>
  <PresentationFormat>全屏显示(4:3)</PresentationFormat>
  <Paragraphs>109</Paragraphs>
  <Slides>15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3_Office Theme</vt:lpstr>
      <vt:lpstr>UI 开发指南</vt:lpstr>
      <vt:lpstr>培训内容与目标</vt:lpstr>
      <vt:lpstr>培训内容与目标</vt:lpstr>
      <vt:lpstr>HTML</vt:lpstr>
      <vt:lpstr>CSS</vt:lpstr>
      <vt:lpstr>Javascript</vt:lpstr>
      <vt:lpstr>High Level Overview </vt:lpstr>
      <vt:lpstr>Mobile Manager Business Process</vt:lpstr>
      <vt:lpstr>Mobile Manager Workflow Diagram  </vt:lpstr>
      <vt:lpstr>Mobile Manager Functions Diagram </vt:lpstr>
      <vt:lpstr>Logic of Settings</vt:lpstr>
      <vt:lpstr>Settings Logic Diagram</vt:lpstr>
      <vt:lpstr>Mobile Member Introduction</vt:lpstr>
      <vt:lpstr>Mobile Member Workflow Diagram</vt:lpstr>
      <vt:lpstr>PowerPoint 演示文稿</vt:lpstr>
    </vt:vector>
  </TitlesOfParts>
  <Company>3n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Linda Souza</dc:creator>
  <cp:lastModifiedBy>王彦军</cp:lastModifiedBy>
  <cp:revision>3868</cp:revision>
  <dcterms:created xsi:type="dcterms:W3CDTF">2012-01-10T19:28:19Z</dcterms:created>
  <dcterms:modified xsi:type="dcterms:W3CDTF">2013-07-17T09:54:48Z</dcterms:modified>
</cp:coreProperties>
</file>