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8" r:id="rId11"/>
    <p:sldId id="279"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Segoe Light" panose="020B0604020202020204" charset="0"/>
      <p:regular r:id="rId30"/>
      <p:italic r:id="rId31"/>
    </p:embeddedFont>
    <p:embeddedFont>
      <p:font typeface="Lucida Sans Unicode" panose="020B0602030504020204" pitchFamily="34" charset="0"/>
      <p:regular r:id="rId32"/>
    </p:embeddedFont>
    <p:embeddedFont>
      <p:font typeface="Verdana" panose="020B060403050404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Segoe" panose="020B060402020202020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371" autoAdjust="0"/>
  </p:normalViewPr>
  <p:slideViewPr>
    <p:cSldViewPr>
      <p:cViewPr varScale="1">
        <p:scale>
          <a:sx n="34" d="100"/>
          <a:sy n="34" d="100"/>
        </p:scale>
        <p:origin x="1404" y="5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3FEB3-772F-4B67-A5D4-55B6317B3E1F}" type="datetimeFigureOut">
              <a:rPr lang="en-US" smtClean="0"/>
              <a:pPr/>
              <a:t>3/27/2015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8142-47E1-40E9-B118-410FACAACA12}" type="slidenum">
              <a:rPr lang="en-US" smtClean="0"/>
              <a:pPr/>
              <a:t>‹#›</a:t>
            </a:fld>
            <a:endParaRPr lang="en-US"/>
          </a:p>
        </p:txBody>
      </p:sp>
    </p:spTree>
    <p:extLst>
      <p:ext uri="{BB962C8B-B14F-4D97-AF65-F5344CB8AC3E}">
        <p14:creationId xmlns:p14="http://schemas.microsoft.com/office/powerpoint/2010/main" val="322343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63109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five files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to the application. Note the version number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Contents, expand </a:t>
            </a:r>
            <a:r>
              <a:rPr lang="en-US" sz="1000" b="1" dirty="0">
                <a:solidFill>
                  <a:prstClr val="black"/>
                </a:solidFill>
                <a:latin typeface="Arial"/>
                <a:ea typeface="Times New Roman"/>
                <a:cs typeface="Times New Roman"/>
              </a:rPr>
              <a:t>themes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jquery-ui.css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style sheets to the Content folder. These styles are used to set the styles for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widgets, and the most important of these style sheets is </a:t>
            </a:r>
            <a:r>
              <a:rPr lang="en-US" sz="1000" b="1" dirty="0">
                <a:solidFill>
                  <a:prstClr val="black"/>
                </a:solidFill>
                <a:latin typeface="Arial"/>
                <a:ea typeface="Calibri"/>
                <a:cs typeface="Times New Roman"/>
              </a:rPr>
              <a:t>jquery-ui.css</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Solution Explorer pane, collapse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under Shared, click</a:t>
            </a:r>
            <a:r>
              <a:rPr lang="en-US" sz="1000" b="1" dirty="0">
                <a:solidFill>
                  <a:prstClr val="black"/>
                </a:solidFill>
                <a:latin typeface="Arial"/>
                <a:ea typeface="Times New Roman"/>
                <a:cs typeface="Times New Roman"/>
              </a:rPr>
              <a:t> 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&lt;/head&gt;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Place </a:t>
            </a:r>
            <a:r>
              <a:rPr lang="en-US" sz="1000" dirty="0">
                <a:solidFill>
                  <a:prstClr val="black"/>
                </a:solidFill>
                <a:latin typeface="Arial"/>
                <a:ea typeface="Times New Roman"/>
                <a:cs typeface="Segoe UI"/>
              </a:rPr>
              <a:t>the mouse cursor before the located code, type the following code, and then press Enter.  </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src</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("~/Scripts/jquery-ui-1.10.0.js")"&gt;&lt;/script&gt;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the above code, note that the version number provided is 1.10.0. When you type the code, replace the version number 1.10.0 with the latest version number.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&lt;title</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&lt;link </a:t>
            </a:r>
            <a:r>
              <a:rPr lang="en-US" sz="1000" dirty="0">
                <a:solidFill>
                  <a:prstClr val="black"/>
                </a:solidFill>
                <a:latin typeface="Arial"/>
                <a:ea typeface="Times New Roman"/>
                <a:cs typeface="Times New Roman"/>
              </a:rPr>
              <a:t>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("~/Content/themes/base/jquery-ui.css")" /&gt;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now use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calls on any views in the application.</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8951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4852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2465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2506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the benefits of using the minified version of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in the production environment?</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 file size of the minified version is less. Therefore, the minified version helps reduce the time taken to download the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libraries on the client. </a:t>
            </a:r>
          </a:p>
          <a:p>
            <a:r>
              <a:rPr lang="en-US" sz="1200" kern="1200" dirty="0" smtClean="0">
                <a:solidFill>
                  <a:schemeClr val="tx1"/>
                </a:solidFill>
                <a:latin typeface="+mn-lt"/>
                <a:ea typeface="+mn-ea"/>
                <a:cs typeface="+mn-cs"/>
              </a:rPr>
              <a:t>You can provide real-world scenarios on how the minified version helps in the production environment.</a:t>
            </a:r>
          </a:p>
          <a:p>
            <a:endParaRPr lang="en-US" sz="1000" dirty="0">
              <a:latin typeface="Arial"/>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7299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36085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querying HTML DOM returns multiple HTML elements, how will jQuery functions handle these elements?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querying HTML DOM returns multiple HTML elements, the result of a jQuery function would apply to all the selected HTML elements. </a:t>
            </a:r>
          </a:p>
          <a:p>
            <a:pPr>
              <a:lnSpc>
                <a:spcPct val="115000"/>
              </a:lnSpc>
              <a:spcAft>
                <a:spcPts val="1000"/>
              </a:spcAft>
            </a:pPr>
            <a:r>
              <a:rPr lang="en-US" sz="1000">
                <a:latin typeface="Arial"/>
                <a:ea typeface="Calibri"/>
                <a:cs typeface="Times New Roman"/>
              </a:rPr>
              <a:t>You can also describe other jQuery functions such as </a:t>
            </a:r>
            <a:r>
              <a:rPr lang="en-US" sz="1000" b="1">
                <a:latin typeface="Arial"/>
                <a:ea typeface="Calibri"/>
                <a:cs typeface="Times New Roman"/>
              </a:rPr>
              <a:t>Html() </a:t>
            </a:r>
            <a:r>
              <a:rPr lang="en-US" sz="1000">
                <a:latin typeface="Arial"/>
                <a:ea typeface="Calibri"/>
                <a:cs typeface="Times New Roman"/>
              </a:rPr>
              <a:t>and </a:t>
            </a:r>
            <a:r>
              <a:rPr lang="en-US" sz="1000" b="1">
                <a:latin typeface="Arial"/>
                <a:ea typeface="Calibri"/>
                <a:cs typeface="Times New Roman"/>
              </a:rPr>
              <a:t>replaceAll()</a:t>
            </a:r>
            <a:r>
              <a:rPr lang="en-US" sz="1000">
                <a:latin typeface="Arial"/>
                <a:ea typeface="Calibri"/>
                <a:cs typeface="Times New Roman"/>
              </a:rPr>
              <a:t>, which modify HTML element attributes.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4869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you call web services by using jQuery?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While you can call web services directly by using JavaScript alone, jQuery simplifies the code you have to write to call the web services.</a:t>
            </a:r>
          </a:p>
          <a:p>
            <a:pPr>
              <a:lnSpc>
                <a:spcPct val="115000"/>
              </a:lnSpc>
              <a:spcAft>
                <a:spcPts val="1000"/>
              </a:spcAft>
            </a:pPr>
            <a:r>
              <a:rPr lang="en-US" sz="1000">
                <a:latin typeface="Arial"/>
                <a:ea typeface="Calibri"/>
                <a:cs typeface="Times New Roman"/>
              </a:rPr>
              <a:t>You can elaborate on how jQuery uses callback functions to derive the results of the web service calls.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76679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5331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jQuery and jQuery UI?</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is a JavaScript library that you can use to access the HTML DOM elements. jQuery UI is not just a JavaScript library; it also includes UI elements.</a:t>
            </a:r>
          </a:p>
          <a:p>
            <a:pPr>
              <a:lnSpc>
                <a:spcPct val="115000"/>
              </a:lnSpc>
              <a:spcAft>
                <a:spcPts val="1000"/>
              </a:spcAft>
            </a:pPr>
            <a:r>
              <a:rPr lang="en-US" sz="1000" smtClean="0">
                <a:latin typeface="Arial"/>
                <a:ea typeface="Times New Roman"/>
                <a:cs typeface="Times New Roman"/>
              </a:rPr>
              <a:t>You can mention that jQuery UI is a complement to jQuery. </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01828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49138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solidFill>
                  <a:srgbClr val="000000"/>
                </a:solidFill>
                <a:latin typeface="Arial"/>
                <a:ea typeface="Times New Roman"/>
                <a:cs typeface="Times New Roman"/>
              </a:rPr>
              <a:t>Exercise 1: Creating and Animating the Slideshow View</a:t>
            </a:r>
          </a:p>
          <a:p>
            <a:pPr>
              <a:lnSpc>
                <a:spcPct val="115000"/>
              </a:lnSpc>
              <a:spcAft>
                <a:spcPts val="1000"/>
              </a:spcAft>
            </a:pPr>
            <a:r>
              <a:rPr lang="en-US" sz="1000" dirty="0" smtClean="0">
                <a:latin typeface="Arial"/>
                <a:ea typeface="Times New Roman"/>
                <a:cs typeface="Times New Roman"/>
              </a:rPr>
              <a:t>Your team has created a view that displays photos of the right size and format. However, the view displays all photos simultaneously, one below the other.</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the view and modify the style sheet so that the photos are displayed on top of each other.</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Using </a:t>
            </a:r>
            <a:r>
              <a:rPr lang="en-US" sz="1000" dirty="0" err="1" smtClean="0">
                <a:latin typeface="Arial"/>
                <a:ea typeface="Times New Roman"/>
                <a:cs typeface="Times New Roman"/>
              </a:rPr>
              <a:t>jQuery</a:t>
            </a:r>
            <a:r>
              <a:rPr lang="en-US" sz="1000" dirty="0" smtClean="0">
                <a:latin typeface="Arial"/>
                <a:ea typeface="Times New Roman"/>
                <a:cs typeface="Times New Roman"/>
              </a:rPr>
              <a:t>, set the order for each photo so that each photo is displayed sequentially.</a:t>
            </a:r>
          </a:p>
          <a:p>
            <a:pPr>
              <a:lnSpc>
                <a:spcPct val="115000"/>
              </a:lnSpc>
              <a:spcAft>
                <a:spcPts val="1000"/>
              </a:spcAft>
            </a:pPr>
            <a:r>
              <a:rPr lang="en-US" sz="1000" dirty="0" smtClean="0">
                <a:solidFill>
                  <a:srgbClr val="000000"/>
                </a:solidFill>
                <a:latin typeface="Arial"/>
                <a:ea typeface="Times New Roman"/>
                <a:cs typeface="Times New Roman"/>
              </a:rPr>
              <a:t>Exercise 2: Optional—Adding</a:t>
            </a:r>
            <a:r>
              <a:rPr lang="en-GB" sz="1000" dirty="0" smtClean="0">
                <a:solidFill>
                  <a:srgbClr val="000000"/>
                </a:solidFill>
                <a:latin typeface="Arial"/>
                <a:ea typeface="Times New Roman"/>
                <a:cs typeface="Times New Roman"/>
              </a:rPr>
              <a:t> a </a:t>
            </a:r>
            <a:r>
              <a:rPr lang="en-GB" sz="1000" dirty="0" err="1" smtClean="0">
                <a:solidFill>
                  <a:srgbClr val="000000"/>
                </a:solidFill>
                <a:latin typeface="Arial"/>
                <a:ea typeface="Times New Roman"/>
                <a:cs typeface="Times New Roman"/>
              </a:rPr>
              <a:t>jQueryUI</a:t>
            </a:r>
            <a:r>
              <a:rPr lang="en-GB" sz="1000" dirty="0" smtClean="0">
                <a:solidFill>
                  <a:srgbClr val="000000"/>
                </a:solidFill>
                <a:latin typeface="Arial"/>
                <a:ea typeface="Times New Roman"/>
                <a:cs typeface="Times New Roman"/>
              </a:rPr>
              <a:t> </a:t>
            </a:r>
            <a:r>
              <a:rPr lang="en-GB" sz="1000" dirty="0" err="1" smtClean="0">
                <a:solidFill>
                  <a:srgbClr val="000000"/>
                </a:solidFill>
                <a:latin typeface="Arial"/>
                <a:ea typeface="Times New Roman"/>
                <a:cs typeface="Times New Roman"/>
              </a:rPr>
              <a:t>ProgressBar</a:t>
            </a:r>
            <a:r>
              <a:rPr lang="en-GB" sz="1000" dirty="0" smtClean="0">
                <a:solidFill>
                  <a:srgbClr val="000000"/>
                </a:solidFill>
                <a:latin typeface="Arial"/>
                <a:ea typeface="Times New Roman"/>
                <a:cs typeface="Times New Roman"/>
              </a:rPr>
              <a:t> Widget</a:t>
            </a:r>
          </a:p>
          <a:p>
            <a:pPr>
              <a:lnSpc>
                <a:spcPct val="115000"/>
              </a:lnSpc>
              <a:spcAft>
                <a:spcPts val="1000"/>
              </a:spcAft>
            </a:pPr>
            <a:r>
              <a:rPr lang="en-US" sz="1000" dirty="0" smtClean="0">
                <a:latin typeface="Arial"/>
                <a:ea typeface="Times New Roman"/>
                <a:cs typeface="Times New Roman"/>
              </a:rPr>
              <a:t>The slideshow pages you added work well. Now, you have been asked to add some indication of progress through the slideshow. You want to use a progress bar to show the position of the current photo in the list of photos in the application. </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display by using the </a:t>
            </a:r>
            <a:r>
              <a:rPr lang="en-US" sz="1000" dirty="0" err="1" smtClean="0">
                <a:latin typeface="Arial"/>
                <a:ea typeface="Times New Roman"/>
                <a:cs typeface="Times New Roman"/>
              </a:rPr>
              <a:t>JQueryUI</a:t>
            </a:r>
            <a:r>
              <a:rPr lang="en-US" sz="1000" dirty="0" smtClean="0">
                <a:latin typeface="Arial"/>
                <a:ea typeface="Times New Roman"/>
                <a:cs typeface="Times New Roman"/>
              </a:rPr>
              <a:t> progress bar.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script that you created.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7382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6A98142-47E1-40E9-B118-410FACAACA12}"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6852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use of adding the two links to the </a:t>
            </a:r>
            <a:r>
              <a:rPr lang="en-US" sz="1000" b="1">
                <a:latin typeface="Arial"/>
                <a:ea typeface="Calibri"/>
                <a:cs typeface="Times New Roman"/>
              </a:rPr>
              <a:t>_MainLayout.cshtml</a:t>
            </a:r>
            <a:r>
              <a:rPr lang="en-US" sz="1000">
                <a:latin typeface="Arial"/>
                <a:ea typeface="Calibri"/>
                <a:cs typeface="Times New Roman"/>
              </a:rPr>
              <a:t> file in Task 1 of Exercise 2?</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links added to the </a:t>
            </a:r>
            <a:r>
              <a:rPr lang="en-US" sz="1000" b="1" smtClean="0">
                <a:latin typeface="Arial"/>
                <a:ea typeface="Times New Roman"/>
                <a:cs typeface="Times New Roman"/>
              </a:rPr>
              <a:t>_MainLayout.cshtml</a:t>
            </a:r>
            <a:r>
              <a:rPr lang="en-US" sz="1000" smtClean="0">
                <a:latin typeface="Arial"/>
                <a:ea typeface="Times New Roman"/>
                <a:cs typeface="Times New Roman"/>
              </a:rPr>
              <a:t> file serve the following purposes: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&lt;script&gt;</a:t>
            </a:r>
            <a:r>
              <a:rPr lang="en-US" sz="1000" smtClean="0">
                <a:latin typeface="Arial"/>
                <a:ea typeface="Times New Roman"/>
                <a:cs typeface="Times New Roman"/>
              </a:rPr>
              <a:t> tag linked the view to the jQueryUI JavaScript library.</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&lt;link&gt;</a:t>
            </a:r>
            <a:r>
              <a:rPr lang="en-US" sz="1000" smtClean="0">
                <a:latin typeface="Arial"/>
                <a:ea typeface="Times New Roman"/>
                <a:cs typeface="Times New Roman"/>
              </a:rPr>
              <a:t> tag linked the view to the jQueryUIstylesheet.</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added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Is this the optimal location for this link?</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it is not ideal to add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It would be better to place this link in the </a:t>
            </a:r>
            <a:r>
              <a:rPr lang="en-US" sz="1000" b="1">
                <a:latin typeface="Arial"/>
                <a:ea typeface="Calibri"/>
                <a:cs typeface="Times New Roman"/>
              </a:rPr>
              <a:t>SlideShow.cshtml</a:t>
            </a:r>
            <a:r>
              <a:rPr lang="en-US" sz="1000">
                <a:latin typeface="Arial"/>
                <a:ea typeface="Calibri"/>
                <a:cs typeface="Times New Roman"/>
              </a:rPr>
              <a:t> view because jQueryUI is only used in that view.</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68804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building an application that needs to update various parts of the page every 10 seconds. Your team is proposing to use IFRAME. But you want to reduce the number of pages to be created. What type of technology should you propose to achieve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using jQuery to select the element from the HTML code and update it using asynchronous functions.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3886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6784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advantages of using a JavaScript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maintain a single JavaScript file for multiple webpages, instead of adding JavaScript code to every HTML page. This practice allows you to update code in the JavaScript file, which then updates the JavaScript code in multiple webpages, simultaneously.</a:t>
            </a:r>
          </a:p>
          <a:p>
            <a:pPr>
              <a:lnSpc>
                <a:spcPct val="115000"/>
              </a:lnSpc>
              <a:spcAft>
                <a:spcPts val="1000"/>
              </a:spcAft>
            </a:pPr>
            <a:r>
              <a:rPr lang="en-US" sz="1000">
                <a:latin typeface="Arial"/>
                <a:ea typeface="Calibri"/>
                <a:cs typeface="Times New Roman"/>
              </a:rPr>
              <a:t>You can compare the process of simultaneously adding JavaScript code to multiple webpages with the process of adding JavaScript code to each HTML page. You can list the benefits of maintaining a single JavaScript file in a dedicated folder, for making changes to the JavaScript code pertinent to multiple HTML pages.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6276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advantage of initiating JavaScript functions by using JavaScript events?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JavaScript events that initiate JavaScript functions, to implement the logic of responding to user actions in HTML pages.</a:t>
            </a:r>
          </a:p>
          <a:p>
            <a:pPr>
              <a:lnSpc>
                <a:spcPct val="115000"/>
              </a:lnSpc>
              <a:spcAft>
                <a:spcPts val="1000"/>
              </a:spcAft>
            </a:pPr>
            <a:r>
              <a:rPr lang="en-US" sz="1000">
                <a:latin typeface="Arial"/>
                <a:ea typeface="Calibri"/>
                <a:cs typeface="Times New Roman"/>
              </a:rPr>
              <a:t>You can compare the benefits of initiating JavaScript functions by using JavaScript events with the benefit of initiating JavaScript functions by using script blocks.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3022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advantage of using JavaScript libraries?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reduce the effort required for developing code and the time taken to develop applications, by using JavaScript libraries.</a:t>
            </a:r>
          </a:p>
          <a:p>
            <a:pPr>
              <a:lnSpc>
                <a:spcPct val="115000"/>
              </a:lnSpc>
              <a:spcAft>
                <a:spcPts val="1000"/>
              </a:spcAft>
            </a:pPr>
            <a:r>
              <a:rPr lang="en-US" sz="1000">
                <a:latin typeface="Arial"/>
                <a:ea typeface="Calibri"/>
                <a:cs typeface="Times New Roman"/>
              </a:rPr>
              <a:t>In addition to the list of libraries described in the topic, you can describe the other JavaScript libraries that enable you to simplify application development. Some libraries are licensed for commercial use, and may not be available for free usage. </a:t>
            </a:r>
          </a:p>
          <a:p>
            <a:pPr>
              <a:lnSpc>
                <a:spcPct val="115000"/>
              </a:lnSpc>
              <a:spcAft>
                <a:spcPts val="1000"/>
              </a:spcAft>
            </a:pPr>
            <a:r>
              <a:rPr lang="en-US" sz="1000">
                <a:latin typeface="Arial"/>
                <a:ea typeface="Calibri"/>
                <a:cs typeface="Times New Roman"/>
              </a:rPr>
              <a:t>You can also provide real-world examples about how all code blocks do not work with all versions of a library.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659029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How can CDN help improve the performance of a web application?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CDN helps bring content geographically closer to users, improves the scalability and robustness of the content delivery, and reduces the latency in downloading content. These features help improve the performance of the web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4858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NuGet packages to add JavaScript libraries to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a:latin typeface="Arial"/>
                <a:ea typeface="Calibri"/>
                <a:cs typeface="Times New Roman"/>
              </a:rPr>
              <a:t>You can provide some real-world example on how NuGet helps simplify the process of adding JavaScript libraries to your project. Because NuGet is bundled in Microsoft Visual Studio 2012, you need not install any extensions or plug-ins to download NuGet packages.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7904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While performing the fourth high-level step, ensure that you explain the purpose of all five of the script files that </a:t>
            </a:r>
            <a:r>
              <a:rPr lang="en-US" sz="1000" dirty="0" err="1">
                <a:latin typeface="Arial"/>
                <a:ea typeface="Calibri"/>
                <a:cs typeface="Segoe UI"/>
              </a:rPr>
              <a:t>NuGet</a:t>
            </a:r>
            <a:r>
              <a:rPr lang="en-US" sz="1000" dirty="0">
                <a:latin typeface="Arial"/>
                <a:ea typeface="Calibri"/>
                <a:cs typeface="Segoe UI"/>
              </a:rPr>
              <a:t> Package Manager adds to the </a:t>
            </a:r>
            <a:r>
              <a:rPr lang="en-US" sz="1000" b="1" dirty="0">
                <a:latin typeface="Arial"/>
                <a:ea typeface="Calibri"/>
                <a:cs typeface="Times New Roman"/>
              </a:rPr>
              <a:t>Scripts</a:t>
            </a:r>
            <a:r>
              <a:rPr lang="en-US" sz="1000" dirty="0">
                <a:latin typeface="Arial"/>
                <a:ea typeface="Calibri"/>
                <a:cs typeface="Segoe UI"/>
              </a:rPr>
              <a:t> folder. While performing the sixth high-level step, emphasize that the link to </a:t>
            </a:r>
            <a:r>
              <a:rPr lang="en-US" sz="1000" b="1" dirty="0" err="1">
                <a:latin typeface="Arial"/>
                <a:ea typeface="Calibri"/>
                <a:cs typeface="Times New Roman"/>
              </a:rPr>
              <a:t>jQueryUI</a:t>
            </a:r>
            <a:r>
              <a:rPr lang="en-US" sz="1000" dirty="0">
                <a:latin typeface="Arial"/>
                <a:ea typeface="Calibri"/>
                <a:cs typeface="Segoe UI"/>
              </a:rPr>
              <a:t> must be after the link to </a:t>
            </a:r>
            <a:r>
              <a:rPr lang="en-US" sz="1000" b="1" dirty="0" err="1">
                <a:latin typeface="Arial"/>
                <a:ea typeface="Calibri"/>
                <a:cs typeface="Times New Roman"/>
              </a:rPr>
              <a:t>jQuery</a:t>
            </a:r>
            <a:r>
              <a:rPr lang="en-US" sz="1000" dirty="0">
                <a:latin typeface="Arial"/>
                <a:ea typeface="Calibri"/>
                <a:cs typeface="Segoe UI"/>
              </a:rPr>
              <a:t>. After completing this demonstration, do not log off from the virtual machine or revert the virtual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 </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is no folder named Scripts at the top level of the project.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Solution Explorer pane, expand </a:t>
            </a:r>
            <a:r>
              <a:rPr lang="en-US" sz="1000" b="1" dirty="0" smtClean="0">
                <a:latin typeface="Arial"/>
                <a:ea typeface="Times New Roman"/>
                <a:cs typeface="Times New Roman"/>
              </a:rPr>
              <a:t>Content</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Content folder has only one file named </a:t>
            </a:r>
            <a:r>
              <a:rPr lang="en-US" sz="1000" b="1" dirty="0">
                <a:latin typeface="Arial"/>
                <a:ea typeface="Calibri"/>
                <a:cs typeface="Times New Roman"/>
              </a:rPr>
              <a:t>OperaStyles.css</a:t>
            </a:r>
            <a:r>
              <a:rPr lang="en-US" sz="1000" dirty="0">
                <a:latin typeface="Arial"/>
                <a:ea typeface="Calibri"/>
                <a:cs typeface="Times New Roman"/>
              </a:rPr>
              <a:t>, and there are no sub-folders.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4. In the navigation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ensure </a:t>
            </a:r>
            <a:r>
              <a:rPr lang="en-US" sz="1000" b="1" dirty="0" smtClean="0">
                <a:latin typeface="Arial"/>
                <a:ea typeface="Times New Roman"/>
                <a:cs typeface="Times New Roman"/>
              </a:rPr>
              <a:t>Online </a:t>
            </a:r>
            <a:r>
              <a:rPr lang="en-US" sz="1000" dirty="0" smtClean="0">
                <a:solidFill>
                  <a:srgbClr val="000000"/>
                </a:solidFill>
                <a:latin typeface="Arial"/>
                <a:ea typeface="Times New Roman"/>
                <a:cs typeface="Segoe UI"/>
              </a:rPr>
              <a:t>is selected, and then click </a:t>
            </a:r>
            <a:r>
              <a:rPr lang="en-US" sz="1000" b="1" dirty="0" smtClean="0">
                <a:latin typeface="Arial"/>
                <a:ea typeface="Times New Roman"/>
                <a:cs typeface="Times New Roman"/>
              </a:rPr>
              <a:t>All</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5. In the result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click</a:t>
            </a:r>
            <a:r>
              <a:rPr lang="en-US" sz="1000" b="1" dirty="0" smtClean="0">
                <a:latin typeface="Arial"/>
                <a:ea typeface="Times New Roman"/>
                <a:cs typeface="Times New Roman"/>
              </a:rPr>
              <a:t> </a:t>
            </a:r>
            <a:r>
              <a:rPr lang="en-US" sz="1000" b="1" dirty="0" err="1" smtClean="0">
                <a:latin typeface="Arial"/>
                <a:ea typeface="Times New Roman"/>
                <a:cs typeface="Times New Roman"/>
              </a:rPr>
              <a:t>jQuery</a:t>
            </a:r>
            <a:r>
              <a:rPr lang="en-US" sz="1000" b="1" dirty="0" smtClean="0">
                <a:latin typeface="Arial"/>
                <a:ea typeface="Times New Roman"/>
                <a:cs typeface="Times New Roman"/>
              </a:rPr>
              <a:t> </a:t>
            </a:r>
            <a:r>
              <a:rPr lang="en-US" sz="1000" b="1" dirty="0" smtClean="0">
                <a:solidFill>
                  <a:prstClr val="black"/>
                </a:solidFill>
                <a:latin typeface="Arial"/>
                <a:ea typeface="Times New Roman"/>
                <a:cs typeface="Times New Roman"/>
              </a:rPr>
              <a:t>UI(Combined Library)</a:t>
            </a:r>
            <a:r>
              <a:rPr lang="en-US" sz="1000" dirty="0" smtClean="0">
                <a:solidFill>
                  <a:srgbClr val="000000"/>
                </a:solidFill>
                <a:latin typeface="Arial"/>
                <a:ea typeface="Times New Roman"/>
                <a:cs typeface="Segoe UI"/>
              </a:rPr>
              <a:t>, click </a:t>
            </a:r>
            <a:r>
              <a:rPr lang="en-US" sz="1000" b="1" dirty="0" smtClean="0">
                <a:solidFill>
                  <a:prstClr val="black"/>
                </a:solidFill>
                <a:latin typeface="Arial"/>
                <a:ea typeface="Times New Roman"/>
                <a:cs typeface="Times New Roman"/>
              </a:rPr>
              <a:t>Install</a:t>
            </a:r>
            <a:r>
              <a:rPr lang="en-US" sz="1000" dirty="0" smtClean="0">
                <a:solidFill>
                  <a:srgbClr val="000000"/>
                </a:solidFill>
                <a:latin typeface="Arial"/>
                <a:ea typeface="Times New Roman"/>
                <a:cs typeface="Segoe UI"/>
              </a:rPr>
              <a:t>, and then, when the installation is complete, click </a:t>
            </a:r>
            <a:r>
              <a:rPr lang="en-US" sz="1000" b="1" dirty="0" smtClean="0">
                <a:solidFill>
                  <a:prstClr val="black"/>
                </a:solidFill>
                <a:latin typeface="Arial"/>
                <a:ea typeface="Times New Roman"/>
                <a:cs typeface="Times New Roman"/>
              </a:rPr>
              <a:t>Close</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316489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285666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12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3623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95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542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882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2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871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049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4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40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954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2619142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Module10</a:t>
            </a:r>
            <a:endParaRPr lang="en-US" sz="2600"/>
          </a:p>
        </p:txBody>
      </p:sp>
      <p:sp>
        <p:nvSpPr>
          <p:cNvPr id="3" name="Subtitle 2"/>
          <p:cNvSpPr>
            <a:spLocks noGrp="1"/>
          </p:cNvSpPr>
          <p:nvPr>
            <p:ph type="subTitle" sz="quarter" idx="1"/>
          </p:nvPr>
        </p:nvSpPr>
        <p:spPr>
          <a:xfrm>
            <a:off x="3121297" y="3810000"/>
            <a:ext cx="5775960" cy="1219200"/>
          </a:xfrm>
        </p:spPr>
        <p:txBody>
          <a:bodyPr/>
          <a:lstStyle/>
          <a:p>
            <a:r>
              <a:rPr lang="en-US" dirty="0" smtClean="0"/>
              <a:t>Using JavaScript and jQuery for Responsive MVC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jQuery and jQueryUI</a:t>
            </a:r>
            <a:endParaRPr lang="en-US"/>
          </a:p>
        </p:txBody>
      </p:sp>
      <p:sp>
        <p:nvSpPr>
          <p:cNvPr id="3" name="Text Placeholder 2"/>
          <p:cNvSpPr>
            <a:spLocks noGrp="1"/>
          </p:cNvSpPr>
          <p:nvPr>
            <p:ph type="body" idx="1"/>
          </p:nvPr>
        </p:nvSpPr>
        <p:spPr/>
        <p:txBody>
          <a:bodyPr/>
          <a:lstStyle/>
          <a:p>
            <a:r>
              <a:rPr lang="en-US" dirty="0" smtClean="0"/>
              <a:t>Introduction to jQuery
Linking to jQuery Libraries
Accessing HTML Elements by Using jQuery
Modifying HTML Elements by Using jQuery
Calling a Web Service by Using jQuery
Introduction to </a:t>
            </a:r>
            <a:r>
              <a:rPr lang="en-US" dirty="0" err="1" smtClean="0"/>
              <a:t>jQueryUI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Characteristics of </a:t>
            </a:r>
            <a:r>
              <a:rPr lang="en-US" dirty="0" err="1" smtClean="0"/>
              <a:t>jQuery</a:t>
            </a:r>
            <a:r>
              <a:rPr lang="en-US" dirty="0" smtClean="0"/>
              <a:t>: </a:t>
            </a:r>
          </a:p>
          <a:p>
            <a:pPr lvl="1"/>
            <a:r>
              <a:rPr lang="en-US" dirty="0" smtClean="0"/>
              <a:t>It is a cross-browser JavaScript library</a:t>
            </a:r>
          </a:p>
          <a:p>
            <a:pPr lvl="1"/>
            <a:r>
              <a:rPr lang="en-US" dirty="0" smtClean="0"/>
              <a:t>It includes two companion modules—</a:t>
            </a:r>
            <a:r>
              <a:rPr lang="en-US" dirty="0" err="1" smtClean="0"/>
              <a:t>jQuery</a:t>
            </a:r>
            <a:r>
              <a:rPr lang="en-US" dirty="0" smtClean="0"/>
              <a:t> UI and </a:t>
            </a:r>
            <a:r>
              <a:rPr lang="en-US" dirty="0" err="1" smtClean="0"/>
              <a:t>jQuery</a:t>
            </a:r>
            <a:r>
              <a:rPr lang="en-US" dirty="0" smtClean="0"/>
              <a:t> Mobile</a:t>
            </a:r>
          </a:p>
          <a:p>
            <a:pPr>
              <a:buNone/>
            </a:pPr>
            <a:endParaRPr lang="en-US" dirty="0" smtClean="0"/>
          </a:p>
          <a:p>
            <a:r>
              <a:rPr lang="en-US" dirty="0" smtClean="0"/>
              <a:t>Benefits of using </a:t>
            </a:r>
            <a:r>
              <a:rPr lang="en-US" dirty="0" err="1" smtClean="0"/>
              <a:t>jQuery</a:t>
            </a:r>
            <a:r>
              <a:rPr lang="en-US" dirty="0" smtClean="0"/>
              <a:t>:</a:t>
            </a:r>
          </a:p>
          <a:p>
            <a:pPr lvl="1"/>
            <a:r>
              <a:rPr lang="en-US" dirty="0" smtClean="0"/>
              <a:t>It reduces the amount of code that you need to write</a:t>
            </a:r>
          </a:p>
          <a:p>
            <a:pPr lvl="1"/>
            <a:r>
              <a:rPr lang="en-US" dirty="0" smtClean="0"/>
              <a:t>It reduces the development time of application</a:t>
            </a:r>
          </a:p>
          <a:p>
            <a:pPr>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to jQuery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Features of </a:t>
            </a:r>
            <a:r>
              <a:rPr lang="en-US" b="1" dirty="0" err="1" smtClean="0"/>
              <a:t>jQuery</a:t>
            </a:r>
            <a:r>
              <a:rPr lang="en-US" b="1" dirty="0" smtClean="0"/>
              <a:t> Libraries:</a:t>
            </a:r>
          </a:p>
          <a:p>
            <a:r>
              <a:rPr lang="en-US" sz="2600" dirty="0" err="1" smtClean="0"/>
              <a:t>jQuery</a:t>
            </a:r>
            <a:r>
              <a:rPr lang="en-US" sz="2600" dirty="0" smtClean="0"/>
              <a:t> Original Version:</a:t>
            </a:r>
          </a:p>
          <a:p>
            <a:pPr lvl="1"/>
            <a:r>
              <a:rPr lang="en-US" sz="2200" dirty="0" smtClean="0"/>
              <a:t>Is the uncompressed version of </a:t>
            </a:r>
            <a:r>
              <a:rPr lang="en-US" sz="2200" dirty="0" err="1" smtClean="0"/>
              <a:t>jQuery</a:t>
            </a:r>
            <a:endParaRPr lang="en-US" sz="2200" dirty="0" smtClean="0"/>
          </a:p>
          <a:p>
            <a:pPr lvl="1"/>
            <a:r>
              <a:rPr lang="en-US" sz="2200" dirty="0" smtClean="0"/>
              <a:t>Is optimized for development and debugging</a:t>
            </a:r>
          </a:p>
          <a:p>
            <a:r>
              <a:rPr lang="en-US" sz="2600" dirty="0" err="1" smtClean="0"/>
              <a:t>jQuery</a:t>
            </a:r>
            <a:r>
              <a:rPr lang="en-US" sz="2600" dirty="0" smtClean="0"/>
              <a:t> Minified Version:</a:t>
            </a:r>
          </a:p>
          <a:p>
            <a:pPr lvl="1"/>
            <a:r>
              <a:rPr lang="en-US" sz="2200" dirty="0" smtClean="0"/>
              <a:t>Is the compressed version of </a:t>
            </a:r>
            <a:r>
              <a:rPr lang="en-US" sz="2200" dirty="0" err="1" smtClean="0"/>
              <a:t>jQuery</a:t>
            </a:r>
            <a:endParaRPr lang="en-US" sz="2200" dirty="0" smtClean="0"/>
          </a:p>
          <a:p>
            <a:pPr lvl="1"/>
            <a:r>
              <a:rPr lang="en-US" sz="2200" dirty="0" smtClean="0"/>
              <a:t>Is optimized for production</a:t>
            </a:r>
          </a:p>
          <a:p>
            <a:r>
              <a:rPr lang="en-US" sz="2600" dirty="0" smtClean="0"/>
              <a:t>Bundling:</a:t>
            </a:r>
          </a:p>
          <a:p>
            <a:pPr lvl="1"/>
            <a:r>
              <a:rPr lang="en-US" sz="2200" dirty="0" smtClean="0"/>
              <a:t>Combines multiple JavaScript libraries into a single HTTP request</a:t>
            </a:r>
          </a:p>
          <a:p>
            <a:pPr marL="0" lvl="1" indent="0"/>
            <a:r>
              <a:rPr lang="en-US" sz="2600" dirty="0" err="1" smtClean="0"/>
              <a:t>Minification</a:t>
            </a:r>
            <a:r>
              <a:rPr lang="en-US" sz="2600" dirty="0" smtClean="0"/>
              <a:t>:</a:t>
            </a:r>
          </a:p>
          <a:p>
            <a:pPr lvl="1"/>
            <a:r>
              <a:rPr lang="en-US" sz="2200" dirty="0" smtClean="0"/>
              <a:t>Compresses code in JavaScript files</a:t>
            </a:r>
          </a:p>
          <a:p>
            <a:pPr lvl="1">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You can use the following selector to select elements by element name, id, or CSS class:</a:t>
            </a:r>
          </a:p>
          <a:p>
            <a:pPr marL="284163" lvl="1" indent="0">
              <a:buNone/>
            </a:pPr>
            <a:endParaRPr lang="en-US" sz="2800" b="0" dirty="0" smtClean="0">
              <a:latin typeface="Segoe UI" pitchFamily="34" charset="0"/>
              <a:ea typeface="Segoe UI" pitchFamily="34" charset="0"/>
              <a:cs typeface="Segoe UI" pitchFamily="34" charset="0"/>
            </a:endParaRPr>
          </a:p>
          <a:p>
            <a:pPr marL="284163" lvl="1" indent="0">
              <a:buNone/>
            </a:pPr>
            <a:endParaRPr lang="en-US" sz="2800" b="0" dirty="0" smtClean="0">
              <a:latin typeface="Segoe UI" pitchFamily="34" charset="0"/>
              <a:ea typeface="Segoe UI" pitchFamily="34" charset="0"/>
              <a:cs typeface="Segoe UI" pitchFamily="34" charset="0"/>
            </a:endParaRPr>
          </a:p>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After accessing the HTML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Modify the attributes on the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Define event handlers to respond to events</a:t>
            </a:r>
          </a:p>
          <a:p>
            <a:pPr marL="0" indent="0">
              <a:buNone/>
            </a:pPr>
            <a:endParaRPr lang="en-US" sz="2800" b="0" dirty="0">
              <a:latin typeface="Segoe UI" pitchFamily="34" charset="0"/>
              <a:ea typeface="Segoe UI" pitchFamily="34" charset="0"/>
              <a:cs typeface="Segoe UI" pitchFamily="34" charset="0"/>
            </a:endParaRPr>
          </a:p>
          <a:p>
            <a:pPr marL="0" indent="0">
              <a:buNone/>
            </a:pPr>
            <a:endParaRPr lang="en-US" sz="2800" b="0" dirty="0" smtClean="0">
              <a:latin typeface="Segoe UI" pitchFamily="34" charset="0"/>
              <a:ea typeface="Segoe UI" pitchFamily="34" charset="0"/>
              <a:cs typeface="Segoe UI" pitchFamily="34" charset="0"/>
            </a:endParaRPr>
          </a:p>
          <a:p>
            <a:pPr lvl="1">
              <a:buNone/>
            </a:pPr>
            <a:endParaRPr lang="en-US" sz="2800" b="0" dirty="0" smtClean="0">
              <a:latin typeface="Segoe UI" pitchFamily="34" charset="0"/>
              <a:ea typeface="Segoe UI" pitchFamily="34" charset="0"/>
              <a:cs typeface="Segoe UI" pitchFamily="34" charset="0"/>
            </a:endParaRP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Place the </a:t>
            </a:r>
            <a:r>
              <a:rPr lang="en-US" sz="2800" b="0" dirty="0" err="1" smtClean="0">
                <a:latin typeface="Segoe UI" pitchFamily="34" charset="0"/>
                <a:ea typeface="Segoe UI" pitchFamily="34" charset="0"/>
                <a:cs typeface="Segoe UI" pitchFamily="34" charset="0"/>
              </a:rPr>
              <a:t>jQuery</a:t>
            </a:r>
            <a:r>
              <a:rPr lang="en-US" sz="2800" b="0" dirty="0" smtClean="0">
                <a:latin typeface="Segoe UI" pitchFamily="34" charset="0"/>
                <a:ea typeface="Segoe UI" pitchFamily="34" charset="0"/>
                <a:cs typeface="Segoe UI" pitchFamily="34" charset="0"/>
              </a:rPr>
              <a:t> code in the </a:t>
            </a:r>
            <a:r>
              <a:rPr lang="en-US" sz="2800" dirty="0" err="1" smtClean="0">
                <a:latin typeface="Segoe UI" pitchFamily="34" charset="0"/>
                <a:ea typeface="Segoe UI" pitchFamily="34" charset="0"/>
                <a:cs typeface="Segoe UI" pitchFamily="34" charset="0"/>
              </a:rPr>
              <a:t>document.ready</a:t>
            </a:r>
            <a:r>
              <a:rPr lang="en-US" sz="2800" b="0" dirty="0" smtClean="0">
                <a:latin typeface="Segoe UI" pitchFamily="34" charset="0"/>
                <a:ea typeface="Segoe UI" pitchFamily="34" charset="0"/>
                <a:cs typeface="Segoe UI" pitchFamily="34" charset="0"/>
              </a:rPr>
              <a:t> event</a:t>
            </a: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1332690" y="2057400"/>
            <a:ext cx="350640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b="0" dirty="0">
                <a:latin typeface="Lucida Sans Unicode" pitchFamily="34" charset="0"/>
                <a:cs typeface="Lucida Sans Unicode" pitchFamily="34" charset="0"/>
              </a:rPr>
              <a:t>$(element name|#</a:t>
            </a:r>
            <a:r>
              <a:rPr lang="en-US" b="0" dirty="0" err="1">
                <a:latin typeface="Lucida Sans Unicode" pitchFamily="34" charset="0"/>
                <a:cs typeface="Lucida Sans Unicode" pitchFamily="34" charset="0"/>
              </a:rPr>
              <a:t>id|.class</a:t>
            </a:r>
            <a:r>
              <a:rPr lang="en-US" b="0" dirty="0">
                <a:latin typeface="Lucida Sans Unicode" pitchFamily="34" charset="0"/>
                <a:cs typeface="Lucida Sans Unicode" pitchFamily="34" charset="0"/>
              </a:rPr>
              <a:t>)</a:t>
            </a:r>
          </a:p>
        </p:txBody>
      </p:sp>
      <p:sp>
        <p:nvSpPr>
          <p:cNvPr id="6" name="Rectangle 5"/>
          <p:cNvSpPr/>
          <p:nvPr/>
        </p:nvSpPr>
        <p:spPr>
          <a:xfrm>
            <a:off x="1011678" y="4343400"/>
            <a:ext cx="7222686" cy="8566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HelloButton</a:t>
            </a:r>
            <a:r>
              <a:rPr lang="en-US" b="0" dirty="0">
                <a:latin typeface="Lucida Sans Unicode" pitchFamily="34" charset="0"/>
                <a:ea typeface="Times New Roman" panose="02020603050405020304" pitchFamily="18" charset="0"/>
                <a:cs typeface="Lucida Sans Unicode" pitchFamily="34" charset="0"/>
              </a:rPr>
              <a:t>").click(function (event) {</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    alert</a:t>
            </a:r>
            <a:r>
              <a:rPr lang="en-US" b="0" dirty="0">
                <a:latin typeface="Lucida Sans Unicode" pitchFamily="34" charset="0"/>
                <a:ea typeface="Times New Roman" panose="02020603050405020304" pitchFamily="18" charset="0"/>
                <a:cs typeface="Lucida Sans Unicode" pitchFamily="34" charset="0"/>
              </a:rPr>
              <a:t>("Hello World");</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44957ff-4293-4c2c-8cb4-2bcebc097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functions include:</a:t>
            </a:r>
          </a:p>
          <a:p>
            <a:pPr>
              <a:buNone/>
            </a:pPr>
            <a:endParaRPr lang="en-US" dirty="0" smtClean="0"/>
          </a:p>
          <a:p>
            <a:r>
              <a:rPr lang="en-US" dirty="0" smtClean="0"/>
              <a:t>The </a:t>
            </a:r>
            <a:r>
              <a:rPr lang="en-US" b="1" dirty="0" err="1" smtClean="0"/>
              <a:t>val</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value of an HTML element</a:t>
            </a:r>
          </a:p>
          <a:p>
            <a:pPr>
              <a:buNone/>
            </a:pPr>
            <a:endParaRPr lang="en-US" b="1" dirty="0" smtClean="0"/>
          </a:p>
          <a:p>
            <a:r>
              <a:rPr lang="en-US" dirty="0" smtClean="0"/>
              <a:t>The </a:t>
            </a:r>
            <a:r>
              <a:rPr lang="en-US" b="1" dirty="0" err="1" smtClean="0"/>
              <a:t>css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inline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style associated with an HTML element</a:t>
            </a:r>
          </a:p>
          <a:p>
            <a:pPr lvl="1">
              <a:buNone/>
            </a:pPr>
            <a:endParaRPr lang="en-US" b="1" dirty="0" smtClean="0"/>
          </a:p>
          <a:p>
            <a:r>
              <a:rPr lang="en-US" dirty="0" smtClean="0"/>
              <a:t>The </a:t>
            </a:r>
            <a:r>
              <a:rPr lang="en-US" b="1" dirty="0" err="1" smtClean="0"/>
              <a:t>addclass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Assigns the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class to an HTML element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69fe1ef-9a66-4f45-94fb-b8c1c418b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Web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ajax</a:t>
            </a:r>
            <a:r>
              <a:rPr lang="en-US" dirty="0" smtClean="0"/>
              <a:t> function:</a:t>
            </a:r>
          </a:p>
          <a:p>
            <a:pPr lvl="0"/>
            <a:endParaRPr lang="en-US" dirty="0" smtClean="0"/>
          </a:p>
          <a:p>
            <a:pPr lvl="0"/>
            <a:r>
              <a:rPr lang="en-US" dirty="0" smtClean="0"/>
              <a:t>Helps perform calls to web services</a:t>
            </a:r>
          </a:p>
          <a:p>
            <a:pPr lvl="0"/>
            <a:endParaRPr lang="en-US" dirty="0" smtClean="0"/>
          </a:p>
          <a:p>
            <a:pPr lvl="0"/>
            <a:r>
              <a:rPr lang="en-US" dirty="0" smtClean="0"/>
              <a:t>Helps obtain the data returned from web services</a:t>
            </a:r>
          </a:p>
          <a:p>
            <a:pPr lvl="0"/>
            <a:endParaRPr lang="en-US" dirty="0" smtClean="0"/>
          </a:p>
          <a:p>
            <a:pPr lvl="0"/>
            <a:r>
              <a:rPr lang="en-US" dirty="0" smtClean="0"/>
              <a:t>Includes parameters such as </a:t>
            </a:r>
            <a:r>
              <a:rPr lang="en-US" b="1" dirty="0" smtClean="0"/>
              <a:t>type</a:t>
            </a:r>
            <a:r>
              <a:rPr lang="en-US" dirty="0" smtClean="0"/>
              <a:t>, </a:t>
            </a:r>
            <a:r>
              <a:rPr lang="en-US" b="1" dirty="0" err="1" smtClean="0"/>
              <a:t>url</a:t>
            </a:r>
            <a:r>
              <a:rPr lang="en-US" dirty="0" smtClean="0"/>
              <a:t>, </a:t>
            </a:r>
            <a:r>
              <a:rPr lang="en-US" b="1" dirty="0" smtClean="0"/>
              <a:t>data</a:t>
            </a:r>
            <a:r>
              <a:rPr lang="en-US" dirty="0" smtClean="0"/>
              <a:t>, and </a:t>
            </a:r>
            <a:r>
              <a:rPr lang="en-US" b="1" dirty="0" err="1" smtClean="0"/>
              <a:t>contentType</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ed7eb4a-a86e-4388-a6bd-f1877f590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ajax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39750" marR="73025" lvl="0" indent="0">
              <a:lnSpc>
                <a:spcPts val="1000"/>
              </a:lnSpc>
              <a:spcAft>
                <a:spcPts val="600"/>
              </a:spcAft>
              <a:buClrTx/>
              <a:buSzTx/>
              <a:buNone/>
            </a:pPr>
            <a:endPar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ajax</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type: "POST",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dataType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url</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"Customer.asmx/</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GetCustomerInfo</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data: "{'ID': '123'}",</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contentType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"application/</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charset</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utf</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-8",</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success: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alert("Data Saved: " +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failure: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0" lvl="0" indent="0">
              <a:spcBef>
                <a:spcPct val="0"/>
              </a:spcBef>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6319b4d-f826-4253-a4d1-ab68918b91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jQueryUI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err="1" smtClean="0"/>
              <a:t>jQuery</a:t>
            </a:r>
            <a:r>
              <a:rPr lang="en-US" dirty="0" smtClean="0"/>
              <a:t> UI is a library that contains widgets, effects, and utilities:</a:t>
            </a:r>
          </a:p>
          <a:p>
            <a:pPr lvl="1"/>
            <a:r>
              <a:rPr lang="en-US" dirty="0" err="1" smtClean="0"/>
              <a:t>jQuery</a:t>
            </a:r>
            <a:r>
              <a:rPr lang="en-US" dirty="0" smtClean="0"/>
              <a:t> Widgets:</a:t>
            </a:r>
          </a:p>
          <a:p>
            <a:pPr lvl="2">
              <a:buFont typeface="Courier New" pitchFamily="49" charset="0"/>
              <a:buChar char="o"/>
            </a:pPr>
            <a:r>
              <a:rPr lang="en-US" dirty="0" smtClean="0"/>
              <a:t>Using </a:t>
            </a:r>
            <a:r>
              <a:rPr lang="en-US" dirty="0" err="1" smtClean="0"/>
              <a:t>jQuery</a:t>
            </a:r>
            <a:r>
              <a:rPr lang="en-US" dirty="0" smtClean="0"/>
              <a:t> functions, you can add widgets such as auto-complete boxes, buttons, date-pickers, dialog boxes, and menus to your webpage</a:t>
            </a:r>
          </a:p>
          <a:p>
            <a:pPr lvl="2">
              <a:buFont typeface="Courier New" pitchFamily="49" charset="0"/>
              <a:buChar char="o"/>
            </a:pPr>
            <a:endParaRPr lang="en-US" dirty="0" smtClean="0"/>
          </a:p>
          <a:p>
            <a:pPr lvl="1"/>
            <a:r>
              <a:rPr lang="en-US" dirty="0" err="1" smtClean="0"/>
              <a:t>jQuery</a:t>
            </a:r>
            <a:r>
              <a:rPr lang="en-US" dirty="0" smtClean="0"/>
              <a:t> Effects:</a:t>
            </a:r>
          </a:p>
          <a:p>
            <a:pPr lvl="2">
              <a:buFont typeface="Courier New" pitchFamily="49" charset="0"/>
              <a:buChar char="o"/>
            </a:pPr>
            <a:r>
              <a:rPr lang="en-US" dirty="0" smtClean="0"/>
              <a:t>Using </a:t>
            </a:r>
            <a:r>
              <a:rPr lang="en-US" dirty="0" err="1" smtClean="0"/>
              <a:t>jQuery</a:t>
            </a:r>
            <a:r>
              <a:rPr lang="en-US" dirty="0" smtClean="0"/>
              <a:t> functions, you can add effects such as color animations, class animations, appear, slide down, toggle, and hide and show</a:t>
            </a:r>
          </a:p>
          <a:p>
            <a:pPr lvl="2">
              <a:buFont typeface="Courier New" pitchFamily="49" charset="0"/>
              <a:buChar char="o"/>
            </a:pPr>
            <a:endParaRPr lang="en-US" dirty="0" smtClean="0"/>
          </a:p>
          <a:p>
            <a:pPr lvl="1"/>
            <a:r>
              <a:rPr lang="en-US" dirty="0" err="1" smtClean="0"/>
              <a:t>jQuery</a:t>
            </a:r>
            <a:r>
              <a:rPr lang="en-US" dirty="0" smtClean="0"/>
              <a:t> Utilities:</a:t>
            </a:r>
          </a:p>
          <a:p>
            <a:pPr lvl="2">
              <a:buFont typeface="Courier New" pitchFamily="49" charset="0"/>
              <a:buChar char="o"/>
            </a:pPr>
            <a:r>
              <a:rPr lang="en-US" dirty="0" smtClean="0"/>
              <a:t>Using the Position </a:t>
            </a:r>
            <a:r>
              <a:rPr lang="en-US" dirty="0" err="1" smtClean="0"/>
              <a:t>jQuery</a:t>
            </a:r>
            <a:r>
              <a:rPr lang="en-US" dirty="0" smtClean="0"/>
              <a:t> functions, you align your webpage content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Rendering and Executing JavaScript Code
Using </a:t>
            </a:r>
            <a:r>
              <a:rPr lang="en-US" dirty="0" err="1" smtClean="0"/>
              <a:t>jQuery</a:t>
            </a:r>
            <a:r>
              <a:rPr lang="en-US" dirty="0" smtClean="0"/>
              <a:t> and </a:t>
            </a:r>
            <a:r>
              <a:rPr lang="en-US" dirty="0" err="1" smtClean="0"/>
              <a:t>jQueryUI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JavaScript and jQuery for Responsive MVC 4 Web Applications</a:t>
            </a:r>
            <a:endParaRPr lang="en-US"/>
          </a:p>
        </p:txBody>
      </p:sp>
      <p:sp>
        <p:nvSpPr>
          <p:cNvPr id="3" name="Text Placeholder 2"/>
          <p:cNvSpPr>
            <a:spLocks noGrp="1"/>
          </p:cNvSpPr>
          <p:nvPr>
            <p:ph type="body" idx="1"/>
          </p:nvPr>
        </p:nvSpPr>
        <p:spPr/>
        <p:txBody>
          <a:bodyPr/>
          <a:lstStyle/>
          <a:p>
            <a:r>
              <a:rPr lang="en-US" dirty="0" smtClean="0"/>
              <a:t>Exercise 1: Creating and Animating the Slideshow View
Exercise 2: Optional—Adding a </a:t>
            </a:r>
            <a:r>
              <a:rPr lang="en-US" dirty="0" err="1" smtClean="0"/>
              <a:t>jQueryUI</a:t>
            </a:r>
            <a:r>
              <a:rPr lang="en-US" dirty="0" smtClean="0"/>
              <a:t> </a:t>
            </a:r>
            <a:r>
              <a:rPr lang="en-US" dirty="0" err="1" smtClean="0"/>
              <a:t>ProgressBar</a:t>
            </a:r>
            <a:r>
              <a:rPr lang="en-US" dirty="0" smtClean="0"/>
              <a:t> Widget</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919680"/>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a slideshow page to the web application that will show all the photos in the database. Unlike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gallery, which shows thumbnail images, the slideshow will display each photo in a large size. However, the slideshow will display only one photo at a time, and cycle through all the photos in the order of ID.</a:t>
            </a:r>
          </a:p>
          <a:p>
            <a:pPr>
              <a:lnSpc>
                <a:spcPct val="115000"/>
              </a:lnSpc>
              <a:spcAft>
                <a:spcPts val="1000"/>
              </a:spcAft>
            </a:pPr>
            <a:r>
              <a:rPr lang="en-US" sz="2000" dirty="0" smtClean="0">
                <a:latin typeface="Segoe UI"/>
                <a:ea typeface="Times New Roman"/>
                <a:cs typeface="Times New Roman"/>
              </a:rPr>
              <a:t> You want to use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to create this slideshow because you want to cycle through the photos in the browser, without reloading the page each time. You also want to animate slide transitions and show a progress bar that illustrates the position of the current photo in the complete list. You will use </a:t>
            </a:r>
            <a:r>
              <a:rPr lang="en-US" sz="2000" dirty="0" err="1" smtClean="0">
                <a:latin typeface="Segoe UI"/>
                <a:ea typeface="Times New Roman"/>
                <a:cs typeface="Times New Roman"/>
              </a:rPr>
              <a:t>jQueryUI</a:t>
            </a:r>
            <a:r>
              <a:rPr lang="en-US" sz="2000" dirty="0" smtClean="0">
                <a:latin typeface="Segoe UI"/>
                <a:ea typeface="Times New Roman"/>
                <a:cs typeface="Times New Roman"/>
              </a:rPr>
              <a:t> to generate the progress bar.</a:t>
            </a:r>
          </a:p>
          <a:p>
            <a:pPr>
              <a:lnSpc>
                <a:spcPct val="115000"/>
              </a:lnSpc>
              <a:spcAft>
                <a:spcPts val="1000"/>
              </a:spcAft>
            </a:pPr>
            <a:r>
              <a:rPr lang="en-US" sz="2000" dirty="0" smtClean="0">
                <a:latin typeface="Segoe UI"/>
                <a:ea typeface="Times New Roman"/>
                <a:cs typeface="Times New Roman"/>
              </a:rPr>
              <a:t> Begin by importing a partially complete view that will display all photos simultaneously in the correct format. Then, change styles and add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code to the application to create your slideshow.</a:t>
            </a:r>
            <a:endParaRPr lang="en-US" sz="2000" dirty="0">
              <a:latin typeface="Segoe U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use of adding the two links to the _MainLayout.cshtml file in Task 1 of Exercise 2?
You added &lt;script&gt; tags to the _MainTemplate.cshtml file to enable jQueryUI. Is this the optimal location for this link?</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Rendering and Executing JavaScript Code</a:t>
            </a:r>
            <a:endParaRPr lang="en-US"/>
          </a:p>
        </p:txBody>
      </p:sp>
      <p:sp>
        <p:nvSpPr>
          <p:cNvPr id="3" name="Text Placeholder 2"/>
          <p:cNvSpPr>
            <a:spLocks noGrp="1"/>
          </p:cNvSpPr>
          <p:nvPr>
            <p:ph type="body" idx="1"/>
          </p:nvPr>
        </p:nvSpPr>
        <p:spPr/>
        <p:txBody>
          <a:bodyPr/>
          <a:lstStyle/>
          <a:p>
            <a:r>
              <a:rPr lang="en-US" dirty="0" smtClean="0"/>
              <a:t>Adding JavaScript Files
Calling JavaScript Procedures
JavaScript Libraries
Using Content Delivery Networks for JavaScript Libraries
Using the </a:t>
            </a:r>
            <a:r>
              <a:rPr lang="en-US" dirty="0" err="1" smtClean="0"/>
              <a:t>NuGet</a:t>
            </a:r>
            <a:r>
              <a:rPr lang="en-US" dirty="0" smtClean="0"/>
              <a:t> Tool to Add Packages
Demonstration: How to Use </a:t>
            </a:r>
            <a:r>
              <a:rPr lang="en-US" dirty="0" err="1" smtClean="0"/>
              <a:t>NuGet</a:t>
            </a:r>
            <a:r>
              <a:rPr lang="en-US" dirty="0" smtClean="0"/>
              <a:t> to Add a JavaScript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JavaScript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You can add JavaScript code to add interactive functionalities to </a:t>
            </a:r>
            <a:r>
              <a:rPr lang="en-US" sz="2400" b="0" dirty="0" err="1" smtClean="0">
                <a:latin typeface="Segoe"/>
                <a:ea typeface="Times New Roman"/>
                <a:cs typeface="Times New Roman"/>
              </a:rPr>
              <a:t>webpages</a:t>
            </a: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lvl="0">
              <a:lnSpc>
                <a:spcPct val="115000"/>
              </a:lnSpc>
              <a:spcBef>
                <a:spcPts val="0"/>
              </a:spcBef>
              <a:spcAft>
                <a:spcPts val="1000"/>
              </a:spcAft>
            </a:pPr>
            <a:endParaRPr lang="en-US" b="0" dirty="0" smtClean="0">
              <a:latin typeface="Segoe"/>
              <a:ea typeface="Times New Roman"/>
              <a:cs typeface="Times New Roman"/>
            </a:endParaRPr>
          </a:p>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Adding JavaScript code involves:</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Adding the JavaScript code to HTML</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Defining the JavaScript code in JavaScript files:</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You can define JavaScript code in a JavaScript file</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Reference the JavaScript file in multiple HTML files</a:t>
            </a:r>
          </a:p>
          <a:p>
            <a:pPr lvl="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endParaRPr lang="en-US" b="0" dirty="0"/>
          </a:p>
        </p:txBody>
      </p:sp>
      <p:sp>
        <p:nvSpPr>
          <p:cNvPr id="5" name="Rectangle 4"/>
          <p:cNvSpPr/>
          <p:nvPr/>
        </p:nvSpPr>
        <p:spPr>
          <a:xfrm>
            <a:off x="992221" y="1964987"/>
            <a:ext cx="7585723" cy="139012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script type="text/</a:t>
            </a:r>
            <a:r>
              <a:rPr lang="en-US" sz="1600" b="0" dirty="0" err="1">
                <a:latin typeface="Lucida Sans Unicode" pitchFamily="34" charset="0"/>
                <a:ea typeface="Times New Roman" panose="02020603050405020304" pitchFamily="18" charset="0"/>
                <a:cs typeface="Lucida Sans Unicode" pitchFamily="34" charset="0"/>
              </a:rPr>
              <a:t>javascript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function </a:t>
            </a:r>
            <a:r>
              <a:rPr lang="en-US" sz="1600" b="0" dirty="0" err="1">
                <a:latin typeface="Lucida Sans Unicode" pitchFamily="34" charset="0"/>
                <a:ea typeface="Times New Roman" panose="02020603050405020304" pitchFamily="18" charset="0"/>
                <a:cs typeface="Lucida Sans Unicode" pitchFamily="34" charset="0"/>
              </a:rPr>
              <a:t>HelloWorld</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alert('Hello World');</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    &lt;/script&gt;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JavaScript Procedures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call JavaScript functions by using script blocks: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Define the JavaScript function in a script block</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Reference the JavaScript file in HTML pages</a:t>
            </a:r>
          </a:p>
          <a:p>
            <a:pPr marL="498475" marR="0" lvl="1" indent="-265113">
              <a:lnSpc>
                <a:spcPct val="107000"/>
              </a:lnSpc>
              <a:spcBef>
                <a:spcPts val="0"/>
              </a:spcBef>
              <a:spcAft>
                <a:spcPts val="800"/>
              </a:spcAft>
            </a:pPr>
            <a:endParaRPr lang="en-US" sz="2600" b="0" dirty="0">
              <a:latin typeface="Segoe UI" pitchFamily="34" charset="0"/>
              <a:ea typeface="Segoe UI" pitchFamily="34" charset="0"/>
              <a:cs typeface="Segoe UI" pitchFamily="34" charset="0"/>
            </a:endParaRPr>
          </a:p>
          <a:p>
            <a:pPr marL="498475" marR="0" lvl="1" indent="-265113">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0" marR="0">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also use events to trigger JavaScript functions: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Use the </a:t>
            </a:r>
            <a:r>
              <a:rPr lang="en-US" sz="2400" dirty="0" err="1" smtClean="0">
                <a:latin typeface="Segoe UI" pitchFamily="34" charset="0"/>
                <a:ea typeface="Segoe UI" pitchFamily="34" charset="0"/>
                <a:cs typeface="Segoe UI" pitchFamily="34" charset="0"/>
              </a:rPr>
              <a:t>onclick</a:t>
            </a:r>
            <a:r>
              <a:rPr lang="en-US" sz="2400" b="0" dirty="0" smtClean="0">
                <a:latin typeface="Segoe UI" pitchFamily="34" charset="0"/>
                <a:ea typeface="Segoe UI" pitchFamily="34" charset="0"/>
                <a:cs typeface="Segoe UI" pitchFamily="34" charset="0"/>
              </a:rPr>
              <a:t> event to initiate the JavaScript function assigned to an HTML file</a:t>
            </a: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838200" y="2743200"/>
            <a:ext cx="6553200" cy="7848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&lt;script type="text/</a:t>
            </a:r>
            <a:r>
              <a:rPr lang="en-US" b="0" dirty="0" err="1">
                <a:latin typeface="Lucida Sans Unicode" pitchFamily="34" charset="0"/>
                <a:ea typeface="Times New Roman" panose="02020603050405020304" pitchFamily="18" charset="0"/>
                <a:cs typeface="Lucida Sans Unicode" pitchFamily="34" charset="0"/>
              </a:rPr>
              <a:t>javascript</a:t>
            </a:r>
            <a:r>
              <a:rPr lang="en-US" b="0" dirty="0">
                <a:latin typeface="Lucida Sans Unicode" pitchFamily="34" charset="0"/>
                <a:ea typeface="Times New Roman" panose="02020603050405020304" pitchFamily="18" charset="0"/>
                <a:cs typeface="Lucida Sans Unicode" pitchFamily="34" charset="0"/>
              </a:rPr>
              <a:t>"&gt;</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script&gt;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685800" y="5774525"/>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&lt;input type="button" value="Hello" </a:t>
            </a:r>
            <a:r>
              <a:rPr lang="en-US" b="0" dirty="0" err="1">
                <a:latin typeface="Lucida Sans Unicode" pitchFamily="34" charset="0"/>
                <a:ea typeface="Times New Roman" panose="02020603050405020304" pitchFamily="18" charset="0"/>
                <a:cs typeface="Lucida Sans Unicode" pitchFamily="34" charset="0"/>
              </a:rPr>
              <a:t>onclick</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JavaScript libraries:</a:t>
            </a:r>
          </a:p>
          <a:p>
            <a:pPr lvl="1"/>
            <a:r>
              <a:rPr lang="en-US" dirty="0" smtClean="0"/>
              <a:t>Help reduce the amount of code you need to write</a:t>
            </a:r>
          </a:p>
          <a:p>
            <a:pPr lvl="1"/>
            <a:r>
              <a:rPr lang="en-US" dirty="0" smtClean="0"/>
              <a:t>Help reduce the time taken to debug an application</a:t>
            </a:r>
          </a:p>
          <a:p>
            <a:pPr lvl="1"/>
            <a:r>
              <a:rPr lang="en-US" dirty="0" smtClean="0"/>
              <a:t>Help make web applications more interactive</a:t>
            </a:r>
          </a:p>
          <a:p>
            <a:pPr>
              <a:buNone/>
            </a:pPr>
            <a:r>
              <a:rPr lang="en-US" dirty="0" smtClean="0"/>
              <a:t>Some commonly used JavaScript libraries include:</a:t>
            </a:r>
          </a:p>
          <a:p>
            <a:pPr lvl="1"/>
            <a:r>
              <a:rPr lang="en-US" dirty="0" err="1" smtClean="0"/>
              <a:t>jQuery</a:t>
            </a:r>
            <a:endParaRPr lang="en-US" dirty="0" smtClean="0"/>
          </a:p>
          <a:p>
            <a:pPr lvl="1"/>
            <a:r>
              <a:rPr lang="en-US" dirty="0" err="1" smtClean="0"/>
              <a:t>jQuery</a:t>
            </a:r>
            <a:r>
              <a:rPr lang="en-US" dirty="0" smtClean="0"/>
              <a:t> UI</a:t>
            </a:r>
          </a:p>
          <a:p>
            <a:pPr lvl="1"/>
            <a:r>
              <a:rPr lang="en-US" dirty="0" err="1" smtClean="0"/>
              <a:t>jQuery</a:t>
            </a:r>
            <a:r>
              <a:rPr lang="en-US" dirty="0" smtClean="0"/>
              <a:t> Mobile</a:t>
            </a:r>
          </a:p>
          <a:p>
            <a:pPr lvl="1"/>
            <a:r>
              <a:rPr lang="en-US" dirty="0" err="1" smtClean="0"/>
              <a:t>jQuery</a:t>
            </a:r>
            <a:r>
              <a:rPr lang="en-US" dirty="0" smtClean="0"/>
              <a:t> Validation</a:t>
            </a:r>
          </a:p>
          <a:p>
            <a:pPr lvl="1"/>
            <a:r>
              <a:rPr lang="en-US" dirty="0" err="1" smtClean="0"/>
              <a:t>jQuery</a:t>
            </a:r>
            <a:r>
              <a:rPr lang="en-US" dirty="0" smtClean="0"/>
              <a:t> Cycle</a:t>
            </a:r>
          </a:p>
          <a:p>
            <a:pPr lvl="1"/>
            <a:r>
              <a:rPr lang="en-US" dirty="0" err="1" smtClean="0"/>
              <a:t>jQuery</a:t>
            </a:r>
            <a:r>
              <a:rPr lang="en-US" dirty="0" smtClean="0"/>
              <a:t> </a:t>
            </a:r>
            <a:r>
              <a:rPr lang="en-US" dirty="0" err="1" smtClean="0"/>
              <a:t>DataTables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058415a-357a-4ecc-a146-623aa31e9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Content Delivery Networks for 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Content Delivery Network (</a:t>
            </a:r>
            <a:r>
              <a:rPr lang="en-US" sz="2400" dirty="0" err="1" smtClean="0"/>
              <a:t>CDN</a:t>
            </a:r>
            <a:r>
              <a:rPr lang="en-US" sz="2400" dirty="0" smtClean="0"/>
              <a:t>):</a:t>
            </a:r>
          </a:p>
          <a:p>
            <a:pPr lvl="1"/>
            <a:r>
              <a:rPr lang="en-US" sz="2000" dirty="0" smtClean="0"/>
              <a:t>Is a group of geographically distributed servers</a:t>
            </a:r>
          </a:p>
          <a:p>
            <a:pPr lvl="1"/>
            <a:r>
              <a:rPr lang="en-US" sz="2000" dirty="0" smtClean="0"/>
              <a:t>Helps host contents for web applications</a:t>
            </a:r>
          </a:p>
          <a:p>
            <a:r>
              <a:rPr lang="en-US" sz="2400" dirty="0" smtClean="0"/>
              <a:t>Microsoft Ajax </a:t>
            </a:r>
            <a:r>
              <a:rPr lang="en-US" sz="2400" dirty="0" err="1" smtClean="0"/>
              <a:t>CDN</a:t>
            </a:r>
            <a:r>
              <a:rPr lang="en-US" sz="2400" dirty="0" smtClean="0"/>
              <a:t> hosts popular libraries such as: </a:t>
            </a:r>
          </a:p>
          <a:p>
            <a:pPr lvl="2"/>
            <a:r>
              <a:rPr lang="en-US" dirty="0" err="1" smtClean="0"/>
              <a:t>jQuery</a:t>
            </a:r>
            <a:r>
              <a:rPr lang="en-US" dirty="0" smtClean="0"/>
              <a:t> </a:t>
            </a:r>
          </a:p>
          <a:p>
            <a:pPr lvl="2"/>
            <a:r>
              <a:rPr lang="en-US" dirty="0" err="1" smtClean="0"/>
              <a:t>jQuery</a:t>
            </a:r>
            <a:r>
              <a:rPr lang="en-US" dirty="0" smtClean="0"/>
              <a:t> UI </a:t>
            </a:r>
          </a:p>
          <a:p>
            <a:pPr lvl="2"/>
            <a:r>
              <a:rPr lang="en-US" dirty="0" err="1" smtClean="0"/>
              <a:t>jQuery</a:t>
            </a:r>
            <a:r>
              <a:rPr lang="en-US" dirty="0" smtClean="0"/>
              <a:t> Mobile </a:t>
            </a:r>
          </a:p>
          <a:p>
            <a:pPr lvl="2"/>
            <a:r>
              <a:rPr lang="en-US" dirty="0" err="1" smtClean="0"/>
              <a:t>jQuery</a:t>
            </a:r>
            <a:r>
              <a:rPr lang="en-US" dirty="0" smtClean="0"/>
              <a:t> Validation </a:t>
            </a:r>
          </a:p>
          <a:p>
            <a:pPr lvl="2"/>
            <a:r>
              <a:rPr lang="en-US" dirty="0" err="1" smtClean="0"/>
              <a:t>jQuery</a:t>
            </a:r>
            <a:r>
              <a:rPr lang="en-US" dirty="0" smtClean="0"/>
              <a:t> Cycle </a:t>
            </a:r>
          </a:p>
          <a:p>
            <a:pPr lvl="2"/>
            <a:r>
              <a:rPr lang="en-US" dirty="0" err="1" smtClean="0"/>
              <a:t>jQuery</a:t>
            </a:r>
            <a:r>
              <a:rPr lang="en-US" dirty="0" smtClean="0"/>
              <a:t> </a:t>
            </a:r>
            <a:r>
              <a:rPr lang="en-US" dirty="0" err="1" smtClean="0"/>
              <a:t>DataTables</a:t>
            </a:r>
            <a:r>
              <a:rPr lang="en-US" dirty="0" smtClean="0"/>
              <a:t> </a:t>
            </a:r>
          </a:p>
          <a:p>
            <a:pPr lvl="2"/>
            <a:r>
              <a:rPr lang="en-US" dirty="0" smtClean="0"/>
              <a:t>Ajax Control Toolkit </a:t>
            </a:r>
          </a:p>
          <a:p>
            <a:pPr lvl="2"/>
            <a:r>
              <a:rPr lang="en-US" dirty="0" smtClean="0"/>
              <a:t>ASP.NET Ajax</a:t>
            </a:r>
          </a:p>
          <a:p>
            <a:pPr lvl="2"/>
            <a:r>
              <a:rPr lang="en-US" dirty="0" smtClean="0"/>
              <a:t>ASP.NET </a:t>
            </a:r>
            <a:r>
              <a:rPr lang="en-US" dirty="0" err="1" smtClean="0"/>
              <a:t>MVC</a:t>
            </a:r>
            <a:r>
              <a:rPr lang="en-US" dirty="0" smtClean="0"/>
              <a:t> JavaScript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d37fb4f-ec77-48ca-942b-679e182f8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NuGet Tool to Add Packages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171450"/>
            <a:r>
              <a:rPr lang="en-US" dirty="0" err="1" smtClean="0"/>
              <a:t>NuGet</a:t>
            </a:r>
            <a:r>
              <a:rPr lang="en-US" dirty="0" smtClean="0"/>
              <a:t> packages help add JavaScript libraries to your web application</a:t>
            </a:r>
          </a:p>
          <a:p>
            <a:endParaRPr lang="en-US" dirty="0" smtClean="0"/>
          </a:p>
          <a:p>
            <a:pPr marL="342900" indent="-171450"/>
            <a:r>
              <a:rPr lang="en-US" dirty="0" smtClean="0"/>
              <a:t>While using Microsoft Visual Studio </a:t>
            </a:r>
            <a:r>
              <a:rPr lang="en-US" dirty="0" smtClean="0"/>
              <a:t>2013, </a:t>
            </a:r>
            <a:r>
              <a:rPr lang="en-US" dirty="0" smtClean="0"/>
              <a:t>you can:</a:t>
            </a:r>
          </a:p>
          <a:p>
            <a:pPr lvl="2"/>
            <a:r>
              <a:rPr lang="en-US" sz="2400" dirty="0" smtClean="0"/>
              <a:t>Search for a </a:t>
            </a:r>
            <a:r>
              <a:rPr lang="en-US" sz="2400" dirty="0" err="1" smtClean="0"/>
              <a:t>NuGet</a:t>
            </a:r>
            <a:r>
              <a:rPr lang="en-US" sz="2400" dirty="0" smtClean="0"/>
              <a:t> package in the </a:t>
            </a:r>
            <a:r>
              <a:rPr lang="en-US" sz="2400" dirty="0" err="1" smtClean="0"/>
              <a:t>Nuget</a:t>
            </a:r>
            <a:r>
              <a:rPr lang="en-US" sz="2400" dirty="0" smtClean="0"/>
              <a:t> Store</a:t>
            </a:r>
          </a:p>
          <a:p>
            <a:pPr lvl="2"/>
            <a:r>
              <a:rPr lang="en-US" sz="2400" dirty="0" smtClean="0"/>
              <a:t>Select the package that you want to use</a:t>
            </a:r>
          </a:p>
          <a:p>
            <a:pPr lvl="2"/>
            <a:r>
              <a:rPr lang="en-US" sz="2400" dirty="0" smtClean="0"/>
              <a:t>On the Manage </a:t>
            </a:r>
            <a:r>
              <a:rPr lang="en-US" sz="2400" dirty="0" err="1" smtClean="0"/>
              <a:t>Nuget</a:t>
            </a:r>
            <a:r>
              <a:rPr lang="en-US" sz="2400" dirty="0" smtClean="0"/>
              <a:t> Packages page, click </a:t>
            </a:r>
            <a:r>
              <a:rPr lang="en-US" sz="2400" b="1" dirty="0" smtClean="0"/>
              <a:t>Install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b8dc8a8-2bec-43da-808c-c753db8c3f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NuGet to Add a JavaScript Library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the </a:t>
            </a:r>
            <a:r>
              <a:rPr lang="en-US" dirty="0" err="1" smtClean="0"/>
              <a:t>jQueryUI</a:t>
            </a:r>
            <a:r>
              <a:rPr lang="en-US" dirty="0" smtClean="0"/>
              <a:t> package by using </a:t>
            </a:r>
            <a:r>
              <a:rPr lang="en-US" b="1" dirty="0" err="1" smtClean="0"/>
              <a:t>NuGet</a:t>
            </a:r>
            <a:r>
              <a:rPr lang="en-US" b="1" dirty="0" smtClean="0"/>
              <a:t> Package Manager</a:t>
            </a:r>
            <a:endParaRPr lang="en-US" dirty="0" smtClean="0"/>
          </a:p>
          <a:p>
            <a:pPr marL="746125" lvl="1" indent="-457200">
              <a:buFont typeface="+mj-lt"/>
              <a:buAutoNum type="arabicPeriod"/>
            </a:pPr>
            <a:r>
              <a:rPr lang="en-US" dirty="0" smtClean="0"/>
              <a:t>Locate the supporting files for the package in your application</a:t>
            </a:r>
          </a:p>
          <a:p>
            <a:pPr marL="746125" lvl="1" indent="-457200">
              <a:buFont typeface="+mj-lt"/>
              <a:buAutoNum type="arabicPeriod"/>
            </a:pPr>
            <a:r>
              <a:rPr lang="en-US" dirty="0" smtClean="0"/>
              <a:t>Link to a script file in a template view</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27</TotalTime>
  <Words>2996</Words>
  <Application>Microsoft Office PowerPoint</Application>
  <PresentationFormat>On-screen Show (4:3)</PresentationFormat>
  <Paragraphs>342</Paragraphs>
  <Slides>23</Slides>
  <Notes>23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Segoe UI</vt:lpstr>
      <vt:lpstr>Arial</vt:lpstr>
      <vt:lpstr>Wingdings</vt:lpstr>
      <vt:lpstr>Segoe Light</vt:lpstr>
      <vt:lpstr>Courier New</vt:lpstr>
      <vt:lpstr>Lucida Sans Unicode</vt:lpstr>
      <vt:lpstr>Times New Roman</vt:lpstr>
      <vt:lpstr>Verdana</vt:lpstr>
      <vt:lpstr>Calibri</vt:lpstr>
      <vt:lpstr>Segoe</vt:lpstr>
      <vt:lpstr>Itucation_master_MS</vt:lpstr>
      <vt:lpstr>Module10</vt:lpstr>
      <vt:lpstr>Module Overview</vt:lpstr>
      <vt:lpstr>Lesson 1: Rendering and Executing JavaScript Code</vt:lpstr>
      <vt:lpstr>Adding JavaScript Files</vt:lpstr>
      <vt:lpstr>Calling JavaScript Procedures</vt:lpstr>
      <vt:lpstr>JavaScript Libraries</vt:lpstr>
      <vt:lpstr>Using Content Delivery Networks for JavaScript Libraries</vt:lpstr>
      <vt:lpstr>Using the NuGet Tool to Add Packages</vt:lpstr>
      <vt:lpstr>Demonstration: How to Use NuGet to Add a JavaScript Library</vt:lpstr>
      <vt:lpstr>PowerPoint Presentation</vt:lpstr>
      <vt:lpstr>PowerPoint Presentation</vt:lpstr>
      <vt:lpstr>Lesson 2: Using jQuery and jQueryUI</vt:lpstr>
      <vt:lpstr>Introduction to jQuery</vt:lpstr>
      <vt:lpstr>Linking to jQuery Libraries</vt:lpstr>
      <vt:lpstr>Accessing HTML Elements by Using jQuery</vt:lpstr>
      <vt:lpstr>Modifying HTML Elements by Using jQuery</vt:lpstr>
      <vt:lpstr>Calling a Web Service by Using jQuery</vt:lpstr>
      <vt:lpstr>Using the ajax Function</vt:lpstr>
      <vt:lpstr>Introduction to jQueryUI</vt:lpstr>
      <vt:lpstr>Lab: Using JavaScript and jQuery for Responsive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karthi</dc:creator>
  <cp:lastModifiedBy>Jens Lindhardt</cp:lastModifiedBy>
  <cp:revision>9</cp:revision>
  <dcterms:created xsi:type="dcterms:W3CDTF">2013-05-21T10:06:42Z</dcterms:created>
  <dcterms:modified xsi:type="dcterms:W3CDTF">2015-03-27T07:41:19Z</dcterms:modified>
</cp:coreProperties>
</file>