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73" r:id="rId1"/>
  </p:sldMasterIdLst>
  <p:notesMasterIdLst>
    <p:notesMasterId r:id="rId2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3" r:id="rId15"/>
    <p:sldId id="274" r:id="rId16"/>
    <p:sldId id="275" r:id="rId17"/>
    <p:sldId id="276" r:id="rId18"/>
    <p:sldId id="269" r:id="rId19"/>
    <p:sldId id="270" r:id="rId20"/>
    <p:sldId id="271" r:id="rId21"/>
    <p:sldId id="272" r:id="rId22"/>
  </p:sldIdLst>
  <p:sldSz cx="9144000" cy="6858000" type="screen4x3"/>
  <p:notesSz cx="6858000" cy="9144000"/>
  <p:embeddedFontLst>
    <p:embeddedFont>
      <p:font typeface="Segoe UI" panose="020B0502040204020203" pitchFamily="34" charset="0"/>
      <p:regular r:id="rId24"/>
      <p:bold r:id="rId25"/>
      <p:italic r:id="rId26"/>
      <p:boldItalic r:id="rId27"/>
    </p:embeddedFont>
    <p:embeddedFont>
      <p:font typeface="Lucida Sans Unicode" panose="020B0602030504020204" pitchFamily="34" charset="0"/>
      <p:regular r:id="rId28"/>
    </p:embeddedFont>
    <p:embeddedFont>
      <p:font typeface="Arial Unicode MS" panose="020B0604020202020204" pitchFamily="34" charset="-128"/>
      <p:regular r:id="rId29"/>
    </p:embeddedFont>
    <p:embeddedFont>
      <p:font typeface="Calibri" panose="020F0502020204030204" pitchFamily="34" charset="0"/>
      <p:regular r:id="rId30"/>
      <p:bold r:id="rId31"/>
      <p:italic r:id="rId32"/>
      <p:boldItalic r:id="rId33"/>
    </p:embeddedFont>
    <p:embeddedFont>
      <p:font typeface="Verdana" panose="020B0604030504040204" pitchFamily="34" charset="0"/>
      <p:regular r:id="rId34"/>
      <p:bold r:id="rId35"/>
      <p:italic r:id="rId36"/>
      <p:boldItalic r:id="rId37"/>
    </p:embeddedFont>
    <p:embeddedFont>
      <p:font typeface="Segoe Light" panose="020B0604020202020204" charset="0"/>
      <p:regular r:id="rId38"/>
      <p:italic r:id="rId39"/>
    </p:embeddedFont>
  </p:embeddedFontLst>
  <p:custDataLst>
    <p:tags r:id="rId40"/>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58968" autoAdjust="0"/>
  </p:normalViewPr>
  <p:slideViewPr>
    <p:cSldViewPr>
      <p:cViewPr varScale="1">
        <p:scale>
          <a:sx n="35" d="100"/>
          <a:sy n="35" d="100"/>
        </p:scale>
        <p:origin x="1364" y="40"/>
      </p:cViewPr>
      <p:guideLst>
        <p:guide orient="horz" pos="2160"/>
        <p:guide pos="2880"/>
      </p:guideLst>
    </p:cSldViewPr>
  </p:slideViewPr>
  <p:notesTextViewPr>
    <p:cViewPr>
      <p:scale>
        <a:sx n="75" d="100"/>
        <a:sy n="75" d="100"/>
      </p:scale>
      <p:origin x="0" y="0"/>
    </p:cViewPr>
  </p:notesTextViewPr>
  <p:notesViewPr>
    <p:cSldViewPr>
      <p:cViewPr varScale="1">
        <p:scale>
          <a:sx n="70" d="100"/>
          <a:sy n="70" d="100"/>
        </p:scale>
        <p:origin x="3240"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9" Type="http://schemas.openxmlformats.org/officeDocument/2006/relationships/font" Target="fonts/font16.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11.fntdata"/><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font" Target="fonts/font10.fntdata"/><Relationship Id="rId38" Type="http://schemas.openxmlformats.org/officeDocument/2006/relationships/font" Target="fonts/font15.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font" Target="fonts/font9.fntdata"/><Relationship Id="rId37" Type="http://schemas.openxmlformats.org/officeDocument/2006/relationships/font" Target="fonts/font14.fntdata"/><Relationship Id="rId40"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36" Type="http://schemas.openxmlformats.org/officeDocument/2006/relationships/font" Target="fonts/font13.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8.fntdata"/><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font" Target="fonts/font12.fntdata"/><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DB20FB6-FD27-45A8-A6BC-A1E9517D7014}" type="datetimeFigureOut">
              <a:rPr lang="en-US" smtClean="0"/>
              <a:pPr/>
              <a:t>3/30/2015</a:t>
            </a:fld>
            <a:endParaRPr lang="en-US"/>
          </a:p>
        </p:txBody>
      </p:sp>
      <p:sp>
        <p:nvSpPr>
          <p:cNvPr id="4" name="Slide Image Placeholder 3"/>
          <p:cNvSpPr>
            <a:spLocks noGrp="1" noRot="1" noChangeAspect="1"/>
          </p:cNvSpPr>
          <p:nvPr>
            <p:ph type="sldImg" idx="2"/>
          </p:nvPr>
        </p:nvSpPr>
        <p:spPr>
          <a:xfrm>
            <a:off x="4325111" y="73151"/>
            <a:ext cx="2468880" cy="185166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310895" y="2093976"/>
            <a:ext cx="6153911" cy="66040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4CE851C-8CE8-46F2-B87A-116D17D3502C}" type="slidenum">
              <a:rPr lang="en-US" smtClean="0"/>
              <a:pPr/>
              <a:t>‹#›</a:t>
            </a:fld>
            <a:endParaRPr lang="en-US"/>
          </a:p>
        </p:txBody>
      </p:sp>
    </p:spTree>
    <p:extLst>
      <p:ext uri="{BB962C8B-B14F-4D97-AF65-F5344CB8AC3E}">
        <p14:creationId xmlns:p14="http://schemas.microsoft.com/office/powerpoint/2010/main" val="17972774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E4CE851C-8CE8-46F2-B87A-116D17D3502C}" type="slidenum">
              <a:rPr lang="en-US" smtClean="0"/>
              <a:pPr/>
              <a:t>1</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12: Building a Resilient ASP.NET MVC 4 Web Application</a:t>
            </a:r>
            <a:endParaRPr lang="en-US" sz="1200" b="1">
              <a:solidFill>
                <a:srgbClr val="336699"/>
              </a:solidFill>
              <a:latin typeface="Arial"/>
            </a:endParaRPr>
          </a:p>
        </p:txBody>
      </p:sp>
    </p:spTree>
    <p:extLst>
      <p:ext uri="{BB962C8B-B14F-4D97-AF65-F5344CB8AC3E}">
        <p14:creationId xmlns:p14="http://schemas.microsoft.com/office/powerpoint/2010/main" val="12774940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5"/>
            <a:ext cx="6153911" cy="6604000"/>
          </a:xfrm>
        </p:spPr>
        <p:txBody>
          <a:bodyPr>
            <a:noAutofit/>
          </a:bodyPr>
          <a:lstStyle/>
          <a:p>
            <a:pPr>
              <a:lnSpc>
                <a:spcPct val="115000"/>
              </a:lnSpc>
              <a:spcAft>
                <a:spcPts val="1000"/>
              </a:spcAft>
            </a:pPr>
            <a:r>
              <a:rPr lang="en-US" sz="1000" b="1">
                <a:latin typeface="Arial"/>
                <a:ea typeface="Calibri"/>
                <a:cs typeface="Times New Roman"/>
              </a:rPr>
              <a:t>Question</a:t>
            </a:r>
            <a:r>
              <a:rPr lang="en-US" sz="1000">
                <a:latin typeface="Arial"/>
                <a:ea typeface="Calibri"/>
                <a:cs typeface="Times New Roman"/>
              </a:rPr>
              <a:t>: Consider that you have a web server that contains multiple web servers. You want to allow users to access the same state information for all the web servers that they access. In this case, which state storage mode should you used?</a:t>
            </a:r>
          </a:p>
          <a:p>
            <a:pPr>
              <a:lnSpc>
                <a:spcPct val="115000"/>
              </a:lnSpc>
              <a:spcAft>
                <a:spcPts val="1000"/>
              </a:spcAft>
            </a:pPr>
            <a:r>
              <a:rPr lang="en-US" sz="1000" b="1">
                <a:latin typeface="Arial"/>
                <a:ea typeface="Calibri"/>
                <a:cs typeface="Times New Roman"/>
              </a:rPr>
              <a:t>Answer</a:t>
            </a:r>
            <a:r>
              <a:rPr lang="en-US" sz="1000">
                <a:latin typeface="Arial"/>
                <a:ea typeface="Calibri"/>
                <a:cs typeface="Times New Roman"/>
              </a:rPr>
              <a:t>: In this case, you can use the StateServer or SQLServer mode.</a:t>
            </a:r>
          </a:p>
          <a:p>
            <a:pPr>
              <a:lnSpc>
                <a:spcPct val="115000"/>
              </a:lnSpc>
              <a:spcAft>
                <a:spcPts val="1000"/>
              </a:spcAft>
            </a:pPr>
            <a:r>
              <a:rPr lang="en-US" sz="1000">
                <a:latin typeface="Arial"/>
                <a:ea typeface="Calibri"/>
                <a:cs typeface="Times New Roman"/>
              </a:rPr>
              <a:t>You can access the session information by using the </a:t>
            </a:r>
            <a:r>
              <a:rPr lang="en-US" sz="1000" b="1">
                <a:latin typeface="Arial"/>
                <a:ea typeface="Calibri"/>
                <a:cs typeface="Times New Roman"/>
              </a:rPr>
              <a:t>TempData</a:t>
            </a:r>
            <a:r>
              <a:rPr lang="en-US" sz="1000">
                <a:latin typeface="Arial"/>
                <a:ea typeface="Calibri"/>
                <a:cs typeface="Times New Roman"/>
              </a:rPr>
              <a:t> object, rather than accessing information directly by using the </a:t>
            </a:r>
            <a:r>
              <a:rPr lang="en-US" sz="1000" b="1">
                <a:latin typeface="Arial"/>
                <a:ea typeface="Calibri"/>
                <a:cs typeface="Times New Roman"/>
              </a:rPr>
              <a:t>Session</a:t>
            </a:r>
            <a:r>
              <a:rPr lang="en-US" sz="1000">
                <a:latin typeface="Arial"/>
                <a:ea typeface="Calibri"/>
                <a:cs typeface="Times New Roman"/>
              </a:rPr>
              <a:t> object. </a:t>
            </a:r>
          </a:p>
        </p:txBody>
      </p:sp>
      <p:sp>
        <p:nvSpPr>
          <p:cNvPr id="4" name="Slide Number Placeholder 3"/>
          <p:cNvSpPr>
            <a:spLocks noGrp="1"/>
          </p:cNvSpPr>
          <p:nvPr>
            <p:ph type="sldNum" sz="quarter" idx="10"/>
          </p:nvPr>
        </p:nvSpPr>
        <p:spPr/>
        <p:txBody>
          <a:bodyPr/>
          <a:lstStyle/>
          <a:p>
            <a:fld id="{E4CE851C-8CE8-46F2-B87A-116D17D3502C}" type="slidenum">
              <a:rPr lang="en-US" smtClean="0"/>
              <a:pPr/>
              <a:t>10</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12: Building a Resilient ASP.NET MVC 4 Web Application</a:t>
            </a:r>
            <a:endParaRPr lang="en-US" sz="1200" b="1">
              <a:solidFill>
                <a:srgbClr val="336699"/>
              </a:solidFill>
              <a:latin typeface="Arial"/>
            </a:endParaRPr>
          </a:p>
        </p:txBody>
      </p:sp>
    </p:spTree>
    <p:extLst>
      <p:ext uri="{BB962C8B-B14F-4D97-AF65-F5344CB8AC3E}">
        <p14:creationId xmlns:p14="http://schemas.microsoft.com/office/powerpoint/2010/main" val="2863500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a:latin typeface="Arial"/>
                <a:ea typeface="Calibri"/>
                <a:cs typeface="Times New Roman"/>
              </a:rPr>
              <a:t> </a:t>
            </a:r>
            <a:r>
              <a:rPr lang="en-US" sz="1000" b="1">
                <a:latin typeface="Arial"/>
                <a:ea typeface="Calibri"/>
                <a:cs typeface="Times New Roman"/>
              </a:rPr>
              <a:t>Question</a:t>
            </a:r>
            <a:r>
              <a:rPr lang="en-US" sz="1000">
                <a:latin typeface="Arial"/>
                <a:ea typeface="Calibri"/>
                <a:cs typeface="Times New Roman"/>
              </a:rPr>
              <a:t>: Which tool should you install before using the SQLServer mode? </a:t>
            </a:r>
          </a:p>
          <a:p>
            <a:pPr>
              <a:lnSpc>
                <a:spcPct val="115000"/>
              </a:lnSpc>
              <a:spcAft>
                <a:spcPts val="1000"/>
              </a:spcAft>
            </a:pPr>
            <a:r>
              <a:rPr lang="en-US" sz="1000" b="1">
                <a:latin typeface="Arial"/>
                <a:ea typeface="Calibri"/>
                <a:cs typeface="Times New Roman"/>
              </a:rPr>
              <a:t>Answer</a:t>
            </a:r>
            <a:r>
              <a:rPr lang="en-US" sz="1000">
                <a:latin typeface="Arial"/>
                <a:ea typeface="Calibri"/>
                <a:cs typeface="Times New Roman"/>
              </a:rPr>
              <a:t>: You need to install the aspnet_regsql.exe tool before using the SQLServer mode.</a:t>
            </a:r>
          </a:p>
          <a:p>
            <a:pPr>
              <a:lnSpc>
                <a:spcPct val="115000"/>
              </a:lnSpc>
              <a:spcAft>
                <a:spcPts val="1000"/>
              </a:spcAft>
            </a:pPr>
            <a:r>
              <a:rPr lang="en-US" sz="1000">
                <a:latin typeface="Arial"/>
                <a:ea typeface="Calibri"/>
                <a:cs typeface="Times New Roman"/>
              </a:rPr>
              <a:t>You can mention that the StateServer and SQLServer modes store session information outside IIS, for better performance.</a:t>
            </a:r>
          </a:p>
        </p:txBody>
      </p:sp>
      <p:sp>
        <p:nvSpPr>
          <p:cNvPr id="4" name="Slide Number Placeholder 3"/>
          <p:cNvSpPr>
            <a:spLocks noGrp="1"/>
          </p:cNvSpPr>
          <p:nvPr>
            <p:ph type="sldNum" sz="quarter" idx="10"/>
          </p:nvPr>
        </p:nvSpPr>
        <p:spPr/>
        <p:txBody>
          <a:bodyPr/>
          <a:lstStyle/>
          <a:p>
            <a:fld id="{E4CE851C-8CE8-46F2-B87A-116D17D3502C}" type="slidenum">
              <a:rPr lang="en-US" smtClean="0"/>
              <a:pPr/>
              <a:t>11</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12: Building a Resilient ASP.NET MVC 4 Web Application</a:t>
            </a:r>
            <a:endParaRPr lang="en-US" sz="1200" b="1">
              <a:solidFill>
                <a:srgbClr val="336699"/>
              </a:solidFill>
              <a:latin typeface="Arial"/>
            </a:endParaRPr>
          </a:p>
        </p:txBody>
      </p:sp>
    </p:spTree>
    <p:extLst>
      <p:ext uri="{BB962C8B-B14F-4D97-AF65-F5344CB8AC3E}">
        <p14:creationId xmlns:p14="http://schemas.microsoft.com/office/powerpoint/2010/main" val="34994923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5"/>
            <a:ext cx="6153911" cy="6604000"/>
          </a:xfrm>
        </p:spPr>
        <p:txBody>
          <a:bodyPr>
            <a:noAutofit/>
          </a:bodyPr>
          <a:lstStyle/>
          <a:p>
            <a:pPr>
              <a:lnSpc>
                <a:spcPct val="115000"/>
              </a:lnSpc>
              <a:spcAft>
                <a:spcPts val="1000"/>
              </a:spcAft>
            </a:pPr>
            <a:r>
              <a:rPr lang="en-US" sz="1000" b="1">
                <a:latin typeface="Arial"/>
                <a:ea typeface="Calibri"/>
                <a:cs typeface="Times New Roman"/>
              </a:rPr>
              <a:t>Question</a:t>
            </a:r>
            <a:r>
              <a:rPr lang="en-US" sz="1000">
                <a:latin typeface="Arial"/>
                <a:ea typeface="Calibri"/>
                <a:cs typeface="Times New Roman"/>
              </a:rPr>
              <a:t>: When should you implement the </a:t>
            </a:r>
            <a:r>
              <a:rPr lang="en-US" sz="1000" b="1">
                <a:latin typeface="Arial"/>
                <a:ea typeface="Calibri"/>
                <a:cs typeface="Times New Roman"/>
              </a:rPr>
              <a:t>IPartitionResolver </a:t>
            </a:r>
            <a:r>
              <a:rPr lang="en-US" sz="1000">
                <a:latin typeface="Arial"/>
                <a:ea typeface="Calibri"/>
                <a:cs typeface="Times New Roman"/>
              </a:rPr>
              <a:t>interface?</a:t>
            </a:r>
          </a:p>
          <a:p>
            <a:pPr>
              <a:lnSpc>
                <a:spcPct val="115000"/>
              </a:lnSpc>
              <a:spcAft>
                <a:spcPts val="1000"/>
              </a:spcAft>
            </a:pPr>
            <a:r>
              <a:rPr lang="en-US" sz="1000" b="1">
                <a:latin typeface="Arial"/>
                <a:ea typeface="Calibri"/>
                <a:cs typeface="Times New Roman"/>
              </a:rPr>
              <a:t>Answer</a:t>
            </a:r>
            <a:r>
              <a:rPr lang="en-US" sz="1000">
                <a:latin typeface="Arial"/>
                <a:ea typeface="Calibri"/>
                <a:cs typeface="Times New Roman"/>
              </a:rPr>
              <a:t>: You can implement the </a:t>
            </a:r>
            <a:r>
              <a:rPr lang="en-US" sz="1000" b="1">
                <a:latin typeface="Arial"/>
                <a:ea typeface="Calibri"/>
                <a:cs typeface="Times New Roman"/>
              </a:rPr>
              <a:t>IPartitionResolver</a:t>
            </a:r>
            <a:r>
              <a:rPr lang="en-US" sz="1000">
                <a:latin typeface="Arial"/>
                <a:ea typeface="Calibri"/>
                <a:cs typeface="Times New Roman"/>
              </a:rPr>
              <a:t> interface if you want to allow multiple SQL Server databases or multiple state servers to handle the session state of a web application. </a:t>
            </a:r>
          </a:p>
          <a:p>
            <a:pPr>
              <a:lnSpc>
                <a:spcPct val="115000"/>
              </a:lnSpc>
              <a:spcAft>
                <a:spcPts val="1000"/>
              </a:spcAft>
            </a:pPr>
            <a:r>
              <a:rPr lang="en-US" sz="1000">
                <a:latin typeface="Arial"/>
                <a:ea typeface="Calibri"/>
                <a:cs typeface="Times New Roman"/>
              </a:rPr>
              <a:t>You can mention that by default, all sessions save data on a single state server or SQL Server database. </a:t>
            </a:r>
          </a:p>
          <a:p>
            <a:pPr>
              <a:lnSpc>
                <a:spcPct val="115000"/>
              </a:lnSpc>
              <a:spcAft>
                <a:spcPts val="1000"/>
              </a:spcAft>
            </a:pPr>
            <a:r>
              <a:rPr lang="en-US" sz="1000">
                <a:latin typeface="Arial"/>
                <a:ea typeface="Calibri"/>
                <a:cs typeface="Times New Roman"/>
              </a:rPr>
              <a:t>You can also mention that the partition resolver handles the connection string provided to the state engine. You need not specify this information in the Web.config file. </a:t>
            </a:r>
          </a:p>
        </p:txBody>
      </p:sp>
      <p:sp>
        <p:nvSpPr>
          <p:cNvPr id="4" name="Slide Number Placeholder 3"/>
          <p:cNvSpPr>
            <a:spLocks noGrp="1"/>
          </p:cNvSpPr>
          <p:nvPr>
            <p:ph type="sldNum" sz="quarter" idx="10"/>
          </p:nvPr>
        </p:nvSpPr>
        <p:spPr/>
        <p:txBody>
          <a:bodyPr/>
          <a:lstStyle/>
          <a:p>
            <a:fld id="{E4CE851C-8CE8-46F2-B87A-116D17D3502C}" type="slidenum">
              <a:rPr lang="en-US" smtClean="0"/>
              <a:pPr/>
              <a:t>12</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12: Building a Resilient ASP.NET MVC 4 Web Application</a:t>
            </a:r>
            <a:endParaRPr lang="en-US" sz="1200" b="1">
              <a:solidFill>
                <a:srgbClr val="336699"/>
              </a:solidFill>
              <a:latin typeface="Arial"/>
            </a:endParaRPr>
          </a:p>
        </p:txBody>
      </p:sp>
    </p:spTree>
    <p:extLst>
      <p:ext uri="{BB962C8B-B14F-4D97-AF65-F5344CB8AC3E}">
        <p14:creationId xmlns:p14="http://schemas.microsoft.com/office/powerpoint/2010/main" val="20312842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dirty="0">
                <a:latin typeface="Arial"/>
                <a:ea typeface="Calibri"/>
                <a:cs typeface="Times New Roman"/>
              </a:rPr>
              <a:t> Although this demonstration illustrates saving preferences in session state,</a:t>
            </a:r>
            <a:r>
              <a:rPr lang="en-US" sz="1000" b="1" dirty="0">
                <a:latin typeface="Arial"/>
                <a:ea typeface="Calibri"/>
                <a:cs typeface="Times New Roman"/>
              </a:rPr>
              <a:t> </a:t>
            </a:r>
            <a:r>
              <a:rPr lang="en-US" sz="1000" dirty="0">
                <a:latin typeface="Arial"/>
                <a:ea typeface="Calibri"/>
                <a:cs typeface="Times New Roman"/>
              </a:rPr>
              <a:t>the demonstration does not adhere to coding best practices because colors are hard-coded into the controller file. In a more complete solution, the code would set the </a:t>
            </a:r>
            <a:r>
              <a:rPr lang="en-US" sz="1000" b="1" dirty="0">
                <a:latin typeface="Arial"/>
                <a:ea typeface="Calibri"/>
                <a:cs typeface="Times New Roman"/>
              </a:rPr>
              <a:t>class</a:t>
            </a:r>
            <a:r>
              <a:rPr lang="en-US" sz="1000" dirty="0">
                <a:latin typeface="Arial"/>
                <a:ea typeface="Calibri"/>
                <a:cs typeface="Times New Roman"/>
              </a:rPr>
              <a:t> attribute of the </a:t>
            </a:r>
            <a:r>
              <a:rPr lang="en-US" sz="1000" b="1" dirty="0">
                <a:latin typeface="Arial"/>
                <a:ea typeface="Calibri"/>
                <a:cs typeface="Times New Roman"/>
              </a:rPr>
              <a:t>BODY</a:t>
            </a:r>
            <a:r>
              <a:rPr lang="en-US" sz="1000" dirty="0">
                <a:latin typeface="Arial"/>
                <a:ea typeface="Calibri"/>
                <a:cs typeface="Times New Roman"/>
              </a:rPr>
              <a:t> element. This would enable you to create classes in the site style sheet with the correct colors. In this way, you can resolve concerns accurately. If time permits, you can discuss these issues with the students. You can enable users to set a preferred background color for the Operas web application by using the controller actions.</a:t>
            </a:r>
          </a:p>
          <a:p>
            <a:pPr>
              <a:lnSpc>
                <a:spcPct val="115000"/>
              </a:lnSpc>
              <a:spcAft>
                <a:spcPts val="1000"/>
              </a:spcAft>
            </a:pPr>
            <a:r>
              <a:rPr lang="en-US" sz="1000" b="1" dirty="0">
                <a:latin typeface="Arial"/>
                <a:ea typeface="Calibri"/>
                <a:cs typeface="Times New Roman"/>
              </a:rPr>
              <a:t>Preparation Steps</a:t>
            </a:r>
            <a:endParaRPr lang="en-US" sz="1000" dirty="0">
              <a:latin typeface="Arial"/>
              <a:ea typeface="Calibri"/>
              <a:cs typeface="Times New Roman"/>
            </a:endParaRPr>
          </a:p>
          <a:p>
            <a:pPr marL="342900" marR="0" lvl="0" indent="-342900">
              <a:lnSpc>
                <a:spcPct val="115000"/>
              </a:lnSpc>
              <a:spcBef>
                <a:spcPts val="0"/>
              </a:spcBef>
              <a:spcAft>
                <a:spcPts val="995"/>
              </a:spcAft>
              <a:buFont typeface="+mj-lt"/>
              <a:buAutoNum type="arabicPeriod"/>
            </a:pPr>
            <a:r>
              <a:rPr lang="en-US" sz="1000" dirty="0" smtClean="0">
                <a:latin typeface="Arial"/>
                <a:ea typeface="Times New Roman"/>
                <a:cs typeface="Segoe UI"/>
              </a:rPr>
              <a:t>Log on to the virtual machine, </a:t>
            </a:r>
            <a:r>
              <a:rPr lang="en-US" sz="1000" b="1" dirty="0" smtClean="0">
                <a:latin typeface="Arial"/>
                <a:ea typeface="Times New Roman"/>
                <a:cs typeface="Times New Roman"/>
              </a:rPr>
              <a:t>20486B-SEA-DEV11</a:t>
            </a:r>
            <a:r>
              <a:rPr lang="en-US" sz="1000" dirty="0" smtClean="0">
                <a:latin typeface="Arial"/>
                <a:ea typeface="Times New Roman"/>
                <a:cs typeface="Segoe UI"/>
              </a:rPr>
              <a:t>, with the user name, </a:t>
            </a:r>
            <a:r>
              <a:rPr lang="en-US" sz="1000" b="1" dirty="0" smtClean="0">
                <a:latin typeface="Arial"/>
                <a:ea typeface="Times New Roman"/>
                <a:cs typeface="Times New Roman"/>
              </a:rPr>
              <a:t>admin</a:t>
            </a:r>
            <a:r>
              <a:rPr lang="en-US" sz="1000" dirty="0" smtClean="0">
                <a:latin typeface="Arial"/>
                <a:ea typeface="Times New Roman"/>
                <a:cs typeface="Segoe UI"/>
              </a:rPr>
              <a:t>, and the password, </a:t>
            </a:r>
            <a:r>
              <a:rPr lang="en-US" sz="1000" b="1" dirty="0" smtClean="0">
                <a:latin typeface="Arial"/>
                <a:ea typeface="Times New Roman"/>
                <a:cs typeface="Times New Roman"/>
              </a:rPr>
              <a:t>Pa$$w0rd</a:t>
            </a:r>
            <a:r>
              <a:rPr lang="en-US" sz="1000" dirty="0" smtClean="0">
                <a:latin typeface="Arial"/>
                <a:ea typeface="Times New Roman"/>
                <a:cs typeface="Times New Roman"/>
              </a:rPr>
              <a:t>. </a:t>
            </a:r>
          </a:p>
          <a:p>
            <a:pPr marL="342900" marR="0" lvl="0" indent="-342900">
              <a:lnSpc>
                <a:spcPct val="115000"/>
              </a:lnSpc>
              <a:spcBef>
                <a:spcPts val="0"/>
              </a:spcBef>
              <a:spcAft>
                <a:spcPts val="995"/>
              </a:spcAft>
              <a:buFont typeface="+mj-lt"/>
              <a:buAutoNum type="arabicPeriod"/>
            </a:pPr>
            <a:r>
              <a:rPr lang="en-US" sz="1000" dirty="0" smtClean="0">
                <a:latin typeface="Arial"/>
                <a:ea typeface="Times New Roman"/>
                <a:cs typeface="Times New Roman"/>
              </a:rPr>
              <a:t>Start </a:t>
            </a:r>
            <a:r>
              <a:rPr lang="en-US" sz="1000" b="1" dirty="0" smtClean="0">
                <a:latin typeface="Arial"/>
                <a:ea typeface="Times New Roman"/>
                <a:cs typeface="Times New Roman"/>
              </a:rPr>
              <a:t>File Explorer</a:t>
            </a:r>
            <a:r>
              <a:rPr lang="en-US" sz="1000" dirty="0" smtClean="0">
                <a:latin typeface="Arial"/>
                <a:ea typeface="Times New Roman"/>
                <a:cs typeface="Times New Roman"/>
              </a:rPr>
              <a:t>.</a:t>
            </a:r>
          </a:p>
          <a:p>
            <a:pPr marL="342900" marR="0" lvl="0" indent="-342900">
              <a:lnSpc>
                <a:spcPct val="115000"/>
              </a:lnSpc>
              <a:spcBef>
                <a:spcPts val="0"/>
              </a:spcBef>
              <a:spcAft>
                <a:spcPts val="995"/>
              </a:spcAft>
              <a:buFont typeface="+mj-lt"/>
              <a:buAutoNum type="arabicPeriod"/>
            </a:pPr>
            <a:r>
              <a:rPr lang="en-US" sz="1000" dirty="0" smtClean="0">
                <a:latin typeface="Arial"/>
                <a:ea typeface="Times New Roman"/>
                <a:cs typeface="Times New Roman"/>
              </a:rPr>
              <a:t>Navigate to </a:t>
            </a:r>
            <a:r>
              <a:rPr lang="en-US" sz="1000" b="1" dirty="0" err="1" smtClean="0">
                <a:latin typeface="Arial"/>
                <a:ea typeface="Times New Roman"/>
                <a:cs typeface="Times New Roman"/>
              </a:rPr>
              <a:t>Allfiles</a:t>
            </a:r>
            <a:r>
              <a:rPr lang="en-US" sz="1000" b="1" dirty="0" smtClean="0">
                <a:latin typeface="Arial"/>
                <a:ea typeface="Times New Roman"/>
                <a:cs typeface="Times New Roman"/>
              </a:rPr>
              <a:t> (D):\</a:t>
            </a:r>
            <a:r>
              <a:rPr lang="en-US" sz="1000" b="1" dirty="0" err="1" smtClean="0">
                <a:latin typeface="Arial"/>
                <a:ea typeface="Times New Roman"/>
                <a:cs typeface="Times New Roman"/>
              </a:rPr>
              <a:t>Democode</a:t>
            </a:r>
            <a:r>
              <a:rPr lang="en-US" sz="1000" b="1" dirty="0" smtClean="0">
                <a:latin typeface="Arial"/>
                <a:ea typeface="Times New Roman"/>
                <a:cs typeface="Times New Roman"/>
              </a:rPr>
              <a:t>\Mod12\</a:t>
            </a:r>
            <a:r>
              <a:rPr lang="en-US" sz="1000" b="1" dirty="0" err="1" smtClean="0">
                <a:latin typeface="Arial"/>
                <a:ea typeface="Times New Roman"/>
                <a:cs typeface="Times New Roman"/>
              </a:rPr>
              <a:t>OperasWebSite</a:t>
            </a:r>
            <a:r>
              <a:rPr lang="en-US" sz="1000" dirty="0" smtClean="0">
                <a:latin typeface="Arial"/>
                <a:ea typeface="Times New Roman"/>
                <a:cs typeface="Times New Roman"/>
              </a:rPr>
              <a:t>.</a:t>
            </a:r>
          </a:p>
          <a:p>
            <a:pPr marL="342900" marR="0" lvl="0" indent="-342900">
              <a:lnSpc>
                <a:spcPct val="115000"/>
              </a:lnSpc>
              <a:spcBef>
                <a:spcPts val="0"/>
              </a:spcBef>
              <a:spcAft>
                <a:spcPts val="995"/>
              </a:spcAft>
              <a:buFont typeface="+mj-lt"/>
              <a:buAutoNum type="arabicPeriod"/>
            </a:pPr>
            <a:r>
              <a:rPr lang="en-US" sz="1000" dirty="0" smtClean="0">
                <a:latin typeface="Arial"/>
                <a:ea typeface="Times New Roman"/>
                <a:cs typeface="Times New Roman"/>
              </a:rPr>
              <a:t>Double-click </a:t>
            </a:r>
            <a:r>
              <a:rPr lang="en-US" sz="1000" b="1" dirty="0" smtClean="0">
                <a:latin typeface="Arial"/>
                <a:ea typeface="Times New Roman"/>
                <a:cs typeface="Times New Roman"/>
              </a:rPr>
              <a:t>OperasWebSite.sln</a:t>
            </a:r>
            <a:r>
              <a:rPr lang="en-US" sz="1000" dirty="0" smtClean="0">
                <a:latin typeface="Arial"/>
                <a:ea typeface="Times New Roman"/>
                <a:cs typeface="Times New Roman"/>
              </a:rPr>
              <a:t>.</a:t>
            </a:r>
          </a:p>
          <a:p>
            <a:pPr marL="342900" marR="0" lvl="0" indent="-342900">
              <a:lnSpc>
                <a:spcPct val="115000"/>
              </a:lnSpc>
              <a:spcBef>
                <a:spcPts val="0"/>
              </a:spcBef>
              <a:spcAft>
                <a:spcPts val="995"/>
              </a:spcAft>
              <a:buFont typeface="+mj-lt"/>
              <a:buAutoNum type="arabicPeriod"/>
            </a:pPr>
            <a:r>
              <a:rPr lang="en-US" sz="1000" dirty="0" smtClean="0">
                <a:solidFill>
                  <a:srgbClr val="000000"/>
                </a:solidFill>
                <a:latin typeface="Arial"/>
                <a:ea typeface="Times New Roman"/>
                <a:cs typeface="Times New Roman"/>
              </a:rPr>
              <a:t>Enable the </a:t>
            </a:r>
            <a:r>
              <a:rPr lang="en-US" sz="1000" b="1" dirty="0" smtClean="0">
                <a:latin typeface="Arial"/>
                <a:ea typeface="Times New Roman"/>
                <a:cs typeface="Times New Roman"/>
              </a:rPr>
              <a:t>Allow </a:t>
            </a:r>
            <a:r>
              <a:rPr lang="en-US" sz="1000" b="1" dirty="0" err="1" smtClean="0">
                <a:latin typeface="Arial"/>
                <a:ea typeface="Times New Roman"/>
                <a:cs typeface="Times New Roman"/>
              </a:rPr>
              <a:t>NuGet</a:t>
            </a:r>
            <a:r>
              <a:rPr lang="en-US" sz="1000" b="1" dirty="0" smtClean="0">
                <a:latin typeface="Arial"/>
                <a:ea typeface="Times New Roman"/>
                <a:cs typeface="Times New Roman"/>
              </a:rPr>
              <a:t> to download missing packages during build </a:t>
            </a:r>
            <a:r>
              <a:rPr lang="en-GB" sz="1000" dirty="0" smtClean="0">
                <a:latin typeface="Arial"/>
                <a:ea typeface="Times New Roman"/>
                <a:cs typeface="Times New Roman"/>
              </a:rPr>
              <a:t>option, by performing the following steps:</a:t>
            </a:r>
            <a:endParaRPr lang="en-US" sz="1000" dirty="0" smtClean="0">
              <a:latin typeface="Arial"/>
              <a:ea typeface="Times New Roman"/>
              <a:cs typeface="Times New Roman"/>
            </a:endParaRPr>
          </a:p>
          <a:p>
            <a:pPr marL="742950" marR="0" lvl="1" indent="-285750">
              <a:lnSpc>
                <a:spcPct val="115000"/>
              </a:lnSpc>
              <a:spcBef>
                <a:spcPts val="0"/>
              </a:spcBef>
              <a:spcAft>
                <a:spcPts val="995"/>
              </a:spcAft>
              <a:buFont typeface="+mj-lt"/>
              <a:buAutoNum type="alphaLcPeriod"/>
            </a:pPr>
            <a:r>
              <a:rPr lang="en-US" sz="1000" dirty="0" smtClean="0">
                <a:solidFill>
                  <a:srgbClr val="000000"/>
                </a:solidFill>
                <a:latin typeface="Arial"/>
                <a:ea typeface="Times New Roman"/>
                <a:cs typeface="Times New Roman"/>
              </a:rPr>
              <a:t>On the </a:t>
            </a:r>
            <a:r>
              <a:rPr lang="en-US" sz="1000" b="1" dirty="0" smtClean="0">
                <a:latin typeface="Arial"/>
                <a:ea typeface="Times New Roman"/>
                <a:cs typeface="Times New Roman"/>
              </a:rPr>
              <a:t>TOOLS</a:t>
            </a:r>
            <a:r>
              <a:rPr lang="en-US" sz="1000" dirty="0" smtClean="0">
                <a:solidFill>
                  <a:srgbClr val="000000"/>
                </a:solidFill>
                <a:latin typeface="Arial"/>
                <a:ea typeface="Times New Roman"/>
                <a:cs typeface="Times New Roman"/>
              </a:rPr>
              <a:t> menu of the Microsoft Visual Studio window, click </a:t>
            </a:r>
            <a:r>
              <a:rPr lang="en-US" sz="1000" b="1" dirty="0" smtClean="0">
                <a:latin typeface="Arial"/>
                <a:ea typeface="Times New Roman"/>
                <a:cs typeface="Times New Roman"/>
              </a:rPr>
              <a:t>Options</a:t>
            </a:r>
            <a:r>
              <a:rPr lang="en-US" sz="1000" dirty="0" smtClean="0">
                <a:solidFill>
                  <a:srgbClr val="000000"/>
                </a:solidFill>
                <a:latin typeface="Arial"/>
                <a:ea typeface="Times New Roman"/>
                <a:cs typeface="Times New Roman"/>
              </a:rPr>
              <a:t>.</a:t>
            </a:r>
            <a:endParaRPr lang="en-US" sz="1000" dirty="0" smtClean="0">
              <a:latin typeface="Arial"/>
              <a:ea typeface="Times New Roman"/>
              <a:cs typeface="Times New Roman"/>
            </a:endParaRPr>
          </a:p>
          <a:p>
            <a:pPr marL="742950" marR="0" lvl="1" indent="-285750">
              <a:lnSpc>
                <a:spcPct val="115000"/>
              </a:lnSpc>
              <a:spcBef>
                <a:spcPts val="0"/>
              </a:spcBef>
              <a:spcAft>
                <a:spcPts val="995"/>
              </a:spcAft>
              <a:buFont typeface="+mj-lt"/>
              <a:buAutoNum type="alphaLcPeriod"/>
            </a:pPr>
            <a:r>
              <a:rPr lang="en-US" sz="1000" dirty="0" smtClean="0">
                <a:solidFill>
                  <a:srgbClr val="000000"/>
                </a:solidFill>
                <a:latin typeface="Arial"/>
                <a:ea typeface="Times New Roman"/>
                <a:cs typeface="Times New Roman"/>
              </a:rPr>
              <a:t>In the navigation pane of the </a:t>
            </a:r>
            <a:r>
              <a:rPr lang="en-US" sz="1000" b="1" dirty="0" smtClean="0">
                <a:latin typeface="Arial"/>
                <a:ea typeface="Times New Roman"/>
                <a:cs typeface="Times New Roman"/>
              </a:rPr>
              <a:t>Options</a:t>
            </a:r>
            <a:r>
              <a:rPr lang="en-US" sz="1000" dirty="0" smtClean="0">
                <a:solidFill>
                  <a:srgbClr val="000000"/>
                </a:solidFill>
                <a:latin typeface="Arial"/>
                <a:ea typeface="Times New Roman"/>
                <a:cs typeface="Times New Roman"/>
              </a:rPr>
              <a:t> dialog box, click </a:t>
            </a:r>
            <a:r>
              <a:rPr lang="en-US" sz="1000" b="1" dirty="0" smtClean="0">
                <a:latin typeface="Arial"/>
                <a:ea typeface="Times New Roman"/>
                <a:cs typeface="Times New Roman"/>
              </a:rPr>
              <a:t>Package Manager</a:t>
            </a:r>
            <a:r>
              <a:rPr lang="en-US" sz="1000" dirty="0" smtClean="0">
                <a:solidFill>
                  <a:srgbClr val="000000"/>
                </a:solidFill>
                <a:latin typeface="Arial"/>
                <a:ea typeface="Times New Roman"/>
                <a:cs typeface="Times New Roman"/>
              </a:rPr>
              <a:t>.</a:t>
            </a:r>
            <a:endParaRPr lang="en-US" sz="1000" dirty="0" smtClean="0">
              <a:latin typeface="Arial"/>
              <a:ea typeface="Times New Roman"/>
              <a:cs typeface="Times New Roman"/>
            </a:endParaRPr>
          </a:p>
          <a:p>
            <a:pPr marL="742950" marR="0" lvl="1" indent="-285750">
              <a:lnSpc>
                <a:spcPct val="115000"/>
              </a:lnSpc>
              <a:spcBef>
                <a:spcPts val="0"/>
              </a:spcBef>
              <a:spcAft>
                <a:spcPts val="995"/>
              </a:spcAft>
              <a:buFont typeface="+mj-lt"/>
              <a:buAutoNum type="alphaLcPeriod"/>
            </a:pPr>
            <a:r>
              <a:rPr lang="en-US" sz="1000" dirty="0" smtClean="0">
                <a:solidFill>
                  <a:srgbClr val="000000"/>
                </a:solidFill>
                <a:latin typeface="Arial"/>
                <a:ea typeface="Times New Roman"/>
                <a:cs typeface="Times New Roman"/>
              </a:rPr>
              <a:t>Under the Package Restore section, select the </a:t>
            </a:r>
            <a:r>
              <a:rPr lang="en-US" sz="1000" b="1" dirty="0" smtClean="0">
                <a:latin typeface="Arial"/>
                <a:ea typeface="Times New Roman"/>
                <a:cs typeface="Times New Roman"/>
              </a:rPr>
              <a:t>Allow </a:t>
            </a:r>
            <a:r>
              <a:rPr lang="en-US" sz="1000" b="1" dirty="0" err="1" smtClean="0">
                <a:latin typeface="Arial"/>
                <a:ea typeface="Times New Roman"/>
                <a:cs typeface="Times New Roman"/>
              </a:rPr>
              <a:t>NuGet</a:t>
            </a:r>
            <a:r>
              <a:rPr lang="en-US" sz="1000" b="1" dirty="0" smtClean="0">
                <a:latin typeface="Arial"/>
                <a:ea typeface="Times New Roman"/>
                <a:cs typeface="Times New Roman"/>
              </a:rPr>
              <a:t> to download missing packages during build </a:t>
            </a:r>
            <a:r>
              <a:rPr lang="en-US" sz="1000" dirty="0" smtClean="0">
                <a:latin typeface="Arial"/>
                <a:ea typeface="Times New Roman"/>
                <a:cs typeface="Times New Roman"/>
              </a:rPr>
              <a:t>checkbox, and then click</a:t>
            </a:r>
            <a:r>
              <a:rPr lang="en-US" sz="1000" b="1" dirty="0" smtClean="0">
                <a:latin typeface="Arial"/>
                <a:ea typeface="Times New Roman"/>
                <a:cs typeface="Times New Roman"/>
              </a:rPr>
              <a:t> OK</a:t>
            </a:r>
            <a:r>
              <a:rPr lang="en-US" sz="1000" dirty="0" smtClean="0">
                <a:latin typeface="Arial"/>
                <a:ea typeface="Times New Roman"/>
                <a:cs typeface="Times New Roman"/>
              </a:rPr>
              <a:t>.</a:t>
            </a:r>
          </a:p>
          <a:p>
            <a:pPr>
              <a:lnSpc>
                <a:spcPct val="115000"/>
              </a:lnSpc>
              <a:spcAft>
                <a:spcPts val="1000"/>
              </a:spcAft>
            </a:pPr>
            <a:r>
              <a:rPr lang="en-US" sz="1000" b="1" dirty="0">
                <a:latin typeface="Arial"/>
                <a:ea typeface="Calibri"/>
                <a:cs typeface="Times New Roman"/>
              </a:rPr>
              <a:t>Note: </a:t>
            </a:r>
            <a:r>
              <a:rPr lang="en-US" sz="1000" dirty="0">
                <a:latin typeface="Arial"/>
                <a:ea typeface="Calibri"/>
                <a:cs typeface="Times New Roman"/>
              </a:rPr>
              <a:t>In Hyper-V Manager, start the </a:t>
            </a:r>
            <a:r>
              <a:rPr lang="en-US" sz="1000" b="1" dirty="0">
                <a:latin typeface="Arial"/>
                <a:ea typeface="Calibri"/>
                <a:cs typeface="Times New Roman"/>
              </a:rPr>
              <a:t>MSL-TMG1</a:t>
            </a:r>
            <a:r>
              <a:rPr lang="en-US" sz="1000" dirty="0">
                <a:latin typeface="Arial"/>
                <a:ea typeface="Calibri"/>
                <a:cs typeface="Times New Roman"/>
              </a:rPr>
              <a:t> virtual machine if it is not already running.</a:t>
            </a:r>
          </a:p>
          <a:p>
            <a:pPr marL="342900" marR="0" lvl="0" indent="-342900">
              <a:lnSpc>
                <a:spcPct val="115000"/>
              </a:lnSpc>
              <a:spcBef>
                <a:spcPts val="0"/>
              </a:spcBef>
              <a:spcAft>
                <a:spcPts val="995"/>
              </a:spcAft>
              <a:buFont typeface="+mj-lt"/>
              <a:buAutoNum type="arabicPeriod"/>
            </a:pPr>
            <a:endParaRPr lang="en-US" sz="1000" dirty="0">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E4CE851C-8CE8-46F2-B87A-116D17D3502C}" type="slidenum">
              <a:rPr lang="en-US" smtClean="0"/>
              <a:pPr/>
              <a:t>13</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12: Building a Resilient ASP.NET MVC 4 Web Application</a:t>
            </a:r>
            <a:endParaRPr lang="en-US" sz="1200" b="1">
              <a:solidFill>
                <a:srgbClr val="336699"/>
              </a:solidFill>
              <a:latin typeface="Arial"/>
            </a:endParaRPr>
          </a:p>
        </p:txBody>
      </p:sp>
      <p:sp>
        <p:nvSpPr>
          <p:cNvPr id="7" name="TextBox 6"/>
          <p:cNvSpPr txBox="1"/>
          <p:nvPr/>
        </p:nvSpPr>
        <p:spPr>
          <a:xfrm>
            <a:off x="0" y="8890000"/>
            <a:ext cx="3175000" cy="246221"/>
          </a:xfrm>
          <a:prstGeom prst="rect">
            <a:avLst/>
          </a:prstGeom>
          <a:noFill/>
        </p:spPr>
        <p:txBody>
          <a:bodyPr vert="horz" rtlCol="0">
            <a:spAutoFit/>
          </a:bodyPr>
          <a:lstStyle/>
          <a:p>
            <a:r>
              <a:rPr lang="en-US" sz="1000" smtClean="0">
                <a:latin typeface="Arial"/>
              </a:rPr>
              <a:t>(More notes on the next slide)</a:t>
            </a:r>
            <a:endParaRPr lang="en-US" sz="1000">
              <a:latin typeface="Arial"/>
            </a:endParaRPr>
          </a:p>
        </p:txBody>
      </p:sp>
    </p:spTree>
    <p:extLst>
      <p:ext uri="{BB962C8B-B14F-4D97-AF65-F5344CB8AC3E}">
        <p14:creationId xmlns:p14="http://schemas.microsoft.com/office/powerpoint/2010/main" val="13586014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1905000"/>
            <a:ext cx="6153911" cy="6792976"/>
          </a:xfrm>
        </p:spPr>
        <p:txBody>
          <a:bodyPr>
            <a:noAutofit/>
          </a:bodyPr>
          <a:lstStyle/>
          <a:p>
            <a:pPr marL="342900" marR="0" lvl="0" indent="-342900" algn="l" defTabSz="914400" rtl="0" eaLnBrk="1" fontAlgn="auto" latinLnBrk="0" hangingPunct="1">
              <a:lnSpc>
                <a:spcPct val="115000"/>
              </a:lnSpc>
              <a:spcBef>
                <a:spcPts val="0"/>
              </a:spcBef>
              <a:spcAft>
                <a:spcPts val="995"/>
              </a:spcAft>
              <a:buClrTx/>
              <a:buSzTx/>
              <a:buFont typeface="+mj-lt"/>
              <a:buNone/>
              <a:tabLst/>
              <a:defRPr/>
            </a:pPr>
            <a:r>
              <a:rPr lang="en-US" sz="1000" dirty="0" smtClean="0">
                <a:latin typeface="Arial"/>
                <a:ea typeface="Calibri"/>
                <a:cs typeface="Times New Roman"/>
              </a:rPr>
              <a:t>Demonstration Steps</a:t>
            </a: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1. In </a:t>
            </a:r>
            <a:r>
              <a:rPr lang="en-US" sz="1000" dirty="0">
                <a:solidFill>
                  <a:prstClr val="black"/>
                </a:solidFill>
                <a:latin typeface="Arial"/>
                <a:ea typeface="Times New Roman"/>
                <a:cs typeface="Times New Roman"/>
              </a:rPr>
              <a:t>the Solution Explorer pane of the </a:t>
            </a:r>
            <a:r>
              <a:rPr lang="en-US" sz="1000" b="1" dirty="0" err="1">
                <a:solidFill>
                  <a:prstClr val="black"/>
                </a:solidFill>
                <a:latin typeface="Arial"/>
                <a:ea typeface="Times New Roman"/>
                <a:cs typeface="Times New Roman"/>
              </a:rPr>
              <a:t>OperasWebSite</a:t>
            </a:r>
            <a:r>
              <a:rPr lang="en-US" sz="1000" b="1" dirty="0">
                <a:solidFill>
                  <a:prstClr val="black"/>
                </a:solidFill>
                <a:latin typeface="Arial"/>
                <a:ea typeface="Times New Roman"/>
                <a:cs typeface="Times New Roman"/>
              </a:rPr>
              <a:t> – Microsoft Visual Studio</a:t>
            </a:r>
            <a:r>
              <a:rPr lang="en-US" sz="1000" dirty="0">
                <a:solidFill>
                  <a:prstClr val="black"/>
                </a:solidFill>
                <a:latin typeface="Arial"/>
                <a:ea typeface="Times New Roman"/>
                <a:cs typeface="Times New Roman"/>
              </a:rPr>
              <a:t> window, under </a:t>
            </a:r>
            <a:r>
              <a:rPr lang="en-US" sz="1000" b="1" dirty="0" err="1">
                <a:solidFill>
                  <a:prstClr val="black"/>
                </a:solidFill>
                <a:latin typeface="Arial"/>
                <a:ea typeface="Times New Roman"/>
                <a:cs typeface="Times New Roman"/>
              </a:rPr>
              <a:t>OperasWebSite</a:t>
            </a:r>
            <a:r>
              <a:rPr lang="en-US" sz="1000" dirty="0">
                <a:solidFill>
                  <a:prstClr val="black"/>
                </a:solidFill>
                <a:latin typeface="Arial"/>
                <a:ea typeface="Times New Roman"/>
                <a:cs typeface="Times New Roman"/>
              </a:rPr>
              <a:t>, expand </a:t>
            </a:r>
            <a:r>
              <a:rPr lang="en-US" sz="1000" b="1" dirty="0">
                <a:solidFill>
                  <a:prstClr val="black"/>
                </a:solidFill>
                <a:latin typeface="Arial"/>
                <a:ea typeface="Times New Roman"/>
                <a:cs typeface="Times New Roman"/>
              </a:rPr>
              <a:t>Controllers</a:t>
            </a:r>
            <a:r>
              <a:rPr lang="en-US" sz="1000" dirty="0">
                <a:solidFill>
                  <a:prstClr val="black"/>
                </a:solidFill>
                <a:latin typeface="Arial"/>
                <a:ea typeface="Times New Roman"/>
                <a:cs typeface="Times New Roman"/>
              </a:rPr>
              <a:t>, and then click </a:t>
            </a:r>
            <a:r>
              <a:rPr lang="en-US" sz="1000" b="1" dirty="0" err="1">
                <a:solidFill>
                  <a:prstClr val="black"/>
                </a:solidFill>
                <a:latin typeface="Arial"/>
                <a:ea typeface="Times New Roman"/>
                <a:cs typeface="Times New Roman"/>
              </a:rPr>
              <a:t>HomeController.cs</a:t>
            </a:r>
            <a:r>
              <a:rPr lang="en-US" sz="1000" dirty="0">
                <a:solidFill>
                  <a:prstClr val="black"/>
                </a:solidFill>
                <a:latin typeface="Arial"/>
                <a:ea typeface="Times New Roman"/>
                <a:cs typeface="Times New Roman"/>
              </a:rPr>
              <a:t>.</a:t>
            </a: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2. In </a:t>
            </a:r>
            <a:r>
              <a:rPr lang="en-US" sz="1000" dirty="0">
                <a:solidFill>
                  <a:prstClr val="black"/>
                </a:solidFill>
                <a:latin typeface="Arial"/>
                <a:ea typeface="Times New Roman"/>
                <a:cs typeface="Times New Roman"/>
              </a:rPr>
              <a:t>the </a:t>
            </a:r>
            <a:r>
              <a:rPr lang="en-US" sz="1000" dirty="0" err="1">
                <a:solidFill>
                  <a:prstClr val="black"/>
                </a:solidFill>
                <a:latin typeface="Arial"/>
                <a:ea typeface="Times New Roman"/>
                <a:cs typeface="Times New Roman"/>
              </a:rPr>
              <a:t>HomeController.cs</a:t>
            </a:r>
            <a:r>
              <a:rPr lang="en-US" sz="1000" dirty="0">
                <a:solidFill>
                  <a:prstClr val="black"/>
                </a:solidFill>
                <a:latin typeface="Arial"/>
                <a:ea typeface="Times New Roman"/>
                <a:cs typeface="Times New Roman"/>
              </a:rPr>
              <a:t> code window, locate the following code.</a:t>
            </a:r>
          </a:p>
          <a:p>
            <a:pPr lvl="1">
              <a:lnSpc>
                <a:spcPct val="115000"/>
              </a:lnSpc>
              <a:spcBef>
                <a:spcPts val="600"/>
              </a:spcBef>
              <a:spcAft>
                <a:spcPts val="995"/>
              </a:spcAft>
            </a:pPr>
            <a:r>
              <a:rPr lang="en-US" sz="1000" dirty="0">
                <a:solidFill>
                  <a:prstClr val="black"/>
                </a:solidFill>
                <a:latin typeface="Arial"/>
                <a:ea typeface="Times New Roman"/>
                <a:cs typeface="Times New Roman"/>
              </a:rPr>
              <a:t>public </a:t>
            </a:r>
            <a:r>
              <a:rPr lang="en-US" sz="1000" dirty="0" err="1">
                <a:solidFill>
                  <a:prstClr val="black"/>
                </a:solidFill>
                <a:latin typeface="Arial"/>
                <a:ea typeface="Times New Roman"/>
                <a:cs typeface="Times New Roman"/>
              </a:rPr>
              <a:t>ActionResult</a:t>
            </a:r>
            <a:r>
              <a:rPr lang="en-US" sz="1000" dirty="0">
                <a:solidFill>
                  <a:prstClr val="black"/>
                </a:solidFill>
                <a:latin typeface="Arial"/>
                <a:ea typeface="Times New Roman"/>
                <a:cs typeface="Times New Roman"/>
              </a:rPr>
              <a:t> About()</a:t>
            </a:r>
          </a:p>
          <a:p>
            <a:pPr lvl="1">
              <a:lnSpc>
                <a:spcPct val="115000"/>
              </a:lnSpc>
              <a:spcBef>
                <a:spcPts val="600"/>
              </a:spcBef>
              <a:spcAft>
                <a:spcPts val="995"/>
              </a:spcAft>
            </a:pPr>
            <a:r>
              <a:rPr lang="en-US" sz="1000" dirty="0">
                <a:solidFill>
                  <a:prstClr val="black"/>
                </a:solidFill>
                <a:latin typeface="Arial"/>
                <a:ea typeface="Times New Roman"/>
                <a:cs typeface="Times New Roman"/>
              </a:rPr>
              <a:t>{</a:t>
            </a:r>
          </a:p>
          <a:p>
            <a:pPr lvl="1">
              <a:lnSpc>
                <a:spcPct val="115000"/>
              </a:lnSpc>
              <a:spcBef>
                <a:spcPts val="600"/>
              </a:spcBef>
              <a:spcAft>
                <a:spcPts val="995"/>
              </a:spcAft>
            </a:pPr>
            <a:r>
              <a:rPr lang="en-US" sz="1000" dirty="0">
                <a:solidFill>
                  <a:prstClr val="black"/>
                </a:solidFill>
                <a:latin typeface="Arial"/>
                <a:ea typeface="Times New Roman"/>
                <a:cs typeface="Times New Roman"/>
              </a:rPr>
              <a:t>   return View();</a:t>
            </a:r>
          </a:p>
          <a:p>
            <a:pPr lvl="1">
              <a:lnSpc>
                <a:spcPct val="115000"/>
              </a:lnSpc>
              <a:spcBef>
                <a:spcPts val="600"/>
              </a:spcBef>
              <a:spcAft>
                <a:spcPts val="995"/>
              </a:spcAft>
            </a:pPr>
            <a:r>
              <a:rPr lang="en-US" sz="1000" dirty="0">
                <a:solidFill>
                  <a:prstClr val="black"/>
                </a:solidFill>
                <a:latin typeface="Arial"/>
                <a:ea typeface="Times New Roman"/>
                <a:cs typeface="Times New Roman"/>
              </a:rPr>
              <a:t>}</a:t>
            </a: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3. Place </a:t>
            </a:r>
            <a:r>
              <a:rPr lang="en-US" sz="1000" dirty="0">
                <a:solidFill>
                  <a:prstClr val="black"/>
                </a:solidFill>
                <a:latin typeface="Arial"/>
                <a:ea typeface="Times New Roman"/>
                <a:cs typeface="Times New Roman"/>
              </a:rPr>
              <a:t>the mouse cursor at the end of the located code, press Enter twice, and then type the following code.</a:t>
            </a:r>
          </a:p>
          <a:p>
            <a:pPr lvl="1">
              <a:lnSpc>
                <a:spcPct val="115000"/>
              </a:lnSpc>
              <a:spcBef>
                <a:spcPts val="600"/>
              </a:spcBef>
              <a:spcAft>
                <a:spcPts val="995"/>
              </a:spcAft>
            </a:pPr>
            <a:r>
              <a:rPr lang="en-US" sz="1000" dirty="0">
                <a:solidFill>
                  <a:prstClr val="black"/>
                </a:solidFill>
                <a:latin typeface="Arial"/>
                <a:ea typeface="Times New Roman"/>
                <a:cs typeface="Times New Roman"/>
              </a:rPr>
              <a:t>public </a:t>
            </a:r>
            <a:r>
              <a:rPr lang="en-US" sz="1000" dirty="0" err="1">
                <a:solidFill>
                  <a:prstClr val="black"/>
                </a:solidFill>
                <a:latin typeface="Arial"/>
                <a:ea typeface="Times New Roman"/>
                <a:cs typeface="Times New Roman"/>
              </a:rPr>
              <a:t>ContentResult</a:t>
            </a:r>
            <a:r>
              <a:rPr lang="en-US" sz="1000" dirty="0">
                <a:solidFill>
                  <a:prstClr val="black"/>
                </a:solidFill>
                <a:latin typeface="Arial"/>
                <a:ea typeface="Times New Roman"/>
                <a:cs typeface="Times New Roman"/>
              </a:rPr>
              <a:t> </a:t>
            </a:r>
            <a:r>
              <a:rPr lang="en-US" sz="1000" dirty="0" err="1">
                <a:solidFill>
                  <a:prstClr val="black"/>
                </a:solidFill>
                <a:latin typeface="Arial"/>
                <a:ea typeface="Times New Roman"/>
                <a:cs typeface="Times New Roman"/>
              </a:rPr>
              <a:t>GetBackground</a:t>
            </a:r>
            <a:r>
              <a:rPr lang="en-US" sz="1000" dirty="0">
                <a:solidFill>
                  <a:prstClr val="black"/>
                </a:solidFill>
                <a:latin typeface="Arial"/>
                <a:ea typeface="Times New Roman"/>
                <a:cs typeface="Times New Roman"/>
              </a:rPr>
              <a:t>()</a:t>
            </a:r>
          </a:p>
          <a:p>
            <a:pPr lvl="1">
              <a:lnSpc>
                <a:spcPct val="115000"/>
              </a:lnSpc>
              <a:spcBef>
                <a:spcPts val="600"/>
              </a:spcBef>
              <a:spcAft>
                <a:spcPts val="995"/>
              </a:spcAft>
            </a:pPr>
            <a:r>
              <a:rPr lang="en-US" sz="1000" dirty="0">
                <a:solidFill>
                  <a:prstClr val="black"/>
                </a:solidFill>
                <a:latin typeface="Arial"/>
                <a:ea typeface="Times New Roman"/>
                <a:cs typeface="Times New Roman"/>
              </a:rPr>
              <a:t>{</a:t>
            </a:r>
          </a:p>
          <a:p>
            <a:pPr lvl="1">
              <a:lnSpc>
                <a:spcPct val="115000"/>
              </a:lnSpc>
              <a:spcBef>
                <a:spcPts val="600"/>
              </a:spcBef>
              <a:spcAft>
                <a:spcPts val="995"/>
              </a:spcAft>
            </a:pPr>
            <a:r>
              <a:rPr lang="en-US" sz="1000" dirty="0">
                <a:solidFill>
                  <a:prstClr val="black"/>
                </a:solidFill>
                <a:latin typeface="Arial"/>
                <a:ea typeface="Times New Roman"/>
                <a:cs typeface="Times New Roman"/>
              </a:rPr>
              <a:t>}</a:t>
            </a: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4. Place </a:t>
            </a:r>
            <a:r>
              <a:rPr lang="en-US" sz="1000" dirty="0">
                <a:solidFill>
                  <a:prstClr val="black"/>
                </a:solidFill>
                <a:latin typeface="Arial"/>
                <a:ea typeface="Times New Roman"/>
                <a:cs typeface="Times New Roman"/>
              </a:rPr>
              <a:t>the mouse cursor within the </a:t>
            </a:r>
            <a:r>
              <a:rPr lang="en-US" sz="1000" b="1" dirty="0" err="1">
                <a:solidFill>
                  <a:prstClr val="black"/>
                </a:solidFill>
                <a:latin typeface="Arial"/>
                <a:ea typeface="Times New Roman"/>
                <a:cs typeface="Times New Roman"/>
              </a:rPr>
              <a:t>GetBackground</a:t>
            </a:r>
            <a:r>
              <a:rPr lang="en-US" sz="1000" dirty="0">
                <a:solidFill>
                  <a:prstClr val="black"/>
                </a:solidFill>
                <a:latin typeface="Arial"/>
                <a:ea typeface="Times New Roman"/>
                <a:cs typeface="Times New Roman"/>
              </a:rPr>
              <a:t> action code block, and then type the following code.</a:t>
            </a:r>
          </a:p>
          <a:p>
            <a:pPr lvl="0">
              <a:lnSpc>
                <a:spcPct val="115000"/>
              </a:lnSpc>
              <a:spcBef>
                <a:spcPts val="600"/>
              </a:spcBef>
              <a:spcAft>
                <a:spcPts val="995"/>
              </a:spcAft>
            </a:pPr>
            <a:r>
              <a:rPr lang="en-US" sz="1000" dirty="0">
                <a:solidFill>
                  <a:prstClr val="black"/>
                </a:solidFill>
                <a:latin typeface="Arial"/>
                <a:ea typeface="Times New Roman"/>
                <a:cs typeface="Times New Roman"/>
              </a:rPr>
              <a:t>string style;</a:t>
            </a:r>
          </a:p>
          <a:p>
            <a:pPr lvl="1">
              <a:lnSpc>
                <a:spcPct val="115000"/>
              </a:lnSpc>
              <a:spcBef>
                <a:spcPts val="600"/>
              </a:spcBef>
              <a:spcAft>
                <a:spcPts val="995"/>
              </a:spcAft>
            </a:pPr>
            <a:r>
              <a:rPr lang="en-US" sz="1000" dirty="0">
                <a:solidFill>
                  <a:prstClr val="black"/>
                </a:solidFill>
                <a:latin typeface="Arial"/>
                <a:ea typeface="Times New Roman"/>
                <a:cs typeface="Times New Roman"/>
              </a:rPr>
              <a:t>if (Session["</a:t>
            </a:r>
            <a:r>
              <a:rPr lang="en-US" sz="1000" dirty="0" err="1">
                <a:solidFill>
                  <a:prstClr val="black"/>
                </a:solidFill>
                <a:latin typeface="Arial"/>
                <a:ea typeface="Times New Roman"/>
                <a:cs typeface="Times New Roman"/>
              </a:rPr>
              <a:t>BackgroundColor</a:t>
            </a:r>
            <a:r>
              <a:rPr lang="en-US" sz="1000" dirty="0">
                <a:solidFill>
                  <a:prstClr val="black"/>
                </a:solidFill>
                <a:latin typeface="Arial"/>
                <a:ea typeface="Times New Roman"/>
                <a:cs typeface="Times New Roman"/>
              </a:rPr>
              <a:t>"] != null)</a:t>
            </a:r>
          </a:p>
          <a:p>
            <a:pPr lvl="1">
              <a:lnSpc>
                <a:spcPct val="115000"/>
              </a:lnSpc>
              <a:spcBef>
                <a:spcPts val="600"/>
              </a:spcBef>
              <a:spcAft>
                <a:spcPts val="995"/>
              </a:spcAft>
            </a:pPr>
            <a:r>
              <a:rPr lang="en-US" sz="1000" dirty="0">
                <a:solidFill>
                  <a:prstClr val="black"/>
                </a:solidFill>
                <a:latin typeface="Arial"/>
                <a:ea typeface="Times New Roman"/>
                <a:cs typeface="Times New Roman"/>
              </a:rPr>
              <a:t>{</a:t>
            </a:r>
          </a:p>
          <a:p>
            <a:pPr lvl="1">
              <a:lnSpc>
                <a:spcPct val="115000"/>
              </a:lnSpc>
              <a:spcBef>
                <a:spcPts val="600"/>
              </a:spcBef>
              <a:spcAft>
                <a:spcPts val="995"/>
              </a:spcAft>
            </a:pPr>
            <a:r>
              <a:rPr lang="en-US" sz="1000" dirty="0">
                <a:solidFill>
                  <a:prstClr val="black"/>
                </a:solidFill>
                <a:latin typeface="Arial"/>
                <a:ea typeface="Times New Roman"/>
                <a:cs typeface="Times New Roman"/>
              </a:rPr>
              <a:t>}</a:t>
            </a:r>
          </a:p>
          <a:p>
            <a:pPr lvl="1">
              <a:lnSpc>
                <a:spcPct val="115000"/>
              </a:lnSpc>
              <a:spcBef>
                <a:spcPts val="600"/>
              </a:spcBef>
              <a:spcAft>
                <a:spcPts val="995"/>
              </a:spcAft>
            </a:pPr>
            <a:r>
              <a:rPr lang="en-US" sz="1000" dirty="0">
                <a:solidFill>
                  <a:prstClr val="black"/>
                </a:solidFill>
                <a:latin typeface="Arial"/>
                <a:ea typeface="Times New Roman"/>
                <a:cs typeface="Times New Roman"/>
              </a:rPr>
              <a:t>else</a:t>
            </a:r>
          </a:p>
          <a:p>
            <a:pPr lvl="1">
              <a:lnSpc>
                <a:spcPct val="115000"/>
              </a:lnSpc>
              <a:spcBef>
                <a:spcPts val="600"/>
              </a:spcBef>
              <a:spcAft>
                <a:spcPts val="995"/>
              </a:spcAft>
            </a:pPr>
            <a:r>
              <a:rPr lang="en-US" sz="1000" dirty="0">
                <a:solidFill>
                  <a:prstClr val="black"/>
                </a:solidFill>
                <a:latin typeface="Arial"/>
                <a:ea typeface="Times New Roman"/>
                <a:cs typeface="Times New Roman"/>
              </a:rPr>
              <a:t>{</a:t>
            </a:r>
          </a:p>
        </p:txBody>
      </p:sp>
      <p:sp>
        <p:nvSpPr>
          <p:cNvPr id="4" name="Slide Number Placeholder 3"/>
          <p:cNvSpPr>
            <a:spLocks noGrp="1"/>
          </p:cNvSpPr>
          <p:nvPr>
            <p:ph type="sldNum" sz="quarter" idx="10"/>
          </p:nvPr>
        </p:nvSpPr>
        <p:spPr/>
        <p:txBody>
          <a:bodyPr/>
          <a:lstStyle/>
          <a:p>
            <a:fld id="{E4CE851C-8CE8-46F2-B87A-116D17D3502C}" type="slidenum">
              <a:rPr lang="en-US" smtClean="0"/>
              <a:pPr/>
              <a:t>14</a:t>
            </a:fld>
            <a:endParaRPr lang="en-US"/>
          </a:p>
        </p:txBody>
      </p:sp>
      <p:sp>
        <p:nvSpPr>
          <p:cNvPr id="5" name="TextBox 4"/>
          <p:cNvSpPr txBox="1"/>
          <p:nvPr/>
        </p:nvSpPr>
        <p:spPr>
          <a:xfrm>
            <a:off x="0" y="8890000"/>
            <a:ext cx="3175000" cy="246221"/>
          </a:xfrm>
          <a:prstGeom prst="rect">
            <a:avLst/>
          </a:prstGeom>
          <a:noFill/>
        </p:spPr>
        <p:txBody>
          <a:bodyPr vert="horz" rtlCol="0">
            <a:spAutoFit/>
          </a:bodyPr>
          <a:lstStyle/>
          <a:p>
            <a:r>
              <a:rPr lang="en-US" sz="1000" smtClean="0">
                <a:latin typeface="Arial"/>
              </a:rPr>
              <a:t>(More notes on the next slide)</a:t>
            </a:r>
            <a:endParaRPr lang="en-US" sz="1000">
              <a:latin typeface="Arial"/>
            </a:endParaRPr>
          </a:p>
        </p:txBody>
      </p:sp>
      <p:sp>
        <p:nvSpPr>
          <p:cNvPr id="6" name="Rectangle 5"/>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7" name="Rectangle 6"/>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12: Building a Resilient ASP.NET MVC 4 Web Application</a:t>
            </a:r>
            <a:endParaRPr lang="en-US" sz="1200" b="1">
              <a:solidFill>
                <a:srgbClr val="336699"/>
              </a:solidFill>
              <a:latin typeface="Arial"/>
            </a:endParaRPr>
          </a:p>
        </p:txBody>
      </p:sp>
    </p:spTree>
    <p:extLst>
      <p:ext uri="{BB962C8B-B14F-4D97-AF65-F5344CB8AC3E}">
        <p14:creationId xmlns:p14="http://schemas.microsoft.com/office/powerpoint/2010/main" val="286415224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6"/>
            <a:ext cx="6153911" cy="6604000"/>
          </a:xfrm>
        </p:spPr>
        <p:txBody>
          <a:bodyPr>
            <a:noAutofit/>
          </a:bodyPr>
          <a:lstStyle/>
          <a:p>
            <a:pPr lvl="1">
              <a:lnSpc>
                <a:spcPct val="115000"/>
              </a:lnSpc>
              <a:spcBef>
                <a:spcPts val="600"/>
              </a:spcBef>
              <a:spcAft>
                <a:spcPts val="995"/>
              </a:spcAft>
            </a:pPr>
            <a:r>
              <a:rPr lang="en-US" sz="1000" dirty="0">
                <a:solidFill>
                  <a:prstClr val="black"/>
                </a:solidFill>
                <a:latin typeface="Arial"/>
                <a:ea typeface="Times New Roman"/>
                <a:cs typeface="Times New Roman"/>
              </a:rPr>
              <a:t>}</a:t>
            </a: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5. Place </a:t>
            </a:r>
            <a:r>
              <a:rPr lang="en-US" sz="1000" dirty="0">
                <a:solidFill>
                  <a:prstClr val="black"/>
                </a:solidFill>
                <a:latin typeface="Arial"/>
                <a:ea typeface="Times New Roman"/>
                <a:cs typeface="Times New Roman"/>
              </a:rPr>
              <a:t>the mouse cursor within the </a:t>
            </a:r>
            <a:r>
              <a:rPr lang="en-US" sz="1000" b="1" dirty="0">
                <a:solidFill>
                  <a:prstClr val="black"/>
                </a:solidFill>
                <a:latin typeface="Arial"/>
                <a:ea typeface="Times New Roman"/>
                <a:cs typeface="Times New Roman"/>
              </a:rPr>
              <a:t>if</a:t>
            </a:r>
            <a:r>
              <a:rPr lang="en-US" sz="1000" dirty="0">
                <a:solidFill>
                  <a:prstClr val="black"/>
                </a:solidFill>
                <a:latin typeface="Arial"/>
                <a:ea typeface="Times New Roman"/>
                <a:cs typeface="Times New Roman"/>
              </a:rPr>
              <a:t> statement code block you just added, and then type the following code.</a:t>
            </a:r>
          </a:p>
          <a:p>
            <a:pPr lvl="1">
              <a:lnSpc>
                <a:spcPct val="115000"/>
              </a:lnSpc>
              <a:spcBef>
                <a:spcPts val="600"/>
              </a:spcBef>
              <a:spcAft>
                <a:spcPts val="995"/>
              </a:spcAft>
            </a:pPr>
            <a:r>
              <a:rPr lang="en-US" sz="1000" dirty="0">
                <a:solidFill>
                  <a:prstClr val="black"/>
                </a:solidFill>
                <a:latin typeface="Arial"/>
                <a:ea typeface="Times New Roman"/>
                <a:cs typeface="Times New Roman"/>
              </a:rPr>
              <a:t>style = </a:t>
            </a:r>
            <a:r>
              <a:rPr lang="en-US" sz="1000" dirty="0" err="1">
                <a:solidFill>
                  <a:prstClr val="black"/>
                </a:solidFill>
                <a:latin typeface="Arial"/>
                <a:ea typeface="Times New Roman"/>
                <a:cs typeface="Times New Roman"/>
              </a:rPr>
              <a:t>String.Format</a:t>
            </a:r>
            <a:r>
              <a:rPr lang="en-US" sz="1000" dirty="0">
                <a:solidFill>
                  <a:prstClr val="black"/>
                </a:solidFill>
                <a:latin typeface="Arial"/>
                <a:ea typeface="Times New Roman"/>
                <a:cs typeface="Times New Roman"/>
              </a:rPr>
              <a:t>("background-color: {0};", Session["</a:t>
            </a:r>
            <a:r>
              <a:rPr lang="en-US" sz="1000" dirty="0" err="1">
                <a:solidFill>
                  <a:prstClr val="black"/>
                </a:solidFill>
                <a:latin typeface="Arial"/>
                <a:ea typeface="Times New Roman"/>
                <a:cs typeface="Times New Roman"/>
              </a:rPr>
              <a:t>BackgroundColor</a:t>
            </a:r>
            <a:r>
              <a:rPr lang="en-US" sz="1000" dirty="0">
                <a:solidFill>
                  <a:prstClr val="black"/>
                </a:solidFill>
                <a:latin typeface="Arial"/>
                <a:ea typeface="Times New Roman"/>
                <a:cs typeface="Times New Roman"/>
              </a:rPr>
              <a:t>"]);</a:t>
            </a: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6. Place </a:t>
            </a:r>
            <a:r>
              <a:rPr lang="en-US" sz="1000" dirty="0">
                <a:solidFill>
                  <a:prstClr val="black"/>
                </a:solidFill>
                <a:latin typeface="Arial"/>
                <a:ea typeface="Times New Roman"/>
                <a:cs typeface="Times New Roman"/>
              </a:rPr>
              <a:t>the mouse cursor within the </a:t>
            </a:r>
            <a:r>
              <a:rPr lang="en-US" sz="1000" b="1" dirty="0">
                <a:solidFill>
                  <a:prstClr val="black"/>
                </a:solidFill>
                <a:latin typeface="Arial"/>
                <a:ea typeface="Times New Roman"/>
                <a:cs typeface="Times New Roman"/>
              </a:rPr>
              <a:t>else</a:t>
            </a:r>
            <a:r>
              <a:rPr lang="en-US" sz="1000" dirty="0">
                <a:solidFill>
                  <a:prstClr val="black"/>
                </a:solidFill>
                <a:latin typeface="Arial"/>
                <a:ea typeface="Times New Roman"/>
                <a:cs typeface="Times New Roman"/>
              </a:rPr>
              <a:t> statement code block you just added, and then type the following code.</a:t>
            </a:r>
          </a:p>
          <a:p>
            <a:pPr lvl="1">
              <a:lnSpc>
                <a:spcPct val="115000"/>
              </a:lnSpc>
              <a:spcBef>
                <a:spcPts val="600"/>
              </a:spcBef>
              <a:spcAft>
                <a:spcPts val="995"/>
              </a:spcAft>
            </a:pPr>
            <a:r>
              <a:rPr lang="en-US" sz="1000" dirty="0">
                <a:solidFill>
                  <a:prstClr val="black"/>
                </a:solidFill>
                <a:latin typeface="Arial"/>
                <a:ea typeface="Times New Roman"/>
                <a:cs typeface="Times New Roman"/>
              </a:rPr>
              <a:t>style = "background-color: #dc9797;";</a:t>
            </a: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7. Place </a:t>
            </a:r>
            <a:r>
              <a:rPr lang="en-US" sz="1000" dirty="0">
                <a:solidFill>
                  <a:prstClr val="black"/>
                </a:solidFill>
                <a:latin typeface="Arial"/>
                <a:ea typeface="Times New Roman"/>
                <a:cs typeface="Times New Roman"/>
              </a:rPr>
              <a:t>the mouse cursor at the end of the </a:t>
            </a:r>
            <a:r>
              <a:rPr lang="en-US" sz="1000" b="1" dirty="0" err="1">
                <a:solidFill>
                  <a:prstClr val="black"/>
                </a:solidFill>
                <a:latin typeface="Arial"/>
                <a:ea typeface="Times New Roman"/>
                <a:cs typeface="Times New Roman"/>
              </a:rPr>
              <a:t>GetBackground</a:t>
            </a:r>
            <a:r>
              <a:rPr lang="en-US" sz="1000" dirty="0">
                <a:solidFill>
                  <a:prstClr val="black"/>
                </a:solidFill>
                <a:latin typeface="Arial"/>
                <a:ea typeface="Times New Roman"/>
                <a:cs typeface="Times New Roman"/>
              </a:rPr>
              <a:t> action code block and outside the </a:t>
            </a:r>
            <a:r>
              <a:rPr lang="en-US" sz="1000" b="1" dirty="0">
                <a:solidFill>
                  <a:prstClr val="black"/>
                </a:solidFill>
                <a:latin typeface="Arial"/>
                <a:ea typeface="Times New Roman"/>
                <a:cs typeface="Times New Roman"/>
              </a:rPr>
              <a:t>if…else</a:t>
            </a:r>
            <a:r>
              <a:rPr lang="en-US" sz="1000" dirty="0">
                <a:solidFill>
                  <a:prstClr val="black"/>
                </a:solidFill>
                <a:latin typeface="Arial"/>
                <a:ea typeface="Times New Roman"/>
                <a:cs typeface="Times New Roman"/>
              </a:rPr>
              <a:t> statements, press Enter, and then type the following code.</a:t>
            </a:r>
          </a:p>
          <a:p>
            <a:pPr lvl="1">
              <a:lnSpc>
                <a:spcPct val="115000"/>
              </a:lnSpc>
              <a:spcBef>
                <a:spcPts val="600"/>
              </a:spcBef>
              <a:spcAft>
                <a:spcPts val="995"/>
              </a:spcAft>
            </a:pPr>
            <a:r>
              <a:rPr lang="en-US" sz="1000" dirty="0">
                <a:solidFill>
                  <a:prstClr val="black"/>
                </a:solidFill>
                <a:latin typeface="Arial"/>
                <a:ea typeface="Times New Roman"/>
                <a:cs typeface="Times New Roman"/>
              </a:rPr>
              <a:t>return Content(style);</a:t>
            </a: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8. Place </a:t>
            </a:r>
            <a:r>
              <a:rPr lang="en-US" sz="1000" dirty="0">
                <a:solidFill>
                  <a:prstClr val="black"/>
                </a:solidFill>
                <a:latin typeface="Arial"/>
                <a:ea typeface="Times New Roman"/>
                <a:cs typeface="Times New Roman"/>
              </a:rPr>
              <a:t>the mouse cursor outside any action code block but inside the </a:t>
            </a:r>
            <a:r>
              <a:rPr lang="en-US" sz="1000" b="1" dirty="0" err="1">
                <a:solidFill>
                  <a:prstClr val="black"/>
                </a:solidFill>
                <a:latin typeface="Arial"/>
                <a:ea typeface="Times New Roman"/>
                <a:cs typeface="Times New Roman"/>
              </a:rPr>
              <a:t>HomeController</a:t>
            </a:r>
            <a:r>
              <a:rPr lang="en-US" sz="1000" dirty="0">
                <a:solidFill>
                  <a:prstClr val="black"/>
                </a:solidFill>
                <a:latin typeface="Arial"/>
                <a:ea typeface="Times New Roman"/>
                <a:cs typeface="Times New Roman"/>
              </a:rPr>
              <a:t> class, and then type the following code.</a:t>
            </a:r>
          </a:p>
          <a:p>
            <a:pPr lvl="1">
              <a:lnSpc>
                <a:spcPct val="115000"/>
              </a:lnSpc>
              <a:spcBef>
                <a:spcPts val="600"/>
              </a:spcBef>
              <a:spcAft>
                <a:spcPts val="995"/>
              </a:spcAft>
            </a:pPr>
            <a:r>
              <a:rPr lang="en-US" sz="1000" dirty="0">
                <a:solidFill>
                  <a:prstClr val="black"/>
                </a:solidFill>
                <a:latin typeface="Arial"/>
                <a:ea typeface="Times New Roman"/>
                <a:cs typeface="Times New Roman"/>
              </a:rPr>
              <a:t>public </a:t>
            </a:r>
            <a:r>
              <a:rPr lang="en-US" sz="1000" dirty="0" err="1">
                <a:solidFill>
                  <a:prstClr val="black"/>
                </a:solidFill>
                <a:latin typeface="Arial"/>
                <a:ea typeface="Times New Roman"/>
                <a:cs typeface="Times New Roman"/>
              </a:rPr>
              <a:t>ActionResult</a:t>
            </a:r>
            <a:r>
              <a:rPr lang="en-US" sz="1000" dirty="0">
                <a:solidFill>
                  <a:prstClr val="black"/>
                </a:solidFill>
                <a:latin typeface="Arial"/>
                <a:ea typeface="Times New Roman"/>
                <a:cs typeface="Times New Roman"/>
              </a:rPr>
              <a:t> </a:t>
            </a:r>
            <a:r>
              <a:rPr lang="en-US" sz="1000" dirty="0" err="1">
                <a:solidFill>
                  <a:prstClr val="black"/>
                </a:solidFill>
                <a:latin typeface="Arial"/>
                <a:ea typeface="Times New Roman"/>
                <a:cs typeface="Times New Roman"/>
              </a:rPr>
              <a:t>SetBackground</a:t>
            </a:r>
            <a:r>
              <a:rPr lang="en-US" sz="1000" dirty="0">
                <a:solidFill>
                  <a:prstClr val="black"/>
                </a:solidFill>
                <a:latin typeface="Arial"/>
                <a:ea typeface="Times New Roman"/>
                <a:cs typeface="Times New Roman"/>
              </a:rPr>
              <a:t>(string color)</a:t>
            </a:r>
          </a:p>
          <a:p>
            <a:pPr lvl="1">
              <a:lnSpc>
                <a:spcPct val="115000"/>
              </a:lnSpc>
              <a:spcBef>
                <a:spcPts val="600"/>
              </a:spcBef>
              <a:spcAft>
                <a:spcPts val="995"/>
              </a:spcAft>
            </a:pPr>
            <a:r>
              <a:rPr lang="en-US" sz="1000" dirty="0">
                <a:solidFill>
                  <a:prstClr val="black"/>
                </a:solidFill>
                <a:latin typeface="Arial"/>
                <a:ea typeface="Times New Roman"/>
                <a:cs typeface="Times New Roman"/>
              </a:rPr>
              <a:t>{</a:t>
            </a:r>
          </a:p>
          <a:p>
            <a:pPr lvl="1">
              <a:lnSpc>
                <a:spcPct val="115000"/>
              </a:lnSpc>
              <a:spcBef>
                <a:spcPts val="600"/>
              </a:spcBef>
              <a:spcAft>
                <a:spcPts val="995"/>
              </a:spcAft>
            </a:pPr>
            <a:r>
              <a:rPr lang="en-US" sz="1000" dirty="0">
                <a:solidFill>
                  <a:prstClr val="black"/>
                </a:solidFill>
                <a:latin typeface="Arial"/>
                <a:ea typeface="Times New Roman"/>
                <a:cs typeface="Times New Roman"/>
              </a:rPr>
              <a:t>}</a:t>
            </a: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9. Place </a:t>
            </a:r>
            <a:r>
              <a:rPr lang="en-US" sz="1000" dirty="0">
                <a:solidFill>
                  <a:prstClr val="black"/>
                </a:solidFill>
                <a:latin typeface="Arial"/>
                <a:ea typeface="Times New Roman"/>
                <a:cs typeface="Times New Roman"/>
              </a:rPr>
              <a:t>the cursor within the </a:t>
            </a:r>
            <a:r>
              <a:rPr lang="en-US" sz="1000" b="1" dirty="0" err="1">
                <a:solidFill>
                  <a:prstClr val="black"/>
                </a:solidFill>
                <a:latin typeface="Arial"/>
                <a:ea typeface="Times New Roman"/>
                <a:cs typeface="Times New Roman"/>
              </a:rPr>
              <a:t>SetBackground</a:t>
            </a:r>
            <a:r>
              <a:rPr lang="en-US" sz="1000" dirty="0">
                <a:solidFill>
                  <a:prstClr val="black"/>
                </a:solidFill>
                <a:latin typeface="Arial"/>
                <a:ea typeface="Times New Roman"/>
                <a:cs typeface="Times New Roman"/>
              </a:rPr>
              <a:t> action code block, and then type the following code.</a:t>
            </a:r>
          </a:p>
          <a:p>
            <a:pPr lvl="1">
              <a:lnSpc>
                <a:spcPct val="115000"/>
              </a:lnSpc>
              <a:spcBef>
                <a:spcPts val="600"/>
              </a:spcBef>
              <a:spcAft>
                <a:spcPts val="995"/>
              </a:spcAft>
            </a:pPr>
            <a:r>
              <a:rPr lang="en-US" sz="1000" dirty="0">
                <a:solidFill>
                  <a:prstClr val="black"/>
                </a:solidFill>
                <a:latin typeface="Arial"/>
                <a:ea typeface="Times New Roman"/>
                <a:cs typeface="Times New Roman"/>
              </a:rPr>
              <a:t>Session["</a:t>
            </a:r>
            <a:r>
              <a:rPr lang="en-US" sz="1000" dirty="0" err="1">
                <a:solidFill>
                  <a:prstClr val="black"/>
                </a:solidFill>
                <a:latin typeface="Arial"/>
                <a:ea typeface="Times New Roman"/>
                <a:cs typeface="Times New Roman"/>
              </a:rPr>
              <a:t>BackgroundColor</a:t>
            </a:r>
            <a:r>
              <a:rPr lang="en-US" sz="1000" dirty="0">
                <a:solidFill>
                  <a:prstClr val="black"/>
                </a:solidFill>
                <a:latin typeface="Arial"/>
                <a:ea typeface="Times New Roman"/>
                <a:cs typeface="Times New Roman"/>
              </a:rPr>
              <a:t>"] = color;</a:t>
            </a:r>
          </a:p>
          <a:p>
            <a:pPr lvl="1">
              <a:lnSpc>
                <a:spcPct val="115000"/>
              </a:lnSpc>
              <a:spcBef>
                <a:spcPts val="600"/>
              </a:spcBef>
              <a:spcAft>
                <a:spcPts val="995"/>
              </a:spcAft>
            </a:pPr>
            <a:r>
              <a:rPr lang="en-US" sz="1000" dirty="0">
                <a:solidFill>
                  <a:prstClr val="black"/>
                </a:solidFill>
                <a:latin typeface="Arial"/>
                <a:ea typeface="Times New Roman"/>
                <a:cs typeface="Times New Roman"/>
              </a:rPr>
              <a:t>return View("Index");</a:t>
            </a: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10. In </a:t>
            </a:r>
            <a:r>
              <a:rPr lang="en-US" sz="1000" dirty="0">
                <a:solidFill>
                  <a:prstClr val="black"/>
                </a:solidFill>
                <a:latin typeface="Arial"/>
                <a:ea typeface="Times New Roman"/>
                <a:cs typeface="Times New Roman"/>
              </a:rPr>
              <a:t>the Solution Explorer pane, expand </a:t>
            </a:r>
            <a:r>
              <a:rPr lang="en-US" sz="1000" b="1" dirty="0">
                <a:solidFill>
                  <a:prstClr val="black"/>
                </a:solidFill>
                <a:latin typeface="Arial"/>
                <a:ea typeface="Times New Roman"/>
                <a:cs typeface="Times New Roman"/>
              </a:rPr>
              <a:t>Views</a:t>
            </a:r>
            <a:r>
              <a:rPr lang="en-US" sz="1000" dirty="0">
                <a:solidFill>
                  <a:prstClr val="black"/>
                </a:solidFill>
                <a:latin typeface="Arial"/>
                <a:ea typeface="Times New Roman"/>
                <a:cs typeface="Times New Roman"/>
              </a:rPr>
              <a:t>, expand </a:t>
            </a:r>
            <a:r>
              <a:rPr lang="en-US" sz="1000" b="1" dirty="0">
                <a:solidFill>
                  <a:prstClr val="black"/>
                </a:solidFill>
                <a:latin typeface="Arial"/>
                <a:ea typeface="Times New Roman"/>
                <a:cs typeface="Times New Roman"/>
              </a:rPr>
              <a:t>Home</a:t>
            </a:r>
            <a:r>
              <a:rPr lang="en-US" sz="1000" dirty="0">
                <a:solidFill>
                  <a:prstClr val="black"/>
                </a:solidFill>
                <a:latin typeface="Arial"/>
                <a:ea typeface="Times New Roman"/>
                <a:cs typeface="Times New Roman"/>
              </a:rPr>
              <a:t>, and then click </a:t>
            </a:r>
            <a:r>
              <a:rPr lang="en-US" sz="1000" b="1" dirty="0" err="1">
                <a:solidFill>
                  <a:prstClr val="black"/>
                </a:solidFill>
                <a:latin typeface="Arial"/>
                <a:ea typeface="Times New Roman"/>
                <a:cs typeface="Times New Roman"/>
              </a:rPr>
              <a:t>Index.cshtml</a:t>
            </a:r>
            <a:r>
              <a:rPr lang="en-US" sz="1000" dirty="0" smtClean="0">
                <a:solidFill>
                  <a:prstClr val="black"/>
                </a:solidFill>
                <a:latin typeface="Arial"/>
                <a:ea typeface="Times New Roman"/>
                <a:cs typeface="Times New Roman"/>
              </a:rPr>
              <a:t>.</a:t>
            </a:r>
            <a:endParaRPr lang="en-US" sz="1000" dirty="0">
              <a:solidFill>
                <a:prstClr val="black"/>
              </a:solidFill>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E4CE851C-8CE8-46F2-B87A-116D17D3502C}" type="slidenum">
              <a:rPr lang="en-US" smtClean="0"/>
              <a:pPr/>
              <a:t>15</a:t>
            </a:fld>
            <a:endParaRPr lang="en-US"/>
          </a:p>
        </p:txBody>
      </p:sp>
      <p:sp>
        <p:nvSpPr>
          <p:cNvPr id="5" name="TextBox 4"/>
          <p:cNvSpPr txBox="1"/>
          <p:nvPr/>
        </p:nvSpPr>
        <p:spPr>
          <a:xfrm>
            <a:off x="0" y="8890000"/>
            <a:ext cx="3175000" cy="246221"/>
          </a:xfrm>
          <a:prstGeom prst="rect">
            <a:avLst/>
          </a:prstGeom>
          <a:noFill/>
        </p:spPr>
        <p:txBody>
          <a:bodyPr vert="horz" rtlCol="0">
            <a:spAutoFit/>
          </a:bodyPr>
          <a:lstStyle/>
          <a:p>
            <a:r>
              <a:rPr lang="en-US" sz="1000" smtClean="0">
                <a:latin typeface="Arial"/>
              </a:rPr>
              <a:t>(More notes on the next slide)</a:t>
            </a:r>
            <a:endParaRPr lang="en-US" sz="1000">
              <a:latin typeface="Arial"/>
            </a:endParaRPr>
          </a:p>
        </p:txBody>
      </p:sp>
      <p:sp>
        <p:nvSpPr>
          <p:cNvPr id="6" name="Rectangle 5"/>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7" name="Rectangle 6"/>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12: Building a Resilient ASP.NET MVC 4 Web Application</a:t>
            </a:r>
            <a:endParaRPr lang="en-US" sz="1200" b="1">
              <a:solidFill>
                <a:srgbClr val="336699"/>
              </a:solidFill>
              <a:latin typeface="Arial"/>
            </a:endParaRPr>
          </a:p>
        </p:txBody>
      </p:sp>
    </p:spTree>
    <p:extLst>
      <p:ext uri="{BB962C8B-B14F-4D97-AF65-F5344CB8AC3E}">
        <p14:creationId xmlns:p14="http://schemas.microsoft.com/office/powerpoint/2010/main" val="65269690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6"/>
            <a:ext cx="6153911" cy="6604000"/>
          </a:xfrm>
        </p:spPr>
        <p:txBody>
          <a:bodyPr>
            <a:noAutofit/>
          </a:bodyPr>
          <a:lstStyle/>
          <a:p>
            <a:pPr marL="342900" marR="0" lvl="0" indent="-342900" algn="l" defTabSz="914400" rtl="0" eaLnBrk="1" fontAlgn="auto" latinLnBrk="0" hangingPunct="1">
              <a:lnSpc>
                <a:spcPct val="115000"/>
              </a:lnSpc>
              <a:spcBef>
                <a:spcPts val="0"/>
              </a:spcBef>
              <a:spcAft>
                <a:spcPts val="995"/>
              </a:spcAft>
              <a:buClrTx/>
              <a:buSzTx/>
              <a:buFontTx/>
              <a:buNone/>
              <a:tabLst/>
              <a:defRPr/>
            </a:pPr>
            <a:r>
              <a:rPr lang="en-US" sz="1000" dirty="0" smtClean="0">
                <a:solidFill>
                  <a:prstClr val="black"/>
                </a:solidFill>
                <a:latin typeface="Arial"/>
                <a:ea typeface="Times New Roman"/>
                <a:cs typeface="Times New Roman"/>
              </a:rPr>
              <a:t>11. In the </a:t>
            </a:r>
            <a:r>
              <a:rPr lang="en-US" sz="1000" dirty="0" err="1" smtClean="0">
                <a:solidFill>
                  <a:prstClr val="black"/>
                </a:solidFill>
                <a:latin typeface="Arial"/>
                <a:ea typeface="Times New Roman"/>
                <a:cs typeface="Times New Roman"/>
              </a:rPr>
              <a:t>Index.cshtml</a:t>
            </a:r>
            <a:r>
              <a:rPr lang="en-US" sz="1000" dirty="0" smtClean="0">
                <a:solidFill>
                  <a:prstClr val="black"/>
                </a:solidFill>
                <a:latin typeface="Arial"/>
                <a:ea typeface="Times New Roman"/>
                <a:cs typeface="Times New Roman"/>
              </a:rPr>
              <a:t> code window, place the mouse cursor at the end of the </a:t>
            </a:r>
            <a:r>
              <a:rPr lang="en-US" sz="1000" b="1" dirty="0" smtClean="0">
                <a:solidFill>
                  <a:prstClr val="black"/>
                </a:solidFill>
                <a:latin typeface="Arial"/>
                <a:ea typeface="Times New Roman"/>
                <a:cs typeface="Times New Roman"/>
              </a:rPr>
              <a:t>P</a:t>
            </a:r>
            <a:r>
              <a:rPr lang="en-US" sz="1000" dirty="0" smtClean="0">
                <a:solidFill>
                  <a:prstClr val="black"/>
                </a:solidFill>
                <a:latin typeface="Arial"/>
                <a:ea typeface="Times New Roman"/>
                <a:cs typeface="Times New Roman"/>
              </a:rPr>
              <a:t> element, press Enter twice</a:t>
            </a:r>
            <a:r>
              <a:rPr lang="en-US" sz="1000" dirty="0">
                <a:solidFill>
                  <a:prstClr val="black"/>
                </a:solidFill>
                <a:latin typeface="Arial"/>
                <a:ea typeface="Times New Roman"/>
                <a:cs typeface="Times New Roman"/>
              </a:rPr>
              <a:t>, and then type the following code.</a:t>
            </a:r>
          </a:p>
          <a:p>
            <a:pPr marL="685800" lvl="1" indent="-228600">
              <a:lnSpc>
                <a:spcPct val="115000"/>
              </a:lnSpc>
              <a:spcBef>
                <a:spcPts val="600"/>
              </a:spcBef>
              <a:spcAft>
                <a:spcPts val="995"/>
              </a:spcAft>
              <a:buNone/>
            </a:pPr>
            <a:r>
              <a:rPr lang="en-US" sz="1000" dirty="0">
                <a:solidFill>
                  <a:prstClr val="black"/>
                </a:solidFill>
                <a:latin typeface="Arial"/>
                <a:ea typeface="Times New Roman"/>
                <a:cs typeface="Times New Roman"/>
              </a:rPr>
              <a:t>&lt;p&gt;</a:t>
            </a:r>
          </a:p>
          <a:p>
            <a:pPr marL="685800" lvl="1" indent="-228600">
              <a:lnSpc>
                <a:spcPct val="115000"/>
              </a:lnSpc>
              <a:spcBef>
                <a:spcPts val="600"/>
              </a:spcBef>
              <a:spcAft>
                <a:spcPts val="995"/>
              </a:spcAft>
              <a:buNone/>
            </a:pPr>
            <a:r>
              <a:rPr lang="en-US" sz="1000" dirty="0" smtClean="0">
                <a:solidFill>
                  <a:prstClr val="black"/>
                </a:solidFill>
                <a:latin typeface="Arial"/>
                <a:ea typeface="Times New Roman"/>
                <a:cs typeface="Times New Roman"/>
              </a:rPr>
              <a:t>   </a:t>
            </a:r>
            <a:r>
              <a:rPr lang="en-US" sz="1000" dirty="0">
                <a:solidFill>
                  <a:prstClr val="black"/>
                </a:solidFill>
                <a:latin typeface="Arial"/>
                <a:ea typeface="Times New Roman"/>
                <a:cs typeface="Times New Roman"/>
              </a:rPr>
              <a:t>Choose a background color:</a:t>
            </a:r>
          </a:p>
          <a:p>
            <a:pPr marL="685800" lvl="1" indent="-228600">
              <a:lnSpc>
                <a:spcPct val="115000"/>
              </a:lnSpc>
              <a:spcBef>
                <a:spcPts val="600"/>
              </a:spcBef>
              <a:spcAft>
                <a:spcPts val="995"/>
              </a:spcAft>
              <a:buNone/>
            </a:pPr>
            <a:r>
              <a:rPr lang="en-US" sz="1000" dirty="0">
                <a:solidFill>
                  <a:prstClr val="black"/>
                </a:solidFill>
                <a:latin typeface="Arial"/>
                <a:ea typeface="Times New Roman"/>
                <a:cs typeface="Times New Roman"/>
              </a:rPr>
              <a:t>&lt;/p&gt;</a:t>
            </a: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12. Place </a:t>
            </a:r>
            <a:r>
              <a:rPr lang="en-US" sz="1000" dirty="0">
                <a:solidFill>
                  <a:prstClr val="black"/>
                </a:solidFill>
                <a:latin typeface="Arial"/>
                <a:ea typeface="Times New Roman"/>
                <a:cs typeface="Times New Roman"/>
              </a:rPr>
              <a:t>the mouse cursor at the end of the text in the </a:t>
            </a:r>
            <a:r>
              <a:rPr lang="en-US" sz="1000" b="1" dirty="0">
                <a:solidFill>
                  <a:prstClr val="black"/>
                </a:solidFill>
                <a:latin typeface="Arial"/>
                <a:ea typeface="Times New Roman"/>
                <a:cs typeface="Times New Roman"/>
              </a:rPr>
              <a:t>P</a:t>
            </a:r>
            <a:r>
              <a:rPr lang="en-US" sz="1000" dirty="0">
                <a:solidFill>
                  <a:prstClr val="black"/>
                </a:solidFill>
                <a:latin typeface="Arial"/>
                <a:ea typeface="Times New Roman"/>
                <a:cs typeface="Times New Roman"/>
              </a:rPr>
              <a:t> element, press Enter, and then type the following code.</a:t>
            </a:r>
          </a:p>
          <a:p>
            <a:pPr marL="228600" lvl="0" indent="-228600">
              <a:lnSpc>
                <a:spcPct val="115000"/>
              </a:lnSpc>
              <a:spcBef>
                <a:spcPts val="600"/>
              </a:spcBef>
              <a:spcAft>
                <a:spcPts val="995"/>
              </a:spcAft>
              <a:buNone/>
            </a:pPr>
            <a:r>
              <a:rPr lang="en-US" sz="1000" dirty="0" smtClean="0">
                <a:solidFill>
                  <a:prstClr val="black"/>
                </a:solidFill>
                <a:latin typeface="Arial"/>
                <a:ea typeface="Times New Roman"/>
                <a:cs typeface="Times New Roman"/>
              </a:rPr>
              <a:t>	@</a:t>
            </a:r>
            <a:r>
              <a:rPr lang="en-US" sz="1000" dirty="0" err="1">
                <a:solidFill>
                  <a:prstClr val="black"/>
                </a:solidFill>
                <a:latin typeface="Arial"/>
                <a:ea typeface="Times New Roman"/>
                <a:cs typeface="Times New Roman"/>
              </a:rPr>
              <a:t>Html.ActionLink</a:t>
            </a:r>
            <a:r>
              <a:rPr lang="en-US" sz="1000" dirty="0">
                <a:solidFill>
                  <a:prstClr val="black"/>
                </a:solidFill>
                <a:latin typeface="Arial"/>
                <a:ea typeface="Times New Roman"/>
                <a:cs typeface="Times New Roman"/>
              </a:rPr>
              <a:t>("Pink", "</a:t>
            </a:r>
            <a:r>
              <a:rPr lang="en-US" sz="1000" dirty="0" err="1">
                <a:solidFill>
                  <a:prstClr val="black"/>
                </a:solidFill>
                <a:latin typeface="Arial"/>
                <a:ea typeface="Times New Roman"/>
                <a:cs typeface="Times New Roman"/>
              </a:rPr>
              <a:t>SetBackground</a:t>
            </a:r>
            <a:r>
              <a:rPr lang="en-US" sz="1000" dirty="0">
                <a:solidFill>
                  <a:prstClr val="black"/>
                </a:solidFill>
                <a:latin typeface="Arial"/>
                <a:ea typeface="Times New Roman"/>
                <a:cs typeface="Times New Roman"/>
              </a:rPr>
              <a:t>", new { color = "#dc9797"})</a:t>
            </a: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13. Place </a:t>
            </a:r>
            <a:r>
              <a:rPr lang="en-US" sz="1000" dirty="0">
                <a:solidFill>
                  <a:prstClr val="black"/>
                </a:solidFill>
                <a:latin typeface="Arial"/>
                <a:ea typeface="Times New Roman"/>
                <a:cs typeface="Times New Roman"/>
              </a:rPr>
              <a:t>the mouse cursor at the end of the link you just created, press Enter, and then t</a:t>
            </a:r>
            <a:r>
              <a:rPr lang="en-US" sz="1000" dirty="0">
                <a:solidFill>
                  <a:srgbClr val="000000"/>
                </a:solidFill>
                <a:latin typeface="Arial"/>
                <a:ea typeface="Times New Roman"/>
                <a:cs typeface="Times New Roman"/>
              </a:rPr>
              <a:t>ype the following code.</a:t>
            </a:r>
            <a:endParaRPr lang="en-US" sz="1000" dirty="0">
              <a:solidFill>
                <a:prstClr val="black"/>
              </a:solidFill>
              <a:latin typeface="Arial"/>
              <a:ea typeface="Times New Roman"/>
              <a:cs typeface="Times New Roman"/>
            </a:endParaRPr>
          </a:p>
          <a:p>
            <a:pPr marL="228600" lvl="0" indent="-228600">
              <a:lnSpc>
                <a:spcPct val="115000"/>
              </a:lnSpc>
              <a:spcBef>
                <a:spcPts val="600"/>
              </a:spcBef>
              <a:spcAft>
                <a:spcPts val="995"/>
              </a:spcAft>
              <a:buNone/>
            </a:pPr>
            <a:r>
              <a:rPr lang="en-US" sz="1000" dirty="0" smtClean="0">
                <a:solidFill>
                  <a:prstClr val="black"/>
                </a:solidFill>
                <a:latin typeface="Arial"/>
                <a:ea typeface="Times New Roman"/>
                <a:cs typeface="Times New Roman"/>
              </a:rPr>
              <a:t>	@</a:t>
            </a:r>
            <a:r>
              <a:rPr lang="en-US" sz="1000" dirty="0" err="1">
                <a:solidFill>
                  <a:prstClr val="black"/>
                </a:solidFill>
                <a:latin typeface="Arial"/>
                <a:ea typeface="Times New Roman"/>
                <a:cs typeface="Times New Roman"/>
              </a:rPr>
              <a:t>Html.ActionLink</a:t>
            </a:r>
            <a:r>
              <a:rPr lang="en-US" sz="1000" dirty="0">
                <a:solidFill>
                  <a:prstClr val="black"/>
                </a:solidFill>
                <a:latin typeface="Arial"/>
                <a:ea typeface="Times New Roman"/>
                <a:cs typeface="Times New Roman"/>
              </a:rPr>
              <a:t>("Blue", "</a:t>
            </a:r>
            <a:r>
              <a:rPr lang="en-US" sz="1000" dirty="0" err="1">
                <a:solidFill>
                  <a:prstClr val="black"/>
                </a:solidFill>
                <a:latin typeface="Arial"/>
                <a:ea typeface="Times New Roman"/>
                <a:cs typeface="Times New Roman"/>
              </a:rPr>
              <a:t>SetBackground</a:t>
            </a:r>
            <a:r>
              <a:rPr lang="en-US" sz="1000" dirty="0">
                <a:solidFill>
                  <a:prstClr val="black"/>
                </a:solidFill>
                <a:latin typeface="Arial"/>
                <a:ea typeface="Times New Roman"/>
                <a:cs typeface="Times New Roman"/>
              </a:rPr>
              <a:t>", new { color = "#82bbf2"})</a:t>
            </a: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14. In </a:t>
            </a:r>
            <a:r>
              <a:rPr lang="en-US" sz="1000" dirty="0">
                <a:solidFill>
                  <a:prstClr val="black"/>
                </a:solidFill>
                <a:latin typeface="Arial"/>
                <a:ea typeface="Times New Roman"/>
                <a:cs typeface="Times New Roman"/>
              </a:rPr>
              <a:t>the Solution Explorer pane, expand </a:t>
            </a:r>
            <a:r>
              <a:rPr lang="en-US" sz="1000" b="1" dirty="0">
                <a:solidFill>
                  <a:prstClr val="black"/>
                </a:solidFill>
                <a:latin typeface="Arial"/>
                <a:ea typeface="Times New Roman"/>
                <a:cs typeface="Times New Roman"/>
              </a:rPr>
              <a:t>Shared</a:t>
            </a:r>
            <a:r>
              <a:rPr lang="en-US" sz="1000" dirty="0">
                <a:solidFill>
                  <a:prstClr val="black"/>
                </a:solidFill>
                <a:latin typeface="Arial"/>
                <a:ea typeface="Times New Roman"/>
                <a:cs typeface="Times New Roman"/>
              </a:rPr>
              <a:t>, and then click </a:t>
            </a:r>
            <a:r>
              <a:rPr lang="en-US" sz="1000" b="1" dirty="0">
                <a:solidFill>
                  <a:prstClr val="black"/>
                </a:solidFill>
                <a:latin typeface="Arial"/>
                <a:ea typeface="Times New Roman"/>
                <a:cs typeface="Times New Roman"/>
              </a:rPr>
              <a:t>_</a:t>
            </a:r>
            <a:r>
              <a:rPr lang="en-US" sz="1000" b="1" dirty="0" err="1">
                <a:solidFill>
                  <a:prstClr val="black"/>
                </a:solidFill>
                <a:latin typeface="Arial"/>
                <a:ea typeface="Times New Roman"/>
                <a:cs typeface="Times New Roman"/>
              </a:rPr>
              <a:t>SiteTemplate.cshtml</a:t>
            </a:r>
            <a:r>
              <a:rPr lang="en-US" sz="1000" dirty="0">
                <a:solidFill>
                  <a:prstClr val="black"/>
                </a:solidFill>
                <a:latin typeface="Arial"/>
                <a:ea typeface="Times New Roman"/>
                <a:cs typeface="Times New Roman"/>
              </a:rPr>
              <a:t>.</a:t>
            </a: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15. In </a:t>
            </a:r>
            <a:r>
              <a:rPr lang="en-US" sz="1000" dirty="0">
                <a:solidFill>
                  <a:prstClr val="black"/>
                </a:solidFill>
                <a:latin typeface="Arial"/>
                <a:ea typeface="Times New Roman"/>
                <a:cs typeface="Times New Roman"/>
              </a:rPr>
              <a:t>the _</a:t>
            </a:r>
            <a:r>
              <a:rPr lang="en-US" sz="1000" dirty="0" err="1">
                <a:solidFill>
                  <a:prstClr val="black"/>
                </a:solidFill>
                <a:latin typeface="Arial"/>
                <a:ea typeface="Times New Roman"/>
                <a:cs typeface="Times New Roman"/>
              </a:rPr>
              <a:t>SiteTemplate.cshtml</a:t>
            </a:r>
            <a:r>
              <a:rPr lang="en-US" sz="1000" dirty="0">
                <a:solidFill>
                  <a:prstClr val="black"/>
                </a:solidFill>
                <a:latin typeface="Arial"/>
                <a:ea typeface="Times New Roman"/>
                <a:cs typeface="Times New Roman"/>
              </a:rPr>
              <a:t> code window, locate the following code.</a:t>
            </a:r>
          </a:p>
          <a:p>
            <a:pPr marL="228600" lvl="0" indent="-228600">
              <a:lnSpc>
                <a:spcPct val="115000"/>
              </a:lnSpc>
              <a:spcBef>
                <a:spcPts val="600"/>
              </a:spcBef>
              <a:spcAft>
                <a:spcPts val="995"/>
              </a:spcAft>
              <a:buNone/>
            </a:pPr>
            <a:r>
              <a:rPr lang="en-US" sz="1000" dirty="0" smtClean="0">
                <a:solidFill>
                  <a:prstClr val="black"/>
                </a:solidFill>
                <a:latin typeface="Arial"/>
                <a:ea typeface="Times New Roman"/>
                <a:cs typeface="Times New Roman"/>
              </a:rPr>
              <a:t>	&lt;</a:t>
            </a:r>
            <a:r>
              <a:rPr lang="en-US" sz="1000" dirty="0">
                <a:solidFill>
                  <a:prstClr val="black"/>
                </a:solidFill>
                <a:latin typeface="Arial"/>
                <a:ea typeface="Times New Roman"/>
                <a:cs typeface="Times New Roman"/>
              </a:rPr>
              <a:t>body&gt;</a:t>
            </a: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16. Replace </a:t>
            </a:r>
            <a:r>
              <a:rPr lang="en-US" sz="1000" dirty="0">
                <a:solidFill>
                  <a:prstClr val="black"/>
                </a:solidFill>
                <a:latin typeface="Arial"/>
                <a:ea typeface="Times New Roman"/>
                <a:cs typeface="Times New Roman"/>
              </a:rPr>
              <a:t>the located code with the following code.</a:t>
            </a:r>
          </a:p>
          <a:p>
            <a:pPr marL="228600" lvl="0" indent="-228600">
              <a:lnSpc>
                <a:spcPct val="115000"/>
              </a:lnSpc>
              <a:spcBef>
                <a:spcPts val="600"/>
              </a:spcBef>
              <a:spcAft>
                <a:spcPts val="995"/>
              </a:spcAft>
              <a:buNone/>
            </a:pPr>
            <a:r>
              <a:rPr lang="en-US" sz="1000" dirty="0" smtClean="0">
                <a:solidFill>
                  <a:prstClr val="black"/>
                </a:solidFill>
                <a:latin typeface="Arial"/>
                <a:ea typeface="Times New Roman"/>
                <a:cs typeface="Times New Roman"/>
              </a:rPr>
              <a:t>	&lt;</a:t>
            </a:r>
            <a:r>
              <a:rPr lang="en-US" sz="1000" dirty="0">
                <a:solidFill>
                  <a:prstClr val="black"/>
                </a:solidFill>
                <a:latin typeface="Arial"/>
                <a:ea typeface="Times New Roman"/>
                <a:cs typeface="Times New Roman"/>
              </a:rPr>
              <a:t>body style="@</a:t>
            </a:r>
            <a:r>
              <a:rPr lang="en-US" sz="1000" dirty="0" err="1">
                <a:solidFill>
                  <a:prstClr val="black"/>
                </a:solidFill>
                <a:latin typeface="Arial"/>
                <a:ea typeface="Times New Roman"/>
                <a:cs typeface="Times New Roman"/>
              </a:rPr>
              <a:t>Html.Action</a:t>
            </a:r>
            <a:r>
              <a:rPr lang="en-US" sz="1000" dirty="0">
                <a:solidFill>
                  <a:prstClr val="black"/>
                </a:solidFill>
                <a:latin typeface="Arial"/>
                <a:ea typeface="Times New Roman"/>
                <a:cs typeface="Times New Roman"/>
              </a:rPr>
              <a:t>("</a:t>
            </a:r>
            <a:r>
              <a:rPr lang="en-US" sz="1000" dirty="0" err="1">
                <a:solidFill>
                  <a:prstClr val="black"/>
                </a:solidFill>
                <a:latin typeface="Arial"/>
                <a:ea typeface="Times New Roman"/>
                <a:cs typeface="Times New Roman"/>
              </a:rPr>
              <a:t>GetBackground</a:t>
            </a:r>
            <a:r>
              <a:rPr lang="en-US" sz="1000" dirty="0">
                <a:solidFill>
                  <a:prstClr val="black"/>
                </a:solidFill>
                <a:latin typeface="Arial"/>
                <a:ea typeface="Times New Roman"/>
                <a:cs typeface="Times New Roman"/>
              </a:rPr>
              <a:t>", "Home")"&gt;</a:t>
            </a: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17.</a:t>
            </a:r>
            <a:r>
              <a:rPr lang="en-US" sz="1000" baseline="0" dirty="0" smtClean="0">
                <a:solidFill>
                  <a:prstClr val="black"/>
                </a:solidFill>
                <a:latin typeface="Arial"/>
                <a:ea typeface="Times New Roman"/>
                <a:cs typeface="Times New Roman"/>
              </a:rPr>
              <a:t> </a:t>
            </a:r>
            <a:r>
              <a:rPr lang="en-US" sz="1000" dirty="0" smtClean="0">
                <a:solidFill>
                  <a:prstClr val="black"/>
                </a:solidFill>
                <a:latin typeface="Arial"/>
                <a:ea typeface="Times New Roman"/>
                <a:cs typeface="Times New Roman"/>
              </a:rPr>
              <a:t>On </a:t>
            </a:r>
            <a:r>
              <a:rPr lang="en-US" sz="1000" dirty="0">
                <a:solidFill>
                  <a:prstClr val="black"/>
                </a:solidFill>
                <a:latin typeface="Arial"/>
                <a:ea typeface="Times New Roman"/>
                <a:cs typeface="Times New Roman"/>
              </a:rPr>
              <a:t>the </a:t>
            </a:r>
            <a:r>
              <a:rPr lang="en-US" sz="1000" b="1" dirty="0">
                <a:solidFill>
                  <a:prstClr val="black"/>
                </a:solidFill>
                <a:latin typeface="Arial"/>
                <a:ea typeface="Times New Roman"/>
                <a:cs typeface="Times New Roman"/>
              </a:rPr>
              <a:t>DEBUG</a:t>
            </a:r>
            <a:r>
              <a:rPr lang="en-US" sz="1000" dirty="0">
                <a:solidFill>
                  <a:prstClr val="black"/>
                </a:solidFill>
                <a:latin typeface="Arial"/>
                <a:ea typeface="Times New Roman"/>
                <a:cs typeface="Times New Roman"/>
              </a:rPr>
              <a:t> menu of the </a:t>
            </a:r>
            <a:r>
              <a:rPr lang="en-US" sz="1000" b="1" dirty="0" err="1">
                <a:solidFill>
                  <a:prstClr val="black"/>
                </a:solidFill>
                <a:latin typeface="Arial"/>
                <a:ea typeface="Times New Roman"/>
                <a:cs typeface="Times New Roman"/>
              </a:rPr>
              <a:t>OperasWebSite</a:t>
            </a:r>
            <a:r>
              <a:rPr lang="en-US" sz="1000" b="1" dirty="0">
                <a:solidFill>
                  <a:prstClr val="black"/>
                </a:solidFill>
                <a:latin typeface="Arial"/>
                <a:ea typeface="Times New Roman"/>
                <a:cs typeface="Times New Roman"/>
              </a:rPr>
              <a:t> – Microsoft Visual Studio</a:t>
            </a:r>
            <a:r>
              <a:rPr lang="en-US" sz="1000" dirty="0">
                <a:solidFill>
                  <a:prstClr val="black"/>
                </a:solidFill>
                <a:latin typeface="Arial"/>
                <a:ea typeface="Times New Roman"/>
                <a:cs typeface="Times New Roman"/>
              </a:rPr>
              <a:t> window, click </a:t>
            </a:r>
            <a:r>
              <a:rPr lang="en-US" sz="1000" b="1" dirty="0">
                <a:solidFill>
                  <a:prstClr val="black"/>
                </a:solidFill>
                <a:latin typeface="Arial"/>
                <a:ea typeface="Times New Roman"/>
                <a:cs typeface="Times New Roman"/>
              </a:rPr>
              <a:t>Start Debugging</a:t>
            </a:r>
            <a:r>
              <a:rPr lang="en-US" sz="1000" dirty="0">
                <a:solidFill>
                  <a:prstClr val="black"/>
                </a:solidFill>
                <a:latin typeface="Arial"/>
                <a:ea typeface="Times New Roman"/>
                <a:cs typeface="Times New Roman"/>
              </a:rPr>
              <a:t>.</a:t>
            </a:r>
          </a:p>
          <a:p>
            <a:pPr marL="342900" lvl="0" indent="-342900">
              <a:lnSpc>
                <a:spcPct val="115000"/>
              </a:lnSpc>
              <a:spcAft>
                <a:spcPts val="995"/>
              </a:spcAft>
              <a:buFont typeface="+mj-lt"/>
              <a:buNone/>
            </a:pPr>
            <a:r>
              <a:rPr lang="en-US" sz="1000" dirty="0" smtClean="0">
                <a:solidFill>
                  <a:srgbClr val="000000"/>
                </a:solidFill>
                <a:latin typeface="Arial"/>
                <a:ea typeface="Times New Roman"/>
                <a:cs typeface="Times New Roman"/>
              </a:rPr>
              <a:t>18. On </a:t>
            </a:r>
            <a:r>
              <a:rPr lang="en-US" sz="1000" dirty="0">
                <a:solidFill>
                  <a:srgbClr val="000000"/>
                </a:solidFill>
                <a:latin typeface="Arial"/>
                <a:ea typeface="Times New Roman"/>
                <a:cs typeface="Times New Roman"/>
              </a:rPr>
              <a:t>the Operas I Have Seen page, click the </a:t>
            </a:r>
            <a:r>
              <a:rPr lang="en-US" sz="1000" b="1" dirty="0">
                <a:solidFill>
                  <a:prstClr val="black"/>
                </a:solidFill>
                <a:latin typeface="Arial"/>
                <a:ea typeface="Times New Roman"/>
                <a:cs typeface="Times New Roman"/>
              </a:rPr>
              <a:t>Blue </a:t>
            </a:r>
            <a:r>
              <a:rPr lang="en-US" sz="1000" dirty="0">
                <a:solidFill>
                  <a:srgbClr val="000000"/>
                </a:solidFill>
                <a:latin typeface="Arial"/>
                <a:ea typeface="Times New Roman"/>
                <a:cs typeface="Times New Roman"/>
              </a:rPr>
              <a:t>link, and then note that the blue background color has been applied to the home page. </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None/>
            </a:pPr>
            <a:r>
              <a:rPr lang="en-US" sz="1000" dirty="0" smtClean="0">
                <a:solidFill>
                  <a:srgbClr val="000000"/>
                </a:solidFill>
                <a:latin typeface="Arial"/>
                <a:ea typeface="Times New Roman"/>
                <a:cs typeface="Times New Roman"/>
              </a:rPr>
              <a:t>19. On </a:t>
            </a:r>
            <a:r>
              <a:rPr lang="en-US" sz="1000" dirty="0">
                <a:solidFill>
                  <a:srgbClr val="000000"/>
                </a:solidFill>
                <a:latin typeface="Arial"/>
                <a:ea typeface="Times New Roman"/>
                <a:cs typeface="Times New Roman"/>
              </a:rPr>
              <a:t>the Operas I Have Seen page, click the</a:t>
            </a:r>
            <a:r>
              <a:rPr lang="en-US" sz="1000" dirty="0">
                <a:solidFill>
                  <a:prstClr val="black"/>
                </a:solidFill>
                <a:latin typeface="Arial"/>
                <a:ea typeface="Times New Roman"/>
                <a:cs typeface="Times New Roman"/>
              </a:rPr>
              <a:t> </a:t>
            </a:r>
            <a:r>
              <a:rPr lang="en-US" sz="1000" b="1" dirty="0">
                <a:solidFill>
                  <a:prstClr val="black"/>
                </a:solidFill>
                <a:latin typeface="Arial"/>
                <a:ea typeface="Times New Roman"/>
                <a:cs typeface="Times New Roman"/>
              </a:rPr>
              <a:t>All Operas </a:t>
            </a:r>
            <a:r>
              <a:rPr lang="en-US" sz="1000" dirty="0">
                <a:solidFill>
                  <a:prstClr val="black"/>
                </a:solidFill>
                <a:latin typeface="Arial"/>
                <a:ea typeface="Times New Roman"/>
                <a:cs typeface="Times New Roman"/>
              </a:rPr>
              <a:t>link.</a:t>
            </a:r>
          </a:p>
        </p:txBody>
      </p:sp>
      <p:sp>
        <p:nvSpPr>
          <p:cNvPr id="4" name="Slide Number Placeholder 3"/>
          <p:cNvSpPr>
            <a:spLocks noGrp="1"/>
          </p:cNvSpPr>
          <p:nvPr>
            <p:ph type="sldNum" sz="quarter" idx="10"/>
          </p:nvPr>
        </p:nvSpPr>
        <p:spPr/>
        <p:txBody>
          <a:bodyPr/>
          <a:lstStyle/>
          <a:p>
            <a:fld id="{E4CE851C-8CE8-46F2-B87A-116D17D3502C}" type="slidenum">
              <a:rPr lang="en-US" smtClean="0"/>
              <a:pPr/>
              <a:t>16</a:t>
            </a:fld>
            <a:endParaRPr lang="en-US"/>
          </a:p>
        </p:txBody>
      </p:sp>
      <p:sp>
        <p:nvSpPr>
          <p:cNvPr id="5" name="TextBox 4"/>
          <p:cNvSpPr txBox="1"/>
          <p:nvPr/>
        </p:nvSpPr>
        <p:spPr>
          <a:xfrm>
            <a:off x="0" y="8890000"/>
            <a:ext cx="3175000" cy="246221"/>
          </a:xfrm>
          <a:prstGeom prst="rect">
            <a:avLst/>
          </a:prstGeom>
          <a:noFill/>
        </p:spPr>
        <p:txBody>
          <a:bodyPr vert="horz" rtlCol="0">
            <a:spAutoFit/>
          </a:bodyPr>
          <a:lstStyle/>
          <a:p>
            <a:r>
              <a:rPr lang="en-US" sz="1000" smtClean="0">
                <a:latin typeface="Arial"/>
              </a:rPr>
              <a:t>(More notes on the next slide)</a:t>
            </a:r>
            <a:endParaRPr lang="en-US" sz="1000">
              <a:latin typeface="Arial"/>
            </a:endParaRPr>
          </a:p>
        </p:txBody>
      </p:sp>
      <p:sp>
        <p:nvSpPr>
          <p:cNvPr id="6" name="Rectangle 5"/>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7" name="Rectangle 6"/>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12: Building a Resilient ASP.NET MVC 4 Web Application</a:t>
            </a:r>
            <a:endParaRPr lang="en-US" sz="1200" b="1">
              <a:solidFill>
                <a:srgbClr val="336699"/>
              </a:solidFill>
              <a:latin typeface="Arial"/>
            </a:endParaRPr>
          </a:p>
        </p:txBody>
      </p:sp>
    </p:spTree>
    <p:extLst>
      <p:ext uri="{BB962C8B-B14F-4D97-AF65-F5344CB8AC3E}">
        <p14:creationId xmlns:p14="http://schemas.microsoft.com/office/powerpoint/2010/main" val="60616293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6"/>
            <a:ext cx="6153911" cy="6604000"/>
          </a:xfrm>
        </p:spPr>
        <p:txBody>
          <a:bodyPr>
            <a:noAutofit/>
          </a:bodyPr>
          <a:lstStyle/>
          <a:p>
            <a:pPr lvl="0">
              <a:lnSpc>
                <a:spcPct val="115000"/>
              </a:lnSpc>
              <a:spcAft>
                <a:spcPts val="995"/>
              </a:spcAft>
            </a:pPr>
            <a:r>
              <a:rPr lang="en-US" sz="1000" b="1" dirty="0">
                <a:solidFill>
                  <a:prstClr val="black"/>
                </a:solidFill>
                <a:latin typeface="Arial"/>
                <a:ea typeface="Calibri"/>
                <a:cs typeface="Times New Roman"/>
              </a:rPr>
              <a:t>Note: </a:t>
            </a:r>
            <a:r>
              <a:rPr lang="en-US" sz="1000" dirty="0">
                <a:solidFill>
                  <a:prstClr val="black"/>
                </a:solidFill>
                <a:latin typeface="Arial"/>
                <a:ea typeface="Calibri"/>
                <a:cs typeface="Times New Roman"/>
              </a:rPr>
              <a:t>If the background color of the page is blue, click the </a:t>
            </a:r>
            <a:r>
              <a:rPr lang="en-US" sz="1000" b="1" dirty="0">
                <a:solidFill>
                  <a:prstClr val="black"/>
                </a:solidFill>
                <a:latin typeface="Arial"/>
                <a:ea typeface="Calibri"/>
                <a:cs typeface="Times New Roman"/>
              </a:rPr>
              <a:t>Refresh</a:t>
            </a:r>
            <a:r>
              <a:rPr lang="en-US" sz="1000" dirty="0">
                <a:solidFill>
                  <a:prstClr val="black"/>
                </a:solidFill>
                <a:latin typeface="Arial"/>
                <a:ea typeface="Calibri"/>
                <a:cs typeface="Times New Roman"/>
              </a:rPr>
              <a:t> button. </a:t>
            </a: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20. On </a:t>
            </a:r>
            <a:r>
              <a:rPr lang="en-US" sz="1000" dirty="0">
                <a:solidFill>
                  <a:prstClr val="black"/>
                </a:solidFill>
                <a:latin typeface="Arial"/>
                <a:ea typeface="Times New Roman"/>
                <a:cs typeface="Times New Roman"/>
              </a:rPr>
              <a:t>the Index of Operas page, click the </a:t>
            </a:r>
            <a:r>
              <a:rPr lang="en-US" sz="1000" b="1" dirty="0">
                <a:solidFill>
                  <a:prstClr val="black"/>
                </a:solidFill>
                <a:latin typeface="Arial"/>
                <a:ea typeface="Times New Roman"/>
                <a:cs typeface="Times New Roman"/>
              </a:rPr>
              <a:t>Details</a:t>
            </a:r>
            <a:r>
              <a:rPr lang="en-US" sz="1000" dirty="0">
                <a:solidFill>
                  <a:prstClr val="black"/>
                </a:solidFill>
                <a:latin typeface="Arial"/>
                <a:ea typeface="Times New Roman"/>
                <a:cs typeface="Times New Roman"/>
              </a:rPr>
              <a:t> link corresponding to the title, </a:t>
            </a:r>
            <a:r>
              <a:rPr lang="en-US" sz="1000" b="1" dirty="0" err="1">
                <a:solidFill>
                  <a:prstClr val="black"/>
                </a:solidFill>
                <a:latin typeface="Arial"/>
                <a:ea typeface="Times New Roman"/>
                <a:cs typeface="Times New Roman"/>
              </a:rPr>
              <a:t>Cosi</a:t>
            </a:r>
            <a:r>
              <a:rPr lang="en-US" sz="1000" b="1" dirty="0">
                <a:solidFill>
                  <a:prstClr val="black"/>
                </a:solidFill>
                <a:latin typeface="Arial"/>
                <a:ea typeface="Times New Roman"/>
                <a:cs typeface="Times New Roman"/>
              </a:rPr>
              <a:t> Fan </a:t>
            </a:r>
            <a:r>
              <a:rPr lang="en-US" sz="1000" b="1" dirty="0" err="1">
                <a:solidFill>
                  <a:prstClr val="black"/>
                </a:solidFill>
                <a:latin typeface="Arial"/>
                <a:ea typeface="Times New Roman"/>
                <a:cs typeface="Times New Roman"/>
              </a:rPr>
              <a:t>Tutte</a:t>
            </a:r>
            <a:r>
              <a:rPr lang="en-US" sz="1000" dirty="0">
                <a:solidFill>
                  <a:prstClr val="black"/>
                </a:solidFill>
                <a:latin typeface="Arial"/>
                <a:ea typeface="Times New Roman"/>
                <a:cs typeface="Times New Roman"/>
              </a:rPr>
              <a:t>.</a:t>
            </a: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21. On </a:t>
            </a:r>
            <a:r>
              <a:rPr lang="en-US" sz="1000" dirty="0">
                <a:solidFill>
                  <a:prstClr val="black"/>
                </a:solidFill>
                <a:latin typeface="Arial"/>
                <a:ea typeface="Times New Roman"/>
                <a:cs typeface="Times New Roman"/>
              </a:rPr>
              <a:t>the </a:t>
            </a:r>
            <a:r>
              <a:rPr lang="en-US" sz="1000" dirty="0" err="1">
                <a:solidFill>
                  <a:prstClr val="black"/>
                </a:solidFill>
                <a:latin typeface="Arial"/>
                <a:ea typeface="Times New Roman"/>
                <a:cs typeface="Times New Roman"/>
              </a:rPr>
              <a:t>Cosi</a:t>
            </a:r>
            <a:r>
              <a:rPr lang="en-US" sz="1000" dirty="0">
                <a:solidFill>
                  <a:prstClr val="black"/>
                </a:solidFill>
                <a:latin typeface="Arial"/>
                <a:ea typeface="Times New Roman"/>
                <a:cs typeface="Times New Roman"/>
              </a:rPr>
              <a:t> Fan </a:t>
            </a:r>
            <a:r>
              <a:rPr lang="en-US" sz="1000" dirty="0" err="1">
                <a:solidFill>
                  <a:prstClr val="black"/>
                </a:solidFill>
                <a:latin typeface="Arial"/>
                <a:ea typeface="Times New Roman"/>
                <a:cs typeface="Times New Roman"/>
              </a:rPr>
              <a:t>Tutte</a:t>
            </a:r>
            <a:r>
              <a:rPr lang="en-US" sz="1000" dirty="0">
                <a:solidFill>
                  <a:prstClr val="black"/>
                </a:solidFill>
                <a:latin typeface="Arial"/>
                <a:ea typeface="Times New Roman"/>
                <a:cs typeface="Times New Roman"/>
              </a:rPr>
              <a:t> page, note that the </a:t>
            </a:r>
            <a:r>
              <a:rPr lang="en-US" sz="1000" dirty="0">
                <a:solidFill>
                  <a:srgbClr val="000000"/>
                </a:solidFill>
                <a:latin typeface="Arial"/>
                <a:ea typeface="Times New Roman"/>
                <a:cs typeface="Times New Roman"/>
              </a:rPr>
              <a:t>blue background color has been applied to the page. </a:t>
            </a:r>
            <a:endParaRPr lang="en-US" sz="1000" dirty="0">
              <a:solidFill>
                <a:prstClr val="black"/>
              </a:solidFill>
              <a:latin typeface="Arial"/>
              <a:ea typeface="Times New Roman"/>
              <a:cs typeface="Times New Roman"/>
            </a:endParaRPr>
          </a:p>
          <a:p>
            <a:pPr lvl="0">
              <a:lnSpc>
                <a:spcPct val="115000"/>
              </a:lnSpc>
              <a:spcAft>
                <a:spcPts val="995"/>
              </a:spcAft>
            </a:pPr>
            <a:r>
              <a:rPr lang="en-US" sz="1000" b="1" dirty="0">
                <a:solidFill>
                  <a:prstClr val="black"/>
                </a:solidFill>
                <a:latin typeface="Arial"/>
                <a:ea typeface="Calibri"/>
                <a:cs typeface="Times New Roman"/>
              </a:rPr>
              <a:t>Note: </a:t>
            </a:r>
            <a:r>
              <a:rPr lang="en-US" sz="1000" dirty="0">
                <a:solidFill>
                  <a:prstClr val="black"/>
                </a:solidFill>
                <a:latin typeface="Arial"/>
                <a:ea typeface="Calibri"/>
                <a:cs typeface="Times New Roman"/>
              </a:rPr>
              <a:t>The blue background preference is applied to all pages of the application.</a:t>
            </a: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22.</a:t>
            </a:r>
            <a:r>
              <a:rPr lang="en-US" sz="1000" baseline="0" dirty="0" smtClean="0">
                <a:solidFill>
                  <a:prstClr val="black"/>
                </a:solidFill>
                <a:latin typeface="Arial"/>
                <a:ea typeface="Times New Roman"/>
                <a:cs typeface="Times New Roman"/>
              </a:rPr>
              <a:t> </a:t>
            </a:r>
            <a:r>
              <a:rPr lang="en-US" sz="1000" dirty="0" smtClean="0">
                <a:solidFill>
                  <a:prstClr val="black"/>
                </a:solidFill>
                <a:latin typeface="Arial"/>
                <a:ea typeface="Times New Roman"/>
                <a:cs typeface="Times New Roman"/>
              </a:rPr>
              <a:t>On </a:t>
            </a:r>
            <a:r>
              <a:rPr lang="en-US" sz="1000" dirty="0">
                <a:solidFill>
                  <a:prstClr val="black"/>
                </a:solidFill>
                <a:latin typeface="Arial"/>
                <a:ea typeface="Times New Roman"/>
                <a:cs typeface="Times New Roman"/>
              </a:rPr>
              <a:t>the </a:t>
            </a:r>
            <a:r>
              <a:rPr lang="en-US" sz="1000" dirty="0">
                <a:solidFill>
                  <a:srgbClr val="000000"/>
                </a:solidFill>
                <a:latin typeface="Arial"/>
                <a:ea typeface="Times New Roman"/>
                <a:cs typeface="Times New Roman"/>
              </a:rPr>
              <a:t>Opera: </a:t>
            </a:r>
            <a:r>
              <a:rPr lang="en-US" sz="1000" dirty="0" err="1">
                <a:solidFill>
                  <a:prstClr val="black"/>
                </a:solidFill>
                <a:latin typeface="Arial"/>
                <a:ea typeface="Times New Roman"/>
                <a:cs typeface="Times New Roman"/>
              </a:rPr>
              <a:t>Cosi</a:t>
            </a:r>
            <a:r>
              <a:rPr lang="en-US" sz="1000" dirty="0">
                <a:solidFill>
                  <a:prstClr val="black"/>
                </a:solidFill>
                <a:latin typeface="Arial"/>
                <a:ea typeface="Times New Roman"/>
                <a:cs typeface="Times New Roman"/>
              </a:rPr>
              <a:t> Fan </a:t>
            </a:r>
            <a:r>
              <a:rPr lang="en-US" sz="1000" dirty="0" err="1">
                <a:solidFill>
                  <a:prstClr val="black"/>
                </a:solidFill>
                <a:latin typeface="Arial"/>
                <a:ea typeface="Times New Roman"/>
                <a:cs typeface="Times New Roman"/>
              </a:rPr>
              <a:t>Tutte</a:t>
            </a:r>
            <a:r>
              <a:rPr lang="en-US" sz="1000" dirty="0">
                <a:solidFill>
                  <a:prstClr val="black"/>
                </a:solidFill>
                <a:latin typeface="Arial"/>
                <a:ea typeface="Times New Roman"/>
                <a:cs typeface="Times New Roman"/>
              </a:rPr>
              <a:t> page</a:t>
            </a:r>
            <a:r>
              <a:rPr lang="en-US" sz="1000" dirty="0">
                <a:solidFill>
                  <a:srgbClr val="000000"/>
                </a:solidFill>
                <a:latin typeface="Arial"/>
                <a:ea typeface="Times New Roman"/>
                <a:cs typeface="Times New Roman"/>
              </a:rPr>
              <a:t>, click </a:t>
            </a:r>
            <a:r>
              <a:rPr lang="en-US" sz="1000" b="1" dirty="0">
                <a:solidFill>
                  <a:prstClr val="black"/>
                </a:solidFill>
                <a:latin typeface="Arial"/>
                <a:ea typeface="Times New Roman"/>
                <a:cs typeface="Times New Roman"/>
              </a:rPr>
              <a:t>Home</a:t>
            </a:r>
            <a:r>
              <a:rPr lang="en-US" sz="1000" dirty="0">
                <a:solidFill>
                  <a:prstClr val="black"/>
                </a:solidFill>
                <a:latin typeface="Arial"/>
                <a:ea typeface="Times New Roman"/>
                <a:cs typeface="Times New Roman"/>
              </a:rPr>
              <a:t>. </a:t>
            </a: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23. On </a:t>
            </a:r>
            <a:r>
              <a:rPr lang="en-US" sz="1000" dirty="0">
                <a:solidFill>
                  <a:prstClr val="black"/>
                </a:solidFill>
                <a:latin typeface="Arial"/>
                <a:ea typeface="Times New Roman"/>
                <a:cs typeface="Times New Roman"/>
              </a:rPr>
              <a:t>the Operas I Have Seen page, click the </a:t>
            </a:r>
            <a:r>
              <a:rPr lang="en-US" sz="1000" b="1" dirty="0">
                <a:solidFill>
                  <a:prstClr val="black"/>
                </a:solidFill>
                <a:latin typeface="Arial"/>
                <a:ea typeface="Times New Roman"/>
                <a:cs typeface="Times New Roman"/>
              </a:rPr>
              <a:t>Pink</a:t>
            </a:r>
            <a:r>
              <a:rPr lang="en-US" sz="1000" dirty="0">
                <a:solidFill>
                  <a:prstClr val="black"/>
                </a:solidFill>
                <a:latin typeface="Arial"/>
                <a:ea typeface="Times New Roman"/>
                <a:cs typeface="Times New Roman"/>
              </a:rPr>
              <a:t> link, </a:t>
            </a:r>
            <a:r>
              <a:rPr lang="en-US" sz="1000" dirty="0">
                <a:solidFill>
                  <a:srgbClr val="000000"/>
                </a:solidFill>
                <a:latin typeface="Arial"/>
                <a:ea typeface="Times New Roman"/>
                <a:cs typeface="Times New Roman"/>
              </a:rPr>
              <a:t>and then note that the pink background color has been applied to the home page.</a:t>
            </a:r>
            <a:endParaRPr lang="en-US" sz="1000" dirty="0">
              <a:solidFill>
                <a:prstClr val="black"/>
              </a:solidFill>
              <a:latin typeface="Arial"/>
              <a:ea typeface="Times New Roman"/>
              <a:cs typeface="Times New Roman"/>
            </a:endParaRPr>
          </a:p>
          <a:p>
            <a:pPr lvl="0">
              <a:lnSpc>
                <a:spcPct val="115000"/>
              </a:lnSpc>
              <a:spcAft>
                <a:spcPts val="995"/>
              </a:spcAft>
            </a:pPr>
            <a:r>
              <a:rPr lang="en-US" sz="1000" b="1" dirty="0">
                <a:solidFill>
                  <a:prstClr val="black"/>
                </a:solidFill>
                <a:latin typeface="Arial"/>
                <a:ea typeface="Calibri"/>
                <a:cs typeface="Times New Roman"/>
              </a:rPr>
              <a:t>Note: </a:t>
            </a:r>
            <a:r>
              <a:rPr lang="en-US" sz="1000" dirty="0">
                <a:solidFill>
                  <a:prstClr val="black"/>
                </a:solidFill>
                <a:latin typeface="Arial"/>
                <a:ea typeface="Calibri"/>
                <a:cs typeface="Times New Roman"/>
              </a:rPr>
              <a:t>If the background color of the page is blue, click the </a:t>
            </a:r>
            <a:r>
              <a:rPr lang="en-US" sz="1000" b="1" dirty="0">
                <a:solidFill>
                  <a:prstClr val="black"/>
                </a:solidFill>
                <a:latin typeface="Arial"/>
                <a:ea typeface="Calibri"/>
                <a:cs typeface="Times New Roman"/>
              </a:rPr>
              <a:t>Refresh</a:t>
            </a:r>
            <a:r>
              <a:rPr lang="en-US" sz="1000" dirty="0">
                <a:solidFill>
                  <a:prstClr val="black"/>
                </a:solidFill>
                <a:latin typeface="Arial"/>
                <a:ea typeface="Calibri"/>
                <a:cs typeface="Times New Roman"/>
              </a:rPr>
              <a:t> button.</a:t>
            </a:r>
          </a:p>
          <a:p>
            <a:pPr marL="342900" lvl="0" indent="-342900">
              <a:lnSpc>
                <a:spcPct val="115000"/>
              </a:lnSpc>
              <a:spcAft>
                <a:spcPts val="995"/>
              </a:spcAft>
              <a:buFont typeface="+mj-lt"/>
              <a:buNone/>
            </a:pPr>
            <a:r>
              <a:rPr lang="en-US" sz="1000" dirty="0" smtClean="0">
                <a:solidFill>
                  <a:srgbClr val="000000"/>
                </a:solidFill>
                <a:latin typeface="Arial"/>
                <a:ea typeface="Times New Roman"/>
                <a:cs typeface="Times New Roman"/>
              </a:rPr>
              <a:t>24. On </a:t>
            </a:r>
            <a:r>
              <a:rPr lang="en-US" sz="1000" dirty="0">
                <a:solidFill>
                  <a:srgbClr val="000000"/>
                </a:solidFill>
                <a:latin typeface="Arial"/>
                <a:ea typeface="Times New Roman"/>
                <a:cs typeface="Times New Roman"/>
              </a:rPr>
              <a:t>the Operas I Have Seen page, </a:t>
            </a:r>
            <a:r>
              <a:rPr lang="en-US" sz="1000" dirty="0">
                <a:solidFill>
                  <a:prstClr val="black"/>
                </a:solidFill>
                <a:latin typeface="Arial"/>
                <a:ea typeface="Times New Roman"/>
                <a:cs typeface="Times New Roman"/>
              </a:rPr>
              <a:t>click </a:t>
            </a:r>
            <a:r>
              <a:rPr lang="en-US" sz="1000" b="1" dirty="0">
                <a:solidFill>
                  <a:prstClr val="black"/>
                </a:solidFill>
                <a:latin typeface="Arial"/>
                <a:ea typeface="Times New Roman"/>
                <a:cs typeface="Times New Roman"/>
              </a:rPr>
              <a:t>All Operas</a:t>
            </a:r>
            <a:r>
              <a:rPr lang="en-US" sz="1000" dirty="0">
                <a:solidFill>
                  <a:prstClr val="black"/>
                </a:solidFill>
                <a:latin typeface="Arial"/>
                <a:ea typeface="Times New Roman"/>
                <a:cs typeface="Times New Roman"/>
              </a:rPr>
              <a:t>.</a:t>
            </a: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25. On </a:t>
            </a:r>
            <a:r>
              <a:rPr lang="en-US" sz="1000" dirty="0">
                <a:solidFill>
                  <a:prstClr val="black"/>
                </a:solidFill>
                <a:latin typeface="Arial"/>
                <a:ea typeface="Times New Roman"/>
                <a:cs typeface="Times New Roman"/>
              </a:rPr>
              <a:t>the Index of Operas page, click the </a:t>
            </a:r>
            <a:r>
              <a:rPr lang="en-US" sz="1000" b="1" dirty="0">
                <a:solidFill>
                  <a:prstClr val="black"/>
                </a:solidFill>
                <a:latin typeface="Arial"/>
                <a:ea typeface="Times New Roman"/>
                <a:cs typeface="Times New Roman"/>
              </a:rPr>
              <a:t>Details</a:t>
            </a:r>
            <a:r>
              <a:rPr lang="en-US" sz="1000" dirty="0">
                <a:solidFill>
                  <a:prstClr val="black"/>
                </a:solidFill>
                <a:latin typeface="Arial"/>
                <a:ea typeface="Times New Roman"/>
                <a:cs typeface="Times New Roman"/>
              </a:rPr>
              <a:t> link corresponding to the title, </a:t>
            </a:r>
            <a:r>
              <a:rPr lang="en-US" sz="1000" b="1" dirty="0" err="1">
                <a:solidFill>
                  <a:prstClr val="black"/>
                </a:solidFill>
                <a:latin typeface="Arial"/>
                <a:ea typeface="Times New Roman"/>
                <a:cs typeface="Times New Roman"/>
              </a:rPr>
              <a:t>Cosi</a:t>
            </a:r>
            <a:r>
              <a:rPr lang="en-US" sz="1000" b="1" dirty="0">
                <a:solidFill>
                  <a:prstClr val="black"/>
                </a:solidFill>
                <a:latin typeface="Arial"/>
                <a:ea typeface="Times New Roman"/>
                <a:cs typeface="Times New Roman"/>
              </a:rPr>
              <a:t> Fan </a:t>
            </a:r>
            <a:r>
              <a:rPr lang="en-US" sz="1000" b="1" dirty="0" err="1">
                <a:solidFill>
                  <a:prstClr val="black"/>
                </a:solidFill>
                <a:latin typeface="Arial"/>
                <a:ea typeface="Times New Roman"/>
                <a:cs typeface="Times New Roman"/>
              </a:rPr>
              <a:t>Tutte</a:t>
            </a:r>
            <a:r>
              <a:rPr lang="en-US" sz="1000" dirty="0">
                <a:solidFill>
                  <a:prstClr val="black"/>
                </a:solidFill>
                <a:latin typeface="Arial"/>
                <a:ea typeface="Times New Roman"/>
                <a:cs typeface="Times New Roman"/>
              </a:rPr>
              <a:t>.</a:t>
            </a: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26. On </a:t>
            </a:r>
            <a:r>
              <a:rPr lang="en-US" sz="1000" dirty="0">
                <a:solidFill>
                  <a:prstClr val="black"/>
                </a:solidFill>
                <a:latin typeface="Arial"/>
                <a:ea typeface="Times New Roman"/>
                <a:cs typeface="Times New Roman"/>
              </a:rPr>
              <a:t>the </a:t>
            </a:r>
            <a:r>
              <a:rPr lang="en-US" sz="1000" dirty="0" err="1">
                <a:solidFill>
                  <a:prstClr val="black"/>
                </a:solidFill>
                <a:latin typeface="Arial"/>
                <a:ea typeface="Times New Roman"/>
                <a:cs typeface="Times New Roman"/>
              </a:rPr>
              <a:t>Cosi</a:t>
            </a:r>
            <a:r>
              <a:rPr lang="en-US" sz="1000" dirty="0">
                <a:solidFill>
                  <a:prstClr val="black"/>
                </a:solidFill>
                <a:latin typeface="Arial"/>
                <a:ea typeface="Times New Roman"/>
                <a:cs typeface="Times New Roman"/>
              </a:rPr>
              <a:t> Fan </a:t>
            </a:r>
            <a:r>
              <a:rPr lang="en-US" sz="1000" dirty="0" err="1">
                <a:solidFill>
                  <a:prstClr val="black"/>
                </a:solidFill>
                <a:latin typeface="Arial"/>
                <a:ea typeface="Times New Roman"/>
                <a:cs typeface="Times New Roman"/>
              </a:rPr>
              <a:t>Tutte</a:t>
            </a:r>
            <a:r>
              <a:rPr lang="en-US" sz="1000" dirty="0">
                <a:solidFill>
                  <a:prstClr val="black"/>
                </a:solidFill>
                <a:latin typeface="Arial"/>
                <a:ea typeface="Times New Roman"/>
                <a:cs typeface="Times New Roman"/>
              </a:rPr>
              <a:t> page, note that the </a:t>
            </a:r>
            <a:r>
              <a:rPr lang="en-US" sz="1000" dirty="0">
                <a:solidFill>
                  <a:srgbClr val="000000"/>
                </a:solidFill>
                <a:latin typeface="Arial"/>
                <a:ea typeface="Times New Roman"/>
                <a:cs typeface="Times New Roman"/>
              </a:rPr>
              <a:t>pink background color has been applied to the page.</a:t>
            </a:r>
            <a:endParaRPr lang="en-US" sz="1000" dirty="0">
              <a:solidFill>
                <a:prstClr val="black"/>
              </a:solidFill>
              <a:latin typeface="Arial"/>
              <a:ea typeface="Times New Roman"/>
              <a:cs typeface="Times New Roman"/>
            </a:endParaRPr>
          </a:p>
          <a:p>
            <a:pPr lvl="0">
              <a:lnSpc>
                <a:spcPct val="115000"/>
              </a:lnSpc>
              <a:spcAft>
                <a:spcPts val="995"/>
              </a:spcAft>
            </a:pPr>
            <a:r>
              <a:rPr lang="en-US" sz="1000" b="1" dirty="0">
                <a:solidFill>
                  <a:prstClr val="black"/>
                </a:solidFill>
                <a:latin typeface="Arial"/>
                <a:ea typeface="Calibri"/>
                <a:cs typeface="Times New Roman"/>
              </a:rPr>
              <a:t>Note: </a:t>
            </a:r>
            <a:r>
              <a:rPr lang="en-US" sz="1000" dirty="0">
                <a:solidFill>
                  <a:prstClr val="black"/>
                </a:solidFill>
                <a:latin typeface="Arial"/>
                <a:ea typeface="Calibri"/>
                <a:cs typeface="Times New Roman"/>
              </a:rPr>
              <a:t>The pink background preference is applied to all pages of the application.</a:t>
            </a:r>
          </a:p>
          <a:p>
            <a:pPr marL="342900" lvl="0" indent="-342900">
              <a:lnSpc>
                <a:spcPct val="115000"/>
              </a:lnSpc>
              <a:spcAft>
                <a:spcPts val="995"/>
              </a:spcAft>
              <a:buFont typeface="+mj-lt"/>
              <a:buNone/>
            </a:pPr>
            <a:r>
              <a:rPr lang="en-US" sz="1000" dirty="0" smtClean="0">
                <a:solidFill>
                  <a:srgbClr val="000000"/>
                </a:solidFill>
                <a:latin typeface="Arial"/>
                <a:ea typeface="Times New Roman"/>
                <a:cs typeface="Times New Roman"/>
              </a:rPr>
              <a:t>27. In</a:t>
            </a:r>
            <a:r>
              <a:rPr lang="en-US" sz="1000" dirty="0" smtClean="0">
                <a:solidFill>
                  <a:prstClr val="black"/>
                </a:solidFill>
                <a:latin typeface="Arial"/>
                <a:ea typeface="Times New Roman"/>
                <a:cs typeface="Times New Roman"/>
              </a:rPr>
              <a:t> </a:t>
            </a:r>
            <a:r>
              <a:rPr lang="en-US" sz="1000" dirty="0">
                <a:solidFill>
                  <a:prstClr val="black"/>
                </a:solidFill>
                <a:latin typeface="Arial"/>
                <a:ea typeface="Times New Roman"/>
                <a:cs typeface="Times New Roman"/>
              </a:rPr>
              <a:t>the Windows Internet Explorer window, click the </a:t>
            </a:r>
            <a:r>
              <a:rPr lang="en-US" sz="1000" b="1" dirty="0">
                <a:solidFill>
                  <a:prstClr val="black"/>
                </a:solidFill>
                <a:latin typeface="Arial"/>
                <a:ea typeface="Times New Roman"/>
                <a:cs typeface="Times New Roman"/>
              </a:rPr>
              <a:t>Close</a:t>
            </a:r>
            <a:r>
              <a:rPr lang="en-US" sz="1000" dirty="0">
                <a:solidFill>
                  <a:prstClr val="black"/>
                </a:solidFill>
                <a:latin typeface="Arial"/>
                <a:ea typeface="Times New Roman"/>
                <a:cs typeface="Times New Roman"/>
              </a:rPr>
              <a:t> button.</a:t>
            </a: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28. In </a:t>
            </a:r>
            <a:r>
              <a:rPr lang="en-US" sz="1000" dirty="0">
                <a:solidFill>
                  <a:prstClr val="black"/>
                </a:solidFill>
                <a:latin typeface="Arial"/>
                <a:ea typeface="Times New Roman"/>
                <a:cs typeface="Times New Roman"/>
              </a:rPr>
              <a:t>the </a:t>
            </a:r>
            <a:r>
              <a:rPr lang="en-US" sz="1000" b="1" dirty="0" err="1">
                <a:solidFill>
                  <a:prstClr val="black"/>
                </a:solidFill>
                <a:latin typeface="Arial"/>
                <a:ea typeface="Times New Roman"/>
                <a:cs typeface="Times New Roman"/>
              </a:rPr>
              <a:t>OperasWebSite</a:t>
            </a:r>
            <a:r>
              <a:rPr lang="en-US" sz="1000" b="1" dirty="0">
                <a:solidFill>
                  <a:prstClr val="black"/>
                </a:solidFill>
                <a:latin typeface="Arial"/>
                <a:ea typeface="Times New Roman"/>
                <a:cs typeface="Times New Roman"/>
              </a:rPr>
              <a:t> – Microsoft Visual Studio</a:t>
            </a:r>
            <a:r>
              <a:rPr lang="en-US" sz="1000" dirty="0">
                <a:solidFill>
                  <a:prstClr val="black"/>
                </a:solidFill>
                <a:latin typeface="Arial"/>
                <a:ea typeface="Times New Roman"/>
                <a:cs typeface="Times New Roman"/>
              </a:rPr>
              <a:t> window, click the </a:t>
            </a:r>
            <a:r>
              <a:rPr lang="en-US" sz="1000" b="1" dirty="0">
                <a:solidFill>
                  <a:prstClr val="black"/>
                </a:solidFill>
                <a:latin typeface="Arial"/>
                <a:ea typeface="Times New Roman"/>
                <a:cs typeface="Times New Roman"/>
              </a:rPr>
              <a:t>Close</a:t>
            </a:r>
            <a:r>
              <a:rPr lang="en-US" sz="1000" dirty="0">
                <a:solidFill>
                  <a:prstClr val="black"/>
                </a:solidFill>
                <a:latin typeface="Arial"/>
                <a:ea typeface="Times New Roman"/>
                <a:cs typeface="Times New Roman"/>
              </a:rPr>
              <a:t> button.</a:t>
            </a: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29. If </a:t>
            </a:r>
            <a:r>
              <a:rPr lang="en-US" sz="1000" dirty="0">
                <a:solidFill>
                  <a:prstClr val="black"/>
                </a:solidFill>
                <a:latin typeface="Arial"/>
                <a:ea typeface="Times New Roman"/>
                <a:cs typeface="Times New Roman"/>
              </a:rPr>
              <a:t>the message </a:t>
            </a:r>
            <a:r>
              <a:rPr lang="en-US" sz="1000" b="1" dirty="0">
                <a:solidFill>
                  <a:prstClr val="black"/>
                </a:solidFill>
                <a:latin typeface="Arial"/>
                <a:ea typeface="Times New Roman"/>
                <a:cs typeface="Times New Roman"/>
              </a:rPr>
              <a:t>Do you want to stop debugging?</a:t>
            </a:r>
            <a:r>
              <a:rPr lang="en-US" sz="1000" dirty="0">
                <a:solidFill>
                  <a:prstClr val="black"/>
                </a:solidFill>
                <a:latin typeface="Arial"/>
                <a:ea typeface="Times New Roman"/>
                <a:cs typeface="Times New Roman"/>
              </a:rPr>
              <a:t> is displayed, click </a:t>
            </a:r>
            <a:r>
              <a:rPr lang="en-US" sz="1000" b="1" dirty="0">
                <a:solidFill>
                  <a:prstClr val="black"/>
                </a:solidFill>
                <a:latin typeface="Arial"/>
                <a:ea typeface="Times New Roman"/>
                <a:cs typeface="Times New Roman"/>
              </a:rPr>
              <a:t>Yes</a:t>
            </a:r>
            <a:r>
              <a:rPr lang="en-US" sz="1000" dirty="0">
                <a:solidFill>
                  <a:prstClr val="black"/>
                </a:solidFill>
                <a:latin typeface="Arial"/>
                <a:ea typeface="Times New Roman"/>
                <a:cs typeface="Times New Roman"/>
              </a:rPr>
              <a:t>. </a:t>
            </a:r>
            <a:endParaRPr lang="en-US" dirty="0"/>
          </a:p>
        </p:txBody>
      </p:sp>
      <p:sp>
        <p:nvSpPr>
          <p:cNvPr id="4" name="Slide Number Placeholder 3"/>
          <p:cNvSpPr>
            <a:spLocks noGrp="1"/>
          </p:cNvSpPr>
          <p:nvPr>
            <p:ph type="sldNum" sz="quarter" idx="10"/>
          </p:nvPr>
        </p:nvSpPr>
        <p:spPr/>
        <p:txBody>
          <a:bodyPr/>
          <a:lstStyle/>
          <a:p>
            <a:fld id="{E4CE851C-8CE8-46F2-B87A-116D17D3502C}" type="slidenum">
              <a:rPr lang="en-US" smtClean="0"/>
              <a:pPr/>
              <a:t>17</a:t>
            </a:fld>
            <a:endParaRPr lang="en-US"/>
          </a:p>
        </p:txBody>
      </p:sp>
      <p:sp>
        <p:nvSpPr>
          <p:cNvPr id="5" name="TextBox 4"/>
          <p:cNvSpPr txBox="1"/>
          <p:nvPr/>
        </p:nvSpPr>
        <p:spPr>
          <a:xfrm>
            <a:off x="0" y="8890000"/>
            <a:ext cx="3175000" cy="246221"/>
          </a:xfrm>
          <a:prstGeom prst="rect">
            <a:avLst/>
          </a:prstGeom>
          <a:noFill/>
        </p:spPr>
        <p:txBody>
          <a:bodyPr vert="horz" rtlCol="0">
            <a:spAutoFit/>
          </a:bodyPr>
          <a:lstStyle/>
          <a:p>
            <a:r>
              <a:rPr lang="en-US" sz="1000" smtClean="0">
                <a:latin typeface="Arial"/>
              </a:rPr>
              <a:t>(More notes on the next slide)</a:t>
            </a:r>
            <a:endParaRPr lang="en-US" sz="1000">
              <a:latin typeface="Arial"/>
            </a:endParaRPr>
          </a:p>
        </p:txBody>
      </p:sp>
      <p:sp>
        <p:nvSpPr>
          <p:cNvPr id="6" name="Rectangle 5"/>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7" name="Rectangle 6"/>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12: Building a Resilient ASP.NET MVC 4 Web Application</a:t>
            </a:r>
            <a:endParaRPr lang="en-US" sz="1200" b="1">
              <a:solidFill>
                <a:srgbClr val="336699"/>
              </a:solidFill>
              <a:latin typeface="Arial"/>
            </a:endParaRPr>
          </a:p>
        </p:txBody>
      </p:sp>
    </p:spTree>
    <p:extLst>
      <p:ext uri="{BB962C8B-B14F-4D97-AF65-F5344CB8AC3E}">
        <p14:creationId xmlns:p14="http://schemas.microsoft.com/office/powerpoint/2010/main" val="214020257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5"/>
            <a:ext cx="6153911" cy="6604000"/>
          </a:xfrm>
        </p:spPr>
        <p:txBody>
          <a:bodyPr>
            <a:noAutofit/>
          </a:bodyPr>
          <a:lstStyle/>
          <a:p>
            <a:pPr>
              <a:lnSpc>
                <a:spcPct val="115000"/>
              </a:lnSpc>
              <a:spcAft>
                <a:spcPts val="1000"/>
              </a:spcAft>
            </a:pPr>
            <a:r>
              <a:rPr lang="en-US" sz="1000" dirty="0">
                <a:latin typeface="Arial"/>
                <a:ea typeface="Calibri"/>
                <a:cs typeface="Times New Roman"/>
              </a:rPr>
              <a:t> Exercise 1: Creating Favorites Controller Actions</a:t>
            </a:r>
          </a:p>
          <a:p>
            <a:pPr>
              <a:lnSpc>
                <a:spcPct val="115000"/>
              </a:lnSpc>
              <a:spcAft>
                <a:spcPts val="1000"/>
              </a:spcAft>
            </a:pPr>
            <a:r>
              <a:rPr lang="en-US" sz="1000" dirty="0">
                <a:latin typeface="Arial"/>
                <a:ea typeface="Calibri"/>
                <a:cs typeface="Times New Roman"/>
              </a:rPr>
              <a:t>You have been asked to build functionality that stores the favorite photos of the visitors in the session state of the web application. After users add photos to their favorites, they will be able to view a slideshow of all the photos they selected as favorites.</a:t>
            </a:r>
          </a:p>
          <a:p>
            <a:pPr>
              <a:lnSpc>
                <a:spcPct val="115000"/>
              </a:lnSpc>
              <a:spcAft>
                <a:spcPts val="1000"/>
              </a:spcAft>
            </a:pPr>
            <a:r>
              <a:rPr lang="en-US" sz="1000" dirty="0">
                <a:latin typeface="Arial"/>
                <a:ea typeface="Calibri"/>
                <a:cs typeface="Times New Roman"/>
              </a:rPr>
              <a:t>In this exercise, you will:</a:t>
            </a:r>
          </a:p>
          <a:p>
            <a:pPr marL="742950" marR="0" lvl="1" indent="-285750">
              <a:lnSpc>
                <a:spcPct val="115000"/>
              </a:lnSpc>
              <a:spcBef>
                <a:spcPts val="0"/>
              </a:spcBef>
              <a:spcAft>
                <a:spcPts val="995"/>
              </a:spcAft>
              <a:buFont typeface="Courier New"/>
              <a:buChar char="o"/>
            </a:pPr>
            <a:r>
              <a:rPr lang="en-US" sz="1000" dirty="0">
                <a:latin typeface="Arial"/>
                <a:ea typeface="Calibri"/>
                <a:cs typeface="Times New Roman"/>
              </a:rPr>
              <a:t>Create the Favorites Slideshow action.</a:t>
            </a:r>
          </a:p>
          <a:p>
            <a:pPr marL="742950" marR="0" lvl="1" indent="-285750">
              <a:lnSpc>
                <a:spcPct val="115000"/>
              </a:lnSpc>
              <a:spcBef>
                <a:spcPts val="0"/>
              </a:spcBef>
              <a:spcAft>
                <a:spcPts val="995"/>
              </a:spcAft>
              <a:buFont typeface="Courier New"/>
              <a:buChar char="o"/>
            </a:pPr>
            <a:r>
              <a:rPr lang="en-US" sz="1000" dirty="0">
                <a:latin typeface="Arial"/>
                <a:ea typeface="Calibri"/>
                <a:cs typeface="Times New Roman"/>
              </a:rPr>
              <a:t>Create the Add Favorite action.</a:t>
            </a:r>
          </a:p>
          <a:p>
            <a:pPr>
              <a:lnSpc>
                <a:spcPct val="115000"/>
              </a:lnSpc>
              <a:spcAft>
                <a:spcPts val="1000"/>
              </a:spcAft>
            </a:pPr>
            <a:r>
              <a:rPr lang="en-US" sz="1000" dirty="0">
                <a:latin typeface="Arial"/>
                <a:ea typeface="Calibri"/>
                <a:cs typeface="Times New Roman"/>
              </a:rPr>
              <a:t>Exercise 2: Implementing Favorites in Views</a:t>
            </a:r>
          </a:p>
          <a:p>
            <a:pPr>
              <a:lnSpc>
                <a:spcPct val="115000"/>
              </a:lnSpc>
              <a:spcAft>
                <a:spcPts val="1000"/>
              </a:spcAft>
            </a:pPr>
            <a:r>
              <a:rPr lang="en-US" sz="1000" dirty="0">
                <a:latin typeface="Arial"/>
                <a:ea typeface="Calibri"/>
                <a:cs typeface="Times New Roman"/>
              </a:rPr>
              <a:t>You have created the necessary controller actions to implement favorite photos. Now, you should implement the user interface components to display a control for adding a favorite. If a user has favorites, you should display a link to the </a:t>
            </a:r>
            <a:r>
              <a:rPr lang="en-US" sz="1000" b="1" dirty="0" err="1">
                <a:latin typeface="Arial"/>
                <a:ea typeface="Calibri"/>
                <a:cs typeface="Times New Roman"/>
              </a:rPr>
              <a:t>FavoritesSlideShow</a:t>
            </a:r>
            <a:r>
              <a:rPr lang="en-US" sz="1000" dirty="0">
                <a:latin typeface="Arial"/>
                <a:ea typeface="Calibri"/>
                <a:cs typeface="Times New Roman"/>
              </a:rPr>
              <a:t> action. </a:t>
            </a:r>
          </a:p>
          <a:p>
            <a:pPr>
              <a:lnSpc>
                <a:spcPct val="115000"/>
              </a:lnSpc>
              <a:spcAft>
                <a:spcPts val="1000"/>
              </a:spcAft>
            </a:pPr>
            <a:r>
              <a:rPr lang="en-US" sz="1000" dirty="0">
                <a:latin typeface="Arial"/>
                <a:ea typeface="Calibri"/>
                <a:cs typeface="Times New Roman"/>
              </a:rPr>
              <a:t>In this exercise, you will:</a:t>
            </a:r>
          </a:p>
          <a:p>
            <a:pPr marL="742950" marR="0" lvl="1" indent="-285750">
              <a:lnSpc>
                <a:spcPct val="115000"/>
              </a:lnSpc>
              <a:spcBef>
                <a:spcPts val="0"/>
              </a:spcBef>
              <a:spcAft>
                <a:spcPts val="995"/>
              </a:spcAft>
              <a:buFont typeface="Courier New"/>
              <a:buChar char="o"/>
            </a:pPr>
            <a:r>
              <a:rPr lang="en-US" sz="1000" dirty="0" smtClean="0">
                <a:latin typeface="Arial"/>
                <a:ea typeface="Times New Roman"/>
                <a:cs typeface="Times New Roman"/>
              </a:rPr>
              <a:t>Add an AJAX action link in the Photo Display view. </a:t>
            </a:r>
          </a:p>
          <a:p>
            <a:pPr marL="742950" marR="0" lvl="1" indent="-285750">
              <a:lnSpc>
                <a:spcPct val="115000"/>
              </a:lnSpc>
              <a:spcBef>
                <a:spcPts val="0"/>
              </a:spcBef>
              <a:spcAft>
                <a:spcPts val="995"/>
              </a:spcAft>
              <a:buFont typeface="Courier New"/>
              <a:buChar char="o"/>
            </a:pPr>
            <a:r>
              <a:rPr lang="en-US" sz="1000" dirty="0" smtClean="0">
                <a:latin typeface="Arial"/>
                <a:ea typeface="Times New Roman"/>
                <a:cs typeface="Times New Roman"/>
              </a:rPr>
              <a:t>Add a link and update the site map.</a:t>
            </a:r>
          </a:p>
          <a:p>
            <a:pPr>
              <a:lnSpc>
                <a:spcPct val="115000"/>
              </a:lnSpc>
              <a:spcAft>
                <a:spcPts val="1000"/>
              </a:spcAft>
            </a:pPr>
            <a:r>
              <a:rPr lang="en-US" sz="1000" dirty="0">
                <a:latin typeface="Arial"/>
                <a:ea typeface="Calibri"/>
                <a:cs typeface="Times New Roman"/>
              </a:rPr>
              <a:t>Instructor Note: The starter and solution lab files for this module do not include connection strings for the students' ASP.NET services database in Windows Azure SQL database. This does not affect the functionality implemented and tested in this lab. However, if students try to log on to the Photo Sharing application when testing the site, ASP.NET will throw an exception. To resolve this error, students can copy the </a:t>
            </a:r>
            <a:r>
              <a:rPr lang="en-US" sz="1000" dirty="0" err="1">
                <a:latin typeface="Arial"/>
                <a:ea typeface="Calibri"/>
                <a:cs typeface="Times New Roman"/>
              </a:rPr>
              <a:t>Web.config</a:t>
            </a:r>
            <a:r>
              <a:rPr lang="en-US" sz="1000" dirty="0">
                <a:latin typeface="Arial"/>
                <a:ea typeface="Calibri"/>
                <a:cs typeface="Times New Roman"/>
              </a:rPr>
              <a:t> file from their completed Lab 11 starter project to their Lab 12 starter project. Alternatively, they can obtain the connection string from the database properties in the Windows Azure portal, as they did in Lab 11. </a:t>
            </a:r>
          </a:p>
        </p:txBody>
      </p:sp>
      <p:sp>
        <p:nvSpPr>
          <p:cNvPr id="4" name="Slide Number Placeholder 3"/>
          <p:cNvSpPr>
            <a:spLocks noGrp="1"/>
          </p:cNvSpPr>
          <p:nvPr>
            <p:ph type="sldNum" sz="quarter" idx="10"/>
          </p:nvPr>
        </p:nvSpPr>
        <p:spPr/>
        <p:txBody>
          <a:bodyPr/>
          <a:lstStyle/>
          <a:p>
            <a:fld id="{E4CE851C-8CE8-46F2-B87A-116D17D3502C}" type="slidenum">
              <a:rPr lang="en-US" smtClean="0"/>
              <a:pPr/>
              <a:t>18</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12: Building a Resilient ASP.NET MVC 4 Web Application</a:t>
            </a:r>
            <a:endParaRPr lang="en-US" sz="1200" b="1">
              <a:solidFill>
                <a:srgbClr val="336699"/>
              </a:solidFill>
              <a:latin typeface="Arial"/>
            </a:endParaRPr>
          </a:p>
        </p:txBody>
      </p:sp>
    </p:spTree>
    <p:extLst>
      <p:ext uri="{BB962C8B-B14F-4D97-AF65-F5344CB8AC3E}">
        <p14:creationId xmlns:p14="http://schemas.microsoft.com/office/powerpoint/2010/main" val="58544564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5"/>
            <a:ext cx="6153911" cy="6604000"/>
          </a:xfrm>
        </p:spPr>
        <p:txBody>
          <a:bodyPr>
            <a:noAutofit/>
          </a:bodyPr>
          <a:lstStyle/>
          <a:p>
            <a:endParaRPr lang="en-US" dirty="0"/>
          </a:p>
        </p:txBody>
      </p:sp>
      <p:sp>
        <p:nvSpPr>
          <p:cNvPr id="4" name="Slide Number Placeholder 3"/>
          <p:cNvSpPr>
            <a:spLocks noGrp="1"/>
          </p:cNvSpPr>
          <p:nvPr>
            <p:ph type="sldNum" sz="quarter" idx="10"/>
          </p:nvPr>
        </p:nvSpPr>
        <p:spPr/>
        <p:txBody>
          <a:bodyPr/>
          <a:lstStyle/>
          <a:p>
            <a:fld id="{E4CE851C-8CE8-46F2-B87A-116D17D3502C}" type="slidenum">
              <a:rPr lang="en-US" smtClean="0"/>
              <a:pPr/>
              <a:t>19</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12: Building a Resilient ASP.NET MVC 4 Web Application</a:t>
            </a:r>
            <a:endParaRPr lang="en-US" sz="1200" b="1">
              <a:solidFill>
                <a:srgbClr val="336699"/>
              </a:solidFill>
              <a:latin typeface="Arial"/>
            </a:endParaRPr>
          </a:p>
        </p:txBody>
      </p:sp>
    </p:spTree>
    <p:extLst>
      <p:ext uri="{BB962C8B-B14F-4D97-AF65-F5344CB8AC3E}">
        <p14:creationId xmlns:p14="http://schemas.microsoft.com/office/powerpoint/2010/main" val="8676324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E4CE851C-8CE8-46F2-B87A-116D17D3502C}" type="slidenum">
              <a:rPr lang="en-US" smtClean="0"/>
              <a:pPr/>
              <a:t>2</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12: Building a Resilient ASP.NET MVC 4 Web Application</a:t>
            </a:r>
            <a:endParaRPr lang="en-US" sz="1200" b="1">
              <a:solidFill>
                <a:srgbClr val="336699"/>
              </a:solidFill>
              <a:latin typeface="Arial"/>
            </a:endParaRPr>
          </a:p>
        </p:txBody>
      </p:sp>
    </p:spTree>
    <p:extLst>
      <p:ext uri="{BB962C8B-B14F-4D97-AF65-F5344CB8AC3E}">
        <p14:creationId xmlns:p14="http://schemas.microsoft.com/office/powerpoint/2010/main" val="407311594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5"/>
            <a:ext cx="6153911" cy="6604000"/>
          </a:xfrm>
        </p:spPr>
        <p:txBody>
          <a:bodyPr>
            <a:noAutofit/>
          </a:bodyPr>
          <a:lstStyle/>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In this lab, you stored the list of favorite photos in the session state. While testing, your manager notices that authenticated users lose their favorite photos list whenever they close their browser. Where would you store a list of favorites for each authenticated user so that the list is preserved whenever a user logs on to the web application?</a:t>
            </a: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If you store the list in user profiles, it is persisted over many user sessions and users do not lose the list when they log off from the application.</a:t>
            </a:r>
          </a:p>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How would you create a view of favorite photos with the card-style presentation users see on the </a:t>
            </a:r>
            <a:r>
              <a:rPr lang="en-US" sz="1000" b="1" dirty="0">
                <a:latin typeface="Arial"/>
                <a:ea typeface="Calibri"/>
                <a:cs typeface="Times New Roman"/>
              </a:rPr>
              <a:t>All Photos</a:t>
            </a:r>
            <a:r>
              <a:rPr lang="en-US" sz="1000" dirty="0">
                <a:latin typeface="Arial"/>
                <a:ea typeface="Calibri"/>
                <a:cs typeface="Times New Roman"/>
              </a:rPr>
              <a:t> page?</a:t>
            </a: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You must create a new action in the </a:t>
            </a:r>
            <a:r>
              <a:rPr lang="en-US" sz="1000" b="1" dirty="0">
                <a:latin typeface="Arial"/>
                <a:ea typeface="Calibri"/>
                <a:cs typeface="Times New Roman"/>
              </a:rPr>
              <a:t>Photo</a:t>
            </a:r>
            <a:r>
              <a:rPr lang="en-US" sz="1000" dirty="0">
                <a:latin typeface="Arial"/>
                <a:ea typeface="Calibri"/>
                <a:cs typeface="Times New Roman"/>
              </a:rPr>
              <a:t> controller. This action can create a list of the user's favorite</a:t>
            </a:r>
            <a:r>
              <a:rPr lang="en-US" sz="1000" b="1" dirty="0">
                <a:latin typeface="Arial"/>
                <a:ea typeface="Calibri"/>
                <a:cs typeface="Times New Roman"/>
              </a:rPr>
              <a:t> Photo</a:t>
            </a:r>
            <a:r>
              <a:rPr lang="en-US" sz="1000" dirty="0">
                <a:latin typeface="Arial"/>
                <a:ea typeface="Calibri"/>
                <a:cs typeface="Times New Roman"/>
              </a:rPr>
              <a:t> objects as the </a:t>
            </a:r>
            <a:r>
              <a:rPr lang="en-US" sz="1000" b="1" dirty="0" err="1">
                <a:latin typeface="Arial"/>
                <a:ea typeface="Calibri"/>
                <a:cs typeface="Times New Roman"/>
              </a:rPr>
              <a:t>FavoritesSlideShow</a:t>
            </a:r>
            <a:r>
              <a:rPr lang="en-US" sz="1000" dirty="0">
                <a:latin typeface="Arial"/>
                <a:ea typeface="Calibri"/>
                <a:cs typeface="Times New Roman"/>
              </a:rPr>
              <a:t> action does. Pass this list to the </a:t>
            </a:r>
            <a:r>
              <a:rPr lang="en-US" sz="1000" b="1" dirty="0">
                <a:latin typeface="Arial"/>
                <a:ea typeface="Calibri"/>
                <a:cs typeface="Times New Roman"/>
              </a:rPr>
              <a:t>_</a:t>
            </a:r>
            <a:r>
              <a:rPr lang="en-US" sz="1000" b="1" dirty="0" err="1">
                <a:latin typeface="Arial"/>
                <a:ea typeface="Calibri"/>
                <a:cs typeface="Times New Roman"/>
              </a:rPr>
              <a:t>PhotoGallery</a:t>
            </a:r>
            <a:r>
              <a:rPr lang="en-US" sz="1000" dirty="0">
                <a:latin typeface="Arial"/>
                <a:ea typeface="Calibri"/>
                <a:cs typeface="Times New Roman"/>
              </a:rPr>
              <a:t> partial view so that it displays only favorite photos.</a:t>
            </a:r>
          </a:p>
        </p:txBody>
      </p:sp>
      <p:sp>
        <p:nvSpPr>
          <p:cNvPr id="4" name="Slide Number Placeholder 3"/>
          <p:cNvSpPr>
            <a:spLocks noGrp="1"/>
          </p:cNvSpPr>
          <p:nvPr>
            <p:ph type="sldNum" sz="quarter" idx="10"/>
          </p:nvPr>
        </p:nvSpPr>
        <p:spPr/>
        <p:txBody>
          <a:bodyPr/>
          <a:lstStyle/>
          <a:p>
            <a:fld id="{E4CE851C-8CE8-46F2-B87A-116D17D3502C}" type="slidenum">
              <a:rPr lang="en-US" smtClean="0"/>
              <a:pPr/>
              <a:t>20</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12: Building a Resilient ASP.NET MVC 4 Web Application</a:t>
            </a:r>
            <a:endParaRPr lang="en-US" sz="1200" b="1">
              <a:solidFill>
                <a:srgbClr val="336699"/>
              </a:solidFill>
              <a:latin typeface="Arial"/>
            </a:endParaRPr>
          </a:p>
        </p:txBody>
      </p:sp>
    </p:spTree>
    <p:extLst>
      <p:ext uri="{BB962C8B-B14F-4D97-AF65-F5344CB8AC3E}">
        <p14:creationId xmlns:p14="http://schemas.microsoft.com/office/powerpoint/2010/main" val="283225617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6"/>
            <a:ext cx="6153911" cy="6604000"/>
          </a:xfrm>
        </p:spPr>
        <p:txBody>
          <a:bodyPr>
            <a:noAutofit/>
          </a:bodyPr>
          <a:lstStyle/>
          <a:p>
            <a:pPr marL="0" marR="0" indent="0" algn="l" defTabSz="914400" rtl="0" eaLnBrk="1" fontAlgn="auto" latinLnBrk="0" hangingPunct="1">
              <a:lnSpc>
                <a:spcPct val="115000"/>
              </a:lnSpc>
              <a:spcBef>
                <a:spcPts val="0"/>
              </a:spcBef>
              <a:spcAft>
                <a:spcPts val="1000"/>
              </a:spcAft>
              <a:buClrTx/>
              <a:buSzTx/>
              <a:buFontTx/>
              <a:buNone/>
              <a:tabLst/>
              <a:defRPr/>
            </a:pPr>
            <a:r>
              <a:rPr lang="en-US" sz="1000" b="1" dirty="0" smtClean="0">
                <a:latin typeface="Arial"/>
                <a:ea typeface="Calibri"/>
                <a:cs typeface="Times New Roman"/>
              </a:rPr>
              <a:t>Review Question(s)</a:t>
            </a:r>
            <a:endParaRPr lang="en-US" sz="1000" dirty="0" smtClean="0">
              <a:latin typeface="Arial"/>
              <a:ea typeface="Calibri"/>
              <a:cs typeface="Times New Roman"/>
            </a:endParaRPr>
          </a:p>
          <a:p>
            <a:pPr marL="0" marR="0" indent="0" algn="l" defTabSz="914400" rtl="0" eaLnBrk="1" fontAlgn="auto" latinLnBrk="0" hangingPunct="1">
              <a:lnSpc>
                <a:spcPct val="115000"/>
              </a:lnSpc>
              <a:spcBef>
                <a:spcPts val="0"/>
              </a:spcBef>
              <a:spcAft>
                <a:spcPts val="1000"/>
              </a:spcAft>
              <a:buClrTx/>
              <a:buSzTx/>
              <a:buFontTx/>
              <a:buNone/>
              <a:tabLst/>
              <a:defRPr/>
            </a:pPr>
            <a:r>
              <a:rPr lang="en-US" sz="1000" b="1" dirty="0" smtClean="0">
                <a:latin typeface="Arial"/>
                <a:ea typeface="Calibri"/>
                <a:cs typeface="Times New Roman"/>
              </a:rPr>
              <a:t>Question</a:t>
            </a:r>
            <a:endParaRPr lang="en-US" sz="1000" dirty="0" smtClean="0">
              <a:latin typeface="Arial"/>
              <a:ea typeface="Calibri"/>
              <a:cs typeface="Times New Roman"/>
            </a:endParaRPr>
          </a:p>
          <a:p>
            <a:pPr>
              <a:lnSpc>
                <a:spcPct val="115000"/>
              </a:lnSpc>
              <a:spcAft>
                <a:spcPts val="1000"/>
              </a:spcAft>
            </a:pPr>
            <a:r>
              <a:rPr lang="en-US" sz="1200" kern="1200" dirty="0" smtClean="0">
                <a:solidFill>
                  <a:schemeClr val="tx1"/>
                </a:solidFill>
                <a:latin typeface="+mn-lt"/>
                <a:ea typeface="+mn-ea"/>
                <a:cs typeface="+mn-cs"/>
              </a:rPr>
              <a:t>Recently, an error occurred in one of applications that you had developed for your company. After performing few tests, you realize that the issue was due to an HTML code that was passed from the user to the server. You want to prevent such issues in the future. What would you consider to do?</a:t>
            </a:r>
          </a:p>
          <a:p>
            <a:pPr marL="0" marR="0" indent="0" algn="l" defTabSz="914400" rtl="0" eaLnBrk="1" fontAlgn="auto" latinLnBrk="0" hangingPunct="1">
              <a:lnSpc>
                <a:spcPct val="115000"/>
              </a:lnSpc>
              <a:spcBef>
                <a:spcPts val="0"/>
              </a:spcBef>
              <a:spcAft>
                <a:spcPts val="1000"/>
              </a:spcAft>
              <a:buClrTx/>
              <a:buSzTx/>
              <a:buFontTx/>
              <a:buNone/>
              <a:tabLst/>
              <a:defRPr/>
            </a:pPr>
            <a:r>
              <a:rPr lang="en-US" sz="1000" b="1" dirty="0" smtClean="0">
                <a:latin typeface="Arial"/>
                <a:ea typeface="Calibri"/>
                <a:cs typeface="Times New Roman"/>
              </a:rPr>
              <a:t>Answer</a:t>
            </a:r>
            <a:endParaRPr lang="en-US" sz="1000" dirty="0" smtClean="0">
              <a:latin typeface="Arial"/>
              <a:ea typeface="Calibri"/>
              <a:cs typeface="Times New Roman"/>
            </a:endParaRPr>
          </a:p>
          <a:p>
            <a:pPr>
              <a:lnSpc>
                <a:spcPct val="115000"/>
              </a:lnSpc>
              <a:spcAft>
                <a:spcPts val="1000"/>
              </a:spcAft>
            </a:pPr>
            <a:r>
              <a:rPr lang="en-US" sz="1200" kern="1200" dirty="0" smtClean="0">
                <a:solidFill>
                  <a:schemeClr val="tx1"/>
                </a:solidFill>
                <a:latin typeface="+mn-lt"/>
                <a:ea typeface="+mn-ea"/>
                <a:cs typeface="+mn-cs"/>
              </a:rPr>
              <a:t>You can enable the request validation to ensure that only valid content are  accepted by the ASP pages.</a:t>
            </a:r>
            <a:endParaRPr lang="en-US" sz="1000" b="1" dirty="0" smtClean="0">
              <a:latin typeface="Arial"/>
              <a:ea typeface="Calibri"/>
              <a:cs typeface="Times New Roman"/>
            </a:endParaRPr>
          </a:p>
          <a:p>
            <a:pPr>
              <a:lnSpc>
                <a:spcPct val="115000"/>
              </a:lnSpc>
              <a:spcAft>
                <a:spcPts val="1000"/>
              </a:spcAft>
            </a:pPr>
            <a:r>
              <a:rPr lang="en-US" sz="1000" b="1" dirty="0" smtClean="0">
                <a:latin typeface="Arial"/>
                <a:ea typeface="Calibri"/>
                <a:cs typeface="Times New Roman"/>
              </a:rPr>
              <a:t>Real-world Issues and Scenarios</a:t>
            </a:r>
            <a:endParaRPr lang="en-US" sz="1000" dirty="0" smtClean="0">
              <a:latin typeface="Arial"/>
              <a:ea typeface="Calibri"/>
              <a:cs typeface="Times New Roman"/>
            </a:endParaRPr>
          </a:p>
          <a:p>
            <a:pPr>
              <a:lnSpc>
                <a:spcPct val="115000"/>
              </a:lnSpc>
              <a:spcAft>
                <a:spcPts val="1000"/>
              </a:spcAft>
            </a:pPr>
            <a:r>
              <a:rPr lang="en-US" sz="1000" dirty="0" smtClean="0">
                <a:latin typeface="Arial"/>
                <a:ea typeface="Times New Roman"/>
                <a:cs typeface="Times New Roman"/>
              </a:rPr>
              <a:t>While implementing web applications, you may want to use a rich format input editor, to enable users to format the input within text boxes. Therefore, you may need to disable request validation, to enable ASP.NET to capture and process user input. </a:t>
            </a:r>
          </a:p>
          <a:p>
            <a:pPr>
              <a:lnSpc>
                <a:spcPct val="115000"/>
              </a:lnSpc>
              <a:spcAft>
                <a:spcPts val="1000"/>
              </a:spcAft>
            </a:pPr>
            <a:r>
              <a:rPr lang="en-US" sz="1000" dirty="0" smtClean="0">
                <a:latin typeface="Arial"/>
                <a:ea typeface="Times New Roman"/>
                <a:cs typeface="Times New Roman"/>
              </a:rPr>
              <a:t>Complex business functions usually involve multiple views. Such functions can pose problems because information must be shared across multiple views. Session state management helps resolve these problems, because it enables retaining information pertinent to multiple views.</a:t>
            </a:r>
            <a:endParaRPr lang="en-US" sz="1000" dirty="0">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E4CE851C-8CE8-46F2-B87A-116D17D3502C}" type="slidenum">
              <a:rPr lang="en-US" smtClean="0"/>
              <a:pPr/>
              <a:t>21</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12: Building a Resilient ASP.NET MVC 4 Web Application</a:t>
            </a:r>
            <a:endParaRPr lang="en-US" sz="1200" b="1">
              <a:solidFill>
                <a:srgbClr val="336699"/>
              </a:solidFill>
              <a:latin typeface="Arial"/>
            </a:endParaRPr>
          </a:p>
        </p:txBody>
      </p:sp>
    </p:spTree>
    <p:extLst>
      <p:ext uri="{BB962C8B-B14F-4D97-AF65-F5344CB8AC3E}">
        <p14:creationId xmlns:p14="http://schemas.microsoft.com/office/powerpoint/2010/main" val="27286443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E4CE851C-8CE8-46F2-B87A-116D17D3502C}" type="slidenum">
              <a:rPr lang="en-US" smtClean="0"/>
              <a:pPr/>
              <a:t>3</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12: Building a Resilient ASP.NET MVC 4 Web Application</a:t>
            </a:r>
            <a:endParaRPr lang="en-US" sz="1200" b="1">
              <a:solidFill>
                <a:srgbClr val="336699"/>
              </a:solidFill>
              <a:latin typeface="Arial"/>
            </a:endParaRPr>
          </a:p>
        </p:txBody>
      </p:sp>
    </p:spTree>
    <p:extLst>
      <p:ext uri="{BB962C8B-B14F-4D97-AF65-F5344CB8AC3E}">
        <p14:creationId xmlns:p14="http://schemas.microsoft.com/office/powerpoint/2010/main" val="16309947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5"/>
            <a:ext cx="6153911" cy="6604000"/>
          </a:xfrm>
        </p:spPr>
        <p:txBody>
          <a:bodyPr>
            <a:noAutofit/>
          </a:bodyPr>
          <a:lstStyle/>
          <a:p>
            <a:pPr>
              <a:lnSpc>
                <a:spcPct val="115000"/>
              </a:lnSpc>
              <a:spcAft>
                <a:spcPts val="1000"/>
              </a:spcAft>
            </a:pPr>
            <a:r>
              <a:rPr lang="en-US" sz="1000" b="1" dirty="0">
                <a:latin typeface="Arial"/>
                <a:ea typeface="Calibri"/>
                <a:cs typeface="Times New Roman"/>
              </a:rPr>
              <a:t>Question</a:t>
            </a:r>
            <a:r>
              <a:rPr lang="en-US" sz="1000" dirty="0">
                <a:latin typeface="Arial"/>
                <a:ea typeface="Calibri"/>
                <a:cs typeface="Times New Roman"/>
              </a:rPr>
              <a:t>: What causes cross-site scripting attacks?</a:t>
            </a:r>
          </a:p>
          <a:p>
            <a:pPr>
              <a:lnSpc>
                <a:spcPct val="115000"/>
              </a:lnSpc>
              <a:spcAft>
                <a:spcPts val="1000"/>
              </a:spcAft>
            </a:pPr>
            <a:r>
              <a:rPr lang="en-US" sz="1000" b="1" dirty="0">
                <a:latin typeface="Arial"/>
                <a:ea typeface="Calibri"/>
                <a:cs typeface="Times New Roman"/>
              </a:rPr>
              <a:t>Answer</a:t>
            </a:r>
            <a:r>
              <a:rPr lang="en-US" sz="1000" dirty="0">
                <a:latin typeface="Arial"/>
                <a:ea typeface="Calibri"/>
                <a:cs typeface="Times New Roman"/>
              </a:rPr>
              <a:t>: When you directly insert inputs from users in HTML, without encoding those inputs, cross-site scripting attacks can occur. </a:t>
            </a:r>
          </a:p>
          <a:p>
            <a:pPr>
              <a:lnSpc>
                <a:spcPct val="115000"/>
              </a:lnSpc>
              <a:spcAft>
                <a:spcPts val="1000"/>
              </a:spcAft>
            </a:pPr>
            <a:r>
              <a:rPr lang="en-US" sz="1000" dirty="0">
                <a:latin typeface="Arial"/>
                <a:ea typeface="Calibri"/>
                <a:cs typeface="Times New Roman"/>
              </a:rPr>
              <a:t>You can suggest that students use </a:t>
            </a:r>
            <a:r>
              <a:rPr lang="en-US" sz="1000" dirty="0" err="1">
                <a:latin typeface="Arial"/>
                <a:ea typeface="Calibri"/>
                <a:cs typeface="Times New Roman"/>
              </a:rPr>
              <a:t>AntiXSS</a:t>
            </a:r>
            <a:r>
              <a:rPr lang="en-US" sz="1000" dirty="0">
                <a:latin typeface="Arial"/>
                <a:ea typeface="Calibri"/>
                <a:cs typeface="Times New Roman"/>
              </a:rPr>
              <a:t> for checking content, instead of using the </a:t>
            </a:r>
            <a:r>
              <a:rPr lang="en-US" sz="1000" b="1" dirty="0">
                <a:latin typeface="Arial"/>
                <a:ea typeface="Calibri"/>
                <a:cs typeface="Times New Roman"/>
              </a:rPr>
              <a:t>@</a:t>
            </a:r>
            <a:r>
              <a:rPr lang="en-US" sz="1000" b="1" dirty="0" err="1">
                <a:latin typeface="Arial"/>
                <a:ea typeface="Calibri"/>
                <a:cs typeface="Times New Roman"/>
              </a:rPr>
              <a:t>Ajax.JavaScriptStringEncode</a:t>
            </a:r>
            <a:r>
              <a:rPr lang="en-US" sz="1000" dirty="0">
                <a:latin typeface="Arial"/>
                <a:ea typeface="Calibri"/>
                <a:cs typeface="Times New Roman"/>
              </a:rPr>
              <a:t> function.</a:t>
            </a:r>
          </a:p>
        </p:txBody>
      </p:sp>
      <p:sp>
        <p:nvSpPr>
          <p:cNvPr id="4" name="Slide Number Placeholder 3"/>
          <p:cNvSpPr>
            <a:spLocks noGrp="1"/>
          </p:cNvSpPr>
          <p:nvPr>
            <p:ph type="sldNum" sz="quarter" idx="10"/>
          </p:nvPr>
        </p:nvSpPr>
        <p:spPr/>
        <p:txBody>
          <a:bodyPr/>
          <a:lstStyle/>
          <a:p>
            <a:fld id="{E4CE851C-8CE8-46F2-B87A-116D17D3502C}" type="slidenum">
              <a:rPr lang="en-US" smtClean="0"/>
              <a:pPr/>
              <a:t>4</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12: Building a Resilient ASP.NET MVC 4 Web Application</a:t>
            </a:r>
            <a:endParaRPr lang="en-US" sz="1200" b="1">
              <a:solidFill>
                <a:srgbClr val="336699"/>
              </a:solidFill>
              <a:latin typeface="Arial"/>
            </a:endParaRPr>
          </a:p>
        </p:txBody>
      </p:sp>
    </p:spTree>
    <p:extLst>
      <p:ext uri="{BB962C8B-B14F-4D97-AF65-F5344CB8AC3E}">
        <p14:creationId xmlns:p14="http://schemas.microsoft.com/office/powerpoint/2010/main" val="37290486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b="1">
                <a:latin typeface="Arial"/>
                <a:ea typeface="Calibri"/>
                <a:cs typeface="Times New Roman"/>
              </a:rPr>
              <a:t>Question</a:t>
            </a:r>
            <a:r>
              <a:rPr lang="en-US" sz="1000">
                <a:latin typeface="Arial"/>
                <a:ea typeface="Calibri"/>
                <a:cs typeface="Times New Roman"/>
              </a:rPr>
              <a:t>: What is the best way to prevent SQL injection attacks if you cannot avoid dynamic SQL?</a:t>
            </a:r>
          </a:p>
          <a:p>
            <a:pPr>
              <a:lnSpc>
                <a:spcPct val="115000"/>
              </a:lnSpc>
              <a:spcAft>
                <a:spcPts val="1000"/>
              </a:spcAft>
            </a:pPr>
            <a:r>
              <a:rPr lang="en-US" sz="1000" b="1">
                <a:latin typeface="Arial"/>
                <a:ea typeface="Calibri"/>
                <a:cs typeface="Times New Roman"/>
              </a:rPr>
              <a:t>Answer</a:t>
            </a:r>
            <a:r>
              <a:rPr lang="en-US" sz="1000">
                <a:latin typeface="Arial"/>
                <a:ea typeface="Calibri"/>
                <a:cs typeface="Times New Roman"/>
              </a:rPr>
              <a:t>: You can use parameters, instead of string concatenations, for constructing the SQL, to prevent SQL injection attacks.</a:t>
            </a:r>
          </a:p>
          <a:p>
            <a:pPr>
              <a:lnSpc>
                <a:spcPct val="115000"/>
              </a:lnSpc>
              <a:spcAft>
                <a:spcPts val="1000"/>
              </a:spcAft>
            </a:pPr>
            <a:r>
              <a:rPr lang="en-US" sz="1000">
                <a:latin typeface="Arial"/>
                <a:ea typeface="Calibri"/>
                <a:cs typeface="Times New Roman"/>
              </a:rPr>
              <a:t>You can suggest that students use the </a:t>
            </a:r>
            <a:r>
              <a:rPr lang="en-US" sz="1000" b="1">
                <a:latin typeface="Arial"/>
                <a:ea typeface="Calibri"/>
                <a:cs typeface="Times New Roman"/>
              </a:rPr>
              <a:t>@Html.AntiForgeryToken()</a:t>
            </a:r>
            <a:r>
              <a:rPr lang="en-US" sz="1000">
                <a:latin typeface="Arial"/>
                <a:ea typeface="Calibri"/>
                <a:cs typeface="Times New Roman"/>
              </a:rPr>
              <a:t> function to prevent CSRF attacks. </a:t>
            </a:r>
          </a:p>
        </p:txBody>
      </p:sp>
      <p:sp>
        <p:nvSpPr>
          <p:cNvPr id="4" name="Slide Number Placeholder 3"/>
          <p:cNvSpPr>
            <a:spLocks noGrp="1"/>
          </p:cNvSpPr>
          <p:nvPr>
            <p:ph type="sldNum" sz="quarter" idx="10"/>
          </p:nvPr>
        </p:nvSpPr>
        <p:spPr/>
        <p:txBody>
          <a:bodyPr/>
          <a:lstStyle/>
          <a:p>
            <a:fld id="{E4CE851C-8CE8-46F2-B87A-116D17D3502C}" type="slidenum">
              <a:rPr lang="en-US" smtClean="0"/>
              <a:pPr/>
              <a:t>5</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12: Building a Resilient ASP.NET MVC 4 Web Application</a:t>
            </a:r>
            <a:endParaRPr lang="en-US" sz="1200" b="1">
              <a:solidFill>
                <a:srgbClr val="336699"/>
              </a:solidFill>
              <a:latin typeface="Arial"/>
            </a:endParaRPr>
          </a:p>
        </p:txBody>
      </p:sp>
    </p:spTree>
    <p:extLst>
      <p:ext uri="{BB962C8B-B14F-4D97-AF65-F5344CB8AC3E}">
        <p14:creationId xmlns:p14="http://schemas.microsoft.com/office/powerpoint/2010/main" val="6295721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a:latin typeface="Arial"/>
                <a:ea typeface="Calibri"/>
                <a:cs typeface="Times New Roman"/>
              </a:rPr>
              <a:t> </a:t>
            </a:r>
            <a:r>
              <a:rPr lang="en-US" sz="1000" b="1">
                <a:latin typeface="Arial"/>
                <a:ea typeface="Calibri"/>
                <a:cs typeface="Times New Roman"/>
              </a:rPr>
              <a:t>Question</a:t>
            </a:r>
            <a:r>
              <a:rPr lang="en-US" sz="1000">
                <a:latin typeface="Arial"/>
                <a:ea typeface="Calibri"/>
                <a:cs typeface="Times New Roman"/>
              </a:rPr>
              <a:t>: Describe a scenario when you would want to disable request validation?</a:t>
            </a:r>
          </a:p>
          <a:p>
            <a:pPr>
              <a:lnSpc>
                <a:spcPct val="115000"/>
              </a:lnSpc>
              <a:spcAft>
                <a:spcPts val="1000"/>
              </a:spcAft>
            </a:pPr>
            <a:r>
              <a:rPr lang="en-US" sz="1000" b="1">
                <a:latin typeface="Arial"/>
                <a:ea typeface="Calibri"/>
                <a:cs typeface="Times New Roman"/>
              </a:rPr>
              <a:t>Answer</a:t>
            </a:r>
            <a:r>
              <a:rPr lang="en-US" sz="1000">
                <a:latin typeface="Arial"/>
                <a:ea typeface="Calibri"/>
                <a:cs typeface="Times New Roman"/>
              </a:rPr>
              <a:t>: You can disable request validation when your application involves user input that contains HTML elements.</a:t>
            </a:r>
          </a:p>
          <a:p>
            <a:pPr>
              <a:lnSpc>
                <a:spcPct val="115000"/>
              </a:lnSpc>
              <a:spcAft>
                <a:spcPts val="1000"/>
              </a:spcAft>
            </a:pPr>
            <a:r>
              <a:rPr lang="en-US" sz="1000">
                <a:latin typeface="Arial"/>
                <a:ea typeface="Calibri"/>
                <a:cs typeface="Times New Roman"/>
              </a:rPr>
              <a:t>Three different methods are available to disable request validation. Before choosing a method, you should analyze if your setting should apply to the entire application, a property, or a specific controller. You should choose a method that has the least possible impact on the security of the web application. Only choose to disable request validation for the entire application when no other method will work because this action will expose your entire application to potential script attacks.</a:t>
            </a:r>
          </a:p>
        </p:txBody>
      </p:sp>
      <p:sp>
        <p:nvSpPr>
          <p:cNvPr id="4" name="Slide Number Placeholder 3"/>
          <p:cNvSpPr>
            <a:spLocks noGrp="1"/>
          </p:cNvSpPr>
          <p:nvPr>
            <p:ph type="sldNum" sz="quarter" idx="10"/>
          </p:nvPr>
        </p:nvSpPr>
        <p:spPr/>
        <p:txBody>
          <a:bodyPr/>
          <a:lstStyle/>
          <a:p>
            <a:fld id="{E4CE851C-8CE8-46F2-B87A-116D17D3502C}" type="slidenum">
              <a:rPr lang="en-US" smtClean="0"/>
              <a:pPr/>
              <a:t>6</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12: Building a Resilient ASP.NET MVC 4 Web Application</a:t>
            </a:r>
            <a:endParaRPr lang="en-US" sz="1200" b="1">
              <a:solidFill>
                <a:srgbClr val="336699"/>
              </a:solidFill>
              <a:latin typeface="Arial"/>
            </a:endParaRPr>
          </a:p>
        </p:txBody>
      </p:sp>
    </p:spTree>
    <p:extLst>
      <p:ext uri="{BB962C8B-B14F-4D97-AF65-F5344CB8AC3E}">
        <p14:creationId xmlns:p14="http://schemas.microsoft.com/office/powerpoint/2010/main" val="31778557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b="1" dirty="0">
                <a:latin typeface="Arial"/>
                <a:ea typeface="Calibri"/>
                <a:cs typeface="Times New Roman"/>
              </a:rPr>
              <a:t>Question</a:t>
            </a:r>
            <a:r>
              <a:rPr lang="en-US" sz="1000" dirty="0">
                <a:latin typeface="Arial"/>
                <a:ea typeface="Calibri"/>
                <a:cs typeface="Times New Roman"/>
              </a:rPr>
              <a:t>: What action is required to be performed on the web server, before implementing SSL?</a:t>
            </a:r>
          </a:p>
          <a:p>
            <a:pPr>
              <a:lnSpc>
                <a:spcPct val="115000"/>
              </a:lnSpc>
              <a:spcAft>
                <a:spcPts val="1000"/>
              </a:spcAft>
            </a:pPr>
            <a:r>
              <a:rPr lang="en-US" sz="1000" b="1" dirty="0">
                <a:latin typeface="Arial"/>
                <a:ea typeface="Calibri"/>
                <a:cs typeface="Times New Roman"/>
              </a:rPr>
              <a:t>Answer</a:t>
            </a:r>
            <a:r>
              <a:rPr lang="en-US" sz="1000" dirty="0">
                <a:latin typeface="Arial"/>
                <a:ea typeface="Calibri"/>
                <a:cs typeface="Times New Roman"/>
              </a:rPr>
              <a:t>: You should acquire and install the SSL certificate on the web server to enable the web server to use SSL.</a:t>
            </a:r>
          </a:p>
        </p:txBody>
      </p:sp>
      <p:sp>
        <p:nvSpPr>
          <p:cNvPr id="4" name="Slide Number Placeholder 3"/>
          <p:cNvSpPr>
            <a:spLocks noGrp="1"/>
          </p:cNvSpPr>
          <p:nvPr>
            <p:ph type="sldNum" sz="quarter" idx="10"/>
          </p:nvPr>
        </p:nvSpPr>
        <p:spPr/>
        <p:txBody>
          <a:bodyPr/>
          <a:lstStyle/>
          <a:p>
            <a:fld id="{E4CE851C-8CE8-46F2-B87A-116D17D3502C}" type="slidenum">
              <a:rPr lang="en-US" smtClean="0"/>
              <a:pPr/>
              <a:t>7</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12: Building a Resilient ASP.NET MVC 4 Web Application</a:t>
            </a:r>
            <a:endParaRPr lang="en-US" sz="1200" b="1">
              <a:solidFill>
                <a:srgbClr val="336699"/>
              </a:solidFill>
              <a:latin typeface="Arial"/>
            </a:endParaRPr>
          </a:p>
        </p:txBody>
      </p:sp>
    </p:spTree>
    <p:extLst>
      <p:ext uri="{BB962C8B-B14F-4D97-AF65-F5344CB8AC3E}">
        <p14:creationId xmlns:p14="http://schemas.microsoft.com/office/powerpoint/2010/main" val="21835677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E4CE851C-8CE8-46F2-B87A-116D17D3502C}" type="slidenum">
              <a:rPr lang="en-US" smtClean="0"/>
              <a:pPr/>
              <a:t>8</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12: Building a Resilient ASP.NET MVC 4 Web Application</a:t>
            </a:r>
            <a:endParaRPr lang="en-US" sz="1200" b="1">
              <a:solidFill>
                <a:srgbClr val="336699"/>
              </a:solidFill>
              <a:latin typeface="Arial"/>
            </a:endParaRPr>
          </a:p>
        </p:txBody>
      </p:sp>
    </p:spTree>
    <p:extLst>
      <p:ext uri="{BB962C8B-B14F-4D97-AF65-F5344CB8AC3E}">
        <p14:creationId xmlns:p14="http://schemas.microsoft.com/office/powerpoint/2010/main" val="6949810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5"/>
            <a:ext cx="6153911" cy="6604000"/>
          </a:xfrm>
        </p:spPr>
        <p:txBody>
          <a:bodyPr>
            <a:noAutofit/>
          </a:bodyPr>
          <a:lstStyle/>
          <a:p>
            <a:pPr>
              <a:lnSpc>
                <a:spcPct val="115000"/>
              </a:lnSpc>
              <a:spcAft>
                <a:spcPts val="1000"/>
              </a:spcAft>
            </a:pPr>
            <a:r>
              <a:rPr lang="en-US" sz="1000" b="1">
                <a:latin typeface="Arial"/>
                <a:ea typeface="Calibri"/>
                <a:cs typeface="Times New Roman"/>
              </a:rPr>
              <a:t>Question</a:t>
            </a:r>
            <a:r>
              <a:rPr lang="en-US" sz="1000">
                <a:latin typeface="Arial"/>
                <a:ea typeface="Calibri"/>
                <a:cs typeface="Times New Roman"/>
              </a:rPr>
              <a:t>: Why do you need to implement session management?</a:t>
            </a:r>
          </a:p>
          <a:p>
            <a:pPr>
              <a:lnSpc>
                <a:spcPct val="115000"/>
              </a:lnSpc>
              <a:spcAft>
                <a:spcPts val="1000"/>
              </a:spcAft>
            </a:pPr>
            <a:r>
              <a:rPr lang="en-US" sz="1000" b="1">
                <a:latin typeface="Arial"/>
                <a:ea typeface="Calibri"/>
                <a:cs typeface="Times New Roman"/>
              </a:rPr>
              <a:t>Answer</a:t>
            </a:r>
            <a:r>
              <a:rPr lang="en-US" sz="1000">
                <a:latin typeface="Arial"/>
                <a:ea typeface="Calibri"/>
                <a:cs typeface="Times New Roman"/>
              </a:rPr>
              <a:t>: Functions are sometimes interdependent. To handle these dependencies, you can implement session management. Session management retains state across multiple HTTP requests. </a:t>
            </a:r>
          </a:p>
          <a:p>
            <a:pPr>
              <a:lnSpc>
                <a:spcPct val="115000"/>
              </a:lnSpc>
              <a:spcAft>
                <a:spcPts val="1000"/>
              </a:spcAft>
            </a:pPr>
            <a:r>
              <a:rPr lang="en-US" sz="1000">
                <a:latin typeface="Arial"/>
                <a:ea typeface="Calibri"/>
                <a:cs typeface="Times New Roman"/>
              </a:rPr>
              <a:t>You can elaborate on how retaining state information is almost unavoidable for most web applications and how the Model object in ASP.NET MVC makes this easier by combining a number of client-side state mechanisms.</a:t>
            </a:r>
          </a:p>
        </p:txBody>
      </p:sp>
      <p:sp>
        <p:nvSpPr>
          <p:cNvPr id="4" name="Slide Number Placeholder 3"/>
          <p:cNvSpPr>
            <a:spLocks noGrp="1"/>
          </p:cNvSpPr>
          <p:nvPr>
            <p:ph type="sldNum" sz="quarter" idx="10"/>
          </p:nvPr>
        </p:nvSpPr>
        <p:spPr/>
        <p:txBody>
          <a:bodyPr/>
          <a:lstStyle/>
          <a:p>
            <a:fld id="{E4CE851C-8CE8-46F2-B87A-116D17D3502C}" type="slidenum">
              <a:rPr lang="en-US" smtClean="0"/>
              <a:pPr/>
              <a:t>9</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12: Building a Resilient ASP.NET MVC 4 Web Application</a:t>
            </a:r>
            <a:endParaRPr lang="en-US" sz="1200" b="1">
              <a:solidFill>
                <a:srgbClr val="336699"/>
              </a:solidFill>
              <a:latin typeface="Arial"/>
            </a:endParaRPr>
          </a:p>
        </p:txBody>
      </p:sp>
    </p:spTree>
    <p:extLst>
      <p:ext uri="{BB962C8B-B14F-4D97-AF65-F5344CB8AC3E}">
        <p14:creationId xmlns:p14="http://schemas.microsoft.com/office/powerpoint/2010/main" val="68824889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pic>
        <p:nvPicPr>
          <p:cNvPr id="10" name="Picture 9"/>
          <p:cNvPicPr>
            <a:picLocks/>
          </p:cNvPicPr>
          <p:nvPr/>
        </p:nvPicPr>
        <p:blipFill>
          <a:blip r:embed="rId2"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rgbClr val="C00000"/>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rgbClr val="C00000"/>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pic>
        <p:nvPicPr>
          <p:cNvPr id="9" name="Billede 6" descr="itucation.logo.jpg"/>
          <p:cNvPicPr>
            <a:picLocks noChangeAspect="1"/>
          </p:cNvPicPr>
          <p:nvPr/>
        </p:nvPicPr>
        <p:blipFill>
          <a:blip r:embed="rId3" cstate="print"/>
          <a:stretch>
            <a:fillRect/>
          </a:stretch>
        </p:blipFill>
        <p:spPr>
          <a:xfrm>
            <a:off x="7162800" y="192832"/>
            <a:ext cx="1981200" cy="478105"/>
          </a:xfrm>
          <a:prstGeom prst="rect">
            <a:avLst/>
          </a:prstGeom>
        </p:spPr>
      </p:pic>
      <p:pic>
        <p:nvPicPr>
          <p:cNvPr id="11" name="Billede 7" descr="firkant-streg.png"/>
          <p:cNvPicPr>
            <a:picLocks noChangeAspect="1"/>
          </p:cNvPicPr>
          <p:nvPr/>
        </p:nvPicPr>
        <p:blipFill>
          <a:blip r:embed="rId4" cstate="print">
            <a:lum bright="70000" contrast="-70000"/>
          </a:blip>
          <a:stretch>
            <a:fillRect/>
          </a:stretch>
        </p:blipFill>
        <p:spPr>
          <a:xfrm>
            <a:off x="-2607088" y="-2043608"/>
            <a:ext cx="8946340" cy="8901608"/>
          </a:xfrm>
          <a:prstGeom prst="rect">
            <a:avLst/>
          </a:prstGeom>
        </p:spPr>
      </p:pic>
      <p:pic>
        <p:nvPicPr>
          <p:cNvPr id="7" name="Billede 6" descr="itucation.logo.jpg"/>
          <p:cNvPicPr>
            <a:picLocks noChangeAspect="1"/>
          </p:cNvPicPr>
          <p:nvPr/>
        </p:nvPicPr>
        <p:blipFill>
          <a:blip r:embed="rId3" cstate="print"/>
          <a:stretch>
            <a:fillRect/>
          </a:stretch>
        </p:blipFill>
        <p:spPr>
          <a:xfrm>
            <a:off x="7162800" y="6161747"/>
            <a:ext cx="1981200" cy="478105"/>
          </a:xfrm>
          <a:prstGeom prst="rect">
            <a:avLst/>
          </a:prstGeom>
        </p:spPr>
      </p:pic>
      <p:pic>
        <p:nvPicPr>
          <p:cNvPr id="8" name="Billede 6" descr="itucation.logo.jpg"/>
          <p:cNvPicPr>
            <a:picLocks noChangeAspect="1"/>
          </p:cNvPicPr>
          <p:nvPr/>
        </p:nvPicPr>
        <p:blipFill>
          <a:blip r:embed="rId3" cstate="print"/>
          <a:stretch>
            <a:fillRect/>
          </a:stretch>
        </p:blipFill>
        <p:spPr>
          <a:xfrm>
            <a:off x="7162800" y="192832"/>
            <a:ext cx="1981200" cy="478105"/>
          </a:xfrm>
          <a:prstGeom prst="rect">
            <a:avLst/>
          </a:prstGeom>
        </p:spPr>
      </p:pic>
      <p:pic>
        <p:nvPicPr>
          <p:cNvPr id="12" name="Billede 7" descr="firkant-streg.png"/>
          <p:cNvPicPr>
            <a:picLocks noChangeAspect="1"/>
          </p:cNvPicPr>
          <p:nvPr/>
        </p:nvPicPr>
        <p:blipFill>
          <a:blip r:embed="rId4" cstate="print">
            <a:lum bright="70000" contrast="-70000"/>
          </a:blip>
          <a:stretch>
            <a:fillRect/>
          </a:stretch>
        </p:blipFill>
        <p:spPr>
          <a:xfrm>
            <a:off x="-2607088" y="-2043608"/>
            <a:ext cx="8946340" cy="8901608"/>
          </a:xfrm>
          <a:prstGeom prst="rect">
            <a:avLst/>
          </a:prstGeom>
        </p:spPr>
      </p:pic>
      <p:pic>
        <p:nvPicPr>
          <p:cNvPr id="13" name="Billede 6" descr="itucation.logo.jpg"/>
          <p:cNvPicPr>
            <a:picLocks noChangeAspect="1"/>
          </p:cNvPicPr>
          <p:nvPr userDrawn="1"/>
        </p:nvPicPr>
        <p:blipFill>
          <a:blip r:embed="rId3" cstate="print"/>
          <a:stretch>
            <a:fillRect/>
          </a:stretch>
        </p:blipFill>
        <p:spPr>
          <a:xfrm>
            <a:off x="7162800" y="6161747"/>
            <a:ext cx="1981200" cy="478105"/>
          </a:xfrm>
          <a:prstGeom prst="rect">
            <a:avLst/>
          </a:prstGeom>
        </p:spPr>
      </p:pic>
    </p:spTree>
    <p:extLst>
      <p:ext uri="{BB962C8B-B14F-4D97-AF65-F5344CB8AC3E}">
        <p14:creationId xmlns:p14="http://schemas.microsoft.com/office/powerpoint/2010/main" val="35145432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7977564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300192" y="620688"/>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67544" y="620688"/>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9072035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a:xfrm>
            <a:off x="460375" y="-2"/>
            <a:ext cx="6778625" cy="762002"/>
          </a:xfrm>
        </p:spPr>
        <p:txBody>
          <a:bodyPr/>
          <a:lstStyle/>
          <a:p>
            <a:r>
              <a:rPr lang="en-US" smtClean="0"/>
              <a:t>Click to edit Master title style</a:t>
            </a:r>
            <a:endParaRPr lang="en-US" dirty="0"/>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9010047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0759087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9695450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5327951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6779096"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84198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4943183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668394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548680"/>
            <a:ext cx="5111750" cy="557748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2429373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1930652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6" y="-2"/>
            <a:ext cx="676235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pic>
        <p:nvPicPr>
          <p:cNvPr id="6" name="Billede 6" descr="itucation.logo.jpg"/>
          <p:cNvPicPr>
            <a:picLocks noChangeAspect="1"/>
          </p:cNvPicPr>
          <p:nvPr/>
        </p:nvPicPr>
        <p:blipFill>
          <a:blip r:embed="rId14" cstate="print"/>
          <a:stretch>
            <a:fillRect/>
          </a:stretch>
        </p:blipFill>
        <p:spPr>
          <a:xfrm>
            <a:off x="7162800" y="192832"/>
            <a:ext cx="1981200" cy="478105"/>
          </a:xfrm>
          <a:prstGeom prst="rect">
            <a:avLst/>
          </a:prstGeom>
        </p:spPr>
      </p:pic>
      <p:pic>
        <p:nvPicPr>
          <p:cNvPr id="8" name="Billede 7" descr="firkant-streg.png"/>
          <p:cNvPicPr>
            <a:picLocks noChangeAspect="1"/>
          </p:cNvPicPr>
          <p:nvPr/>
        </p:nvPicPr>
        <p:blipFill>
          <a:blip r:embed="rId15" cstate="print">
            <a:lum bright="70000" contrast="-70000"/>
          </a:blip>
          <a:stretch>
            <a:fillRect/>
          </a:stretch>
        </p:blipFill>
        <p:spPr>
          <a:xfrm>
            <a:off x="-2607088" y="-2043608"/>
            <a:ext cx="8946340" cy="8901608"/>
          </a:xfrm>
          <a:prstGeom prst="rect">
            <a:avLst/>
          </a:prstGeom>
        </p:spPr>
      </p:pic>
      <p:pic>
        <p:nvPicPr>
          <p:cNvPr id="7" name="Billede 6" descr="itucation.logo.jpg"/>
          <p:cNvPicPr>
            <a:picLocks noChangeAspect="1"/>
          </p:cNvPicPr>
          <p:nvPr/>
        </p:nvPicPr>
        <p:blipFill>
          <a:blip r:embed="rId14" cstate="print"/>
          <a:stretch>
            <a:fillRect/>
          </a:stretch>
        </p:blipFill>
        <p:spPr>
          <a:xfrm>
            <a:off x="7162800" y="192832"/>
            <a:ext cx="1981200" cy="478105"/>
          </a:xfrm>
          <a:prstGeom prst="rect">
            <a:avLst/>
          </a:prstGeom>
        </p:spPr>
      </p:pic>
      <p:pic>
        <p:nvPicPr>
          <p:cNvPr id="9" name="Billede 7" descr="firkant-streg.png"/>
          <p:cNvPicPr>
            <a:picLocks noChangeAspect="1"/>
          </p:cNvPicPr>
          <p:nvPr/>
        </p:nvPicPr>
        <p:blipFill>
          <a:blip r:embed="rId15" cstate="print">
            <a:lum bright="70000" contrast="-70000"/>
          </a:blip>
          <a:stretch>
            <a:fillRect/>
          </a:stretch>
        </p:blipFill>
        <p:spPr>
          <a:xfrm>
            <a:off x="-2607088" y="-2043608"/>
            <a:ext cx="8946340" cy="8901608"/>
          </a:xfrm>
          <a:prstGeom prst="rect">
            <a:avLst/>
          </a:prstGeom>
        </p:spPr>
      </p:pic>
    </p:spTree>
    <p:extLst>
      <p:ext uri="{BB962C8B-B14F-4D97-AF65-F5344CB8AC3E}">
        <p14:creationId xmlns:p14="http://schemas.microsoft.com/office/powerpoint/2010/main" val="117785469"/>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rgbClr val="C00000"/>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sz="quarter"/>
          </p:nvPr>
        </p:nvSpPr>
        <p:spPr>
          <a:xfrm>
            <a:off x="3106782" y="3169492"/>
            <a:ext cx="5732417" cy="340093"/>
          </a:xfrm>
        </p:spPr>
        <p:txBody>
          <a:bodyPr/>
          <a:lstStyle/>
          <a:p>
            <a:r>
              <a:rPr lang="en-US" sz="2600" smtClean="0"/>
              <a:t>Module12</a:t>
            </a:r>
            <a:endParaRPr lang="en-US" sz="2600"/>
          </a:p>
        </p:txBody>
      </p:sp>
      <p:sp>
        <p:nvSpPr>
          <p:cNvPr id="3" name="Subtitle 2"/>
          <p:cNvSpPr>
            <a:spLocks noGrp="1"/>
          </p:cNvSpPr>
          <p:nvPr>
            <p:ph type="subTitle" sz="quarter" idx="1"/>
          </p:nvPr>
        </p:nvSpPr>
        <p:spPr/>
        <p:txBody>
          <a:bodyPr/>
          <a:lstStyle/>
          <a:p>
            <a:r>
              <a:rPr lang="en-US" dirty="0" smtClean="0"/>
              <a:t>Building a Resilient ASP.NET </a:t>
            </a:r>
            <a:r>
              <a:rPr lang="en-US" dirty="0" smtClean="0"/>
              <a:t>MVC </a:t>
            </a:r>
            <a:r>
              <a:rPr lang="en-US" dirty="0" smtClean="0"/>
              <a:t>Web Application
</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afe04e08-b085-4dc8-9fab-e57b11d28e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State Storage Options</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282575" indent="-233363">
              <a:lnSpc>
                <a:spcPct val="107000"/>
              </a:lnSpc>
              <a:spcBef>
                <a:spcPts val="0"/>
              </a:spcBef>
              <a:spcAft>
                <a:spcPts val="800"/>
              </a:spcAft>
            </a:pPr>
            <a:r>
              <a:rPr lang="en-US" dirty="0" smtClean="0"/>
              <a:t>You can use the </a:t>
            </a:r>
            <a:r>
              <a:rPr lang="en-US" b="1" dirty="0" err="1" smtClean="0"/>
              <a:t>TempData</a:t>
            </a:r>
            <a:r>
              <a:rPr lang="en-US" dirty="0" smtClean="0"/>
              <a:t> object to store information relevant to requests</a:t>
            </a:r>
          </a:p>
          <a:p>
            <a:pPr marL="282575" indent="-233363">
              <a:lnSpc>
                <a:spcPct val="107000"/>
              </a:lnSpc>
              <a:spcBef>
                <a:spcPts val="0"/>
              </a:spcBef>
              <a:spcAft>
                <a:spcPts val="800"/>
              </a:spcAft>
            </a:pPr>
            <a:r>
              <a:rPr lang="en-US" dirty="0" smtClean="0"/>
              <a:t>Some commonly used state storage options include: </a:t>
            </a:r>
          </a:p>
          <a:p>
            <a:pPr marL="679450" lvl="2">
              <a:lnSpc>
                <a:spcPct val="107000"/>
              </a:lnSpc>
              <a:spcBef>
                <a:spcPts val="0"/>
              </a:spcBef>
              <a:spcAft>
                <a:spcPts val="800"/>
              </a:spcAft>
            </a:pPr>
            <a:r>
              <a:rPr lang="en-US" sz="2400" dirty="0" smtClean="0"/>
              <a:t>The </a:t>
            </a:r>
            <a:r>
              <a:rPr lang="en-US" sz="2400" dirty="0" err="1" smtClean="0"/>
              <a:t>InProc</a:t>
            </a:r>
            <a:r>
              <a:rPr lang="en-US" sz="2400" dirty="0" smtClean="0"/>
              <a:t> mode</a:t>
            </a:r>
          </a:p>
          <a:p>
            <a:pPr marL="679450" lvl="2">
              <a:lnSpc>
                <a:spcPct val="107000"/>
              </a:lnSpc>
              <a:spcBef>
                <a:spcPts val="0"/>
              </a:spcBef>
              <a:spcAft>
                <a:spcPts val="800"/>
              </a:spcAft>
            </a:pPr>
            <a:r>
              <a:rPr lang="en-US" sz="2400" dirty="0" smtClean="0"/>
              <a:t>The </a:t>
            </a:r>
            <a:r>
              <a:rPr lang="en-US" sz="2400" dirty="0" err="1" smtClean="0"/>
              <a:t>StateServer</a:t>
            </a:r>
            <a:r>
              <a:rPr lang="en-US" sz="2400" dirty="0" smtClean="0"/>
              <a:t> mode</a:t>
            </a:r>
          </a:p>
          <a:p>
            <a:pPr marL="679450" lvl="2">
              <a:lnSpc>
                <a:spcPct val="107000"/>
              </a:lnSpc>
              <a:spcBef>
                <a:spcPts val="0"/>
              </a:spcBef>
              <a:spcAft>
                <a:spcPts val="800"/>
              </a:spcAft>
            </a:pPr>
            <a:r>
              <a:rPr lang="en-US" sz="2400" dirty="0" smtClean="0"/>
              <a:t>The </a:t>
            </a:r>
            <a:r>
              <a:rPr lang="en-US" sz="2400" dirty="0" err="1" smtClean="0"/>
              <a:t>SQLServer</a:t>
            </a:r>
            <a:r>
              <a:rPr lang="en-US" sz="2400" dirty="0" smtClean="0"/>
              <a:t> mode</a:t>
            </a:r>
          </a:p>
          <a:p>
            <a:pPr marL="679450" lvl="2">
              <a:lnSpc>
                <a:spcPct val="107000"/>
              </a:lnSpc>
              <a:spcBef>
                <a:spcPts val="0"/>
              </a:spcBef>
              <a:spcAft>
                <a:spcPts val="800"/>
              </a:spcAft>
            </a:pPr>
            <a:r>
              <a:rPr lang="en-US" sz="2400" dirty="0" smtClean="0"/>
              <a:t>The Custom mode</a:t>
            </a:r>
          </a:p>
          <a:p>
            <a:pPr marL="679450" lvl="2">
              <a:lnSpc>
                <a:spcPct val="107000"/>
              </a:lnSpc>
              <a:spcBef>
                <a:spcPts val="0"/>
              </a:spcBef>
              <a:spcAft>
                <a:spcPts val="800"/>
              </a:spcAft>
            </a:pPr>
            <a:r>
              <a:rPr lang="en-US" sz="2400" dirty="0" smtClean="0"/>
              <a:t>The Off mode</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52d25c6f-c178-4023-9ed6-50d1b595041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Configuring State Storage</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a:buNone/>
            </a:pPr>
            <a:r>
              <a:rPr lang="en-US" b="1" dirty="0" smtClean="0"/>
              <a:t>The </a:t>
            </a:r>
            <a:r>
              <a:rPr lang="en-US" b="1" dirty="0" err="1" smtClean="0"/>
              <a:t>StateServer</a:t>
            </a:r>
            <a:r>
              <a:rPr lang="en-US" b="1" dirty="0" smtClean="0"/>
              <a:t> Mode:</a:t>
            </a:r>
          </a:p>
          <a:p>
            <a:pPr marL="798513" lvl="1" indent="-514350">
              <a:buFont typeface="+mj-lt"/>
              <a:buAutoNum type="arabicPeriod"/>
            </a:pPr>
            <a:r>
              <a:rPr lang="en-US" dirty="0" smtClean="0"/>
              <a:t>Run the ASP.NET state service on the server used for storing session information</a:t>
            </a:r>
          </a:p>
          <a:p>
            <a:pPr marL="798513" lvl="1" indent="-514350">
              <a:buFont typeface="+mj-lt"/>
              <a:buAutoNum type="arabicPeriod"/>
            </a:pPr>
            <a:r>
              <a:rPr lang="en-US" dirty="0" smtClean="0"/>
              <a:t>Configure the ASP.NET application for using the </a:t>
            </a:r>
            <a:r>
              <a:rPr lang="en-US" dirty="0" err="1" smtClean="0"/>
              <a:t>StateServer</a:t>
            </a:r>
            <a:r>
              <a:rPr lang="en-US" dirty="0" smtClean="0"/>
              <a:t> mode</a:t>
            </a:r>
          </a:p>
          <a:p>
            <a:pPr marL="798513" lvl="1" indent="-514350">
              <a:buFont typeface="+mj-lt"/>
              <a:buAutoNum type="arabicPeriod"/>
            </a:pPr>
            <a:r>
              <a:rPr lang="en-US" dirty="0" smtClean="0"/>
              <a:t>Configure </a:t>
            </a:r>
            <a:r>
              <a:rPr lang="en-US" dirty="0" err="1" smtClean="0"/>
              <a:t>StateServer</a:t>
            </a:r>
            <a:r>
              <a:rPr lang="en-US" dirty="0" smtClean="0"/>
              <a:t> support in your application</a:t>
            </a:r>
          </a:p>
          <a:p>
            <a:pPr>
              <a:buNone/>
            </a:pPr>
            <a:r>
              <a:rPr lang="en-US" b="1" dirty="0" smtClean="0"/>
              <a:t>The </a:t>
            </a:r>
            <a:r>
              <a:rPr lang="en-US" b="1" dirty="0" err="1" smtClean="0"/>
              <a:t>SQLServer</a:t>
            </a:r>
            <a:r>
              <a:rPr lang="en-US" b="1" dirty="0" smtClean="0"/>
              <a:t> Mode:</a:t>
            </a:r>
          </a:p>
          <a:p>
            <a:pPr marL="798513" lvl="1" indent="-514350">
              <a:buFont typeface="+mj-lt"/>
              <a:buAutoNum type="arabicPeriod"/>
            </a:pPr>
            <a:r>
              <a:rPr lang="en-US" dirty="0" smtClean="0"/>
              <a:t>Install the ASP.NET session state database on the SQL Server by using the aspnet_regsql.exe </a:t>
            </a:r>
          </a:p>
          <a:p>
            <a:pPr marL="798513" lvl="1" indent="-514350">
              <a:buFont typeface="+mj-lt"/>
              <a:buAutoNum type="arabicPeriod"/>
            </a:pPr>
            <a:r>
              <a:rPr lang="en-US" dirty="0" smtClean="0"/>
              <a:t>Configure the ASP.NET application for using the </a:t>
            </a:r>
            <a:r>
              <a:rPr lang="en-US" dirty="0" err="1" smtClean="0"/>
              <a:t>SQLServer</a:t>
            </a:r>
            <a:r>
              <a:rPr lang="en-US" dirty="0" smtClean="0"/>
              <a:t> mode</a:t>
            </a:r>
          </a:p>
          <a:p>
            <a:pPr marL="798513" lvl="1" indent="-514350">
              <a:buFont typeface="+mj-lt"/>
              <a:buAutoNum type="arabicPeriod"/>
            </a:pPr>
            <a:r>
              <a:rPr lang="en-US" dirty="0" smtClean="0"/>
              <a:t>Create the session state database on the SQL Server</a:t>
            </a:r>
          </a:p>
          <a:p>
            <a:pPr>
              <a:buNone/>
            </a:pPr>
            <a:endParaRPr lang="en-US" dirty="0" smtClean="0"/>
          </a:p>
          <a:p>
            <a:pPr>
              <a:buNone/>
            </a:pPr>
            <a:endParaRPr lang="en-US" dirty="0" smtClean="0"/>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ada0b02e-0c47-49ef-9adc-52e29466aba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Scaling State Storage Mechanisms</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a:buNone/>
            </a:pPr>
            <a:r>
              <a:rPr lang="en-US" dirty="0" smtClean="0"/>
              <a:t>Partitioning the session state:</a:t>
            </a:r>
          </a:p>
          <a:p>
            <a:pPr>
              <a:buNone/>
            </a:pPr>
            <a:endParaRPr lang="en-US" dirty="0" smtClean="0"/>
          </a:p>
          <a:p>
            <a:pPr lvl="1"/>
            <a:r>
              <a:rPr lang="en-US" dirty="0" smtClean="0"/>
              <a:t>Enables multiple state servers to handle state information</a:t>
            </a:r>
          </a:p>
          <a:p>
            <a:pPr lvl="1"/>
            <a:endParaRPr lang="en-US" dirty="0" smtClean="0"/>
          </a:p>
          <a:p>
            <a:pPr lvl="1"/>
            <a:r>
              <a:rPr lang="en-US" dirty="0" smtClean="0"/>
              <a:t>Enables multiple SQL Server databases to handle state information</a:t>
            </a:r>
          </a:p>
          <a:p>
            <a:pPr lvl="1"/>
            <a:endParaRPr lang="en-US" dirty="0" smtClean="0"/>
          </a:p>
          <a:p>
            <a:pPr lvl="1"/>
            <a:r>
              <a:rPr lang="en-US" dirty="0" smtClean="0"/>
              <a:t>Involves configuring the session management engine</a:t>
            </a:r>
          </a:p>
          <a:p>
            <a:pPr lvl="1"/>
            <a:endParaRPr lang="en-US" dirty="0" smtClean="0"/>
          </a:p>
          <a:p>
            <a:pPr lvl="1"/>
            <a:r>
              <a:rPr lang="en-US" dirty="0" smtClean="0"/>
              <a:t>Involves implementing the </a:t>
            </a:r>
            <a:r>
              <a:rPr lang="en-US" b="1" dirty="0" err="1" smtClean="0"/>
              <a:t>IPartitionResolver</a:t>
            </a:r>
            <a:r>
              <a:rPr lang="en-US" dirty="0" smtClean="0"/>
              <a:t> interface</a:t>
            </a:r>
          </a:p>
          <a:p>
            <a:pPr lvl="1"/>
            <a:endParaRPr lang="en-US" dirty="0" smtClean="0"/>
          </a:p>
          <a:p>
            <a:pPr>
              <a:buNone/>
            </a:pPr>
            <a:endParaRPr lang="en-US" dirty="0" smtClean="0"/>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12a0ec9b-dd26-4d3a-b93b-bb1bc29d63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Demonstration: How to Store and Retrieve State Information</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a:buNone/>
            </a:pPr>
            <a:r>
              <a:rPr lang="en-US" dirty="0" smtClean="0"/>
              <a:t>In this demonstration, you will see how to:</a:t>
            </a:r>
          </a:p>
          <a:p>
            <a:pPr marL="746125" lvl="1" indent="-457200">
              <a:buFont typeface="+mj-lt"/>
              <a:buAutoNum type="arabicPeriod"/>
            </a:pPr>
            <a:r>
              <a:rPr lang="en-US" dirty="0" smtClean="0"/>
              <a:t>Store and retrieve values in a session state</a:t>
            </a:r>
          </a:p>
          <a:p>
            <a:pPr marL="746125" lvl="1" indent="-457200">
              <a:buFont typeface="+mj-lt"/>
              <a:buAutoNum type="arabicPeriod"/>
            </a:pPr>
            <a:r>
              <a:rPr lang="en-US" dirty="0" smtClean="0"/>
              <a:t>Store a user preference for the background color by using the session state</a:t>
            </a:r>
          </a:p>
          <a:p>
            <a:pPr marL="746125" lvl="1" indent="-457200">
              <a:buFont typeface="+mj-lt"/>
              <a:buAutoNum type="arabicPeriod"/>
            </a:pPr>
            <a:r>
              <a:rPr lang="en-US" dirty="0" smtClean="0"/>
              <a:t>Apply the background color preference to all pages in the web application</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name="a78524f4-f525-4971-9089-e4c6054d3a9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Lab: Building a Resilient ASP.NET MVC 4 Web Application</a:t>
            </a:r>
            <a:endParaRPr lang="en-US"/>
          </a:p>
        </p:txBody>
      </p:sp>
      <p:sp>
        <p:nvSpPr>
          <p:cNvPr id="3" name="Text Placeholder 2"/>
          <p:cNvSpPr>
            <a:spLocks noGrp="1"/>
          </p:cNvSpPr>
          <p:nvPr>
            <p:ph type="body" idx="1"/>
          </p:nvPr>
        </p:nvSpPr>
        <p:spPr/>
        <p:txBody>
          <a:bodyPr/>
          <a:lstStyle/>
          <a:p>
            <a:r>
              <a:rPr lang="en-US" smtClean="0"/>
              <a:t>Exercise 1: Creating Favorites Controller Actions
Exercise 2: Implementing Favorites in Views</a:t>
            </a:r>
            <a:endParaRPr lang="en-US"/>
          </a:p>
        </p:txBody>
      </p:sp>
      <p:sp>
        <p:nvSpPr>
          <p:cNvPr id="6" name="TextBox 5"/>
          <p:cNvSpPr txBox="1"/>
          <p:nvPr/>
        </p:nvSpPr>
        <p:spPr>
          <a:xfrm>
            <a:off x="458787" y="6163355"/>
            <a:ext cx="8119156" cy="523220"/>
          </a:xfrm>
          <a:prstGeom prst="rect">
            <a:avLst/>
          </a:prstGeom>
          <a:noFill/>
        </p:spPr>
        <p:txBody>
          <a:bodyPr vert="horz" rtlCol="0">
            <a:spAutoFit/>
          </a:bodyPr>
          <a:lstStyle/>
          <a:p>
            <a:r>
              <a:rPr lang="en-US" sz="2800" smtClean="0">
                <a:latin typeface="Segoe UI"/>
              </a:rPr>
              <a:t>Estimated Time: 45 minutes</a:t>
            </a:r>
            <a:endParaRPr lang="en-US" sz="2800">
              <a:latin typeface="Segoe UI"/>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Lab Scenario86070727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Scenario</a:t>
            </a:r>
            <a:endParaRPr lang="en-US" dirty="0"/>
          </a:p>
        </p:txBody>
      </p:sp>
      <p:sp>
        <p:nvSpPr>
          <p:cNvPr id="4" name="TextBox 3"/>
          <p:cNvSpPr txBox="1"/>
          <p:nvPr/>
        </p:nvSpPr>
        <p:spPr>
          <a:xfrm>
            <a:off x="458787" y="1021214"/>
            <a:ext cx="8119156" cy="5389681"/>
          </a:xfrm>
          <a:prstGeom prst="rect">
            <a:avLst/>
          </a:prstGeom>
          <a:noFill/>
        </p:spPr>
        <p:txBody>
          <a:bodyPr vert="horz" wrap="square" rtlCol="0">
            <a:spAutoFit/>
          </a:bodyPr>
          <a:lstStyle/>
          <a:p>
            <a:pPr>
              <a:lnSpc>
                <a:spcPct val="115000"/>
              </a:lnSpc>
              <a:spcAft>
                <a:spcPts val="1000"/>
              </a:spcAft>
            </a:pPr>
            <a:r>
              <a:rPr lang="en-US" sz="2800" smtClean="0">
                <a:latin typeface="Segoe UI"/>
                <a:ea typeface="Arial Unicode MS"/>
                <a:cs typeface="Times New Roman"/>
              </a:rPr>
              <a:t>The senior developer has asked you to implement the following functionality in your Photo Sharing web application. </a:t>
            </a:r>
            <a:endParaRPr lang="en-US" sz="2800" smtClean="0">
              <a:latin typeface="Segoe UI"/>
              <a:ea typeface="Times New Roman"/>
              <a:cs typeface="Times New Roman"/>
            </a:endParaRPr>
          </a:p>
          <a:p>
            <a:pPr marL="742950" marR="0" lvl="1" indent="-285750">
              <a:lnSpc>
                <a:spcPct val="115000"/>
              </a:lnSpc>
              <a:spcBef>
                <a:spcPts val="0"/>
              </a:spcBef>
              <a:spcAft>
                <a:spcPts val="1000"/>
              </a:spcAft>
              <a:buFont typeface="Courier New"/>
              <a:buChar char="o"/>
            </a:pPr>
            <a:r>
              <a:rPr lang="en-US" sz="2800" smtClean="0">
                <a:latin typeface="Segoe UI"/>
                <a:ea typeface="Arial Unicode MS"/>
                <a:cs typeface="Times New Roman"/>
              </a:rPr>
              <a:t>Any visitor of the application, including anonymous users, should be able to mark a photograph as a favorite. </a:t>
            </a:r>
            <a:endParaRPr lang="en-US" sz="2800" smtClean="0">
              <a:latin typeface="Segoe UI"/>
              <a:ea typeface="Times New Roman"/>
              <a:cs typeface="Times New Roman"/>
            </a:endParaRPr>
          </a:p>
          <a:p>
            <a:pPr marL="742950" marR="0" lvl="1" indent="-285750">
              <a:lnSpc>
                <a:spcPct val="115000"/>
              </a:lnSpc>
              <a:spcBef>
                <a:spcPts val="0"/>
              </a:spcBef>
              <a:spcAft>
                <a:spcPts val="1000"/>
              </a:spcAft>
              <a:buFont typeface="Courier New"/>
              <a:buChar char="o"/>
            </a:pPr>
            <a:r>
              <a:rPr lang="en-US" sz="2800" smtClean="0">
                <a:latin typeface="Segoe UI"/>
                <a:ea typeface="Arial Unicode MS"/>
                <a:cs typeface="Times New Roman"/>
              </a:rPr>
              <a:t>If a user has marked a favorite, a link should be available to display the favorite photo.</a:t>
            </a:r>
            <a:endParaRPr lang="en-US" sz="2800" smtClean="0">
              <a:latin typeface="Segoe UI"/>
              <a:ea typeface="Times New Roman"/>
              <a:cs typeface="Times New Roman"/>
            </a:endParaRPr>
          </a:p>
          <a:p>
            <a:pPr marL="742950" marR="0" lvl="1" indent="-285750">
              <a:lnSpc>
                <a:spcPct val="115000"/>
              </a:lnSpc>
              <a:spcBef>
                <a:spcPts val="0"/>
              </a:spcBef>
              <a:spcAft>
                <a:spcPts val="1000"/>
              </a:spcAft>
              <a:buFont typeface="Courier New"/>
              <a:buChar char="o"/>
            </a:pPr>
            <a:r>
              <a:rPr lang="en-US" sz="2800" smtClean="0">
                <a:latin typeface="Segoe UI"/>
                <a:ea typeface="Arial Unicode MS"/>
                <a:cs typeface="Times New Roman"/>
              </a:rPr>
              <a:t>Favorite photos should be displayed in the slideshow view.</a:t>
            </a:r>
            <a:endParaRPr lang="en-US" sz="2800">
              <a:latin typeface="Segoe UI"/>
              <a:ea typeface="Times New Roman"/>
              <a:cs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2de11403-5404-4120-b9dc-cc323a9c3b0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Module Overview</a:t>
            </a:r>
            <a:endParaRPr lang="en-US"/>
          </a:p>
        </p:txBody>
      </p:sp>
      <p:sp>
        <p:nvSpPr>
          <p:cNvPr id="3" name="Text Placeholder 2"/>
          <p:cNvSpPr>
            <a:spLocks noGrp="1"/>
          </p:cNvSpPr>
          <p:nvPr>
            <p:ph type="body" idx="1"/>
          </p:nvPr>
        </p:nvSpPr>
        <p:spPr/>
        <p:txBody>
          <a:bodyPr/>
          <a:lstStyle/>
          <a:p>
            <a:r>
              <a:rPr lang="en-US" smtClean="0"/>
              <a:t>Developing Secure Sites
State Management</a:t>
            </a:r>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bb1a7c50-b8a8-40a7-85db-59081cad6e6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Lab Review</a:t>
            </a:r>
            <a:endParaRPr lang="en-US"/>
          </a:p>
        </p:txBody>
      </p:sp>
      <p:sp>
        <p:nvSpPr>
          <p:cNvPr id="3" name="Text Placeholder 2"/>
          <p:cNvSpPr>
            <a:spLocks noGrp="1"/>
          </p:cNvSpPr>
          <p:nvPr>
            <p:ph type="body" idx="1"/>
          </p:nvPr>
        </p:nvSpPr>
        <p:spPr/>
        <p:txBody>
          <a:bodyPr/>
          <a:lstStyle/>
          <a:p>
            <a:r>
              <a:rPr lang="en-US" dirty="0" smtClean="0"/>
              <a:t>In this lab, you stored the list of favorite photos in the session state. While testing, your manager notices that authenticated users lose their favorite photos list whenever they close their browser. Where would you store a list of favorites for each authenticated user so that the list is preserved whenever a user logs on to the web application?
How would you create a view of favorite photos with the card-style presentation users see on the All Photos page?</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Module_Review">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Module Review and Takeaways</a:t>
            </a:r>
            <a:endParaRPr lang="en-US"/>
          </a:p>
        </p:txBody>
      </p:sp>
      <p:sp>
        <p:nvSpPr>
          <p:cNvPr id="3" name="Text Placeholder 2"/>
          <p:cNvSpPr>
            <a:spLocks noGrp="1"/>
          </p:cNvSpPr>
          <p:nvPr>
            <p:ph type="body" idx="1"/>
          </p:nvPr>
        </p:nvSpPr>
        <p:spPr/>
        <p:txBody>
          <a:bodyPr/>
          <a:lstStyle/>
          <a:p>
            <a:r>
              <a:rPr lang="en-US" dirty="0" smtClean="0"/>
              <a:t>Review Question(s)</a:t>
            </a:r>
          </a:p>
          <a:p>
            <a:r>
              <a:rPr lang="en-US" dirty="0" smtClean="0"/>
              <a:t>Real-world Issues and Scenarios</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928a0490-1281-45c5-84fe-a78eda3c30d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Lesson 1: Developing Secure Sites</a:t>
            </a:r>
            <a:endParaRPr lang="en-US"/>
          </a:p>
        </p:txBody>
      </p:sp>
      <p:sp>
        <p:nvSpPr>
          <p:cNvPr id="3" name="Text Placeholder 2"/>
          <p:cNvSpPr>
            <a:spLocks noGrp="1"/>
          </p:cNvSpPr>
          <p:nvPr>
            <p:ph type="body" idx="1"/>
          </p:nvPr>
        </p:nvSpPr>
        <p:spPr/>
        <p:txBody>
          <a:bodyPr/>
          <a:lstStyle/>
          <a:p>
            <a:r>
              <a:rPr lang="en-US" smtClean="0"/>
              <a:t>Cross-Site Scripting
Other Attack Techniques
Disabling Attack Protection
Secure Sockets Layer</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6b815f6b-9c51-4f3a-803e-ecd54c9b54a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Cross-Site Scripting</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171450" indent="-171450">
              <a:buFont typeface="Arial" pitchFamily="34" charset="0"/>
              <a:buChar char="•"/>
            </a:pPr>
            <a:r>
              <a:rPr lang="en-US" sz="2600" b="0" dirty="0" smtClean="0">
                <a:latin typeface="Segoe UI" pitchFamily="34" charset="0"/>
                <a:ea typeface="Segoe UI" pitchFamily="34" charset="0"/>
                <a:cs typeface="Segoe UI" pitchFamily="34" charset="0"/>
              </a:rPr>
              <a:t>Cross-site scripting involves:</a:t>
            </a:r>
          </a:p>
          <a:p>
            <a:pPr marL="628650" lvl="1" indent="-171450">
              <a:buFont typeface="Arial" pitchFamily="34" charset="0"/>
              <a:buChar char="•"/>
            </a:pPr>
            <a:r>
              <a:rPr lang="en-US" sz="2600" b="0" dirty="0" smtClean="0">
                <a:latin typeface="Segoe UI" pitchFamily="34" charset="0"/>
                <a:ea typeface="Segoe UI" pitchFamily="34" charset="0"/>
                <a:cs typeface="Segoe UI" pitchFamily="34" charset="0"/>
              </a:rPr>
              <a:t>Inserting malicious code in the session of a user</a:t>
            </a:r>
          </a:p>
          <a:p>
            <a:pPr marL="628650" lvl="1" indent="-171450">
              <a:buFont typeface="Arial" pitchFamily="34" charset="0"/>
              <a:buChar char="•"/>
            </a:pPr>
            <a:r>
              <a:rPr lang="en-US" sz="2600" b="0" dirty="0" smtClean="0">
                <a:latin typeface="Segoe UI" pitchFamily="34" charset="0"/>
                <a:ea typeface="Segoe UI" pitchFamily="34" charset="0"/>
                <a:cs typeface="Segoe UI" pitchFamily="34" charset="0"/>
              </a:rPr>
              <a:t>Posting information to other websites, without the knowledge of the concerned users</a:t>
            </a:r>
          </a:p>
          <a:p>
            <a:pPr marL="171450" indent="-171450">
              <a:buFont typeface="Arial" pitchFamily="34" charset="0"/>
              <a:buChar char="•"/>
            </a:pPr>
            <a:r>
              <a:rPr lang="en-US" sz="2600" b="0" dirty="0" smtClean="0">
                <a:latin typeface="Segoe UI" pitchFamily="34" charset="0"/>
                <a:ea typeface="Segoe UI" pitchFamily="34" charset="0"/>
                <a:cs typeface="Segoe UI" pitchFamily="34" charset="0"/>
              </a:rPr>
              <a:t>You can prevent cross-site scripting by:</a:t>
            </a:r>
          </a:p>
          <a:p>
            <a:pPr marL="628650" lvl="1" indent="-171450">
              <a:buFont typeface="Arial" pitchFamily="34" charset="0"/>
              <a:buChar char="•"/>
            </a:pPr>
            <a:r>
              <a:rPr lang="en-US" sz="2600" b="0" dirty="0" smtClean="0">
                <a:latin typeface="Segoe UI" pitchFamily="34" charset="0"/>
                <a:ea typeface="Segoe UI" pitchFamily="34" charset="0"/>
                <a:cs typeface="Segoe UI" pitchFamily="34" charset="0"/>
              </a:rPr>
              <a:t>Using the </a:t>
            </a:r>
            <a:r>
              <a:rPr lang="en-US" sz="2600" dirty="0" smtClean="0">
                <a:latin typeface="Segoe UI" pitchFamily="34" charset="0"/>
                <a:ea typeface="Segoe UI" pitchFamily="34" charset="0"/>
                <a:cs typeface="Segoe UI" pitchFamily="34" charset="0"/>
              </a:rPr>
              <a:t>@</a:t>
            </a:r>
            <a:r>
              <a:rPr lang="en-US" sz="2600" dirty="0" err="1" smtClean="0">
                <a:latin typeface="Segoe UI" pitchFamily="34" charset="0"/>
                <a:ea typeface="Segoe UI" pitchFamily="34" charset="0"/>
                <a:cs typeface="Segoe UI" pitchFamily="34" charset="0"/>
              </a:rPr>
              <a:t>Ajax.JavaScriptStringEncode</a:t>
            </a:r>
            <a:r>
              <a:rPr lang="en-US" sz="2600" dirty="0" smtClean="0">
                <a:latin typeface="Segoe UI" pitchFamily="34" charset="0"/>
                <a:ea typeface="Segoe UI" pitchFamily="34" charset="0"/>
                <a:cs typeface="Segoe UI" pitchFamily="34" charset="0"/>
              </a:rPr>
              <a:t> </a:t>
            </a:r>
            <a:r>
              <a:rPr lang="en-US" sz="2600" b="0" dirty="0" smtClean="0">
                <a:latin typeface="Segoe UI" pitchFamily="34" charset="0"/>
                <a:ea typeface="Segoe UI" pitchFamily="34" charset="0"/>
                <a:cs typeface="Segoe UI" pitchFamily="34" charset="0"/>
              </a:rPr>
              <a:t>function</a:t>
            </a:r>
          </a:p>
          <a:p>
            <a:pPr marL="0" indent="0">
              <a:buNone/>
            </a:pPr>
            <a:r>
              <a:rPr lang="en-US" sz="2600" b="0" dirty="0" smtClean="0">
                <a:latin typeface="Segoe UI" pitchFamily="34" charset="0"/>
                <a:ea typeface="Segoe UI" pitchFamily="34" charset="0"/>
                <a:cs typeface="Segoe UI" pitchFamily="34" charset="0"/>
              </a:rPr>
              <a:t> </a:t>
            </a:r>
          </a:p>
          <a:p>
            <a:pPr marL="628650" lvl="1" indent="-171450"/>
            <a:endParaRPr lang="en-US" sz="2600" b="0" dirty="0" smtClean="0">
              <a:latin typeface="Segoe UI" pitchFamily="34" charset="0"/>
              <a:ea typeface="Segoe UI" pitchFamily="34" charset="0"/>
              <a:cs typeface="Segoe UI" pitchFamily="34" charset="0"/>
            </a:endParaRPr>
          </a:p>
          <a:p>
            <a:pPr marL="628650" lvl="1" indent="-171450">
              <a:buFont typeface="Arial" pitchFamily="34" charset="0"/>
              <a:buChar char="•"/>
            </a:pPr>
            <a:r>
              <a:rPr lang="en-US" sz="2600" b="0" dirty="0" smtClean="0">
                <a:latin typeface="Segoe UI" pitchFamily="34" charset="0"/>
                <a:ea typeface="Segoe UI" pitchFamily="34" charset="0"/>
                <a:cs typeface="Segoe UI" pitchFamily="34" charset="0"/>
              </a:rPr>
              <a:t>Importing and using the </a:t>
            </a:r>
            <a:r>
              <a:rPr lang="en-US" sz="2600" b="0" dirty="0" err="1" smtClean="0">
                <a:latin typeface="Segoe UI" pitchFamily="34" charset="0"/>
                <a:ea typeface="Segoe UI" pitchFamily="34" charset="0"/>
                <a:cs typeface="Segoe UI" pitchFamily="34" charset="0"/>
              </a:rPr>
              <a:t>AntiXSS</a:t>
            </a:r>
            <a:r>
              <a:rPr lang="en-US" sz="2600" b="0" dirty="0" smtClean="0">
                <a:latin typeface="Segoe UI" pitchFamily="34" charset="0"/>
                <a:ea typeface="Segoe UI" pitchFamily="34" charset="0"/>
                <a:cs typeface="Segoe UI" pitchFamily="34" charset="0"/>
              </a:rPr>
              <a:t> library</a:t>
            </a:r>
          </a:p>
          <a:p>
            <a:endParaRPr lang="en-US" sz="2600" b="0" dirty="0" smtClean="0">
              <a:latin typeface="Segoe UI" pitchFamily="34" charset="0"/>
              <a:ea typeface="Segoe UI" pitchFamily="34" charset="0"/>
              <a:cs typeface="Segoe UI" pitchFamily="34" charset="0"/>
            </a:endParaRPr>
          </a:p>
          <a:p>
            <a:endParaRPr lang="en-US" sz="2600" b="0" dirty="0">
              <a:latin typeface="Segoe UI" pitchFamily="34" charset="0"/>
              <a:ea typeface="Segoe UI" pitchFamily="34" charset="0"/>
              <a:cs typeface="Segoe UI" pitchFamily="34" charset="0"/>
            </a:endParaRPr>
          </a:p>
        </p:txBody>
      </p:sp>
      <p:sp>
        <p:nvSpPr>
          <p:cNvPr id="5" name="Rectangle 4"/>
          <p:cNvSpPr/>
          <p:nvPr/>
        </p:nvSpPr>
        <p:spPr>
          <a:xfrm>
            <a:off x="752252" y="4004846"/>
            <a:ext cx="8119156" cy="338554"/>
          </a:xfrm>
          <a:prstGeom prst="rect">
            <a:avLst/>
          </a:prstGeom>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1600" b="0" dirty="0" smtClean="0">
                <a:latin typeface="Lucida Sans Unicode" pitchFamily="34" charset="0"/>
                <a:ea typeface="Times New Roman" panose="02020603050405020304" pitchFamily="18" charset="0"/>
                <a:cs typeface="Lucida Sans Unicode" pitchFamily="34" charset="0"/>
              </a:rPr>
              <a:t>&lt;div class="messages"&gt;@</a:t>
            </a:r>
            <a:r>
              <a:rPr lang="en-US" sz="1600" b="0" dirty="0" err="1" smtClean="0">
                <a:latin typeface="Lucida Sans Unicode" pitchFamily="34" charset="0"/>
                <a:ea typeface="Times New Roman" panose="02020603050405020304" pitchFamily="18" charset="0"/>
                <a:cs typeface="Lucida Sans Unicode" pitchFamily="34" charset="0"/>
              </a:rPr>
              <a:t>Ajax.JavaScriptStringEncode</a:t>
            </a:r>
            <a:r>
              <a:rPr lang="en-US" sz="1600" b="0" dirty="0" smtClean="0">
                <a:latin typeface="Lucida Sans Unicode" pitchFamily="34" charset="0"/>
                <a:ea typeface="Times New Roman" panose="02020603050405020304" pitchFamily="18" charset="0"/>
                <a:cs typeface="Lucida Sans Unicode" pitchFamily="34" charset="0"/>
              </a:rPr>
              <a:t>(</a:t>
            </a:r>
            <a:r>
              <a:rPr lang="en-US" sz="1600" b="0" dirty="0" err="1" smtClean="0">
                <a:latin typeface="Lucida Sans Unicode" pitchFamily="34" charset="0"/>
                <a:ea typeface="Times New Roman" panose="02020603050405020304" pitchFamily="18" charset="0"/>
                <a:cs typeface="Lucida Sans Unicode" pitchFamily="34" charset="0"/>
              </a:rPr>
              <a:t>ViewBag.Msg</a:t>
            </a:r>
            <a:r>
              <a:rPr lang="en-US" sz="1600" b="0" dirty="0" smtClean="0">
                <a:latin typeface="Lucida Sans Unicode" pitchFamily="34" charset="0"/>
                <a:ea typeface="Times New Roman" panose="02020603050405020304" pitchFamily="18" charset="0"/>
                <a:cs typeface="Lucida Sans Unicode" pitchFamily="34" charset="0"/>
              </a:rPr>
              <a:t>)&lt;/div&gt;</a:t>
            </a:r>
            <a:endParaRPr lang="en-GB" sz="1600" b="0" dirty="0">
              <a:latin typeface="Lucida Sans Unicode" pitchFamily="34" charset="0"/>
              <a:cs typeface="Lucida Sans Unicode" pitchFamily="34" charset="0"/>
            </a:endParaRPr>
          </a:p>
        </p:txBody>
      </p:sp>
      <p:sp>
        <p:nvSpPr>
          <p:cNvPr id="6" name="Rectangle 5"/>
          <p:cNvSpPr/>
          <p:nvPr/>
        </p:nvSpPr>
        <p:spPr>
          <a:xfrm>
            <a:off x="749418" y="5323661"/>
            <a:ext cx="7670800" cy="543739"/>
          </a:xfrm>
          <a:prstGeom prst="rect">
            <a:avLst/>
          </a:prstGeom>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539750" marR="73025">
              <a:lnSpc>
                <a:spcPts val="1000"/>
              </a:lnSpc>
              <a:spcBef>
                <a:spcPts val="600"/>
              </a:spcBef>
              <a:spcAft>
                <a:spcPts val="600"/>
              </a:spcAft>
            </a:pPr>
            <a:r>
              <a:rPr lang="en-US" sz="1600" b="0" dirty="0" smtClean="0">
                <a:latin typeface="Lucida Sans Unicode" pitchFamily="34" charset="0"/>
                <a:ea typeface="Times New Roman" panose="02020603050405020304" pitchFamily="18" charset="0"/>
                <a:cs typeface="Lucida Sans Unicode" pitchFamily="34" charset="0"/>
              </a:rPr>
              <a:t>@</a:t>
            </a:r>
            <a:r>
              <a:rPr lang="en-US" sz="1600" b="0" dirty="0">
                <a:latin typeface="Lucida Sans Unicode" pitchFamily="34" charset="0"/>
                <a:ea typeface="Times New Roman" panose="02020603050405020304" pitchFamily="18" charset="0"/>
                <a:cs typeface="Lucida Sans Unicode" pitchFamily="34" charset="0"/>
              </a:rPr>
              <a:t>using </a:t>
            </a:r>
            <a:r>
              <a:rPr lang="en-US" sz="1600" b="0" dirty="0" err="1">
                <a:latin typeface="Lucida Sans Unicode" pitchFamily="34" charset="0"/>
                <a:ea typeface="Times New Roman" panose="02020603050405020304" pitchFamily="18" charset="0"/>
                <a:cs typeface="Lucida Sans Unicode" pitchFamily="34" charset="0"/>
              </a:rPr>
              <a:t>Microsoft.Security.Application</a:t>
            </a:r>
            <a:endParaRPr lang="en-GB" sz="1600" b="0" dirty="0">
              <a:latin typeface="Lucida Sans Unicode" pitchFamily="34" charset="0"/>
              <a:ea typeface="Times New Roman" panose="02020603050405020304" pitchFamily="18" charset="0"/>
              <a:cs typeface="Lucida Sans Unicode" pitchFamily="34" charset="0"/>
            </a:endParaRPr>
          </a:p>
          <a:p>
            <a:r>
              <a:rPr lang="en-US" sz="1600" b="0" dirty="0" smtClean="0">
                <a:latin typeface="Lucida Sans Unicode" pitchFamily="34" charset="0"/>
                <a:ea typeface="Times New Roman" panose="02020603050405020304" pitchFamily="18" charset="0"/>
                <a:cs typeface="Lucida Sans Unicode" pitchFamily="34" charset="0"/>
              </a:rPr>
              <a:t>&lt;</a:t>
            </a:r>
            <a:r>
              <a:rPr lang="en-US" sz="1600" b="0" dirty="0">
                <a:latin typeface="Lucida Sans Unicode" pitchFamily="34" charset="0"/>
                <a:ea typeface="Times New Roman" panose="02020603050405020304" pitchFamily="18" charset="0"/>
                <a:cs typeface="Lucida Sans Unicode" pitchFamily="34" charset="0"/>
              </a:rPr>
              <a:t>div class="messages"&gt;@</a:t>
            </a:r>
            <a:r>
              <a:rPr lang="en-US" sz="1600" b="0" dirty="0" err="1">
                <a:latin typeface="Lucida Sans Unicode" pitchFamily="34" charset="0"/>
                <a:ea typeface="Times New Roman" panose="02020603050405020304" pitchFamily="18" charset="0"/>
                <a:cs typeface="Lucida Sans Unicode" pitchFamily="34" charset="0"/>
              </a:rPr>
              <a:t>Encoder.JavaScriptEncode</a:t>
            </a:r>
            <a:r>
              <a:rPr lang="en-US" sz="1600" b="0" dirty="0">
                <a:latin typeface="Lucida Sans Unicode" pitchFamily="34" charset="0"/>
                <a:ea typeface="Times New Roman" panose="02020603050405020304" pitchFamily="18" charset="0"/>
                <a:cs typeface="Lucida Sans Unicode" pitchFamily="34" charset="0"/>
              </a:rPr>
              <a:t>(</a:t>
            </a:r>
            <a:r>
              <a:rPr lang="en-US" sz="1600" b="0" dirty="0" err="1">
                <a:latin typeface="Lucida Sans Unicode" pitchFamily="34" charset="0"/>
                <a:ea typeface="Times New Roman" panose="02020603050405020304" pitchFamily="18" charset="0"/>
                <a:cs typeface="Lucida Sans Unicode" pitchFamily="34" charset="0"/>
              </a:rPr>
              <a:t>ViewBag.Msg</a:t>
            </a:r>
            <a:r>
              <a:rPr lang="en-US" sz="1600" b="0" dirty="0">
                <a:latin typeface="Lucida Sans Unicode" pitchFamily="34" charset="0"/>
                <a:ea typeface="Times New Roman" panose="02020603050405020304" pitchFamily="18" charset="0"/>
                <a:cs typeface="Lucida Sans Unicode" pitchFamily="34" charset="0"/>
              </a:rPr>
              <a:t>)&lt;div&gt;</a:t>
            </a:r>
            <a:endParaRPr lang="en-GB" sz="1600" b="0" dirty="0">
              <a:latin typeface="Lucida Sans Unicode" pitchFamily="34" charset="0"/>
              <a:cs typeface="Lucida Sans Unicode"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4c7c886d-73c1-43ae-971e-b0e8137cf9c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Other Attack Techniques</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a:buNone/>
            </a:pPr>
            <a:r>
              <a:rPr lang="en-US" b="1" dirty="0" smtClean="0"/>
              <a:t>Cross-Site Request Forgery</a:t>
            </a:r>
            <a:endParaRPr lang="en-US" dirty="0" smtClean="0"/>
          </a:p>
          <a:p>
            <a:pPr lvl="1">
              <a:buNone/>
            </a:pPr>
            <a:r>
              <a:rPr lang="en-US" dirty="0" smtClean="0"/>
              <a:t>To prevent this attack, you can:</a:t>
            </a:r>
          </a:p>
          <a:p>
            <a:pPr lvl="2"/>
            <a:r>
              <a:rPr lang="en-US" dirty="0" smtClean="0"/>
              <a:t>Use the </a:t>
            </a:r>
            <a:r>
              <a:rPr lang="en-US" b="1" dirty="0" smtClean="0"/>
              <a:t>@</a:t>
            </a:r>
            <a:r>
              <a:rPr lang="en-US" b="1" dirty="0" err="1" smtClean="0"/>
              <a:t>Html.AntiForgeryToken</a:t>
            </a:r>
            <a:r>
              <a:rPr lang="en-US" b="1" dirty="0" smtClean="0"/>
              <a:t>()</a:t>
            </a:r>
            <a:r>
              <a:rPr lang="en-US" dirty="0" smtClean="0"/>
              <a:t> function </a:t>
            </a:r>
          </a:p>
          <a:p>
            <a:pPr>
              <a:buNone/>
            </a:pPr>
            <a:endParaRPr lang="en-US" b="1" dirty="0" smtClean="0"/>
          </a:p>
          <a:p>
            <a:pPr>
              <a:buNone/>
            </a:pPr>
            <a:r>
              <a:rPr lang="en-US" b="1" dirty="0" smtClean="0"/>
              <a:t>SQL Injection Attack</a:t>
            </a:r>
          </a:p>
          <a:p>
            <a:pPr lvl="1">
              <a:buNone/>
            </a:pPr>
            <a:r>
              <a:rPr lang="en-US" dirty="0" smtClean="0"/>
              <a:t>To prevent this attack, you can:</a:t>
            </a:r>
          </a:p>
          <a:p>
            <a:pPr lvl="2"/>
            <a:r>
              <a:rPr lang="en-US" dirty="0" smtClean="0"/>
              <a:t>Validate user input</a:t>
            </a:r>
          </a:p>
          <a:p>
            <a:pPr lvl="2"/>
            <a:r>
              <a:rPr lang="en-US" dirty="0" smtClean="0"/>
              <a:t>Avoid using string concatenations to create dynamic SQL</a:t>
            </a:r>
          </a:p>
          <a:p>
            <a:pPr lvl="2"/>
            <a:r>
              <a:rPr lang="en-US" dirty="0" smtClean="0"/>
              <a:t>Use parameterized commands with dynamic SQL</a:t>
            </a:r>
          </a:p>
          <a:p>
            <a:pPr lvl="2"/>
            <a:r>
              <a:rPr lang="en-US" dirty="0" smtClean="0"/>
              <a:t>Store all sensitive and confidential information in encrypted formats</a:t>
            </a:r>
          </a:p>
          <a:p>
            <a:pPr lvl="2"/>
            <a:r>
              <a:rPr lang="en-US" dirty="0" smtClean="0"/>
              <a:t>Ensure that the application does not use or access the database with administrator privileges</a:t>
            </a:r>
          </a:p>
          <a:p>
            <a:pPr>
              <a:buNone/>
            </a:pPr>
            <a:endParaRPr lang="en-US" dirty="0" smtClean="0"/>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3c65190f-0c8d-49bf-8479-4ff8dcef44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Disabling Attack Protection</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1" indent="9525">
              <a:buNone/>
            </a:pPr>
            <a:r>
              <a:rPr lang="en-US" sz="2800" dirty="0" smtClean="0"/>
              <a:t>To protect your content from attacks, you can consider the following:</a:t>
            </a:r>
          </a:p>
          <a:p>
            <a:pPr lvl="1"/>
            <a:r>
              <a:rPr lang="en-US" sz="2800" dirty="0" smtClean="0"/>
              <a:t>Request validation helps determine potentially dangerous content</a:t>
            </a:r>
          </a:p>
          <a:p>
            <a:pPr lvl="1"/>
            <a:r>
              <a:rPr lang="en-US" sz="2800" dirty="0" smtClean="0"/>
              <a:t>Request validation can impede the performance of an application</a:t>
            </a:r>
          </a:p>
          <a:p>
            <a:pPr lvl="1"/>
            <a:r>
              <a:rPr lang="en-US" sz="2800" dirty="0" smtClean="0"/>
              <a:t>You can choose to disable request validation at different levels such as, in the </a:t>
            </a:r>
            <a:r>
              <a:rPr lang="en-US" sz="2800" dirty="0" err="1" smtClean="0"/>
              <a:t>Web.config</a:t>
            </a:r>
            <a:r>
              <a:rPr lang="en-US" sz="2800" dirty="0" smtClean="0"/>
              <a:t> file, on a webpage, or in a specific HTML element</a:t>
            </a:r>
          </a:p>
          <a:p>
            <a:pPr lvl="1">
              <a:buNone/>
            </a:pPr>
            <a:endParaRPr lang="en-US" sz="2800" dirty="0" smtClean="0"/>
          </a:p>
          <a:p>
            <a:pPr lvl="1">
              <a:buNone/>
            </a:pPr>
            <a:endParaRPr lang="en-US" sz="2800" dirty="0" smtClean="0"/>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9418b9e3-f601-4e52-b8dd-8dfc76f09ac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Secure Sockets Layer</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a:buNone/>
            </a:pPr>
            <a:r>
              <a:rPr lang="en-US" dirty="0" smtClean="0"/>
              <a:t>SSL:</a:t>
            </a:r>
          </a:p>
          <a:p>
            <a:pPr marL="288925" lvl="0"/>
            <a:r>
              <a:rPr lang="en-US" dirty="0" smtClean="0"/>
              <a:t>Encrypts content by using the public key infrastructure (PKI) keys</a:t>
            </a:r>
          </a:p>
          <a:p>
            <a:pPr marL="288925" lvl="0"/>
            <a:r>
              <a:rPr lang="en-US" dirty="0" smtClean="0"/>
              <a:t>Protects the content that is transmitted between the server and client</a:t>
            </a:r>
          </a:p>
          <a:p>
            <a:pPr marL="288925" lvl="0"/>
            <a:r>
              <a:rPr lang="en-US" dirty="0" smtClean="0"/>
              <a:t>Prevents unauthorized access of content during transmission</a:t>
            </a:r>
          </a:p>
          <a:p>
            <a:pPr marL="288925" lvl="0"/>
            <a:r>
              <a:rPr lang="en-US" dirty="0" smtClean="0"/>
              <a:t>Involves using the </a:t>
            </a:r>
            <a:r>
              <a:rPr lang="en-US" b="1" dirty="0" err="1" smtClean="0"/>
              <a:t>RequireHttps</a:t>
            </a:r>
            <a:r>
              <a:rPr lang="en-US" dirty="0" smtClean="0"/>
              <a:t> attribute to redirect users to the SSL link</a:t>
            </a:r>
          </a:p>
          <a:p>
            <a:pPr>
              <a:buNone/>
            </a:pPr>
            <a:endParaRPr lang="en-US" dirty="0" smtClean="0"/>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5519e9d4-6aca-488a-83ff-34891af588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Lesson 2: State Management</a:t>
            </a:r>
            <a:endParaRPr lang="en-US"/>
          </a:p>
        </p:txBody>
      </p:sp>
      <p:sp>
        <p:nvSpPr>
          <p:cNvPr id="3" name="Text Placeholder 2"/>
          <p:cNvSpPr>
            <a:spLocks noGrp="1"/>
          </p:cNvSpPr>
          <p:nvPr>
            <p:ph type="body" idx="1"/>
          </p:nvPr>
        </p:nvSpPr>
        <p:spPr/>
        <p:txBody>
          <a:bodyPr/>
          <a:lstStyle/>
          <a:p>
            <a:r>
              <a:rPr lang="en-US" smtClean="0"/>
              <a:t>Why Store State Information?
State Storage Options
Configuring State Storage
Scaling State Storage Mechanisms
Demonstration: How to Store and Retrieve State Information</a:t>
            </a: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cbaf14bf-b870-475b-b06d-496e8f8413a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Why Store State Information?</a:t>
            </a:r>
            <a:endParaRPr lang="en-US"/>
          </a:p>
        </p:txBody>
      </p:sp>
      <p:sp>
        <p:nvSpPr>
          <p:cNvPr id="4" name="Content Placeholder 2"/>
          <p:cNvSpPr>
            <a:spLocks noGrp="1"/>
          </p:cNvSpPr>
          <p:nvPr/>
        </p:nvSpPr>
        <p:spPr bwMode="auto">
          <a:xfrm>
            <a:off x="458788" y="846120"/>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a:buNone/>
            </a:pPr>
            <a:r>
              <a:rPr lang="en-US" sz="2200" dirty="0" smtClean="0"/>
              <a:t>Session management:</a:t>
            </a:r>
          </a:p>
          <a:p>
            <a:pPr lvl="2" indent="-179388"/>
            <a:r>
              <a:rPr lang="en-US" dirty="0" smtClean="0"/>
              <a:t>Enables web applications to store data for multiple HTTP requests</a:t>
            </a:r>
          </a:p>
          <a:p>
            <a:pPr lvl="2" indent="-179388"/>
            <a:r>
              <a:rPr lang="en-US" dirty="0" smtClean="0"/>
              <a:t>Involves client-side session management techniques such as:</a:t>
            </a:r>
          </a:p>
          <a:p>
            <a:pPr lvl="3" indent="-179388"/>
            <a:r>
              <a:rPr lang="en-US" dirty="0" smtClean="0"/>
              <a:t>View state</a:t>
            </a:r>
          </a:p>
          <a:p>
            <a:pPr lvl="3" indent="-179388"/>
            <a:r>
              <a:rPr lang="en-US" dirty="0" smtClean="0"/>
              <a:t>Control state</a:t>
            </a:r>
          </a:p>
          <a:p>
            <a:pPr lvl="3" indent="-179388"/>
            <a:r>
              <a:rPr lang="en-US" dirty="0" smtClean="0"/>
              <a:t>Hidden fields</a:t>
            </a:r>
          </a:p>
          <a:p>
            <a:pPr lvl="3" indent="-179388"/>
            <a:r>
              <a:rPr lang="en-US" dirty="0" smtClean="0"/>
              <a:t>Cookies</a:t>
            </a:r>
          </a:p>
          <a:p>
            <a:pPr lvl="3" indent="-179388"/>
            <a:r>
              <a:rPr lang="en-US" dirty="0" smtClean="0"/>
              <a:t>Query strings</a:t>
            </a:r>
          </a:p>
          <a:p>
            <a:pPr lvl="2" indent="-179388"/>
            <a:r>
              <a:rPr lang="en-US" dirty="0" smtClean="0"/>
              <a:t>Involves server-side session management techniques such as:</a:t>
            </a:r>
          </a:p>
          <a:p>
            <a:pPr lvl="3" indent="-179388"/>
            <a:r>
              <a:rPr lang="en-US" dirty="0" smtClean="0"/>
              <a:t>Application state</a:t>
            </a:r>
          </a:p>
          <a:p>
            <a:pPr lvl="3" indent="-179388"/>
            <a:r>
              <a:rPr lang="en-US" dirty="0" smtClean="0"/>
              <a:t>Session state</a:t>
            </a:r>
          </a:p>
          <a:p>
            <a:pPr lvl="3" indent="-179388"/>
            <a:r>
              <a:rPr lang="en-US" dirty="0" smtClean="0"/>
              <a:t>Profile properties</a:t>
            </a:r>
          </a:p>
          <a:p>
            <a:pPr lvl="3" indent="-179388"/>
            <a:r>
              <a:rPr lang="en-US" dirty="0" smtClean="0"/>
              <a:t>Database support</a:t>
            </a:r>
          </a:p>
          <a:p>
            <a:endParaRPr lang="en-US" dirty="0"/>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Itucation_master_MS">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Itucation_master_MS" id="{CBA22504-3DD0-45B1-AAE5-06C5B4F79A9A}" vid="{BC29A508-4E07-4700-B54C-0C2BF86CE37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Itucation_master_MS</Template>
  <TotalTime>79</TotalTime>
  <Words>3033</Words>
  <Application>Microsoft Office PowerPoint</Application>
  <PresentationFormat>On-screen Show (4:3)</PresentationFormat>
  <Paragraphs>302</Paragraphs>
  <Slides>21</Slides>
  <Notes>21</Notes>
  <HiddenSlides>4</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21</vt:i4>
      </vt:variant>
    </vt:vector>
  </HeadingPairs>
  <TitlesOfParts>
    <vt:vector size="32" baseType="lpstr">
      <vt:lpstr>Segoe UI</vt:lpstr>
      <vt:lpstr>Arial</vt:lpstr>
      <vt:lpstr>Wingdings</vt:lpstr>
      <vt:lpstr>Lucida Sans Unicode</vt:lpstr>
      <vt:lpstr>Courier New</vt:lpstr>
      <vt:lpstr>Arial Unicode MS</vt:lpstr>
      <vt:lpstr>Times New Roman</vt:lpstr>
      <vt:lpstr>Calibri</vt:lpstr>
      <vt:lpstr>Verdana</vt:lpstr>
      <vt:lpstr>Segoe Light</vt:lpstr>
      <vt:lpstr>Itucation_master_MS</vt:lpstr>
      <vt:lpstr>Module12</vt:lpstr>
      <vt:lpstr>Module Overview</vt:lpstr>
      <vt:lpstr>Lesson 1: Developing Secure Sites</vt:lpstr>
      <vt:lpstr>Cross-Site Scripting</vt:lpstr>
      <vt:lpstr>Other Attack Techniques</vt:lpstr>
      <vt:lpstr>Disabling Attack Protection</vt:lpstr>
      <vt:lpstr>Secure Sockets Layer</vt:lpstr>
      <vt:lpstr>Lesson 2: State Management</vt:lpstr>
      <vt:lpstr>Why Store State Information?</vt:lpstr>
      <vt:lpstr>State Storage Options</vt:lpstr>
      <vt:lpstr>Configuring State Storage</vt:lpstr>
      <vt:lpstr>Scaling State Storage Mechanisms</vt:lpstr>
      <vt:lpstr>Demonstration: How to Store and Retrieve State Information</vt:lpstr>
      <vt:lpstr>PowerPoint Presentation</vt:lpstr>
      <vt:lpstr>PowerPoint Presentation</vt:lpstr>
      <vt:lpstr>PowerPoint Presentation</vt:lpstr>
      <vt:lpstr>PowerPoint Presentation</vt:lpstr>
      <vt:lpstr>Lab: Building a Resilient ASP.NET MVC 4 Web Application</vt:lpstr>
      <vt:lpstr>Lab Scenario</vt:lpstr>
      <vt:lpstr>Lab Review</vt:lpstr>
      <vt:lpstr>Module Review and Takeaways</vt:lpstr>
    </vt:vector>
  </TitlesOfParts>
  <Company>Microsoft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Module12</dc:title>
  <dc:creator>karthi</dc:creator>
  <cp:lastModifiedBy>Jens Lindhardt</cp:lastModifiedBy>
  <cp:revision>10</cp:revision>
  <dcterms:created xsi:type="dcterms:W3CDTF">2013-05-28T06:09:40Z</dcterms:created>
  <dcterms:modified xsi:type="dcterms:W3CDTF">2015-03-30T07:04:11Z</dcterms:modified>
</cp:coreProperties>
</file>