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23"/>
  </p:notesMasterIdLst>
  <p:sldIdLst>
    <p:sldId id="256" r:id="rId2"/>
    <p:sldId id="257" r:id="rId3"/>
    <p:sldId id="258" r:id="rId4"/>
    <p:sldId id="259" r:id="rId5"/>
    <p:sldId id="260" r:id="rId6"/>
    <p:sldId id="261" r:id="rId7"/>
    <p:sldId id="262" r:id="rId8"/>
    <p:sldId id="263" r:id="rId9"/>
    <p:sldId id="274" r:id="rId10"/>
    <p:sldId id="264" r:id="rId11"/>
    <p:sldId id="265" r:id="rId12"/>
    <p:sldId id="266" r:id="rId13"/>
    <p:sldId id="267" r:id="rId14"/>
    <p:sldId id="268" r:id="rId15"/>
    <p:sldId id="275" r:id="rId16"/>
    <p:sldId id="276" r:id="rId17"/>
    <p:sldId id="269" r:id="rId18"/>
    <p:sldId id="270" r:id="rId19"/>
    <p:sldId id="271" r:id="rId20"/>
    <p:sldId id="272" r:id="rId21"/>
    <p:sldId id="273" r:id="rId22"/>
  </p:sldIdLst>
  <p:sldSz cx="9144000" cy="6858000" type="screen4x3"/>
  <p:notesSz cx="6858000" cy="9144000"/>
  <p:embeddedFontLst>
    <p:embeddedFont>
      <p:font typeface="Segoe UI" panose="020B0502040204020203" pitchFamily="34" charset="0"/>
      <p:regular r:id="rId24"/>
      <p:bold r:id="rId25"/>
      <p:italic r:id="rId26"/>
      <p:boldItalic r:id="rId27"/>
    </p:embeddedFont>
    <p:embeddedFont>
      <p:font typeface="Segoe Light" panose="020B0604020202020204" charset="0"/>
      <p:regular r:id="rId28"/>
      <p:italic r:id="rId29"/>
    </p:embeddedFont>
    <p:embeddedFont>
      <p:font typeface="굴림" panose="020B0604020202020204" charset="-127"/>
      <p:regular r:id="rId30"/>
    </p:embeddedFont>
    <p:embeddedFont>
      <p:font typeface="Arial Unicode MS" panose="020B0604020202020204" charset="-128"/>
      <p:regular r:id="rId31"/>
    </p:embeddedFont>
    <p:embeddedFont>
      <p:font typeface="Arial Narrow" panose="020B0606020202030204" pitchFamily="3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Lst>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919" autoAdjust="0"/>
  </p:normalViewPr>
  <p:slideViewPr>
    <p:cSldViewPr>
      <p:cViewPr varScale="1">
        <p:scale>
          <a:sx n="46" d="100"/>
          <a:sy n="46" d="100"/>
        </p:scale>
        <p:origin x="1858" y="62"/>
      </p:cViewPr>
      <p:guideLst>
        <p:guide orient="horz" pos="2160"/>
        <p:guide pos="2880"/>
      </p:guideLst>
    </p:cSldViewPr>
  </p:slideViewPr>
  <p:notesTextViewPr>
    <p:cViewPr>
      <p:scale>
        <a:sx n="75" d="100"/>
        <a:sy n="75" d="100"/>
      </p:scale>
      <p:origin x="0" y="0"/>
    </p:cViewPr>
  </p:notesTextViewPr>
  <p:notesViewPr>
    <p:cSldViewPr>
      <p:cViewPr varScale="1">
        <p:scale>
          <a:sx n="51" d="100"/>
          <a:sy n="51" d="100"/>
        </p:scale>
        <p:origin x="2693"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CB34CB-E216-450E-9C56-432691D9B479}" type="datetimeFigureOut">
              <a:rPr lang="en-US" smtClean="0"/>
              <a:pPr/>
              <a:t>9/20/2017</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88D1C0-C0E0-4C0D-BE39-D4218EDC91C1}" type="slidenum">
              <a:rPr lang="en-US" smtClean="0"/>
              <a:pPr/>
              <a:t>‹nr.›</a:t>
            </a:fld>
            <a:endParaRPr lang="en-US"/>
          </a:p>
        </p:txBody>
      </p:sp>
    </p:spTree>
    <p:extLst>
      <p:ext uri="{BB962C8B-B14F-4D97-AF65-F5344CB8AC3E}">
        <p14:creationId xmlns:p14="http://schemas.microsoft.com/office/powerpoint/2010/main" val="8298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Tree>
    <p:extLst>
      <p:ext uri="{BB962C8B-B14F-4D97-AF65-F5344CB8AC3E}">
        <p14:creationId xmlns:p14="http://schemas.microsoft.com/office/powerpoint/2010/main" val="522667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Tree>
    <p:extLst>
      <p:ext uri="{BB962C8B-B14F-4D97-AF65-F5344CB8AC3E}">
        <p14:creationId xmlns:p14="http://schemas.microsoft.com/office/powerpoint/2010/main" val="3394698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can you configure the Web.config file for publishing to a production environment, without using the Web.release.config configuration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edit the Web.config file manually. Such a configuration will apply to production, debug and other configurations. </a:t>
            </a:r>
          </a:p>
          <a:p>
            <a:pPr>
              <a:lnSpc>
                <a:spcPct val="115000"/>
              </a:lnSpc>
              <a:spcAft>
                <a:spcPts val="1000"/>
              </a:spcAft>
            </a:pPr>
            <a:r>
              <a:rPr lang="en-US" sz="1000">
                <a:latin typeface="Arial"/>
                <a:ea typeface="Times New Roman"/>
                <a:cs typeface="Times New Roman"/>
              </a:rPr>
              <a:t>You can add additional web.config transform files for use in debug, staging, and other environments.</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Tree>
    <p:extLst>
      <p:ext uri="{BB962C8B-B14F-4D97-AF65-F5344CB8AC3E}">
        <p14:creationId xmlns:p14="http://schemas.microsoft.com/office/powerpoint/2010/main" val="3534692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use the deployable assembly as part of the deployment plan?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the deployable assembly as part of the deployment plan to: </a:t>
            </a:r>
          </a:p>
          <a:p>
            <a:pPr marL="742950" marR="0" lvl="1" indent="-285750">
              <a:lnSpc>
                <a:spcPct val="115000"/>
              </a:lnSpc>
              <a:spcBef>
                <a:spcPts val="0"/>
              </a:spcBef>
              <a:spcAft>
                <a:spcPts val="995"/>
              </a:spcAft>
              <a:buFont typeface="Courier New"/>
              <a:buChar char="o"/>
            </a:pPr>
            <a:r>
              <a:rPr lang="en-US" sz="1000">
                <a:latin typeface="Arial"/>
                <a:ea typeface="Times New Roman"/>
                <a:cs typeface="Times New Roman"/>
              </a:rPr>
              <a:t>Deploy the library you use on the server.</a:t>
            </a:r>
          </a:p>
          <a:p>
            <a:pPr marL="742950" marR="0" lvl="1" indent="-285750">
              <a:lnSpc>
                <a:spcPct val="115000"/>
              </a:lnSpc>
              <a:spcBef>
                <a:spcPts val="0"/>
              </a:spcBef>
              <a:spcAft>
                <a:spcPts val="995"/>
              </a:spcAft>
              <a:buFont typeface="Courier New"/>
              <a:buChar char="o"/>
            </a:pPr>
            <a:r>
              <a:rPr lang="en-US" sz="1000">
                <a:latin typeface="Arial"/>
                <a:ea typeface="Times New Roman"/>
                <a:cs typeface="Times New Roman"/>
              </a:rPr>
              <a:t>Ensure that you deploy the right version of the library.</a:t>
            </a:r>
          </a:p>
          <a:p>
            <a:pPr>
              <a:lnSpc>
                <a:spcPct val="115000"/>
              </a:lnSpc>
              <a:spcAft>
                <a:spcPts val="1000"/>
              </a:spcAft>
            </a:pPr>
            <a:r>
              <a:rPr lang="en-US" sz="1000">
                <a:latin typeface="Arial"/>
                <a:ea typeface="Calibri"/>
                <a:cs typeface="Times New Roman"/>
              </a:rPr>
              <a:t>You can use the files in the _bin_deployableAssemblies folder by choosing to use ASP.NET MVC, the ASP.NET Razor Engine, or the SQL Server Compact library.</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Tree>
    <p:extLst>
      <p:ext uri="{BB962C8B-B14F-4D97-AF65-F5344CB8AC3E}">
        <p14:creationId xmlns:p14="http://schemas.microsoft.com/office/powerpoint/2010/main" val="1500294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benefit of using the </a:t>
            </a:r>
            <a:r>
              <a:rPr lang="en-US" sz="1000" b="1">
                <a:latin typeface="Arial"/>
                <a:ea typeface="Calibri"/>
                <a:cs typeface="Times New Roman"/>
              </a:rPr>
              <a:t>Web Deploy</a:t>
            </a:r>
            <a:r>
              <a:rPr lang="en-US" sz="1000">
                <a:latin typeface="Arial"/>
                <a:ea typeface="Calibri"/>
                <a:cs typeface="Times New Roman"/>
              </a:rPr>
              <a:t> publish tool?</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publish tool detects all schema changes and generates scripts to apply those changes to the published database. If your development and production web servers are isolated from each other, you can run these generated scripts on the production environment. This practice replicates schema changes on a server where Microsoft Visual Studio is not installed.</a:t>
            </a:r>
          </a:p>
          <a:p>
            <a:pPr>
              <a:lnSpc>
                <a:spcPct val="115000"/>
              </a:lnSpc>
              <a:spcAft>
                <a:spcPts val="1000"/>
              </a:spcAft>
            </a:pPr>
            <a:r>
              <a:rPr lang="en-US" sz="1000">
                <a:latin typeface="Arial"/>
                <a:ea typeface="Times New Roman"/>
                <a:cs typeface="Times New Roman"/>
              </a:rPr>
              <a:t>You can use the deployment tools to transfer packages from the development environment to the testing environment. However, we do not recommend that you use these tools in the production environment directly because the production environment is usually isolated and developers have no access to it.</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Tree>
    <p:extLst>
      <p:ext uri="{BB962C8B-B14F-4D97-AF65-F5344CB8AC3E}">
        <p14:creationId xmlns:p14="http://schemas.microsoft.com/office/powerpoint/2010/main" val="190286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Segoe UI"/>
              </a:rPr>
              <a:t>Log on to the virtual machine, </a:t>
            </a:r>
            <a:r>
              <a:rPr lang="en-US" sz="1000" b="1" dirty="0">
                <a:latin typeface="Arial"/>
                <a:ea typeface="Times New Roman"/>
                <a:cs typeface="Times New Roman"/>
              </a:rPr>
              <a:t>20486B-SEA-DEV11</a:t>
            </a:r>
            <a:r>
              <a:rPr lang="en-US" sz="1000" dirty="0">
                <a:latin typeface="Arial"/>
                <a:ea typeface="Times New Roman"/>
                <a:cs typeface="Segoe UI"/>
              </a:rPr>
              <a:t>, with the user name, </a:t>
            </a:r>
            <a:r>
              <a:rPr lang="en-US" sz="1000" b="1" dirty="0">
                <a:latin typeface="Arial"/>
                <a:ea typeface="Times New Roman"/>
                <a:cs typeface="Times New Roman"/>
              </a:rPr>
              <a:t>admin</a:t>
            </a:r>
            <a:r>
              <a:rPr lang="en-US" sz="1000" dirty="0">
                <a:latin typeface="Arial"/>
                <a:ea typeface="Times New Roman"/>
                <a:cs typeface="Segoe UI"/>
              </a:rPr>
              <a:t>, and the password, </a:t>
            </a:r>
            <a:r>
              <a:rPr lang="en-US" sz="1000" b="1" dirty="0">
                <a:latin typeface="Arial"/>
                <a:ea typeface="Times New Roman"/>
                <a:cs typeface="Times New Roman"/>
              </a:rPr>
              <a:t>Pa$$w0rd</a:t>
            </a:r>
            <a:r>
              <a:rPr lang="en-US" sz="1000" dirty="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Navigate to </a:t>
            </a:r>
            <a:r>
              <a:rPr lang="en-US" sz="1000" b="1" dirty="0" err="1">
                <a:latin typeface="Arial"/>
                <a:ea typeface="Times New Roman"/>
                <a:cs typeface="Times New Roman"/>
              </a:rPr>
              <a:t>Allfiles</a:t>
            </a:r>
            <a:r>
              <a:rPr lang="en-US" sz="1000" b="1" dirty="0">
                <a:latin typeface="Arial"/>
                <a:ea typeface="Times New Roman"/>
                <a:cs typeface="Times New Roman"/>
              </a:rPr>
              <a:t> (D):\</a:t>
            </a:r>
            <a:r>
              <a:rPr lang="en-US" sz="1000" b="1" dirty="0" err="1">
                <a:latin typeface="Arial"/>
                <a:ea typeface="Times New Roman"/>
                <a:cs typeface="Times New Roman"/>
              </a:rPr>
              <a:t>Democode</a:t>
            </a:r>
            <a:r>
              <a:rPr lang="en-US" sz="1000" b="1" dirty="0">
                <a:latin typeface="Arial"/>
                <a:ea typeface="Times New Roman"/>
                <a:cs typeface="Times New Roman"/>
              </a:rPr>
              <a:t>\Mod16\</a:t>
            </a:r>
            <a:r>
              <a:rPr lang="en-US" sz="1000" b="1" dirty="0" err="1">
                <a:latin typeface="Arial"/>
                <a:ea typeface="Times New Roman"/>
                <a:cs typeface="Times New Roman"/>
              </a:rPr>
              <a:t>OperasWebSite</a:t>
            </a:r>
            <a:r>
              <a:rPr lang="en-US" sz="1000" dirty="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Open the </a:t>
            </a:r>
            <a:r>
              <a:rPr lang="en-US" sz="1000" b="1" dirty="0">
                <a:latin typeface="Arial"/>
                <a:ea typeface="Times New Roman"/>
                <a:cs typeface="Times New Roman"/>
              </a:rPr>
              <a:t>OperasWebSite.sln</a:t>
            </a:r>
            <a:r>
              <a:rPr lang="en-US" sz="1000" dirty="0">
                <a:latin typeface="Arial"/>
                <a:ea typeface="Times New Roman"/>
                <a:cs typeface="Times New Roman"/>
              </a:rPr>
              <a:t> project.</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In the Solution Explorer pane, under </a:t>
            </a:r>
            <a:r>
              <a:rPr lang="en-US" sz="1000" b="1" dirty="0" err="1">
                <a:latin typeface="Arial"/>
                <a:ea typeface="Times New Roman"/>
                <a:cs typeface="Times New Roman"/>
              </a:rPr>
              <a:t>OperasWebSite</a:t>
            </a:r>
            <a:r>
              <a:rPr lang="en-US" sz="1000" b="1" dirty="0">
                <a:latin typeface="Arial"/>
                <a:ea typeface="Times New Roman"/>
                <a:cs typeface="Times New Roman"/>
              </a:rPr>
              <a:t>\</a:t>
            </a:r>
            <a:r>
              <a:rPr lang="en-US" sz="1000" b="1" dirty="0" err="1">
                <a:latin typeface="Arial"/>
                <a:ea typeface="Times New Roman"/>
                <a:cs typeface="Times New Roman"/>
              </a:rPr>
              <a:t>App_Data</a:t>
            </a:r>
            <a:r>
              <a:rPr lang="en-US" sz="1000" dirty="0">
                <a:latin typeface="Arial"/>
                <a:ea typeface="Times New Roman"/>
                <a:cs typeface="Times New Roman"/>
              </a:rPr>
              <a:t>, delete the aspnetdb.mdf file. Also, delete the aspnetdb_log.ldf file, if present. </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a:ea typeface="Times New Roman"/>
                <a:cs typeface="Times New Roman"/>
              </a:rPr>
              <a:t>Enable the </a:t>
            </a:r>
            <a:r>
              <a:rPr lang="en-US" sz="1000" b="1" dirty="0">
                <a:latin typeface="Arial"/>
                <a:ea typeface="Times New Roman"/>
                <a:cs typeface="Times New Roman"/>
              </a:rPr>
              <a:t>Allow </a:t>
            </a:r>
            <a:r>
              <a:rPr lang="en-US" sz="1000" b="1" dirty="0" err="1">
                <a:latin typeface="Arial"/>
                <a:ea typeface="Times New Roman"/>
                <a:cs typeface="Times New Roman"/>
              </a:rPr>
              <a:t>NuGet</a:t>
            </a:r>
            <a:r>
              <a:rPr lang="en-US" sz="1000" b="1" dirty="0">
                <a:latin typeface="Arial"/>
                <a:ea typeface="Times New Roman"/>
                <a:cs typeface="Times New Roman"/>
              </a:rPr>
              <a:t> to download missing packages during build </a:t>
            </a:r>
            <a:r>
              <a:rPr lang="en-GB" sz="1000" dirty="0">
                <a:latin typeface="Arial"/>
                <a:ea typeface="Times New Roman"/>
                <a:cs typeface="Times New Roman"/>
              </a:rPr>
              <a:t>option, by performing the following steps: </a:t>
            </a:r>
            <a:endParaRPr lang="en-US" sz="1000" dirty="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latin typeface="Arial"/>
                <a:ea typeface="Times New Roman"/>
                <a:cs typeface="Times New Roman"/>
              </a:rPr>
              <a:t>On the </a:t>
            </a:r>
            <a:r>
              <a:rPr lang="en-US" sz="1000" b="1" dirty="0">
                <a:latin typeface="Arial"/>
                <a:ea typeface="Times New Roman"/>
                <a:cs typeface="Times New Roman"/>
              </a:rPr>
              <a:t>TOOLS</a:t>
            </a:r>
            <a:r>
              <a:rPr lang="en-US" sz="1000" dirty="0">
                <a:solidFill>
                  <a:srgbClr val="000000"/>
                </a:solidFill>
                <a:latin typeface="Arial"/>
                <a:ea typeface="Times New Roman"/>
                <a:cs typeface="Times New Roman"/>
              </a:rPr>
              <a:t> menu of the Microsoft Visual Studio window, click </a:t>
            </a:r>
            <a:r>
              <a:rPr lang="en-US" sz="1000" b="1" dirty="0">
                <a:latin typeface="Arial"/>
                <a:ea typeface="Times New Roman"/>
                <a:cs typeface="Times New Roman"/>
              </a:rPr>
              <a:t>Options</a:t>
            </a:r>
            <a:r>
              <a:rPr lang="en-US" sz="1000" dirty="0">
                <a:solidFill>
                  <a:srgbClr val="000000"/>
                </a:solidFill>
                <a:latin typeface="Arial"/>
                <a:ea typeface="Times New Roman"/>
                <a:cs typeface="Times New Roman"/>
              </a:rPr>
              <a:t>. </a:t>
            </a:r>
            <a:endParaRPr lang="en-US" sz="1000" dirty="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latin typeface="Arial"/>
                <a:ea typeface="Times New Roman"/>
                <a:cs typeface="Times New Roman"/>
              </a:rPr>
              <a:t>In the navigation pane of the </a:t>
            </a:r>
            <a:r>
              <a:rPr lang="en-US" sz="1000" b="1" dirty="0">
                <a:latin typeface="Arial"/>
                <a:ea typeface="Times New Roman"/>
                <a:cs typeface="Times New Roman"/>
              </a:rPr>
              <a:t>Options</a:t>
            </a:r>
            <a:r>
              <a:rPr lang="en-US" sz="1000" dirty="0">
                <a:solidFill>
                  <a:srgbClr val="000000"/>
                </a:solidFill>
                <a:latin typeface="Arial"/>
                <a:ea typeface="Times New Roman"/>
                <a:cs typeface="Times New Roman"/>
              </a:rPr>
              <a:t> dialog box, click </a:t>
            </a:r>
            <a:r>
              <a:rPr lang="en-US" sz="1000" b="1" dirty="0">
                <a:latin typeface="Arial"/>
                <a:ea typeface="Times New Roman"/>
                <a:cs typeface="Times New Roman"/>
              </a:rPr>
              <a:t>Package Manager</a:t>
            </a:r>
            <a:r>
              <a:rPr lang="en-US" sz="1000" dirty="0">
                <a:solidFill>
                  <a:srgbClr val="000000"/>
                </a:solidFill>
                <a:latin typeface="Arial"/>
                <a:ea typeface="Times New Roman"/>
                <a:cs typeface="Times New Roman"/>
              </a:rPr>
              <a:t>. </a:t>
            </a:r>
            <a:endParaRPr lang="en-US" sz="1000" dirty="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latin typeface="Arial"/>
                <a:ea typeface="Times New Roman"/>
                <a:cs typeface="Times New Roman"/>
              </a:rPr>
              <a:t>Under the Package Restore section, select the </a:t>
            </a:r>
            <a:r>
              <a:rPr lang="en-US" sz="1000" b="1" dirty="0">
                <a:latin typeface="Arial"/>
                <a:ea typeface="Times New Roman"/>
                <a:cs typeface="Times New Roman"/>
              </a:rPr>
              <a:t>Allow </a:t>
            </a:r>
            <a:r>
              <a:rPr lang="en-US" sz="1000" b="1" dirty="0" err="1">
                <a:latin typeface="Arial"/>
                <a:ea typeface="Times New Roman"/>
                <a:cs typeface="Times New Roman"/>
              </a:rPr>
              <a:t>NuGet</a:t>
            </a:r>
            <a:r>
              <a:rPr lang="en-US" sz="1000" b="1" dirty="0">
                <a:latin typeface="Arial"/>
                <a:ea typeface="Times New Roman"/>
                <a:cs typeface="Times New Roman"/>
              </a:rPr>
              <a:t> to download missing packages during build </a:t>
            </a:r>
            <a:r>
              <a:rPr lang="en-US" sz="1000" dirty="0">
                <a:latin typeface="Arial"/>
                <a:ea typeface="Times New Roman"/>
                <a:cs typeface="Times New Roman"/>
              </a:rPr>
              <a:t>checkbox, and then click</a:t>
            </a:r>
            <a:r>
              <a:rPr lang="en-US" sz="1000" b="1" dirty="0">
                <a:latin typeface="Arial"/>
                <a:ea typeface="Times New Roman"/>
                <a:cs typeface="Times New Roman"/>
              </a:rPr>
              <a:t> OK</a:t>
            </a:r>
            <a:r>
              <a:rPr lang="en-US" sz="1000" dirty="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Times New Roman"/>
                <a:cs typeface="Segoe UI"/>
              </a:rPr>
              <a:t>In Hyper-V Manager, start the </a:t>
            </a:r>
            <a:r>
              <a:rPr lang="en-US" sz="1000" b="1" dirty="0">
                <a:latin typeface="Arial"/>
                <a:ea typeface="Calibri"/>
                <a:cs typeface="Times New Roman"/>
              </a:rPr>
              <a:t>MSL-TMG1</a:t>
            </a:r>
            <a:r>
              <a:rPr lang="en-US" sz="1000" dirty="0">
                <a:latin typeface="Arial"/>
                <a:ea typeface="Times New Roman"/>
                <a:cs typeface="Segoe UI"/>
              </a:rPr>
              <a:t> virtual machine if it is not already running.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On the taskbar, click the </a:t>
            </a:r>
            <a:r>
              <a:rPr lang="en-US" sz="1000" b="1" dirty="0">
                <a:latin typeface="Arial"/>
                <a:ea typeface="Times New Roman"/>
                <a:cs typeface="Times New Roman"/>
              </a:rPr>
              <a:t>Internet</a:t>
            </a:r>
            <a:r>
              <a:rPr lang="en-US" sz="1000" dirty="0">
                <a:latin typeface="Arial"/>
                <a:ea typeface="Times New Roman"/>
                <a:cs typeface="Times New Roman"/>
              </a:rPr>
              <a:t> </a:t>
            </a:r>
            <a:r>
              <a:rPr lang="en-US" sz="1000" b="1" dirty="0">
                <a:latin typeface="Arial"/>
                <a:ea typeface="Times New Roman"/>
                <a:cs typeface="Times New Roman"/>
              </a:rPr>
              <a:t>Explorer</a:t>
            </a:r>
            <a:r>
              <a:rPr lang="en-US" sz="1000" dirty="0">
                <a:latin typeface="Arial"/>
                <a:ea typeface="Times New Roman"/>
                <a:cs typeface="Times New Roman"/>
              </a:rPr>
              <a:t> icon.</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a:ea typeface="Times New Roman"/>
                <a:cs typeface="Times New Roman"/>
              </a:rPr>
              <a:t>In the Address bar of the Internet Explorer window, type </a:t>
            </a:r>
            <a:r>
              <a:rPr lang="en-US" sz="1000" b="1" dirty="0">
                <a:latin typeface="Arial"/>
                <a:ea typeface="Times New Roman"/>
                <a:cs typeface="Times New Roman"/>
              </a:rPr>
              <a:t>http://www.windowsazure.com</a:t>
            </a:r>
            <a:r>
              <a:rPr lang="en-US" sz="1000" dirty="0">
                <a:solidFill>
                  <a:srgbClr val="000000"/>
                </a:solidFill>
                <a:latin typeface="Arial"/>
                <a:ea typeface="Times New Roman"/>
                <a:cs typeface="Times New Roman"/>
              </a:rPr>
              <a:t>, and then click the </a:t>
            </a:r>
            <a:r>
              <a:rPr lang="en-US" sz="1000" b="1" dirty="0">
                <a:latin typeface="Arial"/>
                <a:ea typeface="Times New Roman"/>
                <a:cs typeface="Times New Roman"/>
              </a:rPr>
              <a:t>Go to</a:t>
            </a:r>
            <a:r>
              <a:rPr lang="en-US" sz="1000" dirty="0">
                <a:solidFill>
                  <a:srgbClr val="000000"/>
                </a:solidFill>
                <a:latin typeface="Arial"/>
                <a:ea typeface="Times New Roman"/>
                <a:cs typeface="Times New Roman"/>
              </a:rPr>
              <a:t> button. </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In the upper-right corner of the Windows Azure: Microsoft’s Cloud Platform | Cloud Hosting | Cloud Services page, click </a:t>
            </a:r>
            <a:r>
              <a:rPr lang="en-US" sz="1000" b="1" dirty="0">
                <a:latin typeface="Arial"/>
                <a:ea typeface="Times New Roman"/>
                <a:cs typeface="Times New Roman"/>
              </a:rPr>
              <a:t>PORTAL</a:t>
            </a:r>
            <a:r>
              <a:rPr lang="en-US" sz="1000" dirty="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On the Sign in to your Microsoft account page, in the </a:t>
            </a:r>
            <a:r>
              <a:rPr lang="en-US" sz="1000" b="1" dirty="0">
                <a:latin typeface="Arial"/>
                <a:ea typeface="Times New Roman"/>
                <a:cs typeface="Times New Roman"/>
              </a:rPr>
              <a:t>Microsoft account</a:t>
            </a:r>
            <a:r>
              <a:rPr lang="en-US" sz="1000" dirty="0">
                <a:latin typeface="Arial"/>
                <a:ea typeface="Times New Roman"/>
                <a:cs typeface="Times New Roman"/>
              </a:rPr>
              <a:t> box, type </a:t>
            </a:r>
            <a:r>
              <a:rPr lang="en-US" sz="1000" i="1" dirty="0">
                <a:latin typeface="Arial"/>
                <a:ea typeface="Times New Roman"/>
                <a:cs typeface="Times New Roman"/>
              </a:rPr>
              <a:t>&lt;your </a:t>
            </a:r>
            <a:r>
              <a:rPr lang="en-US" sz="1000" i="1" dirty="0">
                <a:solidFill>
                  <a:prstClr val="black"/>
                </a:solidFill>
                <a:latin typeface="Arial"/>
                <a:ea typeface="Times New Roman"/>
                <a:cs typeface="Times New Roman"/>
              </a:rPr>
              <a:t>username&gt;</a:t>
            </a:r>
            <a:r>
              <a:rPr lang="en-US" sz="1000" dirty="0">
                <a:solidFill>
                  <a:prstClr val="black"/>
                </a:solidFill>
                <a:latin typeface="Arial"/>
                <a:ea typeface="Times New Roman"/>
                <a:cs typeface="Times New Roman"/>
              </a:rPr>
              <a:t>, in the </a:t>
            </a:r>
            <a:r>
              <a:rPr lang="en-US" sz="1000" b="1" dirty="0">
                <a:solidFill>
                  <a:prstClr val="black"/>
                </a:solidFill>
                <a:latin typeface="Arial"/>
                <a:ea typeface="Times New Roman"/>
                <a:cs typeface="Times New Roman"/>
              </a:rPr>
              <a:t>Password</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Sign in</a:t>
            </a:r>
            <a:r>
              <a:rPr lang="en-US" sz="1000" dirty="0">
                <a:solidFill>
                  <a:prstClr val="black"/>
                </a:solidFill>
                <a:latin typeface="Arial"/>
                <a:ea typeface="Times New Roman"/>
                <a:cs typeface="Times New Roman"/>
              </a:rPr>
              <a: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a:latin typeface="Arial"/>
              </a:rPr>
              <a:t>(More notes on the next slide)</a:t>
            </a:r>
          </a:p>
        </p:txBody>
      </p:sp>
    </p:spTree>
    <p:extLst>
      <p:ext uri="{BB962C8B-B14F-4D97-AF65-F5344CB8AC3E}">
        <p14:creationId xmlns:p14="http://schemas.microsoft.com/office/powerpoint/2010/main" val="954861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5. In the left pane of the Windows Azure page, click </a:t>
            </a:r>
            <a:r>
              <a:rPr lang="en-US" sz="1000" b="1" dirty="0">
                <a:solidFill>
                  <a:prstClr val="black"/>
                </a:solidFill>
                <a:latin typeface="Arial"/>
                <a:ea typeface="Times New Roman"/>
                <a:cs typeface="Times New Roman"/>
              </a:rPr>
              <a:t>WEB SITES</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6. In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column of the Web Sites – Windows Azure page, click </a:t>
            </a:r>
            <a:r>
              <a:rPr lang="en-US" sz="1000" i="1" dirty="0">
                <a:solidFill>
                  <a:prstClr val="black"/>
                </a:solidFill>
                <a:latin typeface="Arial"/>
                <a:ea typeface="Times New Roman"/>
                <a:cs typeface="Times New Roman"/>
              </a:rPr>
              <a:t>&lt;your username&gt;</a:t>
            </a:r>
            <a:r>
              <a:rPr lang="en-US" sz="1000" b="1" dirty="0">
                <a:solidFill>
                  <a:prstClr val="black"/>
                </a:solidFill>
                <a:latin typeface="Arial"/>
                <a:ea typeface="Times New Roman"/>
                <a:cs typeface="Times New Roman"/>
              </a:rPr>
              <a:t>operas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a:solidFill>
                  <a:srgbClr val="000000"/>
                </a:solidFill>
                <a:latin typeface="Arial"/>
                <a:ea typeface="Times New Roman"/>
                <a:cs typeface="Times New Roman"/>
              </a:rPr>
              <a:t>7. On the </a:t>
            </a:r>
            <a:r>
              <a:rPr lang="en-US" sz="1000" dirty="0">
                <a:solidFill>
                  <a:prstClr val="black"/>
                </a:solidFill>
                <a:latin typeface="Arial"/>
                <a:ea typeface="Times New Roman"/>
                <a:cs typeface="Times New Roman"/>
              </a:rPr>
              <a:t>Web Sites – Windows Azure page, click </a:t>
            </a:r>
            <a:r>
              <a:rPr lang="en-US" sz="1000" b="1" dirty="0">
                <a:solidFill>
                  <a:prstClr val="black"/>
                </a:solidFill>
                <a:latin typeface="Arial"/>
                <a:ea typeface="Times New Roman"/>
                <a:cs typeface="Times New Roman"/>
              </a:rPr>
              <a:t>DASHBOARD</a:t>
            </a:r>
            <a:r>
              <a:rPr lang="en-US" sz="1000" dirty="0">
                <a:solidFill>
                  <a:prstClr val="black"/>
                </a:solidFill>
                <a:latin typeface="Arial"/>
                <a:ea typeface="Times New Roman"/>
                <a:cs typeface="Times New Roman"/>
              </a:rPr>
              <a:t>. </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quick start page appears, repeat the steps 5 and 6 before proceeding to the next step. </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8. In the quick glance section</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of the Web Sites – Windows Azure page, click the </a:t>
            </a:r>
            <a:r>
              <a:rPr lang="en-US" sz="1000" b="1" dirty="0">
                <a:solidFill>
                  <a:prstClr val="black"/>
                </a:solidFill>
                <a:latin typeface="Arial"/>
                <a:ea typeface="Times New Roman"/>
                <a:cs typeface="Times New Roman"/>
              </a:rPr>
              <a:t>Download publish profile </a:t>
            </a:r>
            <a:r>
              <a:rPr lang="en-US" sz="1000" dirty="0">
                <a:solidFill>
                  <a:prstClr val="black"/>
                </a:solidFill>
                <a:latin typeface="Arial"/>
                <a:ea typeface="Times New Roman"/>
                <a:cs typeface="Times New Roman"/>
              </a:rPr>
              <a:t>link. </a:t>
            </a:r>
          </a:p>
          <a:p>
            <a:pPr marL="342900" lvl="0" indent="-342900">
              <a:lnSpc>
                <a:spcPct val="115000"/>
              </a:lnSpc>
              <a:spcAft>
                <a:spcPts val="995"/>
              </a:spcAft>
              <a:buFont typeface="+mj-lt"/>
              <a:buNone/>
            </a:pPr>
            <a:r>
              <a:rPr lang="en-US" sz="1000" dirty="0">
                <a:solidFill>
                  <a:srgbClr val="000000"/>
                </a:solidFill>
                <a:latin typeface="Arial"/>
                <a:ea typeface="Times New Roman"/>
                <a:cs typeface="Times New Roman"/>
              </a:rPr>
              <a:t>9. In the Navigation bar, click </a:t>
            </a:r>
            <a:r>
              <a:rPr lang="en-US" sz="1000" b="1" dirty="0">
                <a:solidFill>
                  <a:prstClr val="black"/>
                </a:solidFill>
                <a:latin typeface="Arial"/>
                <a:ea typeface="Times New Roman"/>
                <a:cs typeface="Times New Roman"/>
              </a:rPr>
              <a:t>Save</a:t>
            </a:r>
            <a:r>
              <a:rPr lang="en-US" sz="1000" dirty="0">
                <a:solidFill>
                  <a:srgbClr val="000000"/>
                </a:solidFill>
                <a:latin typeface="Arial"/>
                <a:ea typeface="Times New Roman"/>
                <a:cs typeface="Times New Roman"/>
              </a:rPr>
              <a:t>, and then click the </a:t>
            </a:r>
            <a:r>
              <a:rPr lang="en-US" sz="1000" b="1" dirty="0">
                <a:solidFill>
                  <a:prstClr val="black"/>
                </a:solidFill>
                <a:latin typeface="Arial"/>
                <a:ea typeface="Times New Roman"/>
                <a:cs typeface="Times New Roman"/>
              </a:rPr>
              <a:t>Close</a:t>
            </a:r>
            <a:r>
              <a:rPr lang="en-US" sz="1000" dirty="0">
                <a:solidFill>
                  <a:srgbClr val="000000"/>
                </a:solidFill>
                <a:latin typeface="Arial"/>
                <a:ea typeface="Times New Roman"/>
                <a:cs typeface="Times New Roman"/>
              </a:rPr>
              <a:t> button.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10. On the taskbar, click the </a:t>
            </a:r>
            <a:r>
              <a:rPr lang="en-US" sz="1000" b="1" dirty="0">
                <a:solidFill>
                  <a:prstClr val="black"/>
                </a:solidFill>
                <a:latin typeface="Arial"/>
                <a:ea typeface="Times New Roman"/>
                <a:cs typeface="Times New Roman"/>
              </a:rPr>
              <a:t>Microsoft Visual Studio</a:t>
            </a:r>
            <a:r>
              <a:rPr lang="en-US" sz="1000" dirty="0">
                <a:solidFill>
                  <a:prstClr val="black"/>
                </a:solidFill>
                <a:latin typeface="Arial"/>
                <a:ea typeface="Times New Roman"/>
                <a:cs typeface="Times New Roman"/>
              </a:rPr>
              <a:t> icon. </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11. In the Solution Explorer pane of the </a:t>
            </a:r>
            <a:r>
              <a:rPr lang="en-US" sz="1000"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 Microsoft Visual Studio window, right-click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Publish</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12.On the </a:t>
            </a:r>
            <a:r>
              <a:rPr lang="en-US" sz="1000" b="1" dirty="0">
                <a:solidFill>
                  <a:prstClr val="black"/>
                </a:solidFill>
                <a:latin typeface="Arial"/>
                <a:ea typeface="Times New Roman"/>
                <a:cs typeface="Times New Roman"/>
              </a:rPr>
              <a:t>Profile</a:t>
            </a:r>
            <a:r>
              <a:rPr lang="en-US" sz="1000" dirty="0">
                <a:solidFill>
                  <a:prstClr val="black"/>
                </a:solidFill>
                <a:latin typeface="Arial"/>
                <a:ea typeface="Times New Roman"/>
                <a:cs typeface="Times New Roman"/>
              </a:rPr>
              <a:t> page of the Publish Web wizard, click </a:t>
            </a:r>
            <a:r>
              <a:rPr lang="en-US" sz="1000" b="1" dirty="0">
                <a:solidFill>
                  <a:prstClr val="black"/>
                </a:solidFill>
                <a:latin typeface="Arial"/>
                <a:ea typeface="Times New Roman"/>
                <a:cs typeface="Times New Roman"/>
              </a:rPr>
              <a:t>Import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13. In the </a:t>
            </a:r>
            <a:r>
              <a:rPr lang="en-US" sz="1000" b="1" dirty="0">
                <a:solidFill>
                  <a:prstClr val="black"/>
                </a:solidFill>
                <a:latin typeface="Arial"/>
                <a:ea typeface="Times New Roman"/>
                <a:cs typeface="Times New Roman"/>
              </a:rPr>
              <a:t>Import Publish Settings</a:t>
            </a:r>
            <a:r>
              <a:rPr lang="en-US" sz="1000" dirty="0">
                <a:solidFill>
                  <a:prstClr val="black"/>
                </a:solidFill>
                <a:latin typeface="Arial"/>
                <a:ea typeface="Times New Roman"/>
                <a:cs typeface="Times New Roman"/>
              </a:rPr>
              <a:t> dialog box, click </a:t>
            </a:r>
            <a:r>
              <a:rPr lang="en-US" sz="1000" i="1" dirty="0">
                <a:solidFill>
                  <a:prstClr val="black"/>
                </a:solidFill>
                <a:latin typeface="Arial"/>
                <a:ea typeface="Times New Roman"/>
                <a:cs typeface="Times New Roman"/>
              </a:rPr>
              <a:t>&lt;your username&gt;</a:t>
            </a:r>
            <a:r>
              <a:rPr lang="en-US" sz="1000" b="1" dirty="0" err="1">
                <a:solidFill>
                  <a:prstClr val="black"/>
                </a:solidFill>
                <a:latin typeface="Arial"/>
                <a:ea typeface="Times New Roman"/>
                <a:cs typeface="Times New Roman"/>
              </a:rPr>
              <a:t>operas.azurewebsites.net.PublishSettings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Open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14.</a:t>
            </a:r>
            <a:r>
              <a:rPr lang="en-US" sz="1000" baseline="0"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Connection</a:t>
            </a:r>
            <a:r>
              <a:rPr lang="en-US" sz="1000" dirty="0">
                <a:solidFill>
                  <a:prstClr val="black"/>
                </a:solidFill>
                <a:latin typeface="Arial"/>
                <a:ea typeface="Times New Roman"/>
                <a:cs typeface="Times New Roman"/>
              </a:rPr>
              <a:t> page of the Publish Web wizard, click </a:t>
            </a:r>
            <a:r>
              <a:rPr lang="en-US" sz="1000" b="1" dirty="0">
                <a:solidFill>
                  <a:prstClr val="black"/>
                </a:solidFill>
                <a:latin typeface="Arial"/>
                <a:ea typeface="Times New Roman"/>
                <a:cs typeface="Times New Roman"/>
              </a:rPr>
              <a:t>Validate Connection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a:solidFill>
                  <a:srgbClr val="000000"/>
                </a:solidFill>
                <a:latin typeface="Arial"/>
                <a:ea typeface="Times New Roman"/>
                <a:cs typeface="Times New Roman"/>
              </a:rPr>
              <a:t>15. If the </a:t>
            </a:r>
            <a:r>
              <a:rPr lang="en-US" sz="1000" b="1" dirty="0">
                <a:solidFill>
                  <a:prstClr val="black"/>
                </a:solidFill>
                <a:latin typeface="Arial"/>
                <a:ea typeface="Times New Roman"/>
                <a:cs typeface="Times New Roman"/>
              </a:rPr>
              <a:t>Certificate Error</a:t>
            </a:r>
            <a:r>
              <a:rPr lang="en-US" sz="1000" dirty="0">
                <a:solidFill>
                  <a:prstClr val="black"/>
                </a:solidFill>
                <a:latin typeface="Arial"/>
                <a:ea typeface="Times New Roman"/>
                <a:cs typeface="Times New Roman"/>
              </a:rPr>
              <a:t> dialog box appears, click </a:t>
            </a:r>
            <a:r>
              <a:rPr lang="en-US" sz="1000" b="1" dirty="0">
                <a:solidFill>
                  <a:prstClr val="black"/>
                </a:solidFill>
                <a:latin typeface="Arial"/>
                <a:ea typeface="Times New Roman"/>
                <a:cs typeface="Times New Roman"/>
              </a:rPr>
              <a:t>Accept</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16. On the </a:t>
            </a:r>
            <a:r>
              <a:rPr lang="en-US" sz="1000" b="1" dirty="0">
                <a:solidFill>
                  <a:prstClr val="black"/>
                </a:solidFill>
                <a:latin typeface="Arial"/>
                <a:ea typeface="Times New Roman"/>
                <a:cs typeface="Times New Roman"/>
              </a:rPr>
              <a:t>Connection</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17. On the </a:t>
            </a:r>
            <a:r>
              <a:rPr lang="en-US" sz="1000" b="1" dirty="0">
                <a:solidFill>
                  <a:prstClr val="black"/>
                </a:solidFill>
                <a:latin typeface="Arial"/>
                <a:ea typeface="Times New Roman"/>
                <a:cs typeface="Times New Roman"/>
              </a:rPr>
              <a:t>Settings </a:t>
            </a:r>
            <a:r>
              <a:rPr lang="en-US" sz="1000" dirty="0">
                <a:solidFill>
                  <a:prstClr val="black"/>
                </a:solidFill>
                <a:latin typeface="Arial"/>
                <a:ea typeface="Times New Roman"/>
                <a:cs typeface="Times New Roman"/>
              </a:rPr>
              <a:t>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18. On the </a:t>
            </a:r>
            <a:r>
              <a:rPr lang="en-US" sz="1000" b="1" dirty="0">
                <a:solidFill>
                  <a:prstClr val="black"/>
                </a:solidFill>
                <a:latin typeface="Arial"/>
                <a:ea typeface="Times New Roman"/>
                <a:cs typeface="Times New Roman"/>
              </a:rPr>
              <a:t>Preview</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Start Preview</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19. On the </a:t>
            </a:r>
            <a:r>
              <a:rPr lang="en-US" sz="1000" b="1" dirty="0">
                <a:solidFill>
                  <a:prstClr val="black"/>
                </a:solidFill>
                <a:latin typeface="Arial"/>
                <a:ea typeface="Times New Roman"/>
                <a:cs typeface="Times New Roman"/>
              </a:rPr>
              <a:t>Preview</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Publish</a:t>
            </a:r>
            <a:r>
              <a:rPr lang="en-US" sz="1000" dirty="0">
                <a:solidFill>
                  <a:prstClr val="black"/>
                </a:solidFill>
                <a:latin typeface="Arial"/>
                <a:ea typeface="Times New Roman"/>
                <a:cs typeface="Times New Roman"/>
              </a:rPr>
              <a: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Visual Studio publishes the website. This process can take several minutes. When the publish operation is complete, the website is displayed in the Internet Explorer window.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15</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Tree>
    <p:extLst>
      <p:ext uri="{BB962C8B-B14F-4D97-AF65-F5344CB8AC3E}">
        <p14:creationId xmlns:p14="http://schemas.microsoft.com/office/powerpoint/2010/main" val="3704194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a:solidFill>
                  <a:srgbClr val="000000"/>
                </a:solidFill>
                <a:latin typeface="Arial"/>
                <a:ea typeface="Times New Roman"/>
                <a:cs typeface="Times New Roman"/>
              </a:rPr>
              <a:t>20. If the </a:t>
            </a:r>
            <a:r>
              <a:rPr lang="en-US" sz="1000" b="1" dirty="0">
                <a:solidFill>
                  <a:prstClr val="black"/>
                </a:solidFill>
                <a:latin typeface="Arial"/>
                <a:ea typeface="Times New Roman"/>
                <a:cs typeface="Times New Roman"/>
              </a:rPr>
              <a:t>Certificate Error</a:t>
            </a:r>
            <a:r>
              <a:rPr lang="en-US" sz="1000" dirty="0">
                <a:solidFill>
                  <a:prstClr val="black"/>
                </a:solidFill>
                <a:latin typeface="Arial"/>
                <a:ea typeface="Times New Roman"/>
                <a:cs typeface="Times New Roman"/>
              </a:rPr>
              <a:t> dialog box appears, click </a:t>
            </a:r>
            <a:r>
              <a:rPr lang="en-US" sz="1000" b="1" dirty="0">
                <a:solidFill>
                  <a:prstClr val="black"/>
                </a:solidFill>
                <a:latin typeface="Arial"/>
                <a:ea typeface="Times New Roman"/>
                <a:cs typeface="Times New Roman"/>
              </a:rPr>
              <a:t>Accept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21. In the Internet Explorer window, if the Server Error in ‘/’ Application error is displayed, click the </a:t>
            </a:r>
            <a:r>
              <a:rPr lang="en-US" sz="1000" b="1" dirty="0">
                <a:solidFill>
                  <a:prstClr val="black"/>
                </a:solidFill>
                <a:latin typeface="Arial"/>
                <a:ea typeface="Times New Roman"/>
                <a:cs typeface="Times New Roman"/>
              </a:rPr>
              <a:t>Refresh</a:t>
            </a:r>
            <a:r>
              <a:rPr lang="en-US" sz="1000" dirty="0">
                <a:solidFill>
                  <a:prstClr val="black"/>
                </a:solidFill>
                <a:latin typeface="Arial"/>
                <a:ea typeface="Times New Roman"/>
                <a:cs typeface="Times New Roman"/>
              </a:rPr>
              <a:t> button.</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Operas I Have Seen page does not appear, you need to re-publish the </a:t>
            </a:r>
            <a:r>
              <a:rPr lang="en-US" sz="1000" b="1" dirty="0" err="1">
                <a:solidFill>
                  <a:prstClr val="black"/>
                </a:solidFill>
                <a:latin typeface="Arial"/>
                <a:ea typeface="Calibri"/>
                <a:cs typeface="Times New Roman"/>
              </a:rPr>
              <a:t>OperasWebSite</a:t>
            </a:r>
            <a:r>
              <a:rPr lang="en-US" sz="1000" b="1" dirty="0">
                <a:solidFill>
                  <a:prstClr val="black"/>
                </a:solidFill>
                <a:latin typeface="Arial"/>
                <a:ea typeface="Calibri"/>
                <a:cs typeface="Times New Roman"/>
              </a:rPr>
              <a:t> </a:t>
            </a:r>
            <a:r>
              <a:rPr lang="en-US" sz="1000" dirty="0">
                <a:solidFill>
                  <a:prstClr val="black"/>
                </a:solidFill>
                <a:latin typeface="Arial"/>
                <a:ea typeface="Calibri"/>
                <a:cs typeface="Times New Roman"/>
              </a:rPr>
              <a:t>project.</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22. On the Operas I Have Seen page, click </a:t>
            </a:r>
            <a:r>
              <a:rPr lang="en-US" sz="1000" b="1" dirty="0">
                <a:solidFill>
                  <a:prstClr val="black"/>
                </a:solidFill>
                <a:latin typeface="Arial"/>
                <a:ea typeface="Times New Roman"/>
                <a:cs typeface="Times New Roman"/>
              </a:rPr>
              <a:t>All Operas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23. In the Navigation bar, if the message </a:t>
            </a:r>
            <a:r>
              <a:rPr lang="en-US" sz="1000" b="1" dirty="0">
                <a:solidFill>
                  <a:prstClr val="black"/>
                </a:solidFill>
                <a:latin typeface="Arial"/>
                <a:ea typeface="Times New Roman"/>
                <a:cs typeface="Times New Roman"/>
              </a:rPr>
              <a:t>Intranet settings are turned off by default.</a:t>
            </a:r>
            <a:r>
              <a:rPr lang="en-US" sz="1000" dirty="0">
                <a:solidFill>
                  <a:prstClr val="black"/>
                </a:solidFill>
                <a:latin typeface="Arial"/>
                <a:ea typeface="Times New Roman"/>
                <a:cs typeface="Times New Roman"/>
              </a:rPr>
              <a:t> is displayed, click </a:t>
            </a:r>
            <a:r>
              <a:rPr lang="en-US" sz="1000" b="1" dirty="0">
                <a:solidFill>
                  <a:prstClr val="black"/>
                </a:solidFill>
                <a:latin typeface="Arial"/>
                <a:ea typeface="Times New Roman"/>
                <a:cs typeface="Times New Roman"/>
              </a:rPr>
              <a:t>Turn on Intranet settings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24. If the message </a:t>
            </a:r>
            <a:r>
              <a:rPr lang="en-US" sz="1000" b="1" dirty="0">
                <a:solidFill>
                  <a:prstClr val="black"/>
                </a:solidFill>
                <a:latin typeface="Arial"/>
                <a:ea typeface="Times New Roman"/>
                <a:cs typeface="Times New Roman"/>
              </a:rPr>
              <a:t>Are you sure you want to turn on intranet-level security settings?</a:t>
            </a:r>
            <a:r>
              <a:rPr lang="en-US" sz="1000" dirty="0">
                <a:solidFill>
                  <a:prstClr val="black"/>
                </a:solidFill>
                <a:latin typeface="Arial"/>
                <a:ea typeface="Times New Roman"/>
                <a:cs typeface="Times New Roman"/>
              </a:rPr>
              <a:t> appears,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25. On 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a:t>
            </a:r>
            <a:r>
              <a:rPr lang="en-US" sz="1000" b="1" dirty="0" err="1">
                <a:solidFill>
                  <a:prstClr val="black"/>
                </a:solidFill>
                <a:latin typeface="Arial"/>
                <a:ea typeface="Times New Roman"/>
                <a:cs typeface="Times New Roman"/>
              </a:rPr>
              <a:t>Cosi</a:t>
            </a:r>
            <a:r>
              <a:rPr lang="en-US" sz="1000" b="1" dirty="0">
                <a:solidFill>
                  <a:prstClr val="black"/>
                </a:solidFill>
                <a:latin typeface="Arial"/>
                <a:ea typeface="Times New Roman"/>
                <a:cs typeface="Times New Roman"/>
              </a:rPr>
              <a:t> Fan </a:t>
            </a:r>
            <a:r>
              <a:rPr lang="en-US" sz="1000" b="1"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26. On the Opera: </a:t>
            </a:r>
            <a:r>
              <a:rPr lang="en-US" sz="1000" dirty="0" err="1">
                <a:solidFill>
                  <a:prstClr val="black"/>
                </a:solidFill>
                <a:latin typeface="Arial"/>
                <a:ea typeface="Times New Roman"/>
                <a:cs typeface="Times New Roman"/>
              </a:rPr>
              <a:t>Cosi</a:t>
            </a:r>
            <a:r>
              <a:rPr lang="en-US" sz="1000" dirty="0">
                <a:solidFill>
                  <a:prstClr val="black"/>
                </a:solidFill>
                <a:latin typeface="Arial"/>
                <a:ea typeface="Times New Roman"/>
                <a:cs typeface="Times New Roman"/>
              </a:rPr>
              <a:t> Fan </a:t>
            </a:r>
            <a:r>
              <a:rPr lang="en-US" sz="1000"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 page, click the </a:t>
            </a:r>
            <a:r>
              <a:rPr lang="en-US" sz="1000" b="1" dirty="0">
                <a:solidFill>
                  <a:prstClr val="black"/>
                </a:solidFill>
                <a:latin typeface="Arial"/>
                <a:ea typeface="Times New Roman"/>
                <a:cs typeface="Times New Roman"/>
              </a:rPr>
              <a:t>Back to List</a:t>
            </a:r>
            <a:r>
              <a:rPr lang="en-US" sz="1000" dirty="0">
                <a:solidFill>
                  <a:prstClr val="black"/>
                </a:solidFill>
                <a:latin typeface="Arial"/>
                <a:ea typeface="Times New Roman"/>
                <a:cs typeface="Times New Roman"/>
              </a:rPr>
              <a:t> link. </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27. On 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a:t>
            </a:r>
            <a:r>
              <a:rPr lang="en-US" sz="1000" b="1" dirty="0">
                <a:solidFill>
                  <a:prstClr val="black"/>
                </a:solidFill>
                <a:latin typeface="Arial"/>
                <a:ea typeface="Times New Roman"/>
                <a:cs typeface="Times New Roman"/>
              </a:rPr>
              <a:t>Nixon in China</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28. In the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29. In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endParaRPr lang="en-US" dirty="0"/>
          </a:p>
        </p:txBody>
      </p:sp>
      <p:sp>
        <p:nvSpPr>
          <p:cNvPr id="4" name="Slide Number Placeholder 3"/>
          <p:cNvSpPr>
            <a:spLocks noGrp="1"/>
          </p:cNvSpPr>
          <p:nvPr>
            <p:ph type="sldNum" sz="quarter" idx="10"/>
          </p:nvPr>
        </p:nvSpPr>
        <p:spPr/>
        <p:txBody>
          <a:bodyPr/>
          <a:lstStyle/>
          <a:p>
            <a:fld id="{4C88D1C0-C0E0-4C0D-BE39-D4218EDC91C1}" type="slidenum">
              <a:rPr lang="en-US" smtClean="0"/>
              <a:pPr/>
              <a:t>16</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Tree>
    <p:extLst>
      <p:ext uri="{BB962C8B-B14F-4D97-AF65-F5344CB8AC3E}">
        <p14:creationId xmlns:p14="http://schemas.microsoft.com/office/powerpoint/2010/main" val="437617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 The starter and solution lab files for this module do not include connection strings for the students' ASP.NET services database in Windows Azure SQL Database. This does not affect the functionality implemented and tested in this lab. However, if students try to log on to the Photo Sharing application to add new photos when testing the site, ASP.NET will throw an exception. To resolve this error, students can copy the </a:t>
            </a:r>
            <a:r>
              <a:rPr lang="en-US" sz="1000" dirty="0" err="1">
                <a:latin typeface="Arial"/>
                <a:ea typeface="Calibri"/>
                <a:cs typeface="Times New Roman"/>
              </a:rPr>
              <a:t>Web.config</a:t>
            </a:r>
            <a:r>
              <a:rPr lang="en-US" sz="1000" dirty="0">
                <a:latin typeface="Arial"/>
                <a:ea typeface="Calibri"/>
                <a:cs typeface="Times New Roman"/>
              </a:rPr>
              <a:t> file from their completed Lab 11 starter project to their Lab 16 starter project. Alternatively, they can obtain the connection string from the database properties in the Windows Azure portal, as they did in Lab 11.</a:t>
            </a:r>
          </a:p>
          <a:p>
            <a:pPr>
              <a:lnSpc>
                <a:spcPct val="115000"/>
              </a:lnSpc>
              <a:spcAft>
                <a:spcPts val="1000"/>
              </a:spcAft>
            </a:pPr>
            <a:r>
              <a:rPr lang="en-US" sz="1000" dirty="0">
                <a:latin typeface="Arial"/>
                <a:ea typeface="Calibri"/>
                <a:cs typeface="Times New Roman"/>
              </a:rPr>
              <a:t>Exercise 1: Deploying a Web Application to Windows Azure</a:t>
            </a:r>
          </a:p>
          <a:p>
            <a:pPr>
              <a:lnSpc>
                <a:spcPct val="115000"/>
              </a:lnSpc>
              <a:spcAft>
                <a:spcPts val="1000"/>
              </a:spcAft>
            </a:pPr>
            <a:r>
              <a:rPr lang="en-US" sz="1000" dirty="0">
                <a:solidFill>
                  <a:srgbClr val="000000"/>
                </a:solidFill>
                <a:latin typeface="Arial"/>
                <a:ea typeface="Calibri"/>
                <a:cs typeface="Times New Roman"/>
              </a:rPr>
              <a:t>In this exercise, you will:</a:t>
            </a:r>
            <a:endParaRPr lang="en-US" sz="1000" dirty="0">
              <a:latin typeface="Arial"/>
              <a:ea typeface="Calibri"/>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latin typeface="Arial"/>
                <a:ea typeface="Times New Roman"/>
                <a:cs typeface="Times New Roman"/>
              </a:rPr>
              <a:t>Reconfigure the Photo Sharing application for release deployment.</a:t>
            </a:r>
            <a:endParaRPr lang="en-US" sz="1000" dirty="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latin typeface="Arial"/>
                <a:ea typeface="Times New Roman"/>
                <a:cs typeface="Times New Roman"/>
              </a:rPr>
              <a:t>Configure the </a:t>
            </a:r>
            <a:r>
              <a:rPr lang="en-US" sz="1000" b="1" dirty="0">
                <a:latin typeface="Arial"/>
                <a:ea typeface="Times New Roman"/>
                <a:cs typeface="Times New Roman"/>
              </a:rPr>
              <a:t>Entity Framework </a:t>
            </a:r>
            <a:r>
              <a:rPr lang="en-US" sz="1000" b="1" dirty="0" err="1">
                <a:latin typeface="Arial"/>
                <a:ea typeface="Times New Roman"/>
                <a:cs typeface="Times New Roman"/>
              </a:rPr>
              <a:t>initializer</a:t>
            </a:r>
            <a:r>
              <a:rPr lang="en-US" sz="1000" dirty="0">
                <a:solidFill>
                  <a:srgbClr val="000000"/>
                </a:solidFill>
                <a:latin typeface="Arial"/>
                <a:ea typeface="Times New Roman"/>
                <a:cs typeface="Times New Roman"/>
              </a:rPr>
              <a:t> class, which fills the database with initial data, and ensure that the build configuration and connection strings are correct.</a:t>
            </a:r>
            <a:endParaRPr lang="en-US" sz="1000" dirty="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latin typeface="Arial"/>
                <a:ea typeface="Times New Roman"/>
                <a:cs typeface="Times New Roman"/>
              </a:rPr>
              <a:t>Create a new web application in Windows Azure and deploy the Photo Sharing application to the new site.</a:t>
            </a:r>
            <a:endParaRPr lang="en-US" sz="1000" dirty="0">
              <a:latin typeface="Arial"/>
              <a:ea typeface="Times New Roman"/>
              <a:cs typeface="Times New Roman"/>
            </a:endParaRPr>
          </a:p>
          <a:p>
            <a:pPr>
              <a:lnSpc>
                <a:spcPct val="115000"/>
              </a:lnSpc>
              <a:spcAft>
                <a:spcPts val="1000"/>
              </a:spcAft>
            </a:pPr>
            <a:r>
              <a:rPr lang="en-US" sz="1000" dirty="0">
                <a:latin typeface="Arial"/>
                <a:ea typeface="Calibri"/>
                <a:cs typeface="Times New Roman"/>
              </a:rPr>
              <a:t>Exercise 2: Testing the Completed Application</a:t>
            </a:r>
          </a:p>
          <a:p>
            <a:pPr>
              <a:lnSpc>
                <a:spcPct val="115000"/>
              </a:lnSpc>
              <a:spcAft>
                <a:spcPts val="1000"/>
              </a:spcAft>
            </a:pPr>
            <a:r>
              <a:rPr lang="en-US" sz="1000" dirty="0">
                <a:latin typeface="Arial"/>
                <a:ea typeface="Calibri"/>
                <a:cs typeface="Times New Roman"/>
              </a:rPr>
              <a:t>You have completed and fully deployed the Photo Sharing web application in Windows Azure. Now, you want to perform some final functionality tests before you confirm the completion of the application to your manager. </a:t>
            </a:r>
          </a:p>
          <a:p>
            <a:pPr>
              <a:lnSpc>
                <a:spcPct val="115000"/>
              </a:lnSpc>
              <a:spcAft>
                <a:spcPts val="1000"/>
              </a:spcAft>
            </a:pPr>
            <a:r>
              <a:rPr lang="en-US" sz="1000" dirty="0">
                <a:latin typeface="Arial"/>
                <a:ea typeface="Calibri"/>
                <a:cs typeface="Times New Roman"/>
              </a:rPr>
              <a:t>Instructor Note: The Photo Sharing application that is deployed in each student's Windows Azure website is accessible from any Internet-connected browser. If time permits, encourage students to test each other’s deployments. They can also access the deployed application from laptops, smart phones, and tablets.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Tree>
    <p:extLst>
      <p:ext uri="{BB962C8B-B14F-4D97-AF65-F5344CB8AC3E}">
        <p14:creationId xmlns:p14="http://schemas.microsoft.com/office/powerpoint/2010/main" val="2046987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4C88D1C0-C0E0-4C0D-BE39-D4218EDC91C1}"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Tree>
    <p:extLst>
      <p:ext uri="{BB962C8B-B14F-4D97-AF65-F5344CB8AC3E}">
        <p14:creationId xmlns:p14="http://schemas.microsoft.com/office/powerpoint/2010/main" val="3080824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Why is it unnecessary to use bin deployment in this lab?</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It is unnecessary to use bin deployment because all the pre-requisites for the Photo Sharing web application are already in place on Windows Azure servers.</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the labs for this course, you used the same Windows Azure SQL Database for both development and production. If you wanted to use separate databases for development and production, but did not want to reconfigure the web application every time you deployed to the development and production web servers, how would you configure the web application?</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Use separate Web.config variance files for development and production deployments.</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Tree>
    <p:extLst>
      <p:ext uri="{BB962C8B-B14F-4D97-AF65-F5344CB8AC3E}">
        <p14:creationId xmlns:p14="http://schemas.microsoft.com/office/powerpoint/2010/main" val="795855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Tree>
    <p:extLst>
      <p:ext uri="{BB962C8B-B14F-4D97-AF65-F5344CB8AC3E}">
        <p14:creationId xmlns:p14="http://schemas.microsoft.com/office/powerpoint/2010/main" val="485340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need to create two packages for deployment-for testing and for production environment. This is because of the difference in server name and other environment settings. What should you do?</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should consider having different Web.config files configured in your project and you need to use the publish feature to create the deployment package in different environment.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Tree>
    <p:extLst>
      <p:ext uri="{BB962C8B-B14F-4D97-AF65-F5344CB8AC3E}">
        <p14:creationId xmlns:p14="http://schemas.microsoft.com/office/powerpoint/2010/main" val="2560838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6"/>
            <a:ext cx="3038475" cy="347663"/>
          </a:xfrm>
        </p:spPr>
        <p:txBody>
          <a:bodyPr/>
          <a:lstStyle/>
          <a:p>
            <a:pPr>
              <a:defRPr/>
            </a:pPr>
            <a:r>
              <a:rPr lang="en-US" b="1" dirty="0">
                <a:solidFill>
                  <a:srgbClr val="336699"/>
                </a:solidFill>
                <a:latin typeface="Arial"/>
              </a:rPr>
              <a:t>16: Deploying ASP.NET MVC Web Applications</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a:solidFill>
                  <a:srgbClr val="000000"/>
                </a:solidFill>
                <a:latin typeface="Arial"/>
              </a:rPr>
              <a:t>20486B</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21</a:t>
            </a:fld>
            <a:endParaRPr lang="en-US"/>
          </a:p>
        </p:txBody>
      </p:sp>
      <p:sp>
        <p:nvSpPr>
          <p:cNvPr id="33797" name="Rectangle 2"/>
          <p:cNvSpPr>
            <a:spLocks noGrp="1" noRot="1" noChangeAspect="1" noChangeArrowheads="1" noTextEdit="1"/>
          </p:cNvSpPr>
          <p:nvPr>
            <p:ph type="sldImg"/>
          </p:nvPr>
        </p:nvSpPr>
        <p:spPr>
          <a:xfrm>
            <a:off x="4341813" y="92075"/>
            <a:ext cx="2393950" cy="1795463"/>
          </a:xfrm>
          <a:ln/>
        </p:spPr>
      </p:sp>
      <p:sp>
        <p:nvSpPr>
          <p:cNvPr id="33798" name="Rectangle 3"/>
          <p:cNvSpPr>
            <a:spLocks noGrp="1" noChangeArrowheads="1"/>
          </p:cNvSpPr>
          <p:nvPr>
            <p:ph type="body" idx="1"/>
          </p:nvPr>
        </p:nvSpPr>
        <p:spPr>
          <a:xfrm>
            <a:off x="307492" y="2000251"/>
            <a:ext cx="6149837" cy="5558852"/>
          </a:xfrm>
          <a:noFill/>
          <a:ln/>
        </p:spPr>
        <p:txBody>
          <a:bodyPr/>
          <a:lstStyle/>
          <a:p>
            <a:pPr eaLnBrk="1" hangingPunct="1"/>
            <a:r>
              <a:rPr lang="en-US" altLang="ko-KR">
                <a:ea typeface="굴림" pitchFamily="34" charset="-127"/>
              </a:rPr>
              <a:t>Remind students to complete the course evaluation.</a:t>
            </a:r>
          </a:p>
        </p:txBody>
      </p:sp>
    </p:spTree>
    <p:extLst>
      <p:ext uri="{BB962C8B-B14F-4D97-AF65-F5344CB8AC3E}">
        <p14:creationId xmlns:p14="http://schemas.microsoft.com/office/powerpoint/2010/main" val="59754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Tree>
    <p:extLst>
      <p:ext uri="{BB962C8B-B14F-4D97-AF65-F5344CB8AC3E}">
        <p14:creationId xmlns:p14="http://schemas.microsoft.com/office/powerpoint/2010/main" val="792771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Which of the common requirements in the above list is required to support forms authentication?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Membership providers and the ASP.NET CLR are required to support forms authentication. In addition, if you store user accounts in a database, the Entity Framework and a database server may be required. </a:t>
            </a:r>
          </a:p>
          <a:p>
            <a:pPr>
              <a:lnSpc>
                <a:spcPct val="115000"/>
              </a:lnSpc>
              <a:spcAft>
                <a:spcPts val="1000"/>
              </a:spcAft>
            </a:pPr>
            <a:r>
              <a:rPr lang="en-US" sz="1000">
                <a:latin typeface="Arial"/>
                <a:ea typeface="Calibri"/>
                <a:cs typeface="Times New Roman"/>
              </a:rPr>
              <a:t>You can mention that mapping all requests to ASP.NET engine is a good approach, because it will not require changes to applications. This approach eliminates the need to retest the application.</a:t>
            </a:r>
          </a:p>
          <a:p>
            <a:pPr>
              <a:lnSpc>
                <a:spcPct val="115000"/>
              </a:lnSpc>
              <a:spcAft>
                <a:spcPts val="1000"/>
              </a:spcAft>
            </a:pPr>
            <a:r>
              <a:rPr lang="en-US" sz="1000">
                <a:latin typeface="Arial"/>
                <a:ea typeface="Calibri"/>
                <a:cs typeface="Times New Roman"/>
              </a:rPr>
              <a:t>Different techniques for deploying such dependencies are covered later in this module.</a:t>
            </a:r>
          </a:p>
        </p:txBody>
      </p:sp>
      <p:sp>
        <p:nvSpPr>
          <p:cNvPr id="4" name="Slide Number Placeholder 3"/>
          <p:cNvSpPr>
            <a:spLocks noGrp="1"/>
          </p:cNvSpPr>
          <p:nvPr>
            <p:ph type="sldNum" sz="quarter" idx="10"/>
          </p:nvPr>
        </p:nvSpPr>
        <p:spPr/>
        <p:txBody>
          <a:bodyPr/>
          <a:lstStyle/>
          <a:p>
            <a:fld id="{4C88D1C0-C0E0-4C0D-BE39-D4218EDC91C1}"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Tree>
    <p:extLst>
      <p:ext uri="{BB962C8B-B14F-4D97-AF65-F5344CB8AC3E}">
        <p14:creationId xmlns:p14="http://schemas.microsoft.com/office/powerpoint/2010/main" val="828822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purpose of configuring additional application pools?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Configuring additional application pools allow different application configurations, such as user accounts.</a:t>
            </a:r>
          </a:p>
          <a:p>
            <a:pPr>
              <a:lnSpc>
                <a:spcPct val="115000"/>
              </a:lnSpc>
              <a:spcAft>
                <a:spcPts val="1000"/>
              </a:spcAft>
            </a:pPr>
            <a:r>
              <a:rPr lang="en-US" sz="1000" dirty="0">
                <a:latin typeface="Arial"/>
                <a:ea typeface="Calibri"/>
                <a:cs typeface="Times New Roman"/>
              </a:rPr>
              <a:t>You can use a dedicated application pool for each application to allow dedicated IIS process to handle requests for different application to increase redundancy.</a:t>
            </a:r>
          </a:p>
          <a:p>
            <a:pPr>
              <a:lnSpc>
                <a:spcPct val="115000"/>
              </a:lnSpc>
              <a:spcAft>
                <a:spcPts val="1000"/>
              </a:spcAft>
            </a:pPr>
            <a:r>
              <a:rPr lang="en-US" sz="1000" dirty="0">
                <a:latin typeface="Arial"/>
                <a:ea typeface="Calibri"/>
                <a:cs typeface="Times New Roman"/>
              </a:rPr>
              <a:t>Using the Visual Studio deployment tools to copy web application files to an IIS web server is covered in detail in Lesson 2.</a:t>
            </a:r>
          </a:p>
        </p:txBody>
      </p:sp>
      <p:sp>
        <p:nvSpPr>
          <p:cNvPr id="4" name="Slide Number Placeholder 3"/>
          <p:cNvSpPr>
            <a:spLocks noGrp="1"/>
          </p:cNvSpPr>
          <p:nvPr>
            <p:ph type="sldNum" sz="quarter" idx="10"/>
          </p:nvPr>
        </p:nvSpPr>
        <p:spPr/>
        <p:txBody>
          <a:bodyPr/>
          <a:lstStyle/>
          <a:p>
            <a:fld id="{4C88D1C0-C0E0-4C0D-BE39-D4218EDC91C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Tree>
    <p:extLst>
      <p:ext uri="{BB962C8B-B14F-4D97-AF65-F5344CB8AC3E}">
        <p14:creationId xmlns:p14="http://schemas.microsoft.com/office/powerpoint/2010/main" val="2088802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purpose of configuring the </a:t>
            </a:r>
            <a:r>
              <a:rPr lang="en-US" sz="1000" b="1">
                <a:latin typeface="Arial"/>
                <a:ea typeface="Calibri"/>
                <a:cs typeface="Times New Roman"/>
              </a:rPr>
              <a:t>machineKey</a:t>
            </a:r>
            <a:r>
              <a:rPr lang="en-US" sz="1000">
                <a:latin typeface="Arial"/>
                <a:ea typeface="Calibri"/>
                <a:cs typeface="Times New Roman"/>
              </a:rPr>
              <a:t> element in the Web.config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Configuring the </a:t>
            </a:r>
            <a:r>
              <a:rPr lang="en-US" sz="1000" b="1">
                <a:latin typeface="Arial"/>
                <a:ea typeface="Calibri"/>
                <a:cs typeface="Times New Roman"/>
              </a:rPr>
              <a:t>machineKey</a:t>
            </a:r>
            <a:r>
              <a:rPr lang="en-US" sz="1000">
                <a:latin typeface="Arial"/>
                <a:ea typeface="Calibri"/>
                <a:cs typeface="Times New Roman"/>
              </a:rPr>
              <a:t> element ensures that the same key is used for encrypting and decrypting content stored in the session state or configuration file.</a:t>
            </a:r>
          </a:p>
        </p:txBody>
      </p:sp>
      <p:sp>
        <p:nvSpPr>
          <p:cNvPr id="4" name="Slide Number Placeholder 3"/>
          <p:cNvSpPr>
            <a:spLocks noGrp="1"/>
          </p:cNvSpPr>
          <p:nvPr>
            <p:ph type="sldNum" sz="quarter" idx="10"/>
          </p:nvPr>
        </p:nvSpPr>
        <p:spPr/>
        <p:txBody>
          <a:bodyPr/>
          <a:lstStyle/>
          <a:p>
            <a:fld id="{4C88D1C0-C0E0-4C0D-BE39-D4218EDC91C1}"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Tree>
    <p:extLst>
      <p:ext uri="{BB962C8B-B14F-4D97-AF65-F5344CB8AC3E}">
        <p14:creationId xmlns:p14="http://schemas.microsoft.com/office/powerpoint/2010/main" val="3372894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does Windows Azure cloud services help enhance the flexibility of the application?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Windows Azure cloud services help separate user interface logic that you build in a web-role project, from business logic that you build in a worker process project. This separation provides greater flexibility, and it enables calling the business logic from other processes, such as mobile applications.</a:t>
            </a:r>
          </a:p>
          <a:p>
            <a:pPr>
              <a:lnSpc>
                <a:spcPct val="115000"/>
              </a:lnSpc>
              <a:spcAft>
                <a:spcPts val="1000"/>
              </a:spcAft>
            </a:pPr>
            <a:r>
              <a:rPr lang="en-US" sz="1000">
                <a:latin typeface="Arial"/>
                <a:ea typeface="Calibri"/>
                <a:cs typeface="Times New Roman"/>
              </a:rPr>
              <a:t>You can use Microsoft Visual studio to deploy applications to Windows Azure. However, to avoid accidental deployment to Windows Azure, you may wish to avoid using Microsoft Visual Studio for deployment. Instead, use service packages because they provide more control over the deployment process.</a:t>
            </a:r>
          </a:p>
        </p:txBody>
      </p:sp>
      <p:sp>
        <p:nvSpPr>
          <p:cNvPr id="4" name="Slide Number Placeholder 3"/>
          <p:cNvSpPr>
            <a:spLocks noGrp="1"/>
          </p:cNvSpPr>
          <p:nvPr>
            <p:ph type="sldNum" sz="quarter" idx="10"/>
          </p:nvPr>
        </p:nvSpPr>
        <p:spPr/>
        <p:txBody>
          <a:bodyPr/>
          <a:lstStyle/>
          <a:p>
            <a:fld id="{4C88D1C0-C0E0-4C0D-BE39-D4218EDC91C1}"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Tree>
    <p:extLst>
      <p:ext uri="{BB962C8B-B14F-4D97-AF65-F5344CB8AC3E}">
        <p14:creationId xmlns:p14="http://schemas.microsoft.com/office/powerpoint/2010/main" val="2881148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In the next demo, you will show the students how to publish an ASP.NET MVC web application to such a website for production.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742950" marR="0" lvl="1" indent="-285750">
              <a:lnSpc>
                <a:spcPct val="115000"/>
              </a:lnSpc>
              <a:spcBef>
                <a:spcPts val="0"/>
              </a:spcBef>
              <a:spcAft>
                <a:spcPts val="995"/>
              </a:spcAft>
              <a:buFont typeface="Courier New"/>
              <a:buChar char="o"/>
            </a:pPr>
            <a:r>
              <a:rPr lang="en-US" sz="1000" dirty="0">
                <a:latin typeface="Arial"/>
                <a:ea typeface="Times New Roman"/>
                <a:cs typeface="Segoe UI"/>
              </a:rPr>
              <a:t>Log on to the virtual machine, </a:t>
            </a:r>
            <a:r>
              <a:rPr lang="en-US" sz="1000" b="1" dirty="0">
                <a:latin typeface="Arial"/>
                <a:ea typeface="Times New Roman"/>
                <a:cs typeface="Times New Roman"/>
              </a:rPr>
              <a:t>20486B-SEA-DEV11</a:t>
            </a:r>
            <a:r>
              <a:rPr lang="en-US" sz="1000" dirty="0">
                <a:latin typeface="Arial"/>
                <a:ea typeface="Times New Roman"/>
                <a:cs typeface="Segoe UI"/>
              </a:rPr>
              <a:t>, with the user name, </a:t>
            </a:r>
            <a:r>
              <a:rPr lang="en-US" sz="1000" b="1" dirty="0">
                <a:latin typeface="Arial"/>
                <a:ea typeface="Times New Roman"/>
                <a:cs typeface="Times New Roman"/>
              </a:rPr>
              <a:t>admin</a:t>
            </a:r>
            <a:r>
              <a:rPr lang="en-US" sz="1000" dirty="0">
                <a:latin typeface="Arial"/>
                <a:ea typeface="Times New Roman"/>
                <a:cs typeface="Segoe UI"/>
              </a:rPr>
              <a:t>, and the password, </a:t>
            </a:r>
            <a:r>
              <a:rPr lang="en-US" sz="1000" b="1" dirty="0">
                <a:latin typeface="Arial"/>
                <a:ea typeface="Times New Roman"/>
                <a:cs typeface="Times New Roman"/>
              </a:rPr>
              <a:t>Pa$$w0rd</a:t>
            </a:r>
            <a:r>
              <a:rPr lang="en-US" sz="1000" dirty="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Times New Roman"/>
                <a:cs typeface="Segoe UI"/>
              </a:rPr>
              <a:t>In Hyper-V Manager, start the </a:t>
            </a:r>
            <a:r>
              <a:rPr lang="en-US" sz="1000" b="1" dirty="0">
                <a:latin typeface="Arial"/>
                <a:ea typeface="Calibri"/>
                <a:cs typeface="Times New Roman"/>
              </a:rPr>
              <a:t>MSL-TMG1</a:t>
            </a:r>
            <a:r>
              <a:rPr lang="en-US" sz="1000" dirty="0">
                <a:latin typeface="Arial"/>
                <a:ea typeface="Times New Roman"/>
                <a:cs typeface="Segoe UI"/>
              </a:rPr>
              <a:t> virtual machine if it is not already running.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On the taskbar, click the </a:t>
            </a:r>
            <a:r>
              <a:rPr lang="en-US" sz="1000" b="1" dirty="0">
                <a:latin typeface="Arial"/>
                <a:ea typeface="Times New Roman"/>
                <a:cs typeface="Times New Roman"/>
              </a:rPr>
              <a:t>Internet Explorer</a:t>
            </a:r>
            <a:r>
              <a:rPr lang="en-US" sz="1000" dirty="0">
                <a:latin typeface="Arial"/>
                <a:ea typeface="Times New Roman"/>
                <a:cs typeface="Times New Roman"/>
              </a:rPr>
              <a:t> icon. </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In the Address bar of the Internet Explorer window, type </a:t>
            </a:r>
            <a:r>
              <a:rPr lang="en-US" sz="1000" b="1" dirty="0">
                <a:latin typeface="Arial"/>
                <a:ea typeface="Times New Roman"/>
                <a:cs typeface="Times New Roman"/>
              </a:rPr>
              <a:t>http://www.windowsazure.com</a:t>
            </a:r>
            <a:r>
              <a:rPr lang="en-US" sz="1000" dirty="0">
                <a:latin typeface="Arial"/>
                <a:ea typeface="Times New Roman"/>
                <a:cs typeface="Times New Roman"/>
              </a:rPr>
              <a:t>, and then click the </a:t>
            </a:r>
            <a:r>
              <a:rPr lang="en-US" sz="1000" b="1" dirty="0">
                <a:latin typeface="Arial"/>
                <a:ea typeface="Times New Roman"/>
                <a:cs typeface="Times New Roman"/>
              </a:rPr>
              <a:t>Go to</a:t>
            </a:r>
            <a:r>
              <a:rPr lang="en-US" sz="1000" dirty="0">
                <a:latin typeface="Arial"/>
                <a:ea typeface="Times New Roman"/>
                <a:cs typeface="Times New Roman"/>
              </a:rPr>
              <a:t> button.</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In the upper-right corner of the Windows Azure: Microsoft’s Cloud Platform | Cloud Hosting | Cloud Services page, click </a:t>
            </a:r>
            <a:r>
              <a:rPr lang="en-US" sz="1000" b="1" dirty="0">
                <a:latin typeface="Arial"/>
                <a:ea typeface="Times New Roman"/>
                <a:cs typeface="Times New Roman"/>
              </a:rPr>
              <a:t>PORTAL</a:t>
            </a:r>
            <a:r>
              <a:rPr lang="en-US" sz="1000" dirty="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On the Sign in to your Microsoft account page, in the </a:t>
            </a:r>
            <a:r>
              <a:rPr lang="en-US" sz="1000" b="1" dirty="0">
                <a:latin typeface="Arial"/>
                <a:ea typeface="Times New Roman"/>
                <a:cs typeface="Times New Roman"/>
              </a:rPr>
              <a:t>Microsoft account</a:t>
            </a:r>
            <a:r>
              <a:rPr lang="en-US" sz="1000" dirty="0">
                <a:latin typeface="Arial"/>
                <a:ea typeface="Times New Roman"/>
                <a:cs typeface="Times New Roman"/>
              </a:rPr>
              <a:t> box, type </a:t>
            </a:r>
            <a:r>
              <a:rPr lang="en-US" sz="1000" i="1" dirty="0">
                <a:latin typeface="Arial"/>
                <a:ea typeface="Times New Roman"/>
                <a:cs typeface="Times New Roman"/>
              </a:rPr>
              <a:t>&lt;your username&gt;</a:t>
            </a:r>
            <a:r>
              <a:rPr lang="en-US" sz="1000" dirty="0">
                <a:latin typeface="Arial"/>
                <a:ea typeface="Times New Roman"/>
                <a:cs typeface="Times New Roman"/>
              </a:rPr>
              <a:t>, in the </a:t>
            </a:r>
            <a:r>
              <a:rPr lang="en-US" sz="1000" b="1" dirty="0">
                <a:latin typeface="Arial"/>
                <a:ea typeface="Times New Roman"/>
                <a:cs typeface="Times New Roman"/>
              </a:rPr>
              <a:t>Password</a:t>
            </a:r>
            <a:r>
              <a:rPr lang="en-US" sz="1000" dirty="0">
                <a:latin typeface="Arial"/>
                <a:ea typeface="Times New Roman"/>
                <a:cs typeface="Times New Roman"/>
              </a:rPr>
              <a:t> box, type </a:t>
            </a:r>
            <a:r>
              <a:rPr lang="en-US" sz="1000" b="1" dirty="0">
                <a:latin typeface="Arial"/>
                <a:ea typeface="Times New Roman"/>
                <a:cs typeface="Times New Roman"/>
              </a:rPr>
              <a:t>Pa$$w0rd</a:t>
            </a:r>
            <a:r>
              <a:rPr lang="en-US" sz="1000" dirty="0">
                <a:latin typeface="Arial"/>
                <a:ea typeface="Times New Roman"/>
                <a:cs typeface="Times New Roman"/>
              </a:rPr>
              <a:t>, and then click </a:t>
            </a:r>
            <a:r>
              <a:rPr lang="en-US" sz="1000" b="1" dirty="0">
                <a:latin typeface="Arial"/>
                <a:ea typeface="Times New Roman"/>
                <a:cs typeface="Times New Roman"/>
              </a:rPr>
              <a:t>Sign in</a:t>
            </a:r>
            <a:r>
              <a:rPr lang="en-US" sz="1000" dirty="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In the left pane of the Windows Azure page, click </a:t>
            </a:r>
            <a:r>
              <a:rPr lang="en-US" sz="1000" b="1" dirty="0">
                <a:latin typeface="Arial"/>
                <a:ea typeface="Times New Roman"/>
                <a:cs typeface="Times New Roman"/>
              </a:rPr>
              <a:t>WEB SITES</a:t>
            </a:r>
            <a:r>
              <a:rPr lang="en-US" sz="1000" dirty="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a:ea typeface="Times New Roman"/>
                <a:cs typeface="Times New Roman"/>
              </a:rPr>
              <a:t>In the lower-left pane of the Windows Azure page, click </a:t>
            </a:r>
            <a:r>
              <a:rPr lang="en-US" sz="1000" b="1" dirty="0">
                <a:latin typeface="Arial"/>
                <a:ea typeface="Times New Roman"/>
                <a:cs typeface="Times New Roman"/>
              </a:rPr>
              <a:t>NEW</a:t>
            </a:r>
            <a:r>
              <a:rPr lang="en-US" sz="1000" dirty="0">
                <a:solidFill>
                  <a:srgbClr val="000000"/>
                </a:solidFill>
                <a:latin typeface="Arial"/>
                <a:ea typeface="Times New Roman"/>
                <a:cs typeface="Times New Roman"/>
              </a:rPr>
              <a:t>, and then click </a:t>
            </a:r>
            <a:r>
              <a:rPr lang="en-US" sz="1000" b="1" dirty="0">
                <a:latin typeface="Arial"/>
                <a:ea typeface="Times New Roman"/>
                <a:cs typeface="Times New Roman"/>
              </a:rPr>
              <a:t>CUSTOM CREATE</a:t>
            </a:r>
            <a:r>
              <a:rPr lang="en-US" sz="1000" dirty="0">
                <a:solidFill>
                  <a:srgbClr val="000000"/>
                </a:solidFill>
                <a:latin typeface="Arial"/>
                <a:ea typeface="Times New Roman"/>
                <a:cs typeface="Times New Roman"/>
              </a:rPr>
              <a:t>.</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latin typeface="Arial"/>
                <a:ea typeface="Times New Roman"/>
                <a:cs typeface="Times New Roman"/>
              </a:rPr>
              <a:t>URL</a:t>
            </a:r>
            <a:r>
              <a:rPr lang="en-US" sz="1000" dirty="0">
                <a:solidFill>
                  <a:srgbClr val="000000"/>
                </a:solidFill>
                <a:latin typeface="Arial"/>
                <a:ea typeface="Times New Roman"/>
                <a:cs typeface="Times New Roman"/>
              </a:rPr>
              <a:t> box of the Create Web Site page, type </a:t>
            </a:r>
            <a:r>
              <a:rPr lang="en-US" sz="1000" i="1" dirty="0">
                <a:latin typeface="Arial"/>
                <a:ea typeface="Times New Roman"/>
                <a:cs typeface="Times New Roman"/>
              </a:rPr>
              <a:t>&lt;your username&gt;</a:t>
            </a:r>
            <a:r>
              <a:rPr lang="en-US" sz="1000" b="1" dirty="0">
                <a:latin typeface="Arial"/>
                <a:ea typeface="Times New Roman"/>
                <a:cs typeface="Times New Roman"/>
              </a:rPr>
              <a:t>operas</a:t>
            </a:r>
            <a:r>
              <a:rPr lang="en-US" sz="1000" dirty="0">
                <a:solidFill>
                  <a:srgbClr val="000000"/>
                </a:solidFill>
                <a:latin typeface="Arial"/>
                <a:ea typeface="Times New Roman"/>
                <a:cs typeface="Times New Roman"/>
              </a:rPr>
              <a:t>, and then, in the </a:t>
            </a:r>
            <a:r>
              <a:rPr lang="en-US" sz="1000" b="1" dirty="0">
                <a:latin typeface="Arial"/>
                <a:ea typeface="Times New Roman"/>
                <a:cs typeface="Times New Roman"/>
              </a:rPr>
              <a:t>REGION </a:t>
            </a:r>
            <a:r>
              <a:rPr lang="en-US" sz="1000" dirty="0">
                <a:solidFill>
                  <a:srgbClr val="000000"/>
                </a:solidFill>
                <a:latin typeface="Arial"/>
                <a:ea typeface="Times New Roman"/>
                <a:cs typeface="Times New Roman"/>
              </a:rPr>
              <a:t>box, click </a:t>
            </a:r>
            <a:r>
              <a:rPr lang="en-US" sz="1000" i="1" dirty="0">
                <a:latin typeface="Arial"/>
                <a:ea typeface="Times New Roman"/>
                <a:cs typeface="Times New Roman"/>
              </a:rPr>
              <a:t>&lt;A region near you&gt;</a:t>
            </a:r>
            <a:r>
              <a:rPr lang="en-US" sz="1000" dirty="0">
                <a:solidFill>
                  <a:srgbClr val="000000"/>
                </a:solidFill>
                <a:latin typeface="Arial"/>
                <a:ea typeface="Times New Roman"/>
                <a:cs typeface="Times New Roman"/>
              </a:rPr>
              <a:t>.</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latin typeface="Arial"/>
                <a:ea typeface="Times New Roman"/>
                <a:cs typeface="Times New Roman"/>
              </a:rPr>
              <a:t>DATABASE</a:t>
            </a:r>
            <a:r>
              <a:rPr lang="en-US" sz="1000" dirty="0">
                <a:solidFill>
                  <a:srgbClr val="000000"/>
                </a:solidFill>
                <a:latin typeface="Arial"/>
                <a:ea typeface="Times New Roman"/>
                <a:cs typeface="Times New Roman"/>
              </a:rPr>
              <a:t> box of the Create Web Site page, click </a:t>
            </a:r>
            <a:r>
              <a:rPr lang="en-US" sz="1000" b="1" dirty="0">
                <a:latin typeface="Arial"/>
                <a:ea typeface="Times New Roman"/>
                <a:cs typeface="Times New Roman"/>
              </a:rPr>
              <a:t>Create a new SQL database</a:t>
            </a:r>
            <a:r>
              <a:rPr lang="en-US" sz="1000" dirty="0">
                <a:solidFill>
                  <a:srgbClr val="000000"/>
                </a:solidFill>
                <a:latin typeface="Arial"/>
                <a:ea typeface="Times New Roman"/>
                <a:cs typeface="Times New Roman"/>
              </a:rPr>
              <a:t>, in the </a:t>
            </a:r>
            <a:r>
              <a:rPr lang="en-US" sz="1000" b="1" dirty="0">
                <a:latin typeface="Arial"/>
                <a:ea typeface="Times New Roman"/>
                <a:cs typeface="Times New Roman"/>
              </a:rPr>
              <a:t>DB CONNECTION STRING NAME</a:t>
            </a:r>
            <a:r>
              <a:rPr lang="en-US" sz="1000" dirty="0">
                <a:solidFill>
                  <a:srgbClr val="000000"/>
                </a:solidFill>
                <a:latin typeface="Arial"/>
                <a:ea typeface="Times New Roman"/>
                <a:cs typeface="Times New Roman"/>
              </a:rPr>
              <a:t> box, type </a:t>
            </a:r>
            <a:r>
              <a:rPr lang="en-US" sz="1000" b="1" dirty="0" err="1">
                <a:latin typeface="Arial"/>
                <a:ea typeface="Times New Roman"/>
                <a:cs typeface="Times New Roman"/>
              </a:rPr>
              <a:t>OperasDB</a:t>
            </a:r>
            <a:r>
              <a:rPr lang="en-US" sz="1000" dirty="0">
                <a:solidFill>
                  <a:srgbClr val="000000"/>
                </a:solidFill>
                <a:latin typeface="Arial"/>
                <a:ea typeface="Times New Roman"/>
                <a:cs typeface="Times New Roman"/>
              </a:rPr>
              <a:t>, and then click the </a:t>
            </a:r>
            <a:r>
              <a:rPr lang="en-US" sz="1000" b="1" dirty="0">
                <a:latin typeface="Arial"/>
                <a:ea typeface="Times New Roman"/>
                <a:cs typeface="Times New Roman"/>
              </a:rPr>
              <a:t>Next </a:t>
            </a:r>
            <a:r>
              <a:rPr lang="en-US" sz="1000" dirty="0">
                <a:solidFill>
                  <a:srgbClr val="000000"/>
                </a:solidFill>
                <a:latin typeface="Arial"/>
                <a:ea typeface="Times New Roman"/>
                <a:cs typeface="Times New Roman"/>
              </a:rPr>
              <a:t>button.</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latin typeface="Arial"/>
                <a:ea typeface="Times New Roman"/>
                <a:cs typeface="Times New Roman"/>
              </a:rPr>
              <a:t>NAME</a:t>
            </a:r>
            <a:r>
              <a:rPr lang="en-US" sz="1000" dirty="0">
                <a:solidFill>
                  <a:srgbClr val="000000"/>
                </a:solidFill>
                <a:latin typeface="Arial"/>
                <a:ea typeface="Times New Roman"/>
                <a:cs typeface="Times New Roman"/>
              </a:rPr>
              <a:t> box of the Specify database settings page, type </a:t>
            </a:r>
            <a:r>
              <a:rPr lang="en-US" sz="1000" b="1" dirty="0" err="1">
                <a:latin typeface="Arial"/>
                <a:ea typeface="Times New Roman"/>
                <a:cs typeface="Times New Roman"/>
              </a:rPr>
              <a:t>OperasDB</a:t>
            </a:r>
            <a:r>
              <a:rPr lang="en-US" sz="1000" dirty="0">
                <a:solidFill>
                  <a:srgbClr val="000000"/>
                </a:solidFill>
                <a:latin typeface="Arial"/>
                <a:ea typeface="Times New Roman"/>
                <a:cs typeface="Times New Roman"/>
              </a:rPr>
              <a:t>, in the </a:t>
            </a:r>
            <a:r>
              <a:rPr lang="en-US" sz="1000" b="1" dirty="0">
                <a:latin typeface="Arial"/>
                <a:ea typeface="Times New Roman"/>
                <a:cs typeface="Times New Roman"/>
              </a:rPr>
              <a:t>SERVER</a:t>
            </a:r>
            <a:r>
              <a:rPr lang="en-US" sz="1000" dirty="0">
                <a:solidFill>
                  <a:srgbClr val="000000"/>
                </a:solidFill>
                <a:latin typeface="Arial"/>
                <a:ea typeface="Times New Roman"/>
                <a:cs typeface="Times New Roman"/>
              </a:rPr>
              <a:t> box, click </a:t>
            </a:r>
            <a:r>
              <a:rPr lang="en-US" sz="1000" b="1" dirty="0">
                <a:latin typeface="Arial"/>
                <a:ea typeface="Times New Roman"/>
                <a:cs typeface="Times New Roman"/>
              </a:rPr>
              <a:t>New SQL database server</a:t>
            </a:r>
            <a:r>
              <a:rPr lang="en-US" sz="1000" dirty="0">
                <a:solidFill>
                  <a:srgbClr val="000000"/>
                </a:solidFill>
                <a:latin typeface="Arial"/>
                <a:ea typeface="Times New Roman"/>
                <a:cs typeface="Times New Roman"/>
              </a:rPr>
              <a:t>, and then, in the </a:t>
            </a:r>
            <a:r>
              <a:rPr lang="en-US" sz="1000" b="1" dirty="0">
                <a:latin typeface="Arial"/>
                <a:ea typeface="Times New Roman"/>
                <a:cs typeface="Times New Roman"/>
              </a:rPr>
              <a:t>LOGIN NAME</a:t>
            </a:r>
            <a:r>
              <a:rPr lang="en-US" sz="1000" dirty="0">
                <a:solidFill>
                  <a:srgbClr val="000000"/>
                </a:solidFill>
                <a:latin typeface="Arial"/>
                <a:ea typeface="Times New Roman"/>
                <a:cs typeface="Times New Roman"/>
              </a:rPr>
              <a:t> box, type </a:t>
            </a:r>
            <a:r>
              <a:rPr lang="en-US" sz="1000" i="1" dirty="0">
                <a:latin typeface="Arial"/>
                <a:ea typeface="Times New Roman"/>
                <a:cs typeface="Times New Roman"/>
              </a:rPr>
              <a:t>&lt;your first name&gt;</a:t>
            </a:r>
            <a:r>
              <a:rPr lang="en-US" sz="1000" dirty="0">
                <a:solidFill>
                  <a:srgbClr val="000000"/>
                </a:solidFill>
                <a:latin typeface="Arial"/>
                <a:ea typeface="Times New Roman"/>
                <a:cs typeface="Times New Roman"/>
              </a:rPr>
              <a:t>.</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latin typeface="Arial"/>
                <a:ea typeface="Times New Roman"/>
                <a:cs typeface="Times New Roman"/>
              </a:rPr>
              <a:t>PASSWORD </a:t>
            </a:r>
            <a:r>
              <a:rPr lang="en-US" sz="1000" dirty="0">
                <a:solidFill>
                  <a:srgbClr val="000000"/>
                </a:solidFill>
                <a:latin typeface="Arial"/>
                <a:ea typeface="Times New Roman"/>
                <a:cs typeface="Times New Roman"/>
              </a:rPr>
              <a:t>box of the Specify database settings page, type </a:t>
            </a:r>
            <a:r>
              <a:rPr lang="en-US" sz="1000" b="1" dirty="0">
                <a:latin typeface="Arial"/>
                <a:ea typeface="Times New Roman"/>
                <a:cs typeface="Times New Roman"/>
              </a:rPr>
              <a:t>Pa$$w0rd</a:t>
            </a:r>
            <a:r>
              <a:rPr lang="en-US" sz="1000" dirty="0">
                <a:solidFill>
                  <a:srgbClr val="000000"/>
                </a:solidFill>
                <a:latin typeface="Arial"/>
                <a:ea typeface="Times New Roman"/>
                <a:cs typeface="Times New Roman"/>
              </a:rPr>
              <a:t>, in the </a:t>
            </a:r>
            <a:r>
              <a:rPr lang="en-US" sz="1000" b="1" dirty="0">
                <a:latin typeface="Arial"/>
                <a:ea typeface="Times New Roman"/>
                <a:cs typeface="Times New Roman"/>
              </a:rPr>
              <a:t>PASSWORD CONFIRMATION</a:t>
            </a:r>
            <a:r>
              <a:rPr lang="en-US" sz="1000" dirty="0">
                <a:solidFill>
                  <a:srgbClr val="000000"/>
                </a:solidFill>
                <a:latin typeface="Arial"/>
                <a:ea typeface="Times New Roman"/>
                <a:cs typeface="Times New Roman"/>
              </a:rPr>
              <a:t> box, type </a:t>
            </a:r>
            <a:r>
              <a:rPr lang="en-US" sz="1000" b="1" dirty="0">
                <a:latin typeface="Arial"/>
                <a:ea typeface="Times New Roman"/>
                <a:cs typeface="Times New Roman"/>
              </a:rPr>
              <a:t>Pa$$w0rd</a:t>
            </a:r>
            <a:r>
              <a:rPr lang="en-US" sz="1000" dirty="0">
                <a:solidFill>
                  <a:srgbClr val="000000"/>
                </a:solidFill>
                <a:latin typeface="Arial"/>
                <a:ea typeface="Times New Roman"/>
                <a:cs typeface="Times New Roman"/>
              </a:rPr>
              <a:t>, and then click the </a:t>
            </a:r>
            <a:r>
              <a:rPr lang="en-US" sz="1000" b="1" dirty="0">
                <a:latin typeface="Arial"/>
                <a:ea typeface="Times New Roman"/>
                <a:cs typeface="Times New Roman"/>
              </a:rPr>
              <a:t>Complete </a:t>
            </a:r>
            <a:r>
              <a:rPr lang="en-US" sz="1000" dirty="0">
                <a:solidFill>
                  <a:srgbClr val="000000"/>
                </a:solidFill>
                <a:latin typeface="Arial"/>
                <a:ea typeface="Times New Roman"/>
                <a:cs typeface="Times New Roman"/>
              </a:rPr>
              <a:t>button. </a:t>
            </a:r>
            <a:endParaRPr lang="en-US" sz="1000" dirty="0">
              <a:latin typeface="Arial"/>
              <a:ea typeface="Times New Roman"/>
              <a:cs typeface="Times New Roman"/>
            </a:endParaRPr>
          </a:p>
          <a:p>
            <a:pPr>
              <a:lnSpc>
                <a:spcPct val="115000"/>
              </a:lnSpc>
              <a:spcAft>
                <a:spcPts val="995"/>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a:latin typeface="Arial"/>
              </a:rPr>
              <a:t>(More notes on the next slide)</a:t>
            </a:r>
          </a:p>
        </p:txBody>
      </p:sp>
    </p:spTree>
    <p:extLst>
      <p:ext uri="{BB962C8B-B14F-4D97-AF65-F5344CB8AC3E}">
        <p14:creationId xmlns:p14="http://schemas.microsoft.com/office/powerpoint/2010/main" val="3555176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Windows Azure creates the new website and database to support the Operas website.</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11. In the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4C88D1C0-C0E0-4C0D-BE39-D4218EDC91C1}"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16: Deploying ASP.NET MVC Web Applications</a:t>
            </a:r>
          </a:p>
        </p:txBody>
      </p:sp>
    </p:spTree>
    <p:extLst>
      <p:ext uri="{BB962C8B-B14F-4D97-AF65-F5344CB8AC3E}">
        <p14:creationId xmlns:p14="http://schemas.microsoft.com/office/powerpoint/2010/main" val="39416180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a:t>Click to edit Course title</a:t>
            </a:r>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321582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498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1869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3741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563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9844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124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734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5796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503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0195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57261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359655193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a:t>Module16</a:t>
            </a:r>
          </a:p>
        </p:txBody>
      </p:sp>
      <p:sp>
        <p:nvSpPr>
          <p:cNvPr id="3" name="Subtitle 2"/>
          <p:cNvSpPr>
            <a:spLocks noGrp="1"/>
          </p:cNvSpPr>
          <p:nvPr>
            <p:ph type="subTitle" sz="quarter" idx="1"/>
          </p:nvPr>
        </p:nvSpPr>
        <p:spPr/>
        <p:txBody>
          <a:bodyPr/>
          <a:lstStyle/>
          <a:p>
            <a:r>
              <a:rPr lang="en-US" dirty="0"/>
              <a:t>Deploying ASP.NET MVC Web Applications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Deploying an ASP.NET MVC Web Application</a:t>
            </a:r>
          </a:p>
        </p:txBody>
      </p:sp>
      <p:sp>
        <p:nvSpPr>
          <p:cNvPr id="3" name="Text Placeholder 2"/>
          <p:cNvSpPr>
            <a:spLocks noGrp="1"/>
          </p:cNvSpPr>
          <p:nvPr>
            <p:ph type="body" idx="1"/>
          </p:nvPr>
        </p:nvSpPr>
        <p:spPr/>
        <p:txBody>
          <a:bodyPr/>
          <a:lstStyle/>
          <a:p>
            <a:r>
              <a:rPr lang="en-US"/>
              <a:t>Reviewing Configuration for Production
Using Bin Deploy
Using Visual Studio 2012 Deployment Tools
Demonstration: How to Deploy a Website to Windows Azure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Reviewing Configuration for Production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While reviewing the configuration for production:</a:t>
            </a:r>
          </a:p>
          <a:p>
            <a:endParaRPr lang="en-US" dirty="0"/>
          </a:p>
          <a:p>
            <a:r>
              <a:rPr lang="en-US" dirty="0"/>
              <a:t>Include the transformation elements in the following </a:t>
            </a:r>
            <a:r>
              <a:rPr lang="en-US" dirty="0" err="1"/>
              <a:t>Web.config</a:t>
            </a:r>
            <a:r>
              <a:rPr lang="en-US" dirty="0"/>
              <a:t> transformation files for generating resultant </a:t>
            </a:r>
            <a:r>
              <a:rPr lang="en-US" dirty="0" err="1"/>
              <a:t>Web.config</a:t>
            </a:r>
            <a:r>
              <a:rPr lang="en-US" dirty="0"/>
              <a:t> files:</a:t>
            </a:r>
          </a:p>
          <a:p>
            <a:pPr lvl="1"/>
            <a:r>
              <a:rPr lang="en-US" dirty="0" err="1"/>
              <a:t>Web.release.config</a:t>
            </a:r>
            <a:endParaRPr lang="en-US" dirty="0"/>
          </a:p>
          <a:p>
            <a:pPr lvl="1"/>
            <a:r>
              <a:rPr lang="en-US" dirty="0" err="1"/>
              <a:t>Web.debug.config</a:t>
            </a:r>
            <a:endParaRPr lang="en-US" dirty="0"/>
          </a:p>
          <a:p>
            <a:endParaRPr lang="en-US" dirty="0"/>
          </a:p>
          <a:p>
            <a:r>
              <a:rPr lang="en-US" dirty="0"/>
              <a:t>Modify the </a:t>
            </a:r>
            <a:r>
              <a:rPr lang="en-US" dirty="0" err="1"/>
              <a:t>Web.config</a:t>
            </a:r>
            <a:r>
              <a:rPr lang="en-US" dirty="0"/>
              <a:t> file by using the </a:t>
            </a:r>
            <a:r>
              <a:rPr lang="en-US" b="1" dirty="0"/>
              <a:t>debug</a:t>
            </a:r>
            <a:r>
              <a:rPr lang="en-US" dirty="0"/>
              <a:t>, </a:t>
            </a:r>
            <a:r>
              <a:rPr lang="en-US" b="1" dirty="0" err="1"/>
              <a:t>xdt:Transform</a:t>
            </a:r>
            <a:r>
              <a:rPr lang="en-US" dirty="0"/>
              <a:t>, and </a:t>
            </a:r>
            <a:r>
              <a:rPr lang="en-US" b="1" dirty="0"/>
              <a:t>Insert</a:t>
            </a:r>
            <a:r>
              <a:rPr lang="en-US" dirty="0"/>
              <a:t> attributes</a:t>
            </a:r>
          </a:p>
          <a:p>
            <a:pPr marL="0" indent="0">
              <a:buNone/>
            </a:pPr>
            <a:endParaRPr lang="en-US" sz="1800" dirty="0">
              <a:latin typeface="Courier New" panose="02070309020205020404" pitchFamily="49" charset="0"/>
              <a:cs typeface="Courier New" panose="02070309020205020404" pitchFamily="49"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Bin Deploy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a:t>Characteristics of the Bin Deploy feature:</a:t>
            </a:r>
          </a:p>
          <a:p>
            <a:pPr lvl="0"/>
            <a:r>
              <a:rPr lang="en-US" dirty="0"/>
              <a:t>It allows developers to copy all depending .NET assembly files into a folder within the deployed web application</a:t>
            </a:r>
          </a:p>
          <a:p>
            <a:pPr lvl="0"/>
            <a:r>
              <a:rPr lang="en-US" dirty="0"/>
              <a:t>The _</a:t>
            </a:r>
            <a:r>
              <a:rPr lang="en-US" dirty="0" err="1"/>
              <a:t>bin_deployableAssemblies</a:t>
            </a:r>
            <a:r>
              <a:rPr lang="en-US" dirty="0"/>
              <a:t> folder includes the following libraries:</a:t>
            </a:r>
          </a:p>
          <a:p>
            <a:pPr lvl="3"/>
            <a:r>
              <a:rPr lang="en-US" dirty="0" err="1"/>
              <a:t>Microsoft.Web.Infrastructure</a:t>
            </a:r>
            <a:endParaRPr lang="en-US" dirty="0"/>
          </a:p>
          <a:p>
            <a:pPr lvl="3"/>
            <a:r>
              <a:rPr lang="en-US" dirty="0" err="1"/>
              <a:t>System.Web.Helpers</a:t>
            </a:r>
            <a:endParaRPr lang="en-US" dirty="0"/>
          </a:p>
          <a:p>
            <a:pPr lvl="3"/>
            <a:r>
              <a:rPr lang="en-US" dirty="0" err="1"/>
              <a:t>System.Web.Mvc</a:t>
            </a:r>
            <a:endParaRPr lang="en-US" dirty="0"/>
          </a:p>
          <a:p>
            <a:pPr lvl="3"/>
            <a:r>
              <a:rPr lang="en-US" dirty="0" err="1"/>
              <a:t>System.Web.Razor</a:t>
            </a:r>
            <a:endParaRPr lang="en-US" dirty="0"/>
          </a:p>
          <a:p>
            <a:pPr lvl="3"/>
            <a:r>
              <a:rPr lang="en-US" dirty="0" err="1"/>
              <a:t>System.Web.WebPages</a:t>
            </a:r>
            <a:endParaRPr lang="en-US" dirty="0"/>
          </a:p>
          <a:p>
            <a:pPr lvl="3"/>
            <a:r>
              <a:rPr lang="en-US" dirty="0" err="1"/>
              <a:t>System.Web.WebPages.Deployment</a:t>
            </a:r>
            <a:endParaRPr lang="en-US" dirty="0"/>
          </a:p>
          <a:p>
            <a:pPr lvl="3"/>
            <a:r>
              <a:rPr lang="en-US" dirty="0" err="1"/>
              <a:t>System.Web.WebPages.Razor</a:t>
            </a:r>
            <a:endParaRPr lang="en-US"/>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Visual Studio 2012 Deployment Tools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The Publish feature:</a:t>
            </a:r>
          </a:p>
          <a:p>
            <a:endParaRPr lang="en-US" dirty="0"/>
          </a:p>
          <a:p>
            <a:r>
              <a:rPr lang="en-US" dirty="0"/>
              <a:t>Generates a copy of the web application, when the application is ready for deployment in the production environment </a:t>
            </a:r>
          </a:p>
          <a:p>
            <a:endParaRPr lang="en-US" dirty="0"/>
          </a:p>
          <a:p>
            <a:r>
              <a:rPr lang="en-US" dirty="0"/>
              <a:t>Provides three methods to deploy the application</a:t>
            </a:r>
          </a:p>
          <a:p>
            <a:pPr lvl="1"/>
            <a:r>
              <a:rPr lang="en-US" dirty="0"/>
              <a:t>File Share</a:t>
            </a:r>
          </a:p>
          <a:p>
            <a:pPr lvl="1"/>
            <a:r>
              <a:rPr lang="en-US" dirty="0"/>
              <a:t>FTP</a:t>
            </a:r>
          </a:p>
          <a:p>
            <a:pPr lvl="1"/>
            <a:r>
              <a:rPr lang="en-US"/>
              <a:t>Web Deploy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b897aaa-044f-4229-93c1-8a46f3946e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Deploy a Website to Windows Azure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In this demonstration, you will see how to:</a:t>
            </a:r>
          </a:p>
          <a:p>
            <a:pPr marL="746125" lvl="1" indent="-457200">
              <a:buFont typeface="+mj-lt"/>
              <a:buAutoNum type="arabicPeriod"/>
            </a:pPr>
            <a:r>
              <a:rPr lang="en-US" dirty="0"/>
              <a:t>Obtain a publish profile for a website from Windows Azure</a:t>
            </a:r>
          </a:p>
          <a:p>
            <a:pPr marL="746125" lvl="1" indent="-457200">
              <a:buFont typeface="+mj-lt"/>
              <a:buAutoNum type="arabicPeriod"/>
            </a:pPr>
            <a:r>
              <a:rPr lang="en-US" dirty="0"/>
              <a:t>Use the Publish wizard in Visual Studio to publish a website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Deploying ASP.NET MVC Web Applications</a:t>
            </a:r>
          </a:p>
        </p:txBody>
      </p:sp>
      <p:sp>
        <p:nvSpPr>
          <p:cNvPr id="3" name="Text Placeholder 2"/>
          <p:cNvSpPr>
            <a:spLocks noGrp="1"/>
          </p:cNvSpPr>
          <p:nvPr>
            <p:ph type="body" idx="1"/>
          </p:nvPr>
        </p:nvSpPr>
        <p:spPr/>
        <p:txBody>
          <a:bodyPr/>
          <a:lstStyle/>
          <a:p>
            <a:r>
              <a:rPr lang="en-US" dirty="0"/>
              <a:t>Exercise 1: Deploying a Web Application to Windows Azure
Exercise 2: Testing the Completed Application</a:t>
            </a: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a:latin typeface="Segoe UI"/>
              </a:rPr>
              <a:t>Estimated Time: 45 minutes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7" y="1021214"/>
            <a:ext cx="8119156" cy="2569934"/>
          </a:xfrm>
          <a:prstGeom prst="rect">
            <a:avLst/>
          </a:prstGeom>
          <a:noFill/>
        </p:spPr>
        <p:txBody>
          <a:bodyPr vert="horz" wrap="square" rtlCol="0">
            <a:spAutoFit/>
          </a:bodyPr>
          <a:lstStyle/>
          <a:p>
            <a:pPr>
              <a:lnSpc>
                <a:spcPct val="115000"/>
              </a:lnSpc>
              <a:spcAft>
                <a:spcPts val="1000"/>
              </a:spcAft>
            </a:pPr>
            <a:r>
              <a:rPr lang="en-US" sz="2800" dirty="0">
                <a:latin typeface="Segoe UI"/>
                <a:ea typeface="Arial Unicode MS"/>
                <a:cs typeface="Times New Roman"/>
              </a:rPr>
              <a:t>You have completed the development and testing of the photo sharing application. Your managers and senior developers have signed off the project, and have requested you to deploy the application to the Adventure Works Windows Azure account.</a:t>
            </a:r>
            <a:endParaRPr lang="en-US" sz="2800" dirty="0">
              <a:latin typeface="Segoe UI"/>
              <a:ea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Why is it unnecessary to use bin deployment in this lab?
In the labs for this course, you used the same Windows Azure SQL Database for both development and production. If you wanted to use separate databases for development and production, but did not want to reconfigure the web application every time you deployed to the development and production web servers, how would you configure the web application?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dirty="0"/>
              <a:t>Deploying a Web Application
Deploying an ASP.NET MVC Web Application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a:t>Review Question(s)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Course Evaluation</a:t>
            </a:r>
            <a:endParaRPr lang="en-US" sz="1400" b="1" dirty="0">
              <a:solidFill>
                <a:srgbClr val="FF0000"/>
              </a:solidFill>
            </a:endParaRPr>
          </a:p>
        </p:txBody>
      </p:sp>
      <p:grpSp>
        <p:nvGrpSpPr>
          <p:cNvPr id="2" name="Group 3"/>
          <p:cNvGrpSpPr>
            <a:grpSpLocks/>
          </p:cNvGrpSpPr>
          <p:nvPr/>
        </p:nvGrpSpPr>
        <p:grpSpPr bwMode="auto">
          <a:xfrm>
            <a:off x="2560638" y="2154238"/>
            <a:ext cx="3641725" cy="3094037"/>
            <a:chOff x="1613" y="1357"/>
            <a:chExt cx="2294" cy="1949"/>
          </a:xfrm>
          <a:solidFill>
            <a:schemeClr val="accent2">
              <a:lumMod val="20000"/>
              <a:lumOff val="80000"/>
            </a:schemeClr>
          </a:solidFill>
        </p:grpSpPr>
        <p:sp>
          <p:nvSpPr>
            <p:cNvPr id="800772" name="AutoShape 4"/>
            <p:cNvSpPr>
              <a:spLocks noChangeArrowheads="1"/>
            </p:cNvSpPr>
            <p:nvPr/>
          </p:nvSpPr>
          <p:spPr bwMode="auto">
            <a:xfrm>
              <a:off x="1613" y="1357"/>
              <a:ext cx="2294" cy="1949"/>
            </a:xfrm>
            <a:prstGeom prst="roundRect">
              <a:avLst>
                <a:gd name="adj" fmla="val 4167"/>
              </a:avLst>
            </a:prstGeom>
            <a:grp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90000"/>
                </a:lnSpc>
                <a:buSzPct val="70000"/>
                <a:defRPr/>
              </a:pPr>
              <a:endParaRPr lang="en-US" sz="2200">
                <a:latin typeface="Arial Narrow" pitchFamily="34" charset="0"/>
                <a:cs typeface="+mn-cs"/>
              </a:endParaRPr>
            </a:p>
          </p:txBody>
        </p:sp>
        <p:pic>
          <p:nvPicPr>
            <p:cNvPr id="800773" name="Picture 5" descr="UserWithDesktopComputerAndBook01"/>
            <p:cNvPicPr>
              <a:picLocks noChangeAspect="1" noChangeArrowheads="1"/>
            </p:cNvPicPr>
            <p:nvPr/>
          </p:nvPicPr>
          <p:blipFill>
            <a:blip r:embed="rId3" cstate="print"/>
            <a:srcRect/>
            <a:stretch>
              <a:fillRect/>
            </a:stretch>
          </p:blipFill>
          <p:spPr bwMode="auto">
            <a:xfrm>
              <a:off x="2001" y="1787"/>
              <a:ext cx="1173" cy="1372"/>
            </a:xfrm>
            <a:prstGeom prst="rect">
              <a:avLst/>
            </a:prstGeom>
            <a:grpFill/>
          </p:spPr>
        </p:pic>
        <p:pic>
          <p:nvPicPr>
            <p:cNvPr id="800774" name="Picture 6" descr="Document_BoxesWriting01"/>
            <p:cNvPicPr>
              <a:picLocks noChangeAspect="1" noChangeArrowheads="1"/>
            </p:cNvPicPr>
            <p:nvPr/>
          </p:nvPicPr>
          <p:blipFill>
            <a:blip r:embed="rId4" cstate="print"/>
            <a:srcRect/>
            <a:stretch>
              <a:fillRect/>
            </a:stretch>
          </p:blipFill>
          <p:spPr bwMode="auto">
            <a:xfrm>
              <a:off x="2885" y="1631"/>
              <a:ext cx="446" cy="727"/>
            </a:xfrm>
            <a:prstGeom prst="rect">
              <a:avLst/>
            </a:prstGeom>
            <a:grpFill/>
          </p:spPr>
        </p:pic>
        <p:pic>
          <p:nvPicPr>
            <p:cNvPr id="800775" name="Picture 7" descr="Validated01"/>
            <p:cNvPicPr>
              <a:picLocks noChangeAspect="1" noChangeArrowheads="1"/>
            </p:cNvPicPr>
            <p:nvPr/>
          </p:nvPicPr>
          <p:blipFill>
            <a:blip r:embed="rId5" cstate="print"/>
            <a:srcRect/>
            <a:stretch>
              <a:fillRect/>
            </a:stretch>
          </p:blipFill>
          <p:spPr bwMode="auto">
            <a:xfrm>
              <a:off x="3155" y="1506"/>
              <a:ext cx="410" cy="423"/>
            </a:xfrm>
            <a:prstGeom prst="rect">
              <a:avLst/>
            </a:prstGeom>
            <a:grp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Deploying a Web Application</a:t>
            </a:r>
          </a:p>
        </p:txBody>
      </p:sp>
      <p:sp>
        <p:nvSpPr>
          <p:cNvPr id="3" name="Text Placeholder 2"/>
          <p:cNvSpPr>
            <a:spLocks noGrp="1"/>
          </p:cNvSpPr>
          <p:nvPr>
            <p:ph type="body" idx="1"/>
          </p:nvPr>
        </p:nvSpPr>
        <p:spPr/>
        <p:txBody>
          <a:bodyPr/>
          <a:lstStyle/>
          <a:p>
            <a:r>
              <a:rPr lang="en-US" dirty="0"/>
              <a:t>ASP.NET MVC Dependencies
Deploying Web Applications to Web Servers
Deploying Web Applications to Multi-Server Farms
Deploying Web Applications on Windows Azure
Demonstration: How to Create a Windows Azure Website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MVC Dependencies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5750" indent="-285750">
              <a:buNone/>
            </a:pPr>
            <a:r>
              <a:rPr lang="en-GB" dirty="0"/>
              <a:t>ASP.NET MVC dependencies include:</a:t>
            </a:r>
          </a:p>
          <a:p>
            <a:pPr marL="285750" indent="-285750"/>
            <a:endParaRPr lang="en-GB" dirty="0"/>
          </a:p>
          <a:p>
            <a:pPr marL="285750" indent="-285750"/>
            <a:r>
              <a:rPr lang="en-US" dirty="0"/>
              <a:t>The ASP.NET Framework 4.0 Common Language Runtime (CLR)</a:t>
            </a:r>
          </a:p>
          <a:p>
            <a:pPr marL="285750" indent="-285750"/>
            <a:r>
              <a:rPr lang="en-US" dirty="0"/>
              <a:t>The MVC runtime</a:t>
            </a:r>
          </a:p>
          <a:p>
            <a:pPr marL="285750" indent="-285750"/>
            <a:r>
              <a:rPr lang="en-US" dirty="0"/>
              <a:t>A Database server</a:t>
            </a:r>
          </a:p>
          <a:p>
            <a:pPr marL="285750" indent="-285750"/>
            <a:r>
              <a:rPr lang="en-US" dirty="0"/>
              <a:t>Entity Framework</a:t>
            </a:r>
          </a:p>
          <a:p>
            <a:pPr marL="285750" indent="-285750"/>
            <a:r>
              <a:rPr lang="en-US" dirty="0"/>
              <a:t>Membership Providers</a:t>
            </a:r>
            <a:endParaRPr lang="en-GB"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Deploying Web Applications to Web Servers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a:t>To deploy an application on a single server farm:</a:t>
            </a:r>
          </a:p>
          <a:p>
            <a:pPr lvl="0"/>
            <a:endParaRPr lang="en-US" dirty="0"/>
          </a:p>
          <a:p>
            <a:pPr lvl="0"/>
            <a:r>
              <a:rPr lang="en-US" dirty="0"/>
              <a:t>Set up the web application in IIS</a:t>
            </a:r>
          </a:p>
          <a:p>
            <a:pPr lvl="0"/>
            <a:endParaRPr lang="en-US" dirty="0"/>
          </a:p>
          <a:p>
            <a:pPr lvl="0"/>
            <a:r>
              <a:rPr lang="en-US" dirty="0"/>
              <a:t>Configure application pools</a:t>
            </a:r>
          </a:p>
          <a:p>
            <a:pPr lvl="1"/>
            <a:r>
              <a:rPr lang="en-US" dirty="0"/>
              <a:t>You can run many applications in the same application pool</a:t>
            </a:r>
          </a:p>
          <a:p>
            <a:pPr lvl="1"/>
            <a:r>
              <a:rPr lang="en-US" dirty="0"/>
              <a:t>You can install an application in a specific isolated application pool</a:t>
            </a:r>
          </a:p>
          <a:p>
            <a:pPr lvl="1"/>
            <a:endParaRPr lang="en-US" dirty="0"/>
          </a:p>
          <a:p>
            <a:pPr lvl="0"/>
            <a:r>
              <a:rPr lang="en-US" dirty="0"/>
              <a:t>Copy the web application files to IIS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Deploying Web Applications to Multi-Server Farms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dirty="0"/>
              <a:t>Characteristics of deploying applications to multi-server farms:</a:t>
            </a:r>
          </a:p>
          <a:p>
            <a:pPr lvl="2"/>
            <a:r>
              <a:rPr lang="en-US" dirty="0"/>
              <a:t>Multi-server web farms help increase performance, resilience, and reliability</a:t>
            </a:r>
          </a:p>
          <a:p>
            <a:pPr lvl="2"/>
            <a:r>
              <a:rPr lang="en-US" dirty="0"/>
              <a:t>It has greater capacity than a single server farm</a:t>
            </a:r>
          </a:p>
          <a:p>
            <a:pPr lvl="0"/>
            <a:endParaRPr lang="en-US" dirty="0"/>
          </a:p>
          <a:p>
            <a:pPr marL="0" indent="0">
              <a:buNone/>
            </a:pPr>
            <a:r>
              <a:rPr lang="en-US" dirty="0"/>
              <a:t>To deploy your web application to a multi-server farm:</a:t>
            </a:r>
          </a:p>
          <a:p>
            <a:pPr marL="1136650" lvl="2" indent="-457200">
              <a:buFont typeface="+mj-lt"/>
              <a:buAutoNum type="arabicPeriod"/>
            </a:pPr>
            <a:r>
              <a:rPr lang="en-US" dirty="0"/>
              <a:t>Create IIS applications and application pools on each server</a:t>
            </a:r>
          </a:p>
          <a:p>
            <a:pPr marL="1136650" lvl="2" indent="-457200">
              <a:buFont typeface="+mj-lt"/>
              <a:buAutoNum type="arabicPeriod"/>
            </a:pPr>
            <a:r>
              <a:rPr lang="en-US" dirty="0"/>
              <a:t>Create a matching IIS configuration on each server</a:t>
            </a:r>
          </a:p>
          <a:p>
            <a:pPr marL="1136650" lvl="2" indent="-457200">
              <a:buFont typeface="+mj-lt"/>
              <a:buAutoNum type="arabicPeriod"/>
            </a:pPr>
            <a:r>
              <a:rPr lang="en-US" dirty="0"/>
              <a:t>Use external hosted session state or session affinity</a:t>
            </a:r>
          </a:p>
          <a:p>
            <a:pPr marL="1136650" lvl="2" indent="-457200">
              <a:buFont typeface="+mj-lt"/>
              <a:buAutoNum type="arabicPeriod"/>
            </a:pPr>
            <a:r>
              <a:rPr lang="en-US" dirty="0"/>
              <a:t>Configure the </a:t>
            </a:r>
            <a:r>
              <a:rPr lang="en-US" b="1" dirty="0" err="1"/>
              <a:t>machineKey</a:t>
            </a:r>
            <a:r>
              <a:rPr lang="en-US" dirty="0"/>
              <a:t> element in the </a:t>
            </a:r>
            <a:r>
              <a:rPr lang="en-US" dirty="0" err="1"/>
              <a:t>Web.config</a:t>
            </a:r>
            <a:r>
              <a:rPr lang="en-US" dirty="0"/>
              <a:t> file</a:t>
            </a:r>
          </a:p>
          <a:p>
            <a:pPr lvl="0"/>
            <a:endParaRPr lang="en-US" sz="2400"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c70777a-e0ab-4437-be4e-6445c1e90e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Deploying Web Applications on Windows Azure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None/>
            </a:pPr>
            <a:r>
              <a:rPr lang="en-US" dirty="0"/>
              <a:t>To deploy an application on Windows Azure:</a:t>
            </a:r>
          </a:p>
          <a:p>
            <a:pPr marL="514350" lvl="0" indent="-514350">
              <a:buNone/>
            </a:pPr>
            <a:endParaRPr lang="en-US" dirty="0"/>
          </a:p>
          <a:p>
            <a:pPr marL="514350" lvl="0" indent="-514350">
              <a:buFont typeface="+mj-lt"/>
              <a:buAutoNum type="arabicPeriod"/>
            </a:pPr>
            <a:r>
              <a:rPr lang="en-US" dirty="0"/>
              <a:t>Create a new web application in the Windows Azure management portal</a:t>
            </a:r>
            <a:endParaRPr lang="en-GB" dirty="0"/>
          </a:p>
          <a:p>
            <a:pPr marL="514350" lvl="0" indent="-514350">
              <a:buFont typeface="+mj-lt"/>
              <a:buAutoNum type="arabicPeriod"/>
            </a:pPr>
            <a:r>
              <a:rPr lang="en-US" dirty="0"/>
              <a:t>Download a publishing profile</a:t>
            </a:r>
            <a:endParaRPr lang="en-GB" dirty="0"/>
          </a:p>
          <a:p>
            <a:pPr marL="514350" lvl="0" indent="-514350">
              <a:buFont typeface="+mj-lt"/>
              <a:buAutoNum type="arabicPeriod"/>
            </a:pPr>
            <a:r>
              <a:rPr lang="en-US"/>
              <a:t>Start </a:t>
            </a:r>
            <a:r>
              <a:rPr lang="en-US" dirty="0"/>
              <a:t>the Publish wizard and import the publishing profile</a:t>
            </a:r>
            <a:endParaRPr lang="en-GB" dirty="0"/>
          </a:p>
          <a:p>
            <a:pPr marL="514350" lvl="0" indent="-514350">
              <a:buFont typeface="+mj-lt"/>
              <a:buAutoNum type="arabicPeriod"/>
            </a:pPr>
            <a:r>
              <a:rPr lang="en-US" dirty="0"/>
              <a:t>Configure connection strings</a:t>
            </a:r>
            <a:endParaRPr lang="en-GB" dirty="0"/>
          </a:p>
          <a:p>
            <a:pPr marL="514350" lvl="0" indent="-514350">
              <a:buFont typeface="+mj-lt"/>
              <a:buAutoNum type="arabicPeriod"/>
            </a:pPr>
            <a:r>
              <a:rPr lang="en-US" dirty="0"/>
              <a:t>Observe that Microsoft Visual Studio publishes the web application on Windows Azure</a:t>
            </a:r>
            <a:endParaRPr lang="en-GB" dirty="0"/>
          </a:p>
          <a:p>
            <a:pPr lvl="0"/>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86c5478f-b5b2-42ce-b1f7-7fe82bc958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Create a Windows Azure Website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In this demonstration, you will see how to:</a:t>
            </a:r>
          </a:p>
          <a:p>
            <a:pPr marL="746125" lvl="1" indent="-457200">
              <a:buFont typeface="+mj-lt"/>
              <a:buAutoNum type="arabicPeriod"/>
            </a:pPr>
            <a:r>
              <a:rPr lang="en-US" dirty="0"/>
              <a:t>Create a new empty website in Windows Azure</a:t>
            </a:r>
          </a:p>
          <a:p>
            <a:pPr marL="746125" lvl="1" indent="-457200">
              <a:buFont typeface="+mj-lt"/>
              <a:buAutoNum type="arabicPeriod"/>
            </a:pPr>
            <a:r>
              <a:rPr lang="en-US" dirty="0"/>
              <a:t>Create a new empty database, associated with a website, in Windows Azure SQL Database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146</TotalTime>
  <Words>3144</Words>
  <Application>Microsoft Office PowerPoint</Application>
  <PresentationFormat>Skærmshow (4:3)</PresentationFormat>
  <Paragraphs>269</Paragraphs>
  <Slides>21</Slides>
  <Notes>21</Notes>
  <HiddenSlides>3</HiddenSlides>
  <MMClips>0</MMClips>
  <ScaleCrop>false</ScaleCrop>
  <HeadingPairs>
    <vt:vector size="6" baseType="variant">
      <vt:variant>
        <vt:lpstr>Benyttede skrifttyper</vt:lpstr>
      </vt:variant>
      <vt:variant>
        <vt:i4>11</vt:i4>
      </vt:variant>
      <vt:variant>
        <vt:lpstr>Tema</vt:lpstr>
      </vt:variant>
      <vt:variant>
        <vt:i4>1</vt:i4>
      </vt:variant>
      <vt:variant>
        <vt:lpstr>Slidetitler</vt:lpstr>
      </vt:variant>
      <vt:variant>
        <vt:i4>21</vt:i4>
      </vt:variant>
    </vt:vector>
  </HeadingPairs>
  <TitlesOfParts>
    <vt:vector size="33" baseType="lpstr">
      <vt:lpstr>Segoe UI</vt:lpstr>
      <vt:lpstr>Times New Roman</vt:lpstr>
      <vt:lpstr>Segoe Light</vt:lpstr>
      <vt:lpstr>굴림</vt:lpstr>
      <vt:lpstr>Arial Unicode MS</vt:lpstr>
      <vt:lpstr>Arial Narrow</vt:lpstr>
      <vt:lpstr>Courier New</vt:lpstr>
      <vt:lpstr>Wingdings</vt:lpstr>
      <vt:lpstr>Verdana</vt:lpstr>
      <vt:lpstr>Arial</vt:lpstr>
      <vt:lpstr>Calibri</vt:lpstr>
      <vt:lpstr>Itucation_master_MS</vt:lpstr>
      <vt:lpstr>Module16</vt:lpstr>
      <vt:lpstr>Module Overview</vt:lpstr>
      <vt:lpstr>Lesson 1: Deploying a Web Application</vt:lpstr>
      <vt:lpstr>ASP.NET MVC Dependencies</vt:lpstr>
      <vt:lpstr>Deploying Web Applications to Web Servers</vt:lpstr>
      <vt:lpstr>Deploying Web Applications to Multi-Server Farms</vt:lpstr>
      <vt:lpstr>Deploying Web Applications on Windows Azure</vt:lpstr>
      <vt:lpstr>Demonstration: How to Create a Windows Azure Website</vt:lpstr>
      <vt:lpstr>PowerPoint-præsentation</vt:lpstr>
      <vt:lpstr>Lesson 2: Deploying an ASP.NET MVC Web Application</vt:lpstr>
      <vt:lpstr>Reviewing Configuration for Production</vt:lpstr>
      <vt:lpstr>Using Bin Deploy</vt:lpstr>
      <vt:lpstr>Using Visual Studio 2012 Deployment Tools</vt:lpstr>
      <vt:lpstr>Demonstration: How to Deploy a Website to Windows Azure</vt:lpstr>
      <vt:lpstr>PowerPoint-præsentation</vt:lpstr>
      <vt:lpstr>PowerPoint-præsentation</vt:lpstr>
      <vt:lpstr>Lab: Deploying ASP.NET MVC Web Applications</vt:lpstr>
      <vt:lpstr>Lab Scenario</vt:lpstr>
      <vt:lpstr>Lab Review</vt:lpstr>
      <vt:lpstr>Module Review and Takeaways</vt:lpstr>
      <vt:lpstr>Course Evaluation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Module16</dc:title>
  <dc:creator>karthi</dc:creator>
  <cp:lastModifiedBy>Jens Lindhardt</cp:lastModifiedBy>
  <cp:revision>9</cp:revision>
  <dcterms:created xsi:type="dcterms:W3CDTF">2013-05-30T12:01:29Z</dcterms:created>
  <dcterms:modified xsi:type="dcterms:W3CDTF">2017-09-20T09:04:17Z</dcterms:modified>
</cp:coreProperties>
</file>