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3"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75" r:id="rId12"/>
    <p:sldId id="276" r:id="rId13"/>
    <p:sldId id="277" r:id="rId14"/>
    <p:sldId id="266" r:id="rId15"/>
    <p:sldId id="267" r:id="rId16"/>
    <p:sldId id="268" r:id="rId17"/>
    <p:sldId id="269" r:id="rId18"/>
    <p:sldId id="270" r:id="rId19"/>
    <p:sldId id="274" r:id="rId20"/>
    <p:sldId id="271" r:id="rId21"/>
    <p:sldId id="272" r:id="rId22"/>
    <p:sldId id="273" r:id="rId23"/>
  </p:sldIdLst>
  <p:sldSz cx="9144000" cy="6858000" type="screen4x3"/>
  <p:notesSz cx="6858000" cy="9144000"/>
  <p:embeddedFontLst>
    <p:embeddedFont>
      <p:font typeface="Segoe UI" panose="020B0502040204020203" pitchFamily="34" charset="0"/>
      <p:regular r:id="rId25"/>
      <p:bold r:id="rId26"/>
      <p:italic r:id="rId27"/>
      <p:boldItalic r:id="rId28"/>
    </p:embeddedFont>
    <p:embeddedFont>
      <p:font typeface="Arial Unicode MS" panose="020B0604020202020204" pitchFamily="34" charset="-128"/>
      <p:regular r:id="rId29"/>
    </p:embeddedFont>
    <p:embeddedFont>
      <p:font typeface="Calibri" panose="020F0502020204030204" pitchFamily="34" charset="0"/>
      <p:regular r:id="rId30"/>
      <p:bold r:id="rId31"/>
      <p:italic r:id="rId32"/>
      <p:boldItalic r:id="rId33"/>
    </p:embeddedFont>
    <p:embeddedFont>
      <p:font typeface="Verdana" panose="020B0604030504040204" pitchFamily="34" charset="0"/>
      <p:regular r:id="rId34"/>
      <p:bold r:id="rId35"/>
      <p:italic r:id="rId36"/>
      <p:boldItalic r:id="rId37"/>
    </p:embeddedFont>
    <p:embeddedFont>
      <p:font typeface="Segoe Light" panose="020B0604020202020204" charset="0"/>
      <p:regular r:id="rId38"/>
      <p:italic r:id="rId39"/>
    </p:embeddedFont>
  </p:embeddedFontLst>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619" autoAdjust="0"/>
  </p:normalViewPr>
  <p:slideViewPr>
    <p:cSldViewPr>
      <p:cViewPr varScale="1">
        <p:scale>
          <a:sx n="38" d="100"/>
          <a:sy n="38" d="100"/>
        </p:scale>
        <p:origin x="1284" y="216"/>
      </p:cViewPr>
      <p:guideLst>
        <p:guide orient="horz" pos="2160"/>
        <p:guide pos="2880"/>
      </p:guideLst>
    </p:cSldViewPr>
  </p:slideViewPr>
  <p:notesTextViewPr>
    <p:cViewPr>
      <p:scale>
        <a:sx n="75" d="100"/>
        <a:sy n="75" d="100"/>
      </p:scale>
      <p:origin x="0" y="0"/>
    </p:cViewPr>
  </p:notesTextViewPr>
  <p:notesViewPr>
    <p:cSldViewPr>
      <p:cViewPr varScale="1">
        <p:scale>
          <a:sx n="79" d="100"/>
          <a:sy n="79" d="100"/>
        </p:scale>
        <p:origin x="-19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DCB8FA-87ED-4070-8305-1F46E48032B7}" type="datetimeFigureOut">
              <a:rPr lang="en-US" smtClean="0"/>
              <a:pPr/>
              <a:t>3/31/2015</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0CB882-8672-4F4D-B533-3A22FE3B9F5F}" type="slidenum">
              <a:rPr lang="en-US" smtClean="0"/>
              <a:pPr/>
              <a:t>‹#›</a:t>
            </a:fld>
            <a:endParaRPr lang="en-US"/>
          </a:p>
        </p:txBody>
      </p:sp>
    </p:spTree>
    <p:extLst>
      <p:ext uri="{BB962C8B-B14F-4D97-AF65-F5344CB8AC3E}">
        <p14:creationId xmlns:p14="http://schemas.microsoft.com/office/powerpoint/2010/main" val="1572942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json.codeplex.com/"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go.microsoft.com/fwlink/?LinkID=288993&amp;clcid=0x422"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60CB882-8672-4F4D-B533-3A22FE3B9F5F}"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4268477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000" b="1" dirty="0" smtClean="0">
                <a:latin typeface="Arial" pitchFamily="34" charset="0"/>
                <a:ea typeface="Calibri"/>
                <a:cs typeface="Arial" pitchFamily="34" charset="0"/>
              </a:rPr>
              <a:t>Preparation Steps</a:t>
            </a:r>
            <a:endParaRPr lang="en-US" sz="1000" dirty="0" smtClean="0">
              <a:latin typeface="Arial" pitchFamily="34" charset="0"/>
              <a:ea typeface="Calibri"/>
              <a:cs typeface="Arial" pitchFamily="34" charset="0"/>
            </a:endParaRPr>
          </a:p>
          <a:p>
            <a:pPr marL="228600" lvl="0" indent="-228600">
              <a:lnSpc>
                <a:spcPct val="150000"/>
              </a:lnSpc>
              <a:buFont typeface="+mj-lt"/>
              <a:buAutoNum type="arabicPeriod"/>
            </a:pPr>
            <a:r>
              <a:rPr lang="en-US" sz="1000" kern="1200" dirty="0" smtClean="0">
                <a:solidFill>
                  <a:schemeClr val="tx1"/>
                </a:solidFill>
                <a:latin typeface="Arial" pitchFamily="34" charset="0"/>
                <a:ea typeface="+mn-ea"/>
                <a:cs typeface="Arial" pitchFamily="34" charset="0"/>
              </a:rPr>
              <a:t>Log on to the virtual machine, </a:t>
            </a:r>
            <a:r>
              <a:rPr lang="en-US" sz="1000" b="1" kern="1200" dirty="0" smtClean="0">
                <a:solidFill>
                  <a:schemeClr val="tx1"/>
                </a:solidFill>
                <a:latin typeface="Arial" pitchFamily="34" charset="0"/>
                <a:ea typeface="+mn-ea"/>
                <a:cs typeface="Arial" pitchFamily="34" charset="0"/>
              </a:rPr>
              <a:t>20486B-SEA-DEV11</a:t>
            </a:r>
            <a:r>
              <a:rPr lang="en-US" sz="1000" kern="1200" dirty="0" smtClean="0">
                <a:solidFill>
                  <a:schemeClr val="tx1"/>
                </a:solidFill>
                <a:latin typeface="Arial" pitchFamily="34" charset="0"/>
                <a:ea typeface="+mn-ea"/>
                <a:cs typeface="Arial" pitchFamily="34" charset="0"/>
              </a:rPr>
              <a:t>, with the user name, </a:t>
            </a:r>
            <a:r>
              <a:rPr lang="en-US" sz="1000" b="1" kern="1200" dirty="0" smtClean="0">
                <a:solidFill>
                  <a:schemeClr val="tx1"/>
                </a:solidFill>
                <a:latin typeface="Arial" pitchFamily="34" charset="0"/>
                <a:ea typeface="+mn-ea"/>
                <a:cs typeface="Arial" pitchFamily="34" charset="0"/>
              </a:rPr>
              <a:t>admin</a:t>
            </a:r>
            <a:r>
              <a:rPr lang="en-US" sz="1000" kern="1200" dirty="0" smtClean="0">
                <a:solidFill>
                  <a:schemeClr val="tx1"/>
                </a:solidFill>
                <a:latin typeface="Arial" pitchFamily="34" charset="0"/>
                <a:ea typeface="+mn-ea"/>
                <a:cs typeface="Arial" pitchFamily="34" charset="0"/>
              </a:rPr>
              <a:t>, and the password, </a:t>
            </a:r>
            <a:r>
              <a:rPr lang="en-US" sz="1000" b="1" kern="1200" dirty="0" smtClean="0">
                <a:solidFill>
                  <a:schemeClr val="tx1"/>
                </a:solidFill>
                <a:latin typeface="Arial" pitchFamily="34" charset="0"/>
                <a:ea typeface="+mn-ea"/>
                <a:cs typeface="Arial" pitchFamily="34" charset="0"/>
              </a:rPr>
              <a:t>Pa$$w0rd</a:t>
            </a:r>
            <a:r>
              <a:rPr lang="en-US" sz="1000" kern="1200" dirty="0" smtClean="0">
                <a:solidFill>
                  <a:schemeClr val="tx1"/>
                </a:solidFill>
                <a:latin typeface="Arial" pitchFamily="34" charset="0"/>
                <a:ea typeface="+mn-ea"/>
                <a:cs typeface="Arial" pitchFamily="34" charset="0"/>
              </a:rPr>
              <a:t>. </a:t>
            </a:r>
          </a:p>
          <a:p>
            <a:pPr marL="228600" lvl="0" indent="-228600">
              <a:lnSpc>
                <a:spcPct val="150000"/>
              </a:lnSpc>
              <a:buFont typeface="+mj-lt"/>
              <a:buAutoNum type="arabicPeriod"/>
            </a:pPr>
            <a:r>
              <a:rPr lang="en-US" sz="1000" kern="1200" dirty="0" smtClean="0">
                <a:solidFill>
                  <a:schemeClr val="tx1"/>
                </a:solidFill>
                <a:latin typeface="Arial" pitchFamily="34" charset="0"/>
                <a:ea typeface="+mn-ea"/>
                <a:cs typeface="Arial" pitchFamily="34" charset="0"/>
              </a:rPr>
              <a:t>Start </a:t>
            </a:r>
            <a:r>
              <a:rPr lang="en-US" sz="1000" b="1" kern="1200" dirty="0" smtClean="0">
                <a:solidFill>
                  <a:schemeClr val="tx1"/>
                </a:solidFill>
                <a:latin typeface="Arial" pitchFamily="34" charset="0"/>
                <a:ea typeface="+mn-ea"/>
                <a:cs typeface="Arial" pitchFamily="34" charset="0"/>
              </a:rPr>
              <a:t>File Explorer</a:t>
            </a:r>
            <a:r>
              <a:rPr lang="en-US" sz="1000" kern="1200" dirty="0" smtClean="0">
                <a:solidFill>
                  <a:schemeClr val="tx1"/>
                </a:solidFill>
                <a:latin typeface="Arial" pitchFamily="34" charset="0"/>
                <a:ea typeface="+mn-ea"/>
                <a:cs typeface="Arial" pitchFamily="34" charset="0"/>
              </a:rPr>
              <a:t>.</a:t>
            </a:r>
          </a:p>
          <a:p>
            <a:pPr marL="228600" lvl="0" indent="-228600">
              <a:lnSpc>
                <a:spcPct val="150000"/>
              </a:lnSpc>
              <a:buFont typeface="+mj-lt"/>
              <a:buAutoNum type="arabicPeriod"/>
            </a:pPr>
            <a:r>
              <a:rPr lang="en-US" sz="1000" kern="1200" dirty="0" smtClean="0">
                <a:solidFill>
                  <a:schemeClr val="tx1"/>
                </a:solidFill>
                <a:latin typeface="Arial" pitchFamily="34" charset="0"/>
                <a:ea typeface="+mn-ea"/>
                <a:cs typeface="Arial" pitchFamily="34" charset="0"/>
              </a:rPr>
              <a:t>Navigate to </a:t>
            </a:r>
            <a:r>
              <a:rPr lang="en-US" sz="1000" b="1" kern="1200" dirty="0" err="1" smtClean="0">
                <a:solidFill>
                  <a:schemeClr val="tx1"/>
                </a:solidFill>
                <a:latin typeface="Arial" pitchFamily="34" charset="0"/>
                <a:ea typeface="+mn-ea"/>
                <a:cs typeface="Arial" pitchFamily="34" charset="0"/>
              </a:rPr>
              <a:t>Allfiles</a:t>
            </a:r>
            <a:r>
              <a:rPr lang="en-US" sz="1000" b="1" kern="1200" dirty="0" smtClean="0">
                <a:solidFill>
                  <a:schemeClr val="tx1"/>
                </a:solidFill>
                <a:latin typeface="Arial" pitchFamily="34" charset="0"/>
                <a:ea typeface="+mn-ea"/>
                <a:cs typeface="Arial" pitchFamily="34" charset="0"/>
              </a:rPr>
              <a:t> (D):\</a:t>
            </a:r>
            <a:r>
              <a:rPr lang="en-US" sz="1000" b="1" kern="1200" dirty="0" err="1" smtClean="0">
                <a:solidFill>
                  <a:schemeClr val="tx1"/>
                </a:solidFill>
                <a:latin typeface="Arial" pitchFamily="34" charset="0"/>
                <a:ea typeface="+mn-ea"/>
                <a:cs typeface="Arial" pitchFamily="34" charset="0"/>
              </a:rPr>
              <a:t>Democode</a:t>
            </a:r>
            <a:r>
              <a:rPr lang="en-US" sz="1000" b="1" kern="1200" dirty="0" smtClean="0">
                <a:solidFill>
                  <a:schemeClr val="tx1"/>
                </a:solidFill>
                <a:latin typeface="Arial" pitchFamily="34" charset="0"/>
                <a:ea typeface="+mn-ea"/>
                <a:cs typeface="Arial" pitchFamily="34" charset="0"/>
              </a:rPr>
              <a:t>\Mod14\</a:t>
            </a:r>
            <a:r>
              <a:rPr lang="en-US" sz="1000" b="1" kern="1200" dirty="0" err="1" smtClean="0">
                <a:solidFill>
                  <a:schemeClr val="tx1"/>
                </a:solidFill>
                <a:latin typeface="Arial" pitchFamily="34" charset="0"/>
                <a:ea typeface="+mn-ea"/>
                <a:cs typeface="Arial" pitchFamily="34" charset="0"/>
              </a:rPr>
              <a:t>OperasWebSite</a:t>
            </a:r>
            <a:r>
              <a:rPr lang="en-US" sz="1000" kern="1200" dirty="0" smtClean="0">
                <a:solidFill>
                  <a:schemeClr val="tx1"/>
                </a:solidFill>
                <a:latin typeface="Arial" pitchFamily="34" charset="0"/>
                <a:ea typeface="+mn-ea"/>
                <a:cs typeface="Arial" pitchFamily="34" charset="0"/>
              </a:rPr>
              <a:t>.</a:t>
            </a:r>
          </a:p>
          <a:p>
            <a:pPr marL="228600" lvl="0" indent="-228600">
              <a:lnSpc>
                <a:spcPct val="150000"/>
              </a:lnSpc>
              <a:buFont typeface="+mj-lt"/>
              <a:buAutoNum type="arabicPeriod"/>
            </a:pPr>
            <a:r>
              <a:rPr lang="en-US" sz="1000" kern="1200" dirty="0" smtClean="0">
                <a:solidFill>
                  <a:schemeClr val="tx1"/>
                </a:solidFill>
                <a:latin typeface="Arial" pitchFamily="34" charset="0"/>
                <a:ea typeface="+mn-ea"/>
                <a:cs typeface="Arial" pitchFamily="34" charset="0"/>
              </a:rPr>
              <a:t>Double-click </a:t>
            </a:r>
            <a:r>
              <a:rPr lang="en-US" sz="1000" b="1" kern="1200" dirty="0" smtClean="0">
                <a:solidFill>
                  <a:schemeClr val="tx1"/>
                </a:solidFill>
                <a:latin typeface="Arial" pitchFamily="34" charset="0"/>
                <a:ea typeface="+mn-ea"/>
                <a:cs typeface="Arial" pitchFamily="34" charset="0"/>
              </a:rPr>
              <a:t>OperasWebSite.sln</a:t>
            </a:r>
            <a:r>
              <a:rPr lang="en-US" sz="1000" kern="1200" dirty="0" smtClean="0">
                <a:solidFill>
                  <a:schemeClr val="tx1"/>
                </a:solidFill>
                <a:latin typeface="Arial" pitchFamily="34" charset="0"/>
                <a:ea typeface="+mn-ea"/>
                <a:cs typeface="Arial" pitchFamily="34" charset="0"/>
              </a:rPr>
              <a:t>.</a:t>
            </a:r>
          </a:p>
          <a:p>
            <a:pPr marL="228600" lvl="0" indent="-228600">
              <a:lnSpc>
                <a:spcPct val="150000"/>
              </a:lnSpc>
              <a:buFont typeface="+mj-lt"/>
              <a:buAutoNum type="arabicPeriod"/>
            </a:pPr>
            <a:r>
              <a:rPr lang="en-US" sz="1000" kern="1200" dirty="0" smtClean="0">
                <a:solidFill>
                  <a:schemeClr val="tx1"/>
                </a:solidFill>
                <a:latin typeface="Arial" pitchFamily="34" charset="0"/>
                <a:ea typeface="+mn-ea"/>
                <a:cs typeface="Arial" pitchFamily="34" charset="0"/>
              </a:rPr>
              <a:t>Enable the </a:t>
            </a:r>
            <a:r>
              <a:rPr lang="en-US" sz="1000" b="1" kern="1200" dirty="0" smtClean="0">
                <a:solidFill>
                  <a:schemeClr val="tx1"/>
                </a:solidFill>
                <a:latin typeface="Arial" pitchFamily="34" charset="0"/>
                <a:ea typeface="+mn-ea"/>
                <a:cs typeface="Arial" pitchFamily="34" charset="0"/>
              </a:rPr>
              <a:t>Allow </a:t>
            </a:r>
            <a:r>
              <a:rPr lang="en-US" sz="1000" b="1" kern="1200" dirty="0" err="1" smtClean="0">
                <a:solidFill>
                  <a:schemeClr val="tx1"/>
                </a:solidFill>
                <a:latin typeface="Arial" pitchFamily="34" charset="0"/>
                <a:ea typeface="+mn-ea"/>
                <a:cs typeface="Arial" pitchFamily="34" charset="0"/>
              </a:rPr>
              <a:t>NuGet</a:t>
            </a:r>
            <a:r>
              <a:rPr lang="en-US" sz="1000" b="1" kern="1200" dirty="0" smtClean="0">
                <a:solidFill>
                  <a:schemeClr val="tx1"/>
                </a:solidFill>
                <a:latin typeface="Arial" pitchFamily="34" charset="0"/>
                <a:ea typeface="+mn-ea"/>
                <a:cs typeface="Arial" pitchFamily="34" charset="0"/>
              </a:rPr>
              <a:t> to download missing packages during build </a:t>
            </a:r>
            <a:r>
              <a:rPr lang="en-GB" sz="1000" kern="1200" dirty="0" smtClean="0">
                <a:solidFill>
                  <a:schemeClr val="tx1"/>
                </a:solidFill>
                <a:latin typeface="Arial" pitchFamily="34" charset="0"/>
                <a:ea typeface="+mn-ea"/>
                <a:cs typeface="Arial" pitchFamily="34" charset="0"/>
              </a:rPr>
              <a:t>option, by performing the following steps: </a:t>
            </a:r>
            <a:endParaRPr lang="en-US" sz="1000" kern="1200" dirty="0" smtClean="0">
              <a:solidFill>
                <a:schemeClr val="tx1"/>
              </a:solidFill>
              <a:latin typeface="Arial" pitchFamily="34" charset="0"/>
              <a:ea typeface="+mn-ea"/>
              <a:cs typeface="Arial" pitchFamily="34" charset="0"/>
            </a:endParaRPr>
          </a:p>
          <a:p>
            <a:pPr marL="685800" lvl="1" indent="-228600">
              <a:lnSpc>
                <a:spcPct val="150000"/>
              </a:lnSpc>
              <a:buFont typeface="+mj-lt"/>
              <a:buAutoNum type="alphaLcPeriod"/>
            </a:pPr>
            <a:r>
              <a:rPr lang="en-US" sz="1000" kern="1200" dirty="0" smtClean="0">
                <a:solidFill>
                  <a:schemeClr val="tx1"/>
                </a:solidFill>
                <a:latin typeface="Arial" pitchFamily="34" charset="0"/>
                <a:ea typeface="+mn-ea"/>
                <a:cs typeface="Arial" pitchFamily="34" charset="0"/>
              </a:rPr>
              <a:t>On the </a:t>
            </a:r>
            <a:r>
              <a:rPr lang="en-US" sz="1000" b="1" kern="1200" dirty="0" smtClean="0">
                <a:solidFill>
                  <a:schemeClr val="tx1"/>
                </a:solidFill>
                <a:latin typeface="Arial" pitchFamily="34" charset="0"/>
                <a:ea typeface="+mn-ea"/>
                <a:cs typeface="Arial" pitchFamily="34" charset="0"/>
              </a:rPr>
              <a:t>TOOLS</a:t>
            </a:r>
            <a:r>
              <a:rPr lang="en-US" sz="1000" kern="1200" dirty="0" smtClean="0">
                <a:solidFill>
                  <a:schemeClr val="tx1"/>
                </a:solidFill>
                <a:latin typeface="Arial" pitchFamily="34" charset="0"/>
                <a:ea typeface="+mn-ea"/>
                <a:cs typeface="Arial" pitchFamily="34" charset="0"/>
              </a:rPr>
              <a:t> menu of the Microsoft Visual Studio window, click </a:t>
            </a:r>
            <a:r>
              <a:rPr lang="en-US" sz="1000" b="1" kern="1200" dirty="0" smtClean="0">
                <a:solidFill>
                  <a:schemeClr val="tx1"/>
                </a:solidFill>
                <a:latin typeface="Arial" pitchFamily="34" charset="0"/>
                <a:ea typeface="+mn-ea"/>
                <a:cs typeface="Arial" pitchFamily="34" charset="0"/>
              </a:rPr>
              <a:t>Options</a:t>
            </a:r>
            <a:r>
              <a:rPr lang="en-US" sz="1000" kern="1200" dirty="0" smtClean="0">
                <a:solidFill>
                  <a:schemeClr val="tx1"/>
                </a:solidFill>
                <a:latin typeface="Arial" pitchFamily="34" charset="0"/>
                <a:ea typeface="+mn-ea"/>
                <a:cs typeface="Arial" pitchFamily="34" charset="0"/>
              </a:rPr>
              <a:t>. </a:t>
            </a:r>
          </a:p>
          <a:p>
            <a:pPr marL="685800" lvl="1" indent="-228600">
              <a:lnSpc>
                <a:spcPct val="150000"/>
              </a:lnSpc>
              <a:buFont typeface="+mj-lt"/>
              <a:buAutoNum type="alphaLcPeriod"/>
            </a:pPr>
            <a:r>
              <a:rPr lang="en-US" sz="1000" kern="1200" dirty="0" smtClean="0">
                <a:solidFill>
                  <a:schemeClr val="tx1"/>
                </a:solidFill>
                <a:latin typeface="Arial" pitchFamily="34" charset="0"/>
                <a:ea typeface="+mn-ea"/>
                <a:cs typeface="Arial" pitchFamily="34" charset="0"/>
              </a:rPr>
              <a:t>In the navigation pane of the </a:t>
            </a:r>
            <a:r>
              <a:rPr lang="en-US" sz="1000" b="1" kern="1200" dirty="0" smtClean="0">
                <a:solidFill>
                  <a:schemeClr val="tx1"/>
                </a:solidFill>
                <a:latin typeface="Arial" pitchFamily="34" charset="0"/>
                <a:ea typeface="+mn-ea"/>
                <a:cs typeface="Arial" pitchFamily="34" charset="0"/>
              </a:rPr>
              <a:t>Options</a:t>
            </a:r>
            <a:r>
              <a:rPr lang="en-US" sz="1000" kern="1200" dirty="0" smtClean="0">
                <a:solidFill>
                  <a:schemeClr val="tx1"/>
                </a:solidFill>
                <a:latin typeface="Arial" pitchFamily="34" charset="0"/>
                <a:ea typeface="+mn-ea"/>
                <a:cs typeface="Arial" pitchFamily="34" charset="0"/>
              </a:rPr>
              <a:t> dialog box, click </a:t>
            </a:r>
            <a:r>
              <a:rPr lang="en-US" sz="1000" b="1" kern="1200" dirty="0" smtClean="0">
                <a:solidFill>
                  <a:schemeClr val="tx1"/>
                </a:solidFill>
                <a:latin typeface="Arial" pitchFamily="34" charset="0"/>
                <a:ea typeface="+mn-ea"/>
                <a:cs typeface="Arial" pitchFamily="34" charset="0"/>
              </a:rPr>
              <a:t>Package Manager</a:t>
            </a:r>
            <a:r>
              <a:rPr lang="en-US" sz="1000" kern="1200" dirty="0" smtClean="0">
                <a:solidFill>
                  <a:schemeClr val="tx1"/>
                </a:solidFill>
                <a:latin typeface="Arial" pitchFamily="34" charset="0"/>
                <a:ea typeface="+mn-ea"/>
                <a:cs typeface="Arial" pitchFamily="34" charset="0"/>
              </a:rPr>
              <a:t>. </a:t>
            </a:r>
          </a:p>
          <a:p>
            <a:pPr marL="685800" lvl="1" indent="-228600">
              <a:lnSpc>
                <a:spcPct val="150000"/>
              </a:lnSpc>
              <a:buFont typeface="+mj-lt"/>
              <a:buAutoNum type="alphaLcPeriod"/>
            </a:pPr>
            <a:r>
              <a:rPr lang="en-US" sz="1000" kern="1200" dirty="0" smtClean="0">
                <a:solidFill>
                  <a:schemeClr val="tx1"/>
                </a:solidFill>
                <a:latin typeface="Arial" pitchFamily="34" charset="0"/>
                <a:ea typeface="+mn-ea"/>
                <a:cs typeface="Arial" pitchFamily="34" charset="0"/>
              </a:rPr>
              <a:t>Under the Package Restore section, select the </a:t>
            </a:r>
            <a:r>
              <a:rPr lang="en-US" sz="1000" b="1" kern="1200" dirty="0" smtClean="0">
                <a:solidFill>
                  <a:schemeClr val="tx1"/>
                </a:solidFill>
                <a:latin typeface="Arial" pitchFamily="34" charset="0"/>
                <a:ea typeface="+mn-ea"/>
                <a:cs typeface="Arial" pitchFamily="34" charset="0"/>
              </a:rPr>
              <a:t>Allow </a:t>
            </a:r>
            <a:r>
              <a:rPr lang="en-US" sz="1000" b="1" kern="1200" dirty="0" err="1" smtClean="0">
                <a:solidFill>
                  <a:schemeClr val="tx1"/>
                </a:solidFill>
                <a:latin typeface="Arial" pitchFamily="34" charset="0"/>
                <a:ea typeface="+mn-ea"/>
                <a:cs typeface="Arial" pitchFamily="34" charset="0"/>
              </a:rPr>
              <a:t>NuGet</a:t>
            </a:r>
            <a:r>
              <a:rPr lang="en-US" sz="1000" b="1" kern="1200" dirty="0" smtClean="0">
                <a:solidFill>
                  <a:schemeClr val="tx1"/>
                </a:solidFill>
                <a:latin typeface="Arial" pitchFamily="34" charset="0"/>
                <a:ea typeface="+mn-ea"/>
                <a:cs typeface="Arial" pitchFamily="34" charset="0"/>
              </a:rPr>
              <a:t> to download missing packages during build </a:t>
            </a:r>
            <a:r>
              <a:rPr lang="en-US" sz="1000" b="0" kern="1200" dirty="0" smtClean="0">
                <a:solidFill>
                  <a:schemeClr val="tx1"/>
                </a:solidFill>
                <a:latin typeface="Arial" pitchFamily="34" charset="0"/>
                <a:ea typeface="+mn-ea"/>
                <a:cs typeface="Arial" pitchFamily="34" charset="0"/>
              </a:rPr>
              <a:t>checkbox, and then click </a:t>
            </a:r>
            <a:r>
              <a:rPr lang="en-US" sz="1000" b="1" kern="1200" dirty="0" smtClean="0">
                <a:solidFill>
                  <a:schemeClr val="tx1"/>
                </a:solidFill>
                <a:latin typeface="Arial" pitchFamily="34" charset="0"/>
                <a:ea typeface="+mn-ea"/>
                <a:cs typeface="Arial" pitchFamily="34" charset="0"/>
              </a:rPr>
              <a:t>OK</a:t>
            </a:r>
            <a:r>
              <a:rPr lang="en-US" sz="1000" b="0" kern="1200" dirty="0" smtClean="0">
                <a:solidFill>
                  <a:schemeClr val="tx1"/>
                </a:solidFill>
                <a:latin typeface="Arial" pitchFamily="34" charset="0"/>
                <a:ea typeface="+mn-ea"/>
                <a:cs typeface="Arial" pitchFamily="34" charset="0"/>
              </a:rPr>
              <a:t>.</a:t>
            </a:r>
          </a:p>
          <a:p>
            <a:pPr>
              <a:lnSpc>
                <a:spcPct val="150000"/>
              </a:lnSpc>
              <a:spcAft>
                <a:spcPts val="1000"/>
              </a:spcAft>
            </a:pPr>
            <a:r>
              <a:rPr lang="en-US" sz="1000" b="1" dirty="0" smtClean="0">
                <a:latin typeface="Arial" pitchFamily="34" charset="0"/>
                <a:ea typeface="Calibri"/>
                <a:cs typeface="Arial" pitchFamily="34" charset="0"/>
              </a:rPr>
              <a:t>Note: </a:t>
            </a:r>
            <a:r>
              <a:rPr lang="en-US" sz="1000" dirty="0" smtClean="0">
                <a:latin typeface="Arial" pitchFamily="34" charset="0"/>
                <a:ea typeface="Calibri"/>
                <a:cs typeface="Arial" pitchFamily="34" charset="0"/>
              </a:rPr>
              <a:t>In Hyper-V Manager, start the </a:t>
            </a:r>
            <a:r>
              <a:rPr lang="en-US" sz="1000" b="1" dirty="0" smtClean="0">
                <a:latin typeface="Arial" pitchFamily="34" charset="0"/>
                <a:ea typeface="Calibri"/>
                <a:cs typeface="Arial" pitchFamily="34" charset="0"/>
              </a:rPr>
              <a:t>MSL-TMG1</a:t>
            </a:r>
            <a:r>
              <a:rPr lang="en-US" sz="1000" dirty="0" smtClean="0">
                <a:latin typeface="Arial" pitchFamily="34" charset="0"/>
                <a:ea typeface="Calibri"/>
                <a:cs typeface="Arial" pitchFamily="34" charset="0"/>
              </a:rPr>
              <a:t> virtual machine if it is not already running.</a:t>
            </a:r>
          </a:p>
          <a:p>
            <a:pPr>
              <a:lnSpc>
                <a:spcPct val="150000"/>
              </a:lnSpc>
              <a:spcAft>
                <a:spcPts val="1000"/>
              </a:spcAft>
            </a:pPr>
            <a:r>
              <a:rPr lang="en-US" sz="1000" dirty="0" smtClean="0">
                <a:latin typeface="Arial" pitchFamily="34" charset="0"/>
                <a:ea typeface="Calibri"/>
                <a:cs typeface="Arial" pitchFamily="34" charset="0"/>
              </a:rPr>
              <a:t>Demonstration Steps</a:t>
            </a:r>
          </a:p>
          <a:p>
            <a:pPr marL="228600" indent="-228600">
              <a:lnSpc>
                <a:spcPct val="150000"/>
              </a:lnSpc>
              <a:buNone/>
            </a:pPr>
            <a:r>
              <a:rPr lang="en-US" sz="1000" kern="1200" dirty="0" smtClean="0">
                <a:solidFill>
                  <a:schemeClr val="tx1"/>
                </a:solidFill>
                <a:latin typeface="Arial" pitchFamily="34" charset="0"/>
                <a:ea typeface="+mn-ea"/>
                <a:cs typeface="Arial" pitchFamily="34" charset="0"/>
              </a:rPr>
              <a:t>1. In the Solution Explorer pane, expand </a:t>
            </a:r>
            <a:r>
              <a:rPr lang="en-US" sz="1000" b="1" kern="1200" dirty="0" err="1" smtClean="0">
                <a:solidFill>
                  <a:schemeClr val="tx1"/>
                </a:solidFill>
                <a:latin typeface="Arial" pitchFamily="34" charset="0"/>
                <a:ea typeface="+mn-ea"/>
                <a:cs typeface="Arial" pitchFamily="34" charset="0"/>
              </a:rPr>
              <a:t>OperasWebSite</a:t>
            </a:r>
            <a:r>
              <a:rPr lang="en-US" sz="1000" b="0" kern="1200" dirty="0" smtClean="0">
                <a:solidFill>
                  <a:schemeClr val="tx1"/>
                </a:solidFill>
                <a:latin typeface="Arial" pitchFamily="34" charset="0"/>
                <a:ea typeface="+mn-ea"/>
                <a:cs typeface="Arial" pitchFamily="34" charset="0"/>
              </a:rPr>
              <a:t>.</a:t>
            </a:r>
          </a:p>
          <a:p>
            <a:pPr marL="228600" indent="-228600">
              <a:lnSpc>
                <a:spcPct val="150000"/>
              </a:lnSpc>
              <a:buNone/>
            </a:pPr>
            <a:r>
              <a:rPr lang="en-US" sz="1000" kern="1200" dirty="0" smtClean="0">
                <a:solidFill>
                  <a:schemeClr val="tx1"/>
                </a:solidFill>
                <a:latin typeface="Arial" pitchFamily="34" charset="0"/>
                <a:ea typeface="+mn-ea"/>
                <a:cs typeface="Arial" pitchFamily="34" charset="0"/>
              </a:rPr>
              <a:t>2. In the Solution Explorer pane, under </a:t>
            </a:r>
            <a:r>
              <a:rPr lang="en-US" sz="1000" kern="1200" dirty="0" err="1" smtClean="0">
                <a:solidFill>
                  <a:schemeClr val="tx1"/>
                </a:solidFill>
                <a:latin typeface="Arial" pitchFamily="34" charset="0"/>
                <a:ea typeface="+mn-ea"/>
                <a:cs typeface="Arial" pitchFamily="34" charset="0"/>
              </a:rPr>
              <a:t>OperasWebSite</a:t>
            </a:r>
            <a:r>
              <a:rPr lang="en-US" sz="1000" kern="1200" dirty="0" smtClean="0">
                <a:solidFill>
                  <a:schemeClr val="tx1"/>
                </a:solidFill>
                <a:latin typeface="Arial" pitchFamily="34" charset="0"/>
                <a:ea typeface="+mn-ea"/>
                <a:cs typeface="Arial" pitchFamily="34" charset="0"/>
              </a:rPr>
              <a:t>, right-click </a:t>
            </a:r>
            <a:r>
              <a:rPr lang="en-US" sz="1000" b="1" kern="1200" dirty="0" smtClean="0">
                <a:solidFill>
                  <a:schemeClr val="tx1"/>
                </a:solidFill>
                <a:latin typeface="Arial" pitchFamily="34" charset="0"/>
                <a:ea typeface="+mn-ea"/>
                <a:cs typeface="Arial" pitchFamily="34" charset="0"/>
              </a:rPr>
              <a:t>Controllers</a:t>
            </a:r>
            <a:r>
              <a:rPr lang="en-US" sz="1000" kern="1200" dirty="0" smtClean="0">
                <a:solidFill>
                  <a:schemeClr val="tx1"/>
                </a:solidFill>
                <a:latin typeface="Arial" pitchFamily="34" charset="0"/>
                <a:ea typeface="+mn-ea"/>
                <a:cs typeface="Arial" pitchFamily="34" charset="0"/>
              </a:rPr>
              <a:t>, point to </a:t>
            </a:r>
            <a:r>
              <a:rPr lang="en-US" sz="1000" b="1" kern="1200" dirty="0" smtClean="0">
                <a:solidFill>
                  <a:schemeClr val="tx1"/>
                </a:solidFill>
                <a:latin typeface="Arial" pitchFamily="34" charset="0"/>
                <a:ea typeface="+mn-ea"/>
                <a:cs typeface="Arial" pitchFamily="34" charset="0"/>
              </a:rPr>
              <a:t>Add</a:t>
            </a:r>
            <a:r>
              <a:rPr lang="en-US" sz="1000" kern="1200" dirty="0" smtClean="0">
                <a:solidFill>
                  <a:schemeClr val="tx1"/>
                </a:solidFill>
                <a:latin typeface="Arial" pitchFamily="34" charset="0"/>
                <a:ea typeface="+mn-ea"/>
                <a:cs typeface="Arial" pitchFamily="34" charset="0"/>
              </a:rPr>
              <a:t>, and then click </a:t>
            </a:r>
            <a:r>
              <a:rPr lang="en-US" sz="1000" b="1" kern="1200" dirty="0" smtClean="0">
                <a:solidFill>
                  <a:schemeClr val="tx1"/>
                </a:solidFill>
                <a:latin typeface="Arial" pitchFamily="34" charset="0"/>
                <a:ea typeface="+mn-ea"/>
                <a:cs typeface="Arial" pitchFamily="34" charset="0"/>
              </a:rPr>
              <a:t>Controller</a:t>
            </a:r>
            <a:r>
              <a:rPr lang="en-US" sz="1000" b="0" kern="1200" dirty="0" smtClean="0">
                <a:solidFill>
                  <a:schemeClr val="tx1"/>
                </a:solidFill>
                <a:latin typeface="Arial" pitchFamily="34" charset="0"/>
                <a:ea typeface="+mn-ea"/>
                <a:cs typeface="Arial" pitchFamily="34" charset="0"/>
              </a:rPr>
              <a:t>.</a:t>
            </a:r>
          </a:p>
          <a:p>
            <a:pPr marL="228600" indent="-228600">
              <a:lnSpc>
                <a:spcPct val="150000"/>
              </a:lnSpc>
              <a:buNone/>
            </a:pPr>
            <a:r>
              <a:rPr lang="en-US" sz="1000" kern="1200" dirty="0" smtClean="0">
                <a:solidFill>
                  <a:schemeClr val="tx1"/>
                </a:solidFill>
                <a:latin typeface="Arial" pitchFamily="34" charset="0"/>
                <a:ea typeface="+mn-ea"/>
                <a:cs typeface="Arial" pitchFamily="34" charset="0"/>
              </a:rPr>
              <a:t>3. In the </a:t>
            </a:r>
            <a:r>
              <a:rPr lang="en-US" sz="1000" b="1" kern="1200" dirty="0" smtClean="0">
                <a:solidFill>
                  <a:schemeClr val="tx1"/>
                </a:solidFill>
                <a:latin typeface="Arial" pitchFamily="34" charset="0"/>
                <a:ea typeface="+mn-ea"/>
                <a:cs typeface="Arial" pitchFamily="34" charset="0"/>
              </a:rPr>
              <a:t>Controller name</a:t>
            </a:r>
            <a:r>
              <a:rPr lang="en-US" sz="1000" kern="1200" dirty="0" smtClean="0">
                <a:solidFill>
                  <a:schemeClr val="tx1"/>
                </a:solidFill>
                <a:latin typeface="Arial" pitchFamily="34" charset="0"/>
                <a:ea typeface="+mn-ea"/>
                <a:cs typeface="Arial" pitchFamily="34" charset="0"/>
              </a:rPr>
              <a:t> box of the </a:t>
            </a:r>
            <a:r>
              <a:rPr lang="en-US" sz="1000" b="1" kern="1200" dirty="0" smtClean="0">
                <a:solidFill>
                  <a:schemeClr val="tx1"/>
                </a:solidFill>
                <a:latin typeface="Arial" pitchFamily="34" charset="0"/>
                <a:ea typeface="+mn-ea"/>
                <a:cs typeface="Arial" pitchFamily="34" charset="0"/>
              </a:rPr>
              <a:t>Add Controller</a:t>
            </a:r>
            <a:r>
              <a:rPr lang="en-US" sz="1000" kern="1200" dirty="0" smtClean="0">
                <a:solidFill>
                  <a:schemeClr val="tx1"/>
                </a:solidFill>
                <a:latin typeface="Arial" pitchFamily="34" charset="0"/>
                <a:ea typeface="+mn-ea"/>
                <a:cs typeface="Arial" pitchFamily="34" charset="0"/>
              </a:rPr>
              <a:t> dialog box, type </a:t>
            </a:r>
            <a:r>
              <a:rPr lang="en-US" sz="1000" b="1" kern="1200" dirty="0" err="1" smtClean="0">
                <a:solidFill>
                  <a:schemeClr val="tx1"/>
                </a:solidFill>
                <a:latin typeface="Arial" pitchFamily="34" charset="0"/>
                <a:ea typeface="+mn-ea"/>
                <a:cs typeface="Arial" pitchFamily="34" charset="0"/>
              </a:rPr>
              <a:t>OperasApiController</a:t>
            </a:r>
            <a:r>
              <a:rPr lang="en-US" sz="1000" kern="1200" dirty="0" smtClean="0">
                <a:solidFill>
                  <a:schemeClr val="tx1"/>
                </a:solidFill>
                <a:latin typeface="Arial" pitchFamily="34" charset="0"/>
                <a:ea typeface="+mn-ea"/>
                <a:cs typeface="Arial" pitchFamily="34" charset="0"/>
              </a:rPr>
              <a:t>, in the </a:t>
            </a:r>
            <a:r>
              <a:rPr lang="en-US" sz="1000" b="1" kern="1200" dirty="0" smtClean="0">
                <a:solidFill>
                  <a:schemeClr val="tx1"/>
                </a:solidFill>
                <a:latin typeface="Arial" pitchFamily="34" charset="0"/>
                <a:ea typeface="+mn-ea"/>
                <a:cs typeface="Arial" pitchFamily="34" charset="0"/>
              </a:rPr>
              <a:t>Template</a:t>
            </a:r>
            <a:r>
              <a:rPr lang="en-US" sz="1000" kern="1200" dirty="0" smtClean="0">
                <a:solidFill>
                  <a:schemeClr val="tx1"/>
                </a:solidFill>
                <a:latin typeface="Arial" pitchFamily="34" charset="0"/>
                <a:ea typeface="+mn-ea"/>
                <a:cs typeface="Arial" pitchFamily="34" charset="0"/>
              </a:rPr>
              <a:t> box, click </a:t>
            </a:r>
            <a:r>
              <a:rPr lang="en-US" sz="1000" b="1" kern="1200" dirty="0" smtClean="0">
                <a:solidFill>
                  <a:schemeClr val="tx1"/>
                </a:solidFill>
                <a:latin typeface="Arial" pitchFamily="34" charset="0"/>
                <a:ea typeface="+mn-ea"/>
                <a:cs typeface="Arial" pitchFamily="34" charset="0"/>
              </a:rPr>
              <a:t>Empty API Controller</a:t>
            </a:r>
            <a:r>
              <a:rPr lang="en-US" sz="1000" kern="1200" dirty="0" smtClean="0">
                <a:solidFill>
                  <a:schemeClr val="tx1"/>
                </a:solidFill>
                <a:latin typeface="Arial" pitchFamily="34" charset="0"/>
                <a:ea typeface="+mn-ea"/>
                <a:cs typeface="Arial" pitchFamily="34" charset="0"/>
              </a:rPr>
              <a:t>, and then click </a:t>
            </a:r>
            <a:r>
              <a:rPr lang="en-US" sz="1000" b="1" kern="1200" dirty="0" smtClean="0">
                <a:solidFill>
                  <a:schemeClr val="tx1"/>
                </a:solidFill>
                <a:latin typeface="Arial" pitchFamily="34" charset="0"/>
                <a:ea typeface="+mn-ea"/>
                <a:cs typeface="Arial" pitchFamily="34" charset="0"/>
              </a:rPr>
              <a:t>Add</a:t>
            </a:r>
            <a:r>
              <a:rPr lang="en-US" sz="1000" b="0" kern="1200" dirty="0" smtClean="0">
                <a:solidFill>
                  <a:schemeClr val="tx1"/>
                </a:solidFill>
                <a:latin typeface="Arial" pitchFamily="34" charset="0"/>
                <a:ea typeface="+mn-ea"/>
                <a:cs typeface="Arial" pitchFamily="34" charset="0"/>
              </a:rPr>
              <a:t>.</a:t>
            </a:r>
          </a:p>
          <a:p>
            <a:pPr marL="228600" indent="-228600">
              <a:lnSpc>
                <a:spcPct val="150000"/>
              </a:lnSpc>
              <a:buNone/>
            </a:pPr>
            <a:r>
              <a:rPr lang="en-US" sz="1000" b="0" kern="1200" dirty="0" smtClean="0">
                <a:solidFill>
                  <a:schemeClr val="tx1"/>
                </a:solidFill>
                <a:latin typeface="Arial" pitchFamily="34" charset="0"/>
                <a:ea typeface="+mn-ea"/>
                <a:cs typeface="Arial" pitchFamily="34" charset="0"/>
              </a:rPr>
              <a:t>4. </a:t>
            </a:r>
            <a:r>
              <a:rPr lang="en-US" sz="1000" kern="1200" dirty="0" smtClean="0">
                <a:solidFill>
                  <a:schemeClr val="tx1"/>
                </a:solidFill>
                <a:latin typeface="Arial" pitchFamily="34" charset="0"/>
                <a:ea typeface="+mn-ea"/>
                <a:cs typeface="Arial" pitchFamily="34" charset="0"/>
              </a:rPr>
              <a:t>In the </a:t>
            </a:r>
            <a:r>
              <a:rPr lang="en-US" sz="1000" kern="1200" dirty="0" err="1" smtClean="0">
                <a:solidFill>
                  <a:schemeClr val="tx1"/>
                </a:solidFill>
                <a:latin typeface="Arial" pitchFamily="34" charset="0"/>
                <a:ea typeface="+mn-ea"/>
                <a:cs typeface="Arial" pitchFamily="34" charset="0"/>
              </a:rPr>
              <a:t>OperasApiController.cs</a:t>
            </a:r>
            <a:r>
              <a:rPr lang="en-US" sz="1000" kern="1200" dirty="0" smtClean="0">
                <a:solidFill>
                  <a:schemeClr val="tx1"/>
                </a:solidFill>
                <a:latin typeface="Arial" pitchFamily="34" charset="0"/>
                <a:ea typeface="+mn-ea"/>
                <a:cs typeface="Arial" pitchFamily="34" charset="0"/>
              </a:rPr>
              <a:t> code window, locate the following code.</a:t>
            </a:r>
          </a:p>
          <a:p>
            <a:pPr marL="228600" marR="0" indent="-228600" algn="l" defTabSz="914400" rtl="0" eaLnBrk="1" fontAlgn="auto" latinLnBrk="0" hangingPunct="1">
              <a:lnSpc>
                <a:spcPct val="150000"/>
              </a:lnSpc>
              <a:spcBef>
                <a:spcPts val="0"/>
              </a:spcBef>
              <a:spcAft>
                <a:spcPts val="0"/>
              </a:spcAft>
              <a:buClrTx/>
              <a:buSzTx/>
              <a:buFontTx/>
              <a:buNone/>
              <a:tabLst/>
              <a:defRPr/>
            </a:pPr>
            <a:r>
              <a:rPr lang="en-US" sz="1000" kern="1200" dirty="0" smtClean="0">
                <a:solidFill>
                  <a:schemeClr val="tx1"/>
                </a:solidFill>
                <a:latin typeface="Arial" pitchFamily="34" charset="0"/>
                <a:ea typeface="+mn-ea"/>
                <a:cs typeface="Arial" pitchFamily="34" charset="0"/>
              </a:rPr>
              <a:t>	using </a:t>
            </a:r>
            <a:r>
              <a:rPr lang="en-US" sz="1000" kern="1200" dirty="0" err="1" smtClean="0">
                <a:solidFill>
                  <a:schemeClr val="tx1"/>
                </a:solidFill>
                <a:latin typeface="Arial" pitchFamily="34" charset="0"/>
                <a:ea typeface="+mn-ea"/>
                <a:cs typeface="Arial" pitchFamily="34" charset="0"/>
              </a:rPr>
              <a:t>System.Web.Http</a:t>
            </a:r>
            <a:r>
              <a:rPr lang="en-US" sz="1000" kern="1200" dirty="0" smtClean="0">
                <a:solidFill>
                  <a:schemeClr val="tx1"/>
                </a:solidFill>
                <a:latin typeface="Arial" pitchFamily="34" charset="0"/>
                <a:ea typeface="+mn-ea"/>
                <a:cs typeface="Arial" pitchFamily="34" charset="0"/>
              </a:rPr>
              <a:t>;</a:t>
            </a:r>
          </a:p>
          <a:p>
            <a:pPr marL="228600" indent="-228600">
              <a:lnSpc>
                <a:spcPct val="150000"/>
              </a:lnSpc>
              <a:buNone/>
            </a:pPr>
            <a:r>
              <a:rPr lang="en-US" sz="1000" dirty="0" smtClean="0">
                <a:latin typeface="Arial" pitchFamily="34" charset="0"/>
                <a:cs typeface="Arial" pitchFamily="34" charset="0"/>
              </a:rPr>
              <a:t>5. </a:t>
            </a:r>
            <a:r>
              <a:rPr lang="en-US" sz="1000" kern="1200" dirty="0" smtClean="0">
                <a:solidFill>
                  <a:schemeClr val="tx1"/>
                </a:solidFill>
                <a:latin typeface="Arial" pitchFamily="34" charset="0"/>
                <a:ea typeface="+mn-ea"/>
                <a:cs typeface="Arial" pitchFamily="34" charset="0"/>
              </a:rPr>
              <a:t>Place the mouse cursor at the end of the located code, press Enter, and then type the following code.</a:t>
            </a:r>
          </a:p>
          <a:p>
            <a:pPr marL="228600" indent="-228600">
              <a:lnSpc>
                <a:spcPct val="150000"/>
              </a:lnSpc>
              <a:buNone/>
            </a:pPr>
            <a:r>
              <a:rPr lang="en-US" sz="1000" kern="1200" dirty="0" smtClean="0">
                <a:solidFill>
                  <a:schemeClr val="tx1"/>
                </a:solidFill>
                <a:latin typeface="Arial" pitchFamily="34" charset="0"/>
                <a:ea typeface="+mn-ea"/>
                <a:cs typeface="Arial" pitchFamily="34" charset="0"/>
              </a:rPr>
              <a:t>	using </a:t>
            </a:r>
            <a:r>
              <a:rPr lang="en-US" sz="1000" kern="1200" dirty="0" err="1" smtClean="0">
                <a:solidFill>
                  <a:schemeClr val="tx1"/>
                </a:solidFill>
                <a:latin typeface="Arial" pitchFamily="34" charset="0"/>
                <a:ea typeface="+mn-ea"/>
                <a:cs typeface="Arial" pitchFamily="34" charset="0"/>
              </a:rPr>
              <a:t>OperasWebSite.Models</a:t>
            </a:r>
            <a:r>
              <a:rPr lang="en-US" sz="1000" kern="1200" dirty="0" smtClean="0">
                <a:solidFill>
                  <a:schemeClr val="tx1"/>
                </a:solidFill>
                <a:latin typeface="Arial" pitchFamily="34" charset="0"/>
                <a:ea typeface="+mn-ea"/>
                <a:cs typeface="Arial" pitchFamily="34" charset="0"/>
              </a:rPr>
              <a:t>;</a:t>
            </a:r>
          </a:p>
          <a:p>
            <a:pPr marL="228600" indent="-228600">
              <a:lnSpc>
                <a:spcPct val="150000"/>
              </a:lnSpc>
              <a:buNone/>
            </a:pPr>
            <a:r>
              <a:rPr lang="en-US" sz="1000" kern="1200" dirty="0" smtClean="0">
                <a:solidFill>
                  <a:schemeClr val="tx1"/>
                </a:solidFill>
                <a:latin typeface="Arial" pitchFamily="34" charset="0"/>
                <a:ea typeface="+mn-ea"/>
                <a:cs typeface="Arial" pitchFamily="34" charset="0"/>
              </a:rPr>
              <a:t>6. Place the mouse cursor in the </a:t>
            </a:r>
            <a:r>
              <a:rPr lang="en-US" sz="1000" b="1" kern="1200" dirty="0" err="1" smtClean="0">
                <a:solidFill>
                  <a:schemeClr val="tx1"/>
                </a:solidFill>
                <a:latin typeface="Arial" pitchFamily="34" charset="0"/>
                <a:ea typeface="+mn-ea"/>
                <a:cs typeface="Arial" pitchFamily="34" charset="0"/>
              </a:rPr>
              <a:t>OperasApiController</a:t>
            </a:r>
            <a:r>
              <a:rPr lang="en-US" sz="1000" kern="1200" dirty="0" smtClean="0">
                <a:solidFill>
                  <a:schemeClr val="tx1"/>
                </a:solidFill>
                <a:latin typeface="Arial" pitchFamily="34" charset="0"/>
                <a:ea typeface="+mn-ea"/>
                <a:cs typeface="Arial" pitchFamily="34" charset="0"/>
              </a:rPr>
              <a:t> class code block, press Enter, and then type the following code.</a:t>
            </a:r>
          </a:p>
          <a:p>
            <a:pPr marL="228600" marR="0" indent="-228600" algn="l" defTabSz="914400" rtl="0" eaLnBrk="1" fontAlgn="auto" latinLnBrk="0" hangingPunct="1">
              <a:lnSpc>
                <a:spcPct val="150000"/>
              </a:lnSpc>
              <a:spcBef>
                <a:spcPts val="0"/>
              </a:spcBef>
              <a:spcAft>
                <a:spcPts val="0"/>
              </a:spcAft>
              <a:buClrTx/>
              <a:buSzTx/>
              <a:buFontTx/>
              <a:buNone/>
              <a:tabLst/>
              <a:defRPr/>
            </a:pPr>
            <a:r>
              <a:rPr lang="en-US" sz="1000" kern="1200" dirty="0" smtClean="0">
                <a:solidFill>
                  <a:schemeClr val="tx1"/>
                </a:solidFill>
                <a:latin typeface="Arial" pitchFamily="34" charset="0"/>
                <a:ea typeface="+mn-ea"/>
                <a:cs typeface="Arial" pitchFamily="34" charset="0"/>
              </a:rPr>
              <a:t>	private </a:t>
            </a:r>
            <a:r>
              <a:rPr lang="en-US" sz="1000" kern="1200" dirty="0" err="1" smtClean="0">
                <a:solidFill>
                  <a:schemeClr val="tx1"/>
                </a:solidFill>
                <a:latin typeface="Arial" pitchFamily="34" charset="0"/>
                <a:ea typeface="+mn-ea"/>
                <a:cs typeface="Arial" pitchFamily="34" charset="0"/>
              </a:rPr>
              <a:t>OperasDB</a:t>
            </a:r>
            <a:r>
              <a:rPr lang="en-US" sz="1000" kern="1200" dirty="0" smtClean="0">
                <a:solidFill>
                  <a:schemeClr val="tx1"/>
                </a:solidFill>
                <a:latin typeface="Arial" pitchFamily="34" charset="0"/>
                <a:ea typeface="+mn-ea"/>
                <a:cs typeface="Arial" pitchFamily="34" charset="0"/>
              </a:rPr>
              <a:t> </a:t>
            </a:r>
            <a:r>
              <a:rPr lang="en-US" sz="1000" kern="1200" dirty="0" err="1" smtClean="0">
                <a:solidFill>
                  <a:schemeClr val="tx1"/>
                </a:solidFill>
                <a:latin typeface="Arial" pitchFamily="34" charset="0"/>
                <a:ea typeface="+mn-ea"/>
                <a:cs typeface="Arial" pitchFamily="34" charset="0"/>
              </a:rPr>
              <a:t>contextDB</a:t>
            </a:r>
            <a:r>
              <a:rPr lang="en-US" sz="1000" kern="1200" dirty="0" smtClean="0">
                <a:solidFill>
                  <a:schemeClr val="tx1"/>
                </a:solidFill>
                <a:latin typeface="Arial" pitchFamily="34" charset="0"/>
                <a:ea typeface="+mn-ea"/>
                <a:cs typeface="Arial" pitchFamily="34" charset="0"/>
              </a:rPr>
              <a:t> = new </a:t>
            </a:r>
            <a:r>
              <a:rPr lang="en-US" sz="1000" kern="1200" dirty="0" err="1" smtClean="0">
                <a:solidFill>
                  <a:schemeClr val="tx1"/>
                </a:solidFill>
                <a:latin typeface="Arial" pitchFamily="34" charset="0"/>
                <a:ea typeface="+mn-ea"/>
                <a:cs typeface="Arial" pitchFamily="34" charset="0"/>
              </a:rPr>
              <a:t>OperasDB</a:t>
            </a:r>
            <a:r>
              <a:rPr lang="en-US" sz="1000" kern="1200" dirty="0" smtClean="0">
                <a:solidFill>
                  <a:schemeClr val="tx1"/>
                </a:solidFill>
                <a:latin typeface="Arial" pitchFamily="34" charset="0"/>
                <a:ea typeface="+mn-ea"/>
                <a:cs typeface="Arial" pitchFamily="34" charset="0"/>
              </a:rPr>
              <a:t>();</a:t>
            </a:r>
          </a:p>
        </p:txBody>
      </p:sp>
      <p:sp>
        <p:nvSpPr>
          <p:cNvPr id="4" name="Slide Number Placeholder 3"/>
          <p:cNvSpPr>
            <a:spLocks noGrp="1"/>
          </p:cNvSpPr>
          <p:nvPr>
            <p:ph type="sldNum" sz="quarter" idx="10"/>
          </p:nvPr>
        </p:nvSpPr>
        <p:spPr/>
        <p:txBody>
          <a:bodyPr/>
          <a:lstStyle/>
          <a:p>
            <a:fld id="{160CB882-8672-4F4D-B533-3A22FE3B9F5F}"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3583477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normAutofit/>
          </a:bodyPr>
          <a:lstStyle/>
          <a:p>
            <a:pPr>
              <a:lnSpc>
                <a:spcPct val="150000"/>
              </a:lnSpc>
            </a:pPr>
            <a:r>
              <a:rPr lang="en-US" sz="1000" dirty="0" smtClean="0">
                <a:latin typeface="Arial" pitchFamily="34" charset="0"/>
                <a:cs typeface="Arial" pitchFamily="34" charset="0"/>
              </a:rPr>
              <a:t>7. </a:t>
            </a:r>
            <a:r>
              <a:rPr lang="en-US" sz="1000" kern="1200" dirty="0" smtClean="0">
                <a:solidFill>
                  <a:schemeClr val="tx1"/>
                </a:solidFill>
                <a:latin typeface="Arial" pitchFamily="34" charset="0"/>
                <a:ea typeface="+mn-ea"/>
                <a:cs typeface="Arial" pitchFamily="34" charset="0"/>
              </a:rPr>
              <a:t>Place the mouse cursor at the end of the code you just typed, press Enter twice, and then type the following code.</a:t>
            </a:r>
          </a:p>
          <a:p>
            <a:pPr lvl="1">
              <a:lnSpc>
                <a:spcPct val="150000"/>
              </a:lnSpc>
            </a:pPr>
            <a:r>
              <a:rPr lang="en-US" sz="1000" kern="1200" dirty="0" smtClean="0">
                <a:solidFill>
                  <a:schemeClr val="tx1"/>
                </a:solidFill>
                <a:latin typeface="Arial" pitchFamily="34" charset="0"/>
                <a:ea typeface="+mn-ea"/>
                <a:cs typeface="Arial" pitchFamily="34" charset="0"/>
              </a:rPr>
              <a:t>public </a:t>
            </a:r>
            <a:r>
              <a:rPr lang="en-US" sz="1000" kern="1200" dirty="0" err="1" smtClean="0">
                <a:solidFill>
                  <a:schemeClr val="tx1"/>
                </a:solidFill>
                <a:latin typeface="Arial" pitchFamily="34" charset="0"/>
                <a:ea typeface="+mn-ea"/>
                <a:cs typeface="Arial" pitchFamily="34" charset="0"/>
              </a:rPr>
              <a:t>IEnumerable</a:t>
            </a:r>
            <a:r>
              <a:rPr lang="en-US" sz="1000" kern="1200" dirty="0" smtClean="0">
                <a:solidFill>
                  <a:schemeClr val="tx1"/>
                </a:solidFill>
                <a:latin typeface="Arial" pitchFamily="34" charset="0"/>
                <a:ea typeface="+mn-ea"/>
                <a:cs typeface="Arial" pitchFamily="34" charset="0"/>
              </a:rPr>
              <a:t>&lt;Opera&gt; </a:t>
            </a:r>
            <a:r>
              <a:rPr lang="en-US" sz="1000" kern="1200" dirty="0" err="1" smtClean="0">
                <a:solidFill>
                  <a:schemeClr val="tx1"/>
                </a:solidFill>
                <a:latin typeface="Arial" pitchFamily="34" charset="0"/>
                <a:ea typeface="+mn-ea"/>
                <a:cs typeface="Arial" pitchFamily="34" charset="0"/>
              </a:rPr>
              <a:t>GetOperas</a:t>
            </a:r>
            <a:r>
              <a:rPr lang="en-US" sz="1000" kern="1200" dirty="0" smtClean="0">
                <a:solidFill>
                  <a:schemeClr val="tx1"/>
                </a:solidFill>
                <a:latin typeface="Arial" pitchFamily="34" charset="0"/>
                <a:ea typeface="+mn-ea"/>
                <a:cs typeface="Arial" pitchFamily="34" charset="0"/>
              </a:rPr>
              <a:t>()</a:t>
            </a:r>
          </a:p>
          <a:p>
            <a:pPr lvl="1">
              <a:lnSpc>
                <a:spcPct val="150000"/>
              </a:lnSpc>
            </a:pPr>
            <a:r>
              <a:rPr lang="en-US" sz="1000" kern="1200" dirty="0" smtClean="0">
                <a:solidFill>
                  <a:schemeClr val="tx1"/>
                </a:solidFill>
                <a:latin typeface="Arial" pitchFamily="34" charset="0"/>
                <a:ea typeface="+mn-ea"/>
                <a:cs typeface="Arial" pitchFamily="34" charset="0"/>
              </a:rPr>
              <a:t>{</a:t>
            </a:r>
          </a:p>
          <a:p>
            <a:pPr lvl="1">
              <a:lnSpc>
                <a:spcPct val="150000"/>
              </a:lnSpc>
            </a:pPr>
            <a:r>
              <a:rPr lang="en-US" sz="1000" kern="1200" dirty="0" smtClean="0">
                <a:solidFill>
                  <a:schemeClr val="tx1"/>
                </a:solidFill>
                <a:latin typeface="Arial" pitchFamily="34" charset="0"/>
                <a:ea typeface="+mn-ea"/>
                <a:cs typeface="Arial" pitchFamily="34" charset="0"/>
              </a:rPr>
              <a:t> </a:t>
            </a:r>
          </a:p>
          <a:p>
            <a:pPr lvl="1">
              <a:lnSpc>
                <a:spcPct val="150000"/>
              </a:lnSpc>
            </a:pPr>
            <a:r>
              <a:rPr lang="en-US" sz="1000" kern="1200" dirty="0" smtClean="0">
                <a:solidFill>
                  <a:schemeClr val="tx1"/>
                </a:solidFill>
                <a:latin typeface="Arial" pitchFamily="34" charset="0"/>
                <a:ea typeface="+mn-ea"/>
                <a:cs typeface="Arial" pitchFamily="34" charset="0"/>
              </a:rPr>
              <a:t>}</a:t>
            </a:r>
          </a:p>
          <a:p>
            <a:pPr>
              <a:lnSpc>
                <a:spcPct val="150000"/>
              </a:lnSpc>
            </a:pPr>
            <a:r>
              <a:rPr lang="en-US" sz="1000" kern="1200" dirty="0" smtClean="0">
                <a:solidFill>
                  <a:schemeClr val="tx1"/>
                </a:solidFill>
                <a:latin typeface="Arial" pitchFamily="34" charset="0"/>
                <a:ea typeface="+mn-ea"/>
                <a:cs typeface="Arial" pitchFamily="34" charset="0"/>
              </a:rPr>
              <a:t>8. Place the mouse cursor in the </a:t>
            </a:r>
            <a:r>
              <a:rPr lang="en-US" sz="1000" b="1" kern="1200" dirty="0" err="1" smtClean="0">
                <a:solidFill>
                  <a:schemeClr val="tx1"/>
                </a:solidFill>
                <a:latin typeface="Arial" pitchFamily="34" charset="0"/>
                <a:ea typeface="+mn-ea"/>
                <a:cs typeface="Arial" pitchFamily="34" charset="0"/>
              </a:rPr>
              <a:t>GetOperas</a:t>
            </a:r>
            <a:r>
              <a:rPr lang="en-US" sz="1000" kern="1200" dirty="0" smtClean="0">
                <a:solidFill>
                  <a:schemeClr val="tx1"/>
                </a:solidFill>
                <a:latin typeface="Arial" pitchFamily="34" charset="0"/>
                <a:ea typeface="+mn-ea"/>
                <a:cs typeface="Arial" pitchFamily="34" charset="0"/>
              </a:rPr>
              <a:t> action code block, and then type the following code.</a:t>
            </a:r>
          </a:p>
          <a:p>
            <a:pPr lvl="1">
              <a:lnSpc>
                <a:spcPct val="150000"/>
              </a:lnSpc>
            </a:pPr>
            <a:r>
              <a:rPr lang="en-US" sz="1000" kern="1200" dirty="0" smtClean="0">
                <a:solidFill>
                  <a:schemeClr val="tx1"/>
                </a:solidFill>
                <a:latin typeface="Arial" pitchFamily="34" charset="0"/>
                <a:ea typeface="+mn-ea"/>
                <a:cs typeface="Arial" pitchFamily="34" charset="0"/>
              </a:rPr>
              <a:t>return </a:t>
            </a:r>
            <a:r>
              <a:rPr lang="en-US" sz="1000" kern="1200" dirty="0" err="1" smtClean="0">
                <a:solidFill>
                  <a:schemeClr val="tx1"/>
                </a:solidFill>
                <a:latin typeface="Arial" pitchFamily="34" charset="0"/>
                <a:ea typeface="+mn-ea"/>
                <a:cs typeface="Arial" pitchFamily="34" charset="0"/>
              </a:rPr>
              <a:t>contextDB.Operas.AsEnumerable</a:t>
            </a:r>
            <a:r>
              <a:rPr lang="en-US" sz="1000" kern="1200" dirty="0" smtClean="0">
                <a:solidFill>
                  <a:schemeClr val="tx1"/>
                </a:solidFill>
                <a:latin typeface="Arial" pitchFamily="34" charset="0"/>
                <a:ea typeface="+mn-ea"/>
                <a:cs typeface="Arial" pitchFamily="34" charset="0"/>
              </a:rPr>
              <a:t>();</a:t>
            </a:r>
          </a:p>
          <a:p>
            <a:pPr>
              <a:lnSpc>
                <a:spcPct val="150000"/>
              </a:lnSpc>
            </a:pPr>
            <a:r>
              <a:rPr lang="en-US" sz="1000" kern="1200" dirty="0" smtClean="0">
                <a:solidFill>
                  <a:schemeClr val="tx1"/>
                </a:solidFill>
                <a:latin typeface="Arial" pitchFamily="34" charset="0"/>
                <a:ea typeface="+mn-ea"/>
                <a:cs typeface="Arial" pitchFamily="34" charset="0"/>
              </a:rPr>
              <a:t>9. Place the mouse cursor at the end of the </a:t>
            </a:r>
            <a:r>
              <a:rPr lang="en-US" sz="1000" b="1" kern="1200" dirty="0" err="1" smtClean="0">
                <a:solidFill>
                  <a:schemeClr val="tx1"/>
                </a:solidFill>
                <a:latin typeface="Arial" pitchFamily="34" charset="0"/>
                <a:ea typeface="+mn-ea"/>
                <a:cs typeface="Arial" pitchFamily="34" charset="0"/>
              </a:rPr>
              <a:t>GetOperas</a:t>
            </a:r>
            <a:r>
              <a:rPr lang="en-US" sz="1000" kern="1200" dirty="0" smtClean="0">
                <a:solidFill>
                  <a:schemeClr val="tx1"/>
                </a:solidFill>
                <a:latin typeface="Arial" pitchFamily="34" charset="0"/>
                <a:ea typeface="+mn-ea"/>
                <a:cs typeface="Arial" pitchFamily="34" charset="0"/>
              </a:rPr>
              <a:t> action code block, press Enter twice, and then type the following code.</a:t>
            </a:r>
          </a:p>
          <a:p>
            <a:pPr lvl="1">
              <a:lnSpc>
                <a:spcPct val="150000"/>
              </a:lnSpc>
            </a:pPr>
            <a:r>
              <a:rPr lang="en-US" sz="1000" kern="1200" dirty="0" smtClean="0">
                <a:solidFill>
                  <a:schemeClr val="tx1"/>
                </a:solidFill>
                <a:latin typeface="Arial" pitchFamily="34" charset="0"/>
                <a:ea typeface="+mn-ea"/>
                <a:cs typeface="Arial" pitchFamily="34" charset="0"/>
              </a:rPr>
              <a:t>public Opera </a:t>
            </a:r>
            <a:r>
              <a:rPr lang="en-US" sz="1000" kern="1200" dirty="0" err="1" smtClean="0">
                <a:solidFill>
                  <a:schemeClr val="tx1"/>
                </a:solidFill>
                <a:latin typeface="Arial" pitchFamily="34" charset="0"/>
                <a:ea typeface="+mn-ea"/>
                <a:cs typeface="Arial" pitchFamily="34" charset="0"/>
              </a:rPr>
              <a:t>GetOperas</a:t>
            </a:r>
            <a:r>
              <a:rPr lang="en-US" sz="1000" kern="1200" dirty="0" smtClean="0">
                <a:solidFill>
                  <a:schemeClr val="tx1"/>
                </a:solidFill>
                <a:latin typeface="Arial" pitchFamily="34" charset="0"/>
                <a:ea typeface="+mn-ea"/>
                <a:cs typeface="Arial" pitchFamily="34" charset="0"/>
              </a:rPr>
              <a:t>(</a:t>
            </a:r>
            <a:r>
              <a:rPr lang="en-US" sz="1000" kern="1200" dirty="0" err="1" smtClean="0">
                <a:solidFill>
                  <a:schemeClr val="tx1"/>
                </a:solidFill>
                <a:latin typeface="Arial" pitchFamily="34" charset="0"/>
                <a:ea typeface="+mn-ea"/>
                <a:cs typeface="Arial" pitchFamily="34" charset="0"/>
              </a:rPr>
              <a:t>int</a:t>
            </a:r>
            <a:r>
              <a:rPr lang="en-US" sz="1000" kern="1200" dirty="0" smtClean="0">
                <a:solidFill>
                  <a:schemeClr val="tx1"/>
                </a:solidFill>
                <a:latin typeface="Arial" pitchFamily="34" charset="0"/>
                <a:ea typeface="+mn-ea"/>
                <a:cs typeface="Arial" pitchFamily="34" charset="0"/>
              </a:rPr>
              <a:t> id)</a:t>
            </a:r>
          </a:p>
          <a:p>
            <a:pPr lvl="1">
              <a:lnSpc>
                <a:spcPct val="150000"/>
              </a:lnSpc>
            </a:pPr>
            <a:r>
              <a:rPr lang="en-US" sz="1000" kern="1200" dirty="0" smtClean="0">
                <a:solidFill>
                  <a:schemeClr val="tx1"/>
                </a:solidFill>
                <a:latin typeface="Arial" pitchFamily="34" charset="0"/>
                <a:ea typeface="+mn-ea"/>
                <a:cs typeface="Arial" pitchFamily="34" charset="0"/>
              </a:rPr>
              <a:t>{</a:t>
            </a:r>
          </a:p>
          <a:p>
            <a:pPr lvl="1">
              <a:lnSpc>
                <a:spcPct val="150000"/>
              </a:lnSpc>
            </a:pPr>
            <a:r>
              <a:rPr lang="en-US" sz="1000" kern="1200" dirty="0" smtClean="0">
                <a:solidFill>
                  <a:schemeClr val="tx1"/>
                </a:solidFill>
                <a:latin typeface="Arial" pitchFamily="34" charset="0"/>
                <a:ea typeface="+mn-ea"/>
                <a:cs typeface="Arial" pitchFamily="34" charset="0"/>
              </a:rPr>
              <a:t> </a:t>
            </a:r>
          </a:p>
          <a:p>
            <a:pPr lvl="1">
              <a:lnSpc>
                <a:spcPct val="150000"/>
              </a:lnSpc>
            </a:pPr>
            <a:r>
              <a:rPr lang="en-US" sz="1000" kern="1200" dirty="0" smtClean="0">
                <a:solidFill>
                  <a:schemeClr val="tx1"/>
                </a:solidFill>
                <a:latin typeface="Arial" pitchFamily="34" charset="0"/>
                <a:ea typeface="+mn-ea"/>
                <a:cs typeface="Arial" pitchFamily="34" charset="0"/>
              </a:rPr>
              <a:t>}</a:t>
            </a:r>
          </a:p>
          <a:p>
            <a:pPr>
              <a:lnSpc>
                <a:spcPct val="150000"/>
              </a:lnSpc>
            </a:pPr>
            <a:r>
              <a:rPr lang="en-US" sz="1000" kern="1200" dirty="0" smtClean="0">
                <a:solidFill>
                  <a:schemeClr val="tx1"/>
                </a:solidFill>
                <a:latin typeface="Arial" pitchFamily="34" charset="0"/>
                <a:ea typeface="+mn-ea"/>
                <a:cs typeface="Arial" pitchFamily="34" charset="0"/>
              </a:rPr>
              <a:t>10. Place the mouse cursor in the </a:t>
            </a:r>
            <a:r>
              <a:rPr lang="en-US" sz="1000" b="1" kern="1200" dirty="0" err="1" smtClean="0">
                <a:solidFill>
                  <a:schemeClr val="tx1"/>
                </a:solidFill>
                <a:latin typeface="Arial" pitchFamily="34" charset="0"/>
                <a:ea typeface="+mn-ea"/>
                <a:cs typeface="Arial" pitchFamily="34" charset="0"/>
              </a:rPr>
              <a:t>GetOperas</a:t>
            </a:r>
            <a:r>
              <a:rPr lang="en-US" sz="1000" kern="1200" dirty="0" smtClean="0">
                <a:solidFill>
                  <a:schemeClr val="tx1"/>
                </a:solidFill>
                <a:latin typeface="Arial" pitchFamily="34" charset="0"/>
                <a:ea typeface="+mn-ea"/>
                <a:cs typeface="Arial" pitchFamily="34" charset="0"/>
              </a:rPr>
              <a:t> action code block you just created, and then type the following code.</a:t>
            </a:r>
          </a:p>
          <a:p>
            <a:pPr marL="457200" marR="0" lvl="1" indent="0" algn="l" defTabSz="914400" rtl="0" eaLnBrk="1" fontAlgn="auto" latinLnBrk="0" hangingPunct="1">
              <a:lnSpc>
                <a:spcPct val="150000"/>
              </a:lnSpc>
              <a:spcBef>
                <a:spcPts val="0"/>
              </a:spcBef>
              <a:spcAft>
                <a:spcPts val="0"/>
              </a:spcAft>
              <a:buClrTx/>
              <a:buSzTx/>
              <a:buFontTx/>
              <a:buNone/>
              <a:tabLst/>
              <a:defRPr/>
            </a:pPr>
            <a:r>
              <a:rPr lang="en-US" sz="1000" kern="1200" dirty="0" smtClean="0">
                <a:solidFill>
                  <a:schemeClr val="tx1"/>
                </a:solidFill>
                <a:latin typeface="Arial" pitchFamily="34" charset="0"/>
                <a:ea typeface="+mn-ea"/>
                <a:cs typeface="Arial" pitchFamily="34" charset="0"/>
              </a:rPr>
              <a:t>Opera </a:t>
            </a:r>
            <a:r>
              <a:rPr lang="en-US" sz="1000" kern="1200" dirty="0" err="1" smtClean="0">
                <a:solidFill>
                  <a:schemeClr val="tx1"/>
                </a:solidFill>
                <a:latin typeface="Arial" pitchFamily="34" charset="0"/>
                <a:ea typeface="+mn-ea"/>
                <a:cs typeface="Arial" pitchFamily="34" charset="0"/>
              </a:rPr>
              <a:t>opera</a:t>
            </a:r>
            <a:r>
              <a:rPr lang="en-US" sz="1000" kern="1200" dirty="0" smtClean="0">
                <a:solidFill>
                  <a:schemeClr val="tx1"/>
                </a:solidFill>
                <a:latin typeface="Arial" pitchFamily="34" charset="0"/>
                <a:ea typeface="+mn-ea"/>
                <a:cs typeface="Arial" pitchFamily="34" charset="0"/>
              </a:rPr>
              <a:t> = </a:t>
            </a:r>
            <a:r>
              <a:rPr lang="en-US" sz="1000" kern="1200" dirty="0" err="1" smtClean="0">
                <a:solidFill>
                  <a:schemeClr val="tx1"/>
                </a:solidFill>
                <a:latin typeface="Arial" pitchFamily="34" charset="0"/>
                <a:ea typeface="+mn-ea"/>
                <a:cs typeface="Arial" pitchFamily="34" charset="0"/>
              </a:rPr>
              <a:t>contextDB.Operas.Find</a:t>
            </a:r>
            <a:r>
              <a:rPr lang="en-US" sz="1000" kern="1200" dirty="0" smtClean="0">
                <a:solidFill>
                  <a:schemeClr val="tx1"/>
                </a:solidFill>
                <a:latin typeface="Arial" pitchFamily="34" charset="0"/>
                <a:ea typeface="+mn-ea"/>
                <a:cs typeface="Arial" pitchFamily="34" charset="0"/>
              </a:rPr>
              <a:t>(id);</a:t>
            </a:r>
          </a:p>
          <a:p>
            <a:pPr>
              <a:lnSpc>
                <a:spcPct val="150000"/>
              </a:lnSpc>
            </a:pPr>
            <a:r>
              <a:rPr lang="en-US" sz="1000" kern="1200" dirty="0" smtClean="0">
                <a:solidFill>
                  <a:schemeClr val="tx1"/>
                </a:solidFill>
                <a:latin typeface="Arial" pitchFamily="34" charset="0"/>
                <a:ea typeface="+mn-ea"/>
                <a:cs typeface="Arial" pitchFamily="34" charset="0"/>
              </a:rPr>
              <a:t>11.</a:t>
            </a:r>
            <a:r>
              <a:rPr lang="en-US" sz="1000" kern="1200" baseline="0" dirty="0" smtClean="0">
                <a:solidFill>
                  <a:schemeClr val="tx1"/>
                </a:solidFill>
                <a:latin typeface="Arial" pitchFamily="34" charset="0"/>
                <a:ea typeface="+mn-ea"/>
                <a:cs typeface="Arial" pitchFamily="34" charset="0"/>
              </a:rPr>
              <a:t> </a:t>
            </a:r>
            <a:r>
              <a:rPr lang="en-US" sz="1000" kern="1200" dirty="0" smtClean="0">
                <a:solidFill>
                  <a:schemeClr val="tx1"/>
                </a:solidFill>
                <a:latin typeface="Arial" pitchFamily="34" charset="0"/>
                <a:ea typeface="+mn-ea"/>
                <a:cs typeface="Arial" pitchFamily="34" charset="0"/>
              </a:rPr>
              <a:t>Place the mouse cursor at the end of the code you just entered, press Enter, and then type the following code.</a:t>
            </a:r>
          </a:p>
          <a:p>
            <a:pPr lvl="1">
              <a:lnSpc>
                <a:spcPct val="150000"/>
              </a:lnSpc>
            </a:pPr>
            <a:r>
              <a:rPr lang="en-US" sz="1000" kern="1200" dirty="0" smtClean="0">
                <a:solidFill>
                  <a:schemeClr val="tx1"/>
                </a:solidFill>
                <a:latin typeface="Arial" pitchFamily="34" charset="0"/>
                <a:ea typeface="+mn-ea"/>
                <a:cs typeface="Arial" pitchFamily="34" charset="0"/>
              </a:rPr>
              <a:t>if (opera == null)</a:t>
            </a:r>
          </a:p>
          <a:p>
            <a:pPr lvl="1">
              <a:lnSpc>
                <a:spcPct val="150000"/>
              </a:lnSpc>
            </a:pPr>
            <a:r>
              <a:rPr lang="en-US" sz="1000" kern="1200" dirty="0" smtClean="0">
                <a:solidFill>
                  <a:schemeClr val="tx1"/>
                </a:solidFill>
                <a:latin typeface="Arial" pitchFamily="34" charset="0"/>
                <a:ea typeface="+mn-ea"/>
                <a:cs typeface="Arial" pitchFamily="34" charset="0"/>
              </a:rPr>
              <a:t>{</a:t>
            </a:r>
          </a:p>
          <a:p>
            <a:pPr lvl="1">
              <a:lnSpc>
                <a:spcPct val="150000"/>
              </a:lnSpc>
            </a:pPr>
            <a:r>
              <a:rPr lang="en-US" sz="1000" kern="1200" dirty="0" smtClean="0">
                <a:solidFill>
                  <a:schemeClr val="tx1"/>
                </a:solidFill>
                <a:latin typeface="Arial" pitchFamily="34" charset="0"/>
                <a:ea typeface="+mn-ea"/>
                <a:cs typeface="Arial" pitchFamily="34" charset="0"/>
              </a:rPr>
              <a:t>   throw new </a:t>
            </a:r>
            <a:r>
              <a:rPr lang="en-US" sz="1000" kern="1200" dirty="0" err="1" smtClean="0">
                <a:solidFill>
                  <a:schemeClr val="tx1"/>
                </a:solidFill>
                <a:latin typeface="Arial" pitchFamily="34" charset="0"/>
                <a:ea typeface="+mn-ea"/>
                <a:cs typeface="Arial" pitchFamily="34" charset="0"/>
              </a:rPr>
              <a:t>HttpResponseException</a:t>
            </a:r>
            <a:r>
              <a:rPr lang="en-US" sz="1000" kern="1200" dirty="0" smtClean="0">
                <a:solidFill>
                  <a:schemeClr val="tx1"/>
                </a:solidFill>
                <a:latin typeface="Arial" pitchFamily="34" charset="0"/>
                <a:ea typeface="+mn-ea"/>
                <a:cs typeface="Arial" pitchFamily="34" charset="0"/>
              </a:rPr>
              <a:t>(</a:t>
            </a:r>
            <a:r>
              <a:rPr lang="en-US" sz="1000" kern="1200" dirty="0" err="1" smtClean="0">
                <a:solidFill>
                  <a:schemeClr val="tx1"/>
                </a:solidFill>
                <a:latin typeface="Arial" pitchFamily="34" charset="0"/>
                <a:ea typeface="+mn-ea"/>
                <a:cs typeface="Arial" pitchFamily="34" charset="0"/>
              </a:rPr>
              <a:t>HttpStatusCode.NotFound</a:t>
            </a:r>
            <a:r>
              <a:rPr lang="en-US" sz="1000" kern="1200" dirty="0" smtClean="0">
                <a:solidFill>
                  <a:schemeClr val="tx1"/>
                </a:solidFill>
                <a:latin typeface="Arial" pitchFamily="34" charset="0"/>
                <a:ea typeface="+mn-ea"/>
                <a:cs typeface="Arial" pitchFamily="34" charset="0"/>
              </a:rPr>
              <a:t>);</a:t>
            </a:r>
          </a:p>
          <a:p>
            <a:pPr lvl="1">
              <a:lnSpc>
                <a:spcPct val="150000"/>
              </a:lnSpc>
            </a:pPr>
            <a:r>
              <a:rPr lang="en-US" sz="1000" kern="1200" dirty="0" smtClean="0">
                <a:solidFill>
                  <a:schemeClr val="tx1"/>
                </a:solidFill>
                <a:latin typeface="Arial" pitchFamily="34" charset="0"/>
                <a:ea typeface="+mn-ea"/>
                <a:cs typeface="Arial" pitchFamily="34" charset="0"/>
              </a:rPr>
              <a:t>}</a:t>
            </a:r>
          </a:p>
          <a:p>
            <a:pPr>
              <a:lnSpc>
                <a:spcPct val="150000"/>
              </a:lnSpc>
            </a:pPr>
            <a:endParaRPr lang="en-US" sz="10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160CB882-8672-4F4D-B533-3A22FE3B9F5F}" type="slidenum">
              <a:rPr lang="en-US" smtClean="0"/>
              <a:pPr/>
              <a:t>11</a:t>
            </a:fld>
            <a:endParaRPr lang="en-US"/>
          </a:p>
        </p:txBody>
      </p:sp>
    </p:spTree>
    <p:extLst>
      <p:ext uri="{BB962C8B-B14F-4D97-AF65-F5344CB8AC3E}">
        <p14:creationId xmlns:p14="http://schemas.microsoft.com/office/powerpoint/2010/main" val="3330401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normAutofit/>
          </a:bodyPr>
          <a:lstStyle/>
          <a:p>
            <a:pPr>
              <a:lnSpc>
                <a:spcPct val="150000"/>
              </a:lnSpc>
            </a:pPr>
            <a:r>
              <a:rPr lang="en-US" sz="1000" dirty="0" smtClean="0">
                <a:latin typeface="Arial" pitchFamily="34" charset="0"/>
                <a:cs typeface="Arial" pitchFamily="34" charset="0"/>
              </a:rPr>
              <a:t>12. </a:t>
            </a:r>
            <a:r>
              <a:rPr lang="en-US" sz="1000" kern="1200" dirty="0" smtClean="0">
                <a:solidFill>
                  <a:schemeClr val="tx1"/>
                </a:solidFill>
                <a:latin typeface="Arial" pitchFamily="34" charset="0"/>
                <a:ea typeface="+mn-ea"/>
                <a:cs typeface="Arial" pitchFamily="34" charset="0"/>
              </a:rPr>
              <a:t>Place the mouse cursor at the end of the code you just entered, press Enter, and then type the following code.</a:t>
            </a:r>
          </a:p>
          <a:p>
            <a:pPr marL="457200" marR="0" lvl="1" indent="0" algn="l" defTabSz="914400" rtl="0" eaLnBrk="1" fontAlgn="auto" latinLnBrk="0" hangingPunct="1">
              <a:lnSpc>
                <a:spcPct val="150000"/>
              </a:lnSpc>
              <a:spcBef>
                <a:spcPts val="0"/>
              </a:spcBef>
              <a:spcAft>
                <a:spcPts val="0"/>
              </a:spcAft>
              <a:buClrTx/>
              <a:buSzTx/>
              <a:buFontTx/>
              <a:buNone/>
              <a:tabLst/>
              <a:defRPr/>
            </a:pPr>
            <a:r>
              <a:rPr lang="en-US" sz="1000" kern="1200" dirty="0" smtClean="0">
                <a:solidFill>
                  <a:schemeClr val="tx1"/>
                </a:solidFill>
                <a:latin typeface="Arial" pitchFamily="34" charset="0"/>
                <a:ea typeface="+mn-ea"/>
                <a:cs typeface="Arial" pitchFamily="34" charset="0"/>
              </a:rPr>
              <a:t>return opera;</a:t>
            </a:r>
          </a:p>
          <a:p>
            <a:pPr>
              <a:lnSpc>
                <a:spcPct val="150000"/>
              </a:lnSpc>
            </a:pPr>
            <a:r>
              <a:rPr lang="en-US" sz="1000" dirty="0" smtClean="0">
                <a:latin typeface="Arial" pitchFamily="34" charset="0"/>
                <a:cs typeface="Arial" pitchFamily="34" charset="0"/>
              </a:rPr>
              <a:t>13. </a:t>
            </a:r>
            <a:r>
              <a:rPr lang="en-US" sz="1000" kern="1200" dirty="0" smtClean="0">
                <a:solidFill>
                  <a:schemeClr val="tx1"/>
                </a:solidFill>
                <a:latin typeface="Arial" pitchFamily="34" charset="0"/>
                <a:ea typeface="+mn-ea"/>
                <a:cs typeface="Arial" pitchFamily="34" charset="0"/>
              </a:rPr>
              <a:t>On the </a:t>
            </a:r>
            <a:r>
              <a:rPr lang="en-US" sz="1000" b="1" kern="1200" dirty="0" smtClean="0">
                <a:solidFill>
                  <a:schemeClr val="tx1"/>
                </a:solidFill>
                <a:latin typeface="Arial" pitchFamily="34" charset="0"/>
                <a:ea typeface="+mn-ea"/>
                <a:cs typeface="Arial" pitchFamily="34" charset="0"/>
              </a:rPr>
              <a:t>FILE</a:t>
            </a:r>
            <a:r>
              <a:rPr lang="en-US" sz="1000" kern="1200" dirty="0" smtClean="0">
                <a:solidFill>
                  <a:schemeClr val="tx1"/>
                </a:solidFill>
                <a:latin typeface="Arial" pitchFamily="34" charset="0"/>
                <a:ea typeface="+mn-ea"/>
                <a:cs typeface="Arial" pitchFamily="34" charset="0"/>
              </a:rPr>
              <a:t> menu of the </a:t>
            </a:r>
            <a:r>
              <a:rPr lang="en-US" sz="1000" b="1" kern="1200" dirty="0" err="1" smtClean="0">
                <a:solidFill>
                  <a:schemeClr val="tx1"/>
                </a:solidFill>
                <a:latin typeface="Arial" pitchFamily="34" charset="0"/>
                <a:ea typeface="+mn-ea"/>
                <a:cs typeface="Arial" pitchFamily="34" charset="0"/>
              </a:rPr>
              <a:t>OperasWebSite</a:t>
            </a:r>
            <a:r>
              <a:rPr lang="en-US" sz="1000" b="1" kern="1200" dirty="0" smtClean="0">
                <a:solidFill>
                  <a:schemeClr val="tx1"/>
                </a:solidFill>
                <a:latin typeface="Arial" pitchFamily="34" charset="0"/>
                <a:ea typeface="+mn-ea"/>
                <a:cs typeface="Arial" pitchFamily="34" charset="0"/>
              </a:rPr>
              <a:t> – Microsoft Visual Studio</a:t>
            </a:r>
            <a:r>
              <a:rPr lang="en-US" sz="1000" kern="1200" dirty="0" smtClean="0">
                <a:solidFill>
                  <a:schemeClr val="tx1"/>
                </a:solidFill>
                <a:latin typeface="Arial" pitchFamily="34" charset="0"/>
                <a:ea typeface="+mn-ea"/>
                <a:cs typeface="Arial" pitchFamily="34" charset="0"/>
              </a:rPr>
              <a:t> window, click </a:t>
            </a:r>
            <a:r>
              <a:rPr lang="en-US" sz="1000" b="1" kern="1200" dirty="0" smtClean="0">
                <a:solidFill>
                  <a:schemeClr val="tx1"/>
                </a:solidFill>
                <a:latin typeface="Arial" pitchFamily="34" charset="0"/>
                <a:ea typeface="+mn-ea"/>
                <a:cs typeface="Arial" pitchFamily="34" charset="0"/>
              </a:rPr>
              <a:t>Save All</a:t>
            </a:r>
            <a:r>
              <a:rPr lang="en-US" sz="1000" b="0" kern="1200" dirty="0" smtClean="0">
                <a:solidFill>
                  <a:schemeClr val="tx1"/>
                </a:solidFill>
                <a:latin typeface="Arial" pitchFamily="34" charset="0"/>
                <a:ea typeface="+mn-ea"/>
                <a:cs typeface="Arial" pitchFamily="34" charset="0"/>
              </a:rPr>
              <a:t>.</a:t>
            </a:r>
          </a:p>
          <a:p>
            <a:pPr>
              <a:lnSpc>
                <a:spcPct val="150000"/>
              </a:lnSpc>
            </a:pPr>
            <a:r>
              <a:rPr lang="en-US" sz="1000" b="0" kern="1200" dirty="0" smtClean="0">
                <a:solidFill>
                  <a:schemeClr val="tx1"/>
                </a:solidFill>
                <a:latin typeface="Arial" pitchFamily="34" charset="0"/>
                <a:ea typeface="+mn-ea"/>
                <a:cs typeface="Arial" pitchFamily="34" charset="0"/>
              </a:rPr>
              <a:t>14. </a:t>
            </a:r>
            <a:r>
              <a:rPr lang="en-US" sz="1000" kern="1200" dirty="0" smtClean="0">
                <a:solidFill>
                  <a:schemeClr val="tx1"/>
                </a:solidFill>
                <a:latin typeface="Arial" pitchFamily="34" charset="0"/>
                <a:ea typeface="+mn-ea"/>
                <a:cs typeface="Arial" pitchFamily="34" charset="0"/>
              </a:rPr>
              <a:t>On the </a:t>
            </a:r>
            <a:r>
              <a:rPr lang="en-US" sz="1000" b="1" kern="1200" dirty="0" smtClean="0">
                <a:solidFill>
                  <a:schemeClr val="tx1"/>
                </a:solidFill>
                <a:latin typeface="Arial" pitchFamily="34" charset="0"/>
                <a:ea typeface="+mn-ea"/>
                <a:cs typeface="Arial" pitchFamily="34" charset="0"/>
              </a:rPr>
              <a:t>DEBUG</a:t>
            </a:r>
            <a:r>
              <a:rPr lang="en-US" sz="1000" kern="1200" dirty="0" smtClean="0">
                <a:solidFill>
                  <a:schemeClr val="tx1"/>
                </a:solidFill>
                <a:latin typeface="Arial" pitchFamily="34" charset="0"/>
                <a:ea typeface="+mn-ea"/>
                <a:cs typeface="Arial" pitchFamily="34" charset="0"/>
              </a:rPr>
              <a:t> menu of the </a:t>
            </a:r>
            <a:r>
              <a:rPr lang="en-US" sz="1000" b="1" kern="1200" dirty="0" err="1" smtClean="0">
                <a:solidFill>
                  <a:schemeClr val="tx1"/>
                </a:solidFill>
                <a:latin typeface="Arial" pitchFamily="34" charset="0"/>
                <a:ea typeface="+mn-ea"/>
                <a:cs typeface="Arial" pitchFamily="34" charset="0"/>
              </a:rPr>
              <a:t>OperasWebSite</a:t>
            </a:r>
            <a:r>
              <a:rPr lang="en-US" sz="1000" b="1" kern="1200" dirty="0" smtClean="0">
                <a:solidFill>
                  <a:schemeClr val="tx1"/>
                </a:solidFill>
                <a:latin typeface="Arial" pitchFamily="34" charset="0"/>
                <a:ea typeface="+mn-ea"/>
                <a:cs typeface="Arial" pitchFamily="34" charset="0"/>
              </a:rPr>
              <a:t> – Microsoft Visual Studio</a:t>
            </a:r>
            <a:r>
              <a:rPr lang="en-US" sz="1000" kern="1200" dirty="0" smtClean="0">
                <a:solidFill>
                  <a:schemeClr val="tx1"/>
                </a:solidFill>
                <a:latin typeface="Arial" pitchFamily="34" charset="0"/>
                <a:ea typeface="+mn-ea"/>
                <a:cs typeface="Arial" pitchFamily="34" charset="0"/>
              </a:rPr>
              <a:t> window, click </a:t>
            </a:r>
            <a:r>
              <a:rPr lang="en-US" sz="1000" b="1" kern="1200" dirty="0" smtClean="0">
                <a:solidFill>
                  <a:schemeClr val="tx1"/>
                </a:solidFill>
                <a:latin typeface="Arial" pitchFamily="34" charset="0"/>
                <a:ea typeface="+mn-ea"/>
                <a:cs typeface="Arial" pitchFamily="34" charset="0"/>
              </a:rPr>
              <a:t>Start Debugging</a:t>
            </a:r>
            <a:r>
              <a:rPr lang="en-US" sz="1000" b="0" kern="1200" dirty="0" smtClean="0">
                <a:solidFill>
                  <a:schemeClr val="tx1"/>
                </a:solidFill>
                <a:latin typeface="Arial" pitchFamily="34" charset="0"/>
                <a:ea typeface="+mn-ea"/>
                <a:cs typeface="Arial" pitchFamily="34" charset="0"/>
              </a:rPr>
              <a:t>.</a:t>
            </a:r>
          </a:p>
          <a:p>
            <a:pPr lvl="0">
              <a:lnSpc>
                <a:spcPct val="150000"/>
              </a:lnSpc>
            </a:pPr>
            <a:r>
              <a:rPr lang="en-US" sz="1000" kern="1200" dirty="0" smtClean="0">
                <a:solidFill>
                  <a:schemeClr val="tx1"/>
                </a:solidFill>
                <a:latin typeface="Arial" pitchFamily="34" charset="0"/>
                <a:ea typeface="+mn-ea"/>
                <a:cs typeface="Arial" pitchFamily="34" charset="0"/>
              </a:rPr>
              <a:t>15. In the Address bar of the Windows Internet Explorer window, type </a:t>
            </a:r>
            <a:r>
              <a:rPr lang="en-US" sz="1000" b="1" kern="1200" dirty="0" smtClean="0">
                <a:solidFill>
                  <a:schemeClr val="tx1"/>
                </a:solidFill>
                <a:latin typeface="Arial" pitchFamily="34" charset="0"/>
                <a:ea typeface="+mn-ea"/>
                <a:cs typeface="Arial" pitchFamily="34" charset="0"/>
              </a:rPr>
              <a:t>http://localhost:</a:t>
            </a:r>
            <a:r>
              <a:rPr lang="en-US" sz="1000" b="1" i="1" kern="1200" dirty="0" smtClean="0">
                <a:solidFill>
                  <a:schemeClr val="tx1"/>
                </a:solidFill>
                <a:latin typeface="Arial" pitchFamily="34" charset="0"/>
                <a:ea typeface="+mn-ea"/>
                <a:cs typeface="Arial" pitchFamily="34" charset="0"/>
              </a:rPr>
              <a:t>&lt;</a:t>
            </a:r>
            <a:r>
              <a:rPr lang="en-US" sz="1000" i="1" kern="1200" dirty="0" smtClean="0">
                <a:solidFill>
                  <a:schemeClr val="tx1"/>
                </a:solidFill>
                <a:latin typeface="Arial" pitchFamily="34" charset="0"/>
                <a:ea typeface="+mn-ea"/>
                <a:cs typeface="Arial" pitchFamily="34" charset="0"/>
              </a:rPr>
              <a:t>yourPortNumber&gt;</a:t>
            </a:r>
            <a:r>
              <a:rPr lang="en-US" sz="1000" b="1" kern="1200" dirty="0" smtClean="0">
                <a:solidFill>
                  <a:schemeClr val="tx1"/>
                </a:solidFill>
                <a:latin typeface="Arial" pitchFamily="34" charset="0"/>
                <a:ea typeface="+mn-ea"/>
                <a:cs typeface="Arial" pitchFamily="34" charset="0"/>
              </a:rPr>
              <a:t>/api/OperasApi</a:t>
            </a:r>
            <a:r>
              <a:rPr lang="en-US" sz="1000" kern="1200" dirty="0" smtClean="0">
                <a:solidFill>
                  <a:schemeClr val="tx1"/>
                </a:solidFill>
                <a:latin typeface="Arial" pitchFamily="34" charset="0"/>
                <a:ea typeface="+mn-ea"/>
                <a:cs typeface="Arial" pitchFamily="34" charset="0"/>
              </a:rPr>
              <a:t>, and then click </a:t>
            </a:r>
            <a:r>
              <a:rPr lang="en-US" sz="1000" b="1" kern="1200" dirty="0" smtClean="0">
                <a:solidFill>
                  <a:schemeClr val="tx1"/>
                </a:solidFill>
                <a:latin typeface="Arial" pitchFamily="34" charset="0"/>
                <a:ea typeface="+mn-ea"/>
                <a:cs typeface="Arial" pitchFamily="34" charset="0"/>
              </a:rPr>
              <a:t>Go to</a:t>
            </a:r>
            <a:r>
              <a:rPr lang="en-US" sz="1000" kern="1200" dirty="0" smtClean="0">
                <a:solidFill>
                  <a:schemeClr val="tx1"/>
                </a:solidFill>
                <a:latin typeface="Arial" pitchFamily="34" charset="0"/>
                <a:ea typeface="+mn-ea"/>
                <a:cs typeface="Arial" pitchFamily="34" charset="0"/>
              </a:rPr>
              <a:t>. </a:t>
            </a:r>
          </a:p>
          <a:p>
            <a:pPr lvl="0">
              <a:lnSpc>
                <a:spcPct val="150000"/>
              </a:lnSpc>
            </a:pPr>
            <a:r>
              <a:rPr lang="en-US" sz="1000" kern="1200" dirty="0" smtClean="0">
                <a:solidFill>
                  <a:schemeClr val="tx1"/>
                </a:solidFill>
                <a:latin typeface="Arial" pitchFamily="34" charset="0"/>
                <a:ea typeface="+mn-ea"/>
                <a:cs typeface="Arial" pitchFamily="34" charset="0"/>
              </a:rPr>
              <a:t>16. In the Navigation bar, click </a:t>
            </a:r>
            <a:r>
              <a:rPr lang="en-US" sz="1000" b="1" kern="1200" dirty="0" smtClean="0">
                <a:solidFill>
                  <a:schemeClr val="tx1"/>
                </a:solidFill>
                <a:latin typeface="Arial" pitchFamily="34" charset="0"/>
                <a:ea typeface="+mn-ea"/>
                <a:cs typeface="Arial" pitchFamily="34" charset="0"/>
              </a:rPr>
              <a:t>Open</a:t>
            </a:r>
            <a:r>
              <a:rPr lang="en-US" sz="1000" kern="1200" dirty="0" smtClean="0">
                <a:solidFill>
                  <a:schemeClr val="tx1"/>
                </a:solidFill>
                <a:latin typeface="Arial" pitchFamily="34" charset="0"/>
                <a:ea typeface="+mn-ea"/>
                <a:cs typeface="Arial" pitchFamily="34" charset="0"/>
              </a:rPr>
              <a:t>.</a:t>
            </a:r>
          </a:p>
          <a:p>
            <a:pPr lvl="0">
              <a:lnSpc>
                <a:spcPct val="150000"/>
              </a:lnSpc>
            </a:pPr>
            <a:r>
              <a:rPr lang="en-US" sz="1000" kern="1200" dirty="0" smtClean="0">
                <a:solidFill>
                  <a:schemeClr val="tx1"/>
                </a:solidFill>
                <a:latin typeface="Arial" pitchFamily="34" charset="0"/>
                <a:ea typeface="+mn-ea"/>
                <a:cs typeface="Arial" pitchFamily="34" charset="0"/>
              </a:rPr>
              <a:t>17. If the “How do you want to open this type of file (.</a:t>
            </a:r>
            <a:r>
              <a:rPr lang="en-US" sz="1000" kern="1200" dirty="0" err="1" smtClean="0">
                <a:solidFill>
                  <a:schemeClr val="tx1"/>
                </a:solidFill>
                <a:latin typeface="Arial" pitchFamily="34" charset="0"/>
                <a:ea typeface="+mn-ea"/>
                <a:cs typeface="Arial" pitchFamily="34" charset="0"/>
              </a:rPr>
              <a:t>json</a:t>
            </a:r>
            <a:r>
              <a:rPr lang="en-US" sz="1000" kern="1200" dirty="0" smtClean="0">
                <a:solidFill>
                  <a:schemeClr val="tx1"/>
                </a:solidFill>
                <a:latin typeface="Arial" pitchFamily="34" charset="0"/>
                <a:ea typeface="+mn-ea"/>
                <a:cs typeface="Arial" pitchFamily="34" charset="0"/>
              </a:rPr>
              <a:t>)?” message is displayed, click </a:t>
            </a:r>
            <a:r>
              <a:rPr lang="en-US" sz="1000" b="1" kern="1200" dirty="0" smtClean="0">
                <a:solidFill>
                  <a:schemeClr val="tx1"/>
                </a:solidFill>
                <a:latin typeface="Arial" pitchFamily="34" charset="0"/>
                <a:ea typeface="+mn-ea"/>
                <a:cs typeface="Arial" pitchFamily="34" charset="0"/>
              </a:rPr>
              <a:t>More options</a:t>
            </a:r>
            <a:r>
              <a:rPr lang="en-US" sz="1000" kern="1200" dirty="0" smtClean="0">
                <a:solidFill>
                  <a:schemeClr val="tx1"/>
                </a:solidFill>
                <a:latin typeface="Arial" pitchFamily="34" charset="0"/>
                <a:ea typeface="+mn-ea"/>
                <a:cs typeface="Arial" pitchFamily="34" charset="0"/>
              </a:rPr>
              <a:t>, and then click </a:t>
            </a:r>
            <a:r>
              <a:rPr lang="en-US" sz="1000" b="1" kern="1200" dirty="0" smtClean="0">
                <a:solidFill>
                  <a:schemeClr val="tx1"/>
                </a:solidFill>
                <a:latin typeface="Arial" pitchFamily="34" charset="0"/>
                <a:ea typeface="+mn-ea"/>
                <a:cs typeface="Arial" pitchFamily="34" charset="0"/>
              </a:rPr>
              <a:t>Microsoft</a:t>
            </a:r>
            <a:r>
              <a:rPr lang="en-US" sz="1000" kern="1200" dirty="0" smtClean="0">
                <a:solidFill>
                  <a:schemeClr val="tx1"/>
                </a:solidFill>
                <a:latin typeface="Arial" pitchFamily="34" charset="0"/>
                <a:ea typeface="+mn-ea"/>
                <a:cs typeface="Arial" pitchFamily="34" charset="0"/>
              </a:rPr>
              <a:t> </a:t>
            </a:r>
            <a:r>
              <a:rPr lang="en-US" sz="1000" b="1" kern="1200" dirty="0" smtClean="0">
                <a:solidFill>
                  <a:schemeClr val="tx1"/>
                </a:solidFill>
                <a:latin typeface="Arial" pitchFamily="34" charset="0"/>
                <a:ea typeface="+mn-ea"/>
                <a:cs typeface="Arial" pitchFamily="34" charset="0"/>
              </a:rPr>
              <a:t>Visual Studio Version Selector</a:t>
            </a:r>
            <a:r>
              <a:rPr lang="en-US" sz="1000" kern="1200" dirty="0" smtClean="0">
                <a:solidFill>
                  <a:schemeClr val="tx1"/>
                </a:solidFill>
                <a:latin typeface="Arial" pitchFamily="34" charset="0"/>
                <a:ea typeface="+mn-ea"/>
                <a:cs typeface="Arial" pitchFamily="34" charset="0"/>
              </a:rPr>
              <a:t>.</a:t>
            </a:r>
          </a:p>
          <a:p>
            <a:pPr lvl="0">
              <a:lnSpc>
                <a:spcPct val="150000"/>
              </a:lnSpc>
            </a:pPr>
            <a:r>
              <a:rPr lang="en-US" sz="1000" kern="1200" dirty="0" smtClean="0">
                <a:solidFill>
                  <a:schemeClr val="tx1"/>
                </a:solidFill>
                <a:latin typeface="Arial" pitchFamily="34" charset="0"/>
                <a:ea typeface="+mn-ea"/>
                <a:cs typeface="Arial" pitchFamily="34" charset="0"/>
              </a:rPr>
              <a:t>18. On the </a:t>
            </a:r>
            <a:r>
              <a:rPr lang="en-US" sz="1000" b="1" kern="1200" dirty="0" smtClean="0">
                <a:solidFill>
                  <a:schemeClr val="tx1"/>
                </a:solidFill>
                <a:latin typeface="Arial" pitchFamily="34" charset="0"/>
                <a:ea typeface="+mn-ea"/>
                <a:cs typeface="Arial" pitchFamily="34" charset="0"/>
              </a:rPr>
              <a:t>EIDT</a:t>
            </a:r>
            <a:r>
              <a:rPr lang="en-US" sz="1000" kern="1200" dirty="0" smtClean="0">
                <a:solidFill>
                  <a:schemeClr val="tx1"/>
                </a:solidFill>
                <a:latin typeface="Arial" pitchFamily="34" charset="0"/>
                <a:ea typeface="+mn-ea"/>
                <a:cs typeface="Arial" pitchFamily="34" charset="0"/>
              </a:rPr>
              <a:t> menu of the </a:t>
            </a:r>
            <a:r>
              <a:rPr lang="en-US" sz="1000" b="1" kern="1200" dirty="0" err="1" smtClean="0">
                <a:solidFill>
                  <a:schemeClr val="tx1"/>
                </a:solidFill>
                <a:latin typeface="Arial" pitchFamily="34" charset="0"/>
                <a:ea typeface="+mn-ea"/>
                <a:cs typeface="Arial" pitchFamily="34" charset="0"/>
              </a:rPr>
              <a:t>OperasApi.json</a:t>
            </a:r>
            <a:r>
              <a:rPr lang="en-US" sz="1000" b="1" kern="1200" dirty="0" smtClean="0">
                <a:solidFill>
                  <a:schemeClr val="tx1"/>
                </a:solidFill>
                <a:latin typeface="Arial" pitchFamily="34" charset="0"/>
                <a:ea typeface="+mn-ea"/>
                <a:cs typeface="Arial" pitchFamily="34" charset="0"/>
              </a:rPr>
              <a:t> – Microsoft Visual Studio</a:t>
            </a:r>
            <a:r>
              <a:rPr lang="en-US" sz="1000" kern="1200" dirty="0" smtClean="0">
                <a:solidFill>
                  <a:schemeClr val="tx1"/>
                </a:solidFill>
                <a:latin typeface="Arial" pitchFamily="34" charset="0"/>
                <a:ea typeface="+mn-ea"/>
                <a:cs typeface="Arial" pitchFamily="34" charset="0"/>
              </a:rPr>
              <a:t> window, point to </a:t>
            </a:r>
            <a:r>
              <a:rPr lang="en-US" sz="1000" b="1" kern="1200" dirty="0" smtClean="0">
                <a:solidFill>
                  <a:schemeClr val="tx1"/>
                </a:solidFill>
                <a:latin typeface="Arial" pitchFamily="34" charset="0"/>
                <a:ea typeface="+mn-ea"/>
                <a:cs typeface="Arial" pitchFamily="34" charset="0"/>
              </a:rPr>
              <a:t>Find and Replace</a:t>
            </a:r>
            <a:r>
              <a:rPr lang="en-US" sz="1000" kern="1200" dirty="0" smtClean="0">
                <a:solidFill>
                  <a:schemeClr val="tx1"/>
                </a:solidFill>
                <a:latin typeface="Arial" pitchFamily="34" charset="0"/>
                <a:ea typeface="+mn-ea"/>
                <a:cs typeface="Arial" pitchFamily="34" charset="0"/>
              </a:rPr>
              <a:t>, and then click </a:t>
            </a:r>
            <a:r>
              <a:rPr lang="en-US" sz="1000" b="1" kern="1200" dirty="0" smtClean="0">
                <a:solidFill>
                  <a:schemeClr val="tx1"/>
                </a:solidFill>
                <a:latin typeface="Arial" pitchFamily="34" charset="0"/>
                <a:ea typeface="+mn-ea"/>
                <a:cs typeface="Arial" pitchFamily="34" charset="0"/>
              </a:rPr>
              <a:t>Quick Find</a:t>
            </a:r>
            <a:r>
              <a:rPr lang="en-US" sz="1000" kern="1200" dirty="0" smtClean="0">
                <a:solidFill>
                  <a:schemeClr val="tx1"/>
                </a:solidFill>
                <a:latin typeface="Arial" pitchFamily="34" charset="0"/>
                <a:ea typeface="+mn-ea"/>
                <a:cs typeface="Arial" pitchFamily="34" charset="0"/>
              </a:rPr>
              <a:t>.</a:t>
            </a:r>
          </a:p>
          <a:p>
            <a:pPr lvl="0">
              <a:lnSpc>
                <a:spcPct val="150000"/>
              </a:lnSpc>
            </a:pPr>
            <a:r>
              <a:rPr lang="en-US" sz="1000" kern="1200" dirty="0" smtClean="0">
                <a:solidFill>
                  <a:schemeClr val="tx1"/>
                </a:solidFill>
                <a:latin typeface="Arial" pitchFamily="34" charset="0"/>
                <a:ea typeface="+mn-ea"/>
                <a:cs typeface="Arial" pitchFamily="34" charset="0"/>
              </a:rPr>
              <a:t>19. In the </a:t>
            </a:r>
            <a:r>
              <a:rPr lang="en-US" sz="1000" b="1" kern="1200" dirty="0" smtClean="0">
                <a:solidFill>
                  <a:schemeClr val="tx1"/>
                </a:solidFill>
                <a:latin typeface="Arial" pitchFamily="34" charset="0"/>
                <a:ea typeface="+mn-ea"/>
                <a:cs typeface="Arial" pitchFamily="34" charset="0"/>
              </a:rPr>
              <a:t>Search Item</a:t>
            </a:r>
            <a:r>
              <a:rPr lang="en-US" sz="1000" kern="1200" dirty="0" smtClean="0">
                <a:solidFill>
                  <a:schemeClr val="tx1"/>
                </a:solidFill>
                <a:latin typeface="Arial" pitchFamily="34" charset="0"/>
                <a:ea typeface="+mn-ea"/>
                <a:cs typeface="Arial" pitchFamily="34" charset="0"/>
              </a:rPr>
              <a:t> box of the </a:t>
            </a:r>
            <a:r>
              <a:rPr lang="en-US" sz="1000" b="1" kern="1200" dirty="0" smtClean="0">
                <a:solidFill>
                  <a:schemeClr val="tx1"/>
                </a:solidFill>
                <a:latin typeface="Arial" pitchFamily="34" charset="0"/>
                <a:ea typeface="+mn-ea"/>
                <a:cs typeface="Arial" pitchFamily="34" charset="0"/>
              </a:rPr>
              <a:t>Quick Find </a:t>
            </a:r>
            <a:r>
              <a:rPr lang="en-US" sz="1000" kern="1200" dirty="0" smtClean="0">
                <a:solidFill>
                  <a:schemeClr val="tx1"/>
                </a:solidFill>
                <a:latin typeface="Arial" pitchFamily="34" charset="0"/>
                <a:ea typeface="+mn-ea"/>
                <a:cs typeface="Arial" pitchFamily="34" charset="0"/>
              </a:rPr>
              <a:t>dialog box, type </a:t>
            </a:r>
            <a:r>
              <a:rPr lang="en-US" sz="1000" b="1" kern="1200" dirty="0" err="1" smtClean="0">
                <a:solidFill>
                  <a:schemeClr val="tx1"/>
                </a:solidFill>
                <a:latin typeface="Arial" pitchFamily="34" charset="0"/>
                <a:ea typeface="+mn-ea"/>
                <a:cs typeface="Arial" pitchFamily="34" charset="0"/>
              </a:rPr>
              <a:t>Rigoletto</a:t>
            </a:r>
            <a:r>
              <a:rPr lang="en-US" sz="1000" kern="1200" dirty="0" smtClean="0">
                <a:solidFill>
                  <a:schemeClr val="tx1"/>
                </a:solidFill>
                <a:latin typeface="Arial" pitchFamily="34" charset="0"/>
                <a:ea typeface="+mn-ea"/>
                <a:cs typeface="Arial" pitchFamily="34" charset="0"/>
              </a:rPr>
              <a:t>, and then click </a:t>
            </a:r>
            <a:r>
              <a:rPr lang="en-US" sz="1000" b="1" kern="1200" dirty="0" smtClean="0">
                <a:solidFill>
                  <a:schemeClr val="tx1"/>
                </a:solidFill>
                <a:latin typeface="Arial" pitchFamily="34" charset="0"/>
                <a:ea typeface="+mn-ea"/>
                <a:cs typeface="Arial" pitchFamily="34" charset="0"/>
              </a:rPr>
              <a:t>Find Next</a:t>
            </a:r>
            <a:r>
              <a:rPr lang="en-US" sz="1000" kern="1200" dirty="0" smtClean="0">
                <a:solidFill>
                  <a:schemeClr val="tx1"/>
                </a:solidFill>
                <a:latin typeface="Arial" pitchFamily="34" charset="0"/>
                <a:ea typeface="+mn-ea"/>
                <a:cs typeface="Arial" pitchFamily="34" charset="0"/>
              </a:rPr>
              <a:t>.</a:t>
            </a:r>
          </a:p>
          <a:p>
            <a:pPr lvl="0">
              <a:lnSpc>
                <a:spcPct val="150000"/>
              </a:lnSpc>
            </a:pPr>
            <a:r>
              <a:rPr lang="en-US" sz="1000" kern="1200" dirty="0" smtClean="0">
                <a:solidFill>
                  <a:schemeClr val="tx1"/>
                </a:solidFill>
                <a:latin typeface="Arial" pitchFamily="34" charset="0"/>
                <a:ea typeface="+mn-ea"/>
                <a:cs typeface="Arial" pitchFamily="34" charset="0"/>
              </a:rPr>
              <a:t>20. In the </a:t>
            </a:r>
            <a:r>
              <a:rPr lang="en-US" sz="1000" b="1" kern="1200" dirty="0" smtClean="0">
                <a:solidFill>
                  <a:schemeClr val="tx1"/>
                </a:solidFill>
                <a:latin typeface="Arial" pitchFamily="34" charset="0"/>
                <a:ea typeface="+mn-ea"/>
                <a:cs typeface="Arial" pitchFamily="34" charset="0"/>
              </a:rPr>
              <a:t>Microsoft Visual Studio</a:t>
            </a:r>
            <a:r>
              <a:rPr lang="en-US" sz="1000" kern="1200" dirty="0" smtClean="0">
                <a:solidFill>
                  <a:schemeClr val="tx1"/>
                </a:solidFill>
                <a:latin typeface="Arial" pitchFamily="34" charset="0"/>
                <a:ea typeface="+mn-ea"/>
                <a:cs typeface="Arial" pitchFamily="34" charset="0"/>
              </a:rPr>
              <a:t> dialog box, click </a:t>
            </a:r>
            <a:r>
              <a:rPr lang="en-US" sz="1000" b="1" kern="1200" dirty="0" smtClean="0">
                <a:solidFill>
                  <a:schemeClr val="tx1"/>
                </a:solidFill>
                <a:latin typeface="Arial" pitchFamily="34" charset="0"/>
                <a:ea typeface="+mn-ea"/>
                <a:cs typeface="Arial" pitchFamily="34" charset="0"/>
              </a:rPr>
              <a:t>OK</a:t>
            </a:r>
            <a:r>
              <a:rPr lang="en-US" sz="1000" kern="1200" dirty="0" smtClean="0">
                <a:solidFill>
                  <a:schemeClr val="tx1"/>
                </a:solidFill>
                <a:latin typeface="Arial" pitchFamily="34" charset="0"/>
                <a:ea typeface="+mn-ea"/>
                <a:cs typeface="Arial" pitchFamily="34" charset="0"/>
              </a:rPr>
              <a:t>. </a:t>
            </a:r>
          </a:p>
          <a:p>
            <a:pPr lvl="0">
              <a:lnSpc>
                <a:spcPct val="150000"/>
              </a:lnSpc>
            </a:pPr>
            <a:r>
              <a:rPr lang="en-US" sz="1000" kern="1200" dirty="0" smtClean="0">
                <a:solidFill>
                  <a:schemeClr val="tx1"/>
                </a:solidFill>
                <a:latin typeface="Arial" pitchFamily="34" charset="0"/>
                <a:ea typeface="+mn-ea"/>
                <a:cs typeface="Arial" pitchFamily="34" charset="0"/>
              </a:rPr>
              <a:t>21. In the Quick Find dialog box, click the </a:t>
            </a:r>
            <a:r>
              <a:rPr lang="en-US" sz="1000" b="1" kern="1200" dirty="0" smtClean="0">
                <a:solidFill>
                  <a:schemeClr val="tx1"/>
                </a:solidFill>
                <a:latin typeface="Arial" pitchFamily="34" charset="0"/>
                <a:ea typeface="+mn-ea"/>
                <a:cs typeface="Arial" pitchFamily="34" charset="0"/>
              </a:rPr>
              <a:t>Close</a:t>
            </a:r>
            <a:r>
              <a:rPr lang="en-US" sz="1000" kern="1200" dirty="0" smtClean="0">
                <a:solidFill>
                  <a:schemeClr val="tx1"/>
                </a:solidFill>
                <a:latin typeface="Arial" pitchFamily="34" charset="0"/>
                <a:ea typeface="+mn-ea"/>
                <a:cs typeface="Arial" pitchFamily="34" charset="0"/>
              </a:rPr>
              <a:t> button. </a:t>
            </a:r>
          </a:p>
          <a:p>
            <a:pPr>
              <a:lnSpc>
                <a:spcPct val="150000"/>
              </a:lnSpc>
            </a:pPr>
            <a:r>
              <a:rPr lang="en-US" sz="1000" b="1" dirty="0" smtClean="0">
                <a:latin typeface="Arial" pitchFamily="34" charset="0"/>
                <a:cs typeface="Arial" pitchFamily="34" charset="0"/>
              </a:rPr>
              <a:t>Note: </a:t>
            </a:r>
            <a:r>
              <a:rPr lang="en-US" sz="1000" kern="1200" dirty="0" smtClean="0">
                <a:solidFill>
                  <a:schemeClr val="tx1"/>
                </a:solidFill>
                <a:latin typeface="Arial" pitchFamily="34" charset="0"/>
                <a:ea typeface="+mn-ea"/>
                <a:cs typeface="Arial" pitchFamily="34" charset="0"/>
              </a:rPr>
              <a:t>Visual Studio finds the JSON data for the </a:t>
            </a:r>
            <a:r>
              <a:rPr lang="en-US" sz="1000" b="1" kern="1200" dirty="0" err="1" smtClean="0">
                <a:solidFill>
                  <a:schemeClr val="tx1"/>
                </a:solidFill>
                <a:latin typeface="Arial" pitchFamily="34" charset="0"/>
                <a:ea typeface="+mn-ea"/>
                <a:cs typeface="Arial" pitchFamily="34" charset="0"/>
              </a:rPr>
              <a:t>Rigoletto</a:t>
            </a:r>
            <a:r>
              <a:rPr lang="en-US" sz="1000" kern="1200" dirty="0" smtClean="0">
                <a:solidFill>
                  <a:schemeClr val="tx1"/>
                </a:solidFill>
                <a:latin typeface="Arial" pitchFamily="34" charset="0"/>
                <a:ea typeface="+mn-ea"/>
                <a:cs typeface="Arial" pitchFamily="34" charset="0"/>
              </a:rPr>
              <a:t> opera. Note that this is just one entry in the JSON data, which includes all operas in the web application.</a:t>
            </a:r>
          </a:p>
          <a:p>
            <a:pPr>
              <a:lnSpc>
                <a:spcPct val="150000"/>
              </a:lnSpc>
            </a:pPr>
            <a:r>
              <a:rPr lang="en-US" sz="1000" kern="1200" dirty="0" smtClean="0">
                <a:solidFill>
                  <a:schemeClr val="tx1"/>
                </a:solidFill>
                <a:latin typeface="Arial" pitchFamily="34" charset="0"/>
                <a:ea typeface="+mn-ea"/>
                <a:cs typeface="Arial" pitchFamily="34" charset="0"/>
              </a:rPr>
              <a:t>22.</a:t>
            </a:r>
            <a:r>
              <a:rPr lang="en-US" sz="1000" kern="1200" baseline="0" dirty="0" smtClean="0">
                <a:solidFill>
                  <a:schemeClr val="tx1"/>
                </a:solidFill>
                <a:latin typeface="Arial" pitchFamily="34" charset="0"/>
                <a:ea typeface="+mn-ea"/>
                <a:cs typeface="Arial" pitchFamily="34" charset="0"/>
              </a:rPr>
              <a:t> </a:t>
            </a:r>
            <a:r>
              <a:rPr lang="en-US" sz="1000" kern="1200" dirty="0" smtClean="0">
                <a:solidFill>
                  <a:schemeClr val="tx1"/>
                </a:solidFill>
                <a:latin typeface="Arial" pitchFamily="34" charset="0"/>
                <a:ea typeface="+mn-ea"/>
                <a:cs typeface="Arial" pitchFamily="34" charset="0"/>
              </a:rPr>
              <a:t>In the </a:t>
            </a:r>
            <a:r>
              <a:rPr lang="en-US" sz="1000" b="1" kern="1200" dirty="0" err="1" smtClean="0">
                <a:solidFill>
                  <a:schemeClr val="tx1"/>
                </a:solidFill>
                <a:latin typeface="Arial" pitchFamily="34" charset="0"/>
                <a:ea typeface="+mn-ea"/>
                <a:cs typeface="Arial" pitchFamily="34" charset="0"/>
              </a:rPr>
              <a:t>OperasApi.json</a:t>
            </a:r>
            <a:r>
              <a:rPr lang="en-US" sz="1000" b="1" kern="1200" dirty="0" smtClean="0">
                <a:solidFill>
                  <a:schemeClr val="tx1"/>
                </a:solidFill>
                <a:latin typeface="Arial" pitchFamily="34" charset="0"/>
                <a:ea typeface="+mn-ea"/>
                <a:cs typeface="Arial" pitchFamily="34" charset="0"/>
              </a:rPr>
              <a:t> – Microsoft Visual Studio</a:t>
            </a:r>
            <a:r>
              <a:rPr lang="en-US" sz="1000" kern="1200" dirty="0" smtClean="0">
                <a:solidFill>
                  <a:schemeClr val="tx1"/>
                </a:solidFill>
                <a:latin typeface="Arial" pitchFamily="34" charset="0"/>
                <a:ea typeface="+mn-ea"/>
                <a:cs typeface="Arial" pitchFamily="34" charset="0"/>
              </a:rPr>
              <a:t> window, click the </a:t>
            </a:r>
            <a:r>
              <a:rPr lang="en-US" sz="1000" b="1" kern="1200" dirty="0" smtClean="0">
                <a:solidFill>
                  <a:schemeClr val="tx1"/>
                </a:solidFill>
                <a:latin typeface="Arial" pitchFamily="34" charset="0"/>
                <a:ea typeface="+mn-ea"/>
                <a:cs typeface="Arial" pitchFamily="34" charset="0"/>
              </a:rPr>
              <a:t>Close</a:t>
            </a:r>
            <a:r>
              <a:rPr lang="en-US" sz="1000" kern="1200" dirty="0" smtClean="0">
                <a:solidFill>
                  <a:schemeClr val="tx1"/>
                </a:solidFill>
                <a:latin typeface="Arial" pitchFamily="34" charset="0"/>
                <a:ea typeface="+mn-ea"/>
                <a:cs typeface="Arial" pitchFamily="34" charset="0"/>
              </a:rPr>
              <a:t> button.</a:t>
            </a:r>
          </a:p>
          <a:p>
            <a:pPr>
              <a:lnSpc>
                <a:spcPct val="150000"/>
              </a:lnSpc>
            </a:pPr>
            <a:r>
              <a:rPr lang="en-US" sz="1000" kern="1200" dirty="0" smtClean="0">
                <a:solidFill>
                  <a:schemeClr val="tx1"/>
                </a:solidFill>
                <a:latin typeface="Arial" pitchFamily="34" charset="0"/>
                <a:ea typeface="+mn-ea"/>
                <a:cs typeface="Arial" pitchFamily="34" charset="0"/>
              </a:rPr>
              <a:t>23. In the Address bar of the Windows Internet Explorer window, type </a:t>
            </a:r>
            <a:r>
              <a:rPr lang="en-US" sz="1000" b="1" kern="1200" dirty="0" smtClean="0">
                <a:solidFill>
                  <a:schemeClr val="tx1"/>
                </a:solidFill>
                <a:latin typeface="Arial" pitchFamily="34" charset="0"/>
                <a:ea typeface="+mn-ea"/>
                <a:cs typeface="Arial" pitchFamily="34" charset="0"/>
              </a:rPr>
              <a:t>http://localhost:</a:t>
            </a:r>
            <a:r>
              <a:rPr lang="en-US" sz="1000" b="1" i="1" kern="1200" dirty="0" smtClean="0">
                <a:solidFill>
                  <a:schemeClr val="tx1"/>
                </a:solidFill>
                <a:latin typeface="Arial" pitchFamily="34" charset="0"/>
                <a:ea typeface="+mn-ea"/>
                <a:cs typeface="Arial" pitchFamily="34" charset="0"/>
              </a:rPr>
              <a:t> &lt;</a:t>
            </a:r>
            <a:r>
              <a:rPr lang="en-US" sz="1000" i="1" kern="1200" dirty="0" err="1" smtClean="0">
                <a:solidFill>
                  <a:schemeClr val="tx1"/>
                </a:solidFill>
                <a:latin typeface="Arial" pitchFamily="34" charset="0"/>
                <a:ea typeface="+mn-ea"/>
                <a:cs typeface="Arial" pitchFamily="34" charset="0"/>
              </a:rPr>
              <a:t>yourPortNumber</a:t>
            </a:r>
            <a:r>
              <a:rPr lang="en-US" sz="1000" i="1" kern="1200" dirty="0" smtClean="0">
                <a:solidFill>
                  <a:schemeClr val="tx1"/>
                </a:solidFill>
                <a:latin typeface="Arial" pitchFamily="34" charset="0"/>
                <a:ea typeface="+mn-ea"/>
                <a:cs typeface="Arial" pitchFamily="34" charset="0"/>
              </a:rPr>
              <a:t>&gt;</a:t>
            </a:r>
            <a:r>
              <a:rPr lang="en-US" sz="1000" b="1" kern="1200" dirty="0" smtClean="0">
                <a:solidFill>
                  <a:schemeClr val="tx1"/>
                </a:solidFill>
                <a:latin typeface="Arial" pitchFamily="34" charset="0"/>
                <a:ea typeface="+mn-ea"/>
                <a:cs typeface="Arial" pitchFamily="34" charset="0"/>
              </a:rPr>
              <a:t>/</a:t>
            </a:r>
            <a:r>
              <a:rPr lang="en-US" sz="1000" b="1" kern="1200" dirty="0" err="1" smtClean="0">
                <a:solidFill>
                  <a:schemeClr val="tx1"/>
                </a:solidFill>
                <a:latin typeface="Arial" pitchFamily="34" charset="0"/>
                <a:ea typeface="+mn-ea"/>
                <a:cs typeface="Arial" pitchFamily="34" charset="0"/>
              </a:rPr>
              <a:t>api</a:t>
            </a:r>
            <a:r>
              <a:rPr lang="en-US" sz="1000" b="1" kern="1200" dirty="0" smtClean="0">
                <a:solidFill>
                  <a:schemeClr val="tx1"/>
                </a:solidFill>
                <a:latin typeface="Arial" pitchFamily="34" charset="0"/>
                <a:ea typeface="+mn-ea"/>
                <a:cs typeface="Arial" pitchFamily="34" charset="0"/>
              </a:rPr>
              <a:t>/</a:t>
            </a:r>
            <a:r>
              <a:rPr lang="en-US" sz="1000" b="1" kern="1200" dirty="0" err="1" smtClean="0">
                <a:solidFill>
                  <a:schemeClr val="tx1"/>
                </a:solidFill>
                <a:latin typeface="Arial" pitchFamily="34" charset="0"/>
                <a:ea typeface="+mn-ea"/>
                <a:cs typeface="Arial" pitchFamily="34" charset="0"/>
              </a:rPr>
              <a:t>OperasApi</a:t>
            </a:r>
            <a:r>
              <a:rPr lang="en-US" sz="1000" b="1" kern="1200" dirty="0" smtClean="0">
                <a:solidFill>
                  <a:schemeClr val="tx1"/>
                </a:solidFill>
                <a:latin typeface="Arial" pitchFamily="34" charset="0"/>
                <a:ea typeface="+mn-ea"/>
                <a:cs typeface="Arial" pitchFamily="34" charset="0"/>
              </a:rPr>
              <a:t>/3</a:t>
            </a:r>
            <a:r>
              <a:rPr lang="en-US" sz="1000" kern="1200" dirty="0" smtClean="0">
                <a:solidFill>
                  <a:schemeClr val="tx1"/>
                </a:solidFill>
                <a:latin typeface="Arial" pitchFamily="34" charset="0"/>
                <a:ea typeface="+mn-ea"/>
                <a:cs typeface="Arial" pitchFamily="34" charset="0"/>
              </a:rPr>
              <a:t>, and then click </a:t>
            </a:r>
            <a:r>
              <a:rPr lang="en-US" sz="1000" b="1" kern="1200" dirty="0" smtClean="0">
                <a:solidFill>
                  <a:schemeClr val="tx1"/>
                </a:solidFill>
                <a:latin typeface="Arial" pitchFamily="34" charset="0"/>
                <a:ea typeface="+mn-ea"/>
                <a:cs typeface="Arial" pitchFamily="34" charset="0"/>
              </a:rPr>
              <a:t>Go to</a:t>
            </a:r>
            <a:r>
              <a:rPr lang="en-US" sz="1000" b="0" kern="1200" dirty="0" smtClean="0">
                <a:solidFill>
                  <a:schemeClr val="tx1"/>
                </a:solidFill>
                <a:latin typeface="Arial" pitchFamily="34" charset="0"/>
                <a:ea typeface="+mn-ea"/>
                <a:cs typeface="Arial" pitchFamily="34" charset="0"/>
              </a:rPr>
              <a:t>.</a:t>
            </a:r>
          </a:p>
          <a:p>
            <a:pPr>
              <a:lnSpc>
                <a:spcPct val="150000"/>
              </a:lnSpc>
            </a:pPr>
            <a:endParaRPr lang="en-US" sz="10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160CB882-8672-4F4D-B533-3A22FE3B9F5F}" type="slidenum">
              <a:rPr lang="en-US" smtClean="0"/>
              <a:pPr/>
              <a:t>12</a:t>
            </a:fld>
            <a:endParaRPr lang="en-US"/>
          </a:p>
        </p:txBody>
      </p:sp>
    </p:spTree>
    <p:extLst>
      <p:ext uri="{BB962C8B-B14F-4D97-AF65-F5344CB8AC3E}">
        <p14:creationId xmlns:p14="http://schemas.microsoft.com/office/powerpoint/2010/main" val="1079468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normAutofit/>
          </a:bodyPr>
          <a:lstStyle/>
          <a:p>
            <a:pPr lvl="0">
              <a:lnSpc>
                <a:spcPct val="150000"/>
              </a:lnSpc>
            </a:pPr>
            <a:r>
              <a:rPr lang="en-US" sz="1000" kern="1200" dirty="0" smtClean="0">
                <a:solidFill>
                  <a:schemeClr val="tx1"/>
                </a:solidFill>
                <a:latin typeface="Arial" pitchFamily="34" charset="0"/>
                <a:ea typeface="+mn-ea"/>
                <a:cs typeface="Arial" pitchFamily="34" charset="0"/>
              </a:rPr>
              <a:t>24. In the Navigation bar, click </a:t>
            </a:r>
            <a:r>
              <a:rPr lang="en-US" sz="1000" b="1" kern="1200" dirty="0" smtClean="0">
                <a:solidFill>
                  <a:schemeClr val="tx1"/>
                </a:solidFill>
                <a:latin typeface="Arial" pitchFamily="34" charset="0"/>
                <a:ea typeface="+mn-ea"/>
                <a:cs typeface="Arial" pitchFamily="34" charset="0"/>
              </a:rPr>
              <a:t>Open</a:t>
            </a:r>
            <a:r>
              <a:rPr lang="en-US" sz="1000" kern="1200" dirty="0" smtClean="0">
                <a:solidFill>
                  <a:schemeClr val="tx1"/>
                </a:solidFill>
                <a:latin typeface="Arial" pitchFamily="34" charset="0"/>
                <a:ea typeface="+mn-ea"/>
                <a:cs typeface="Arial" pitchFamily="34" charset="0"/>
              </a:rPr>
              <a:t>.</a:t>
            </a:r>
          </a:p>
          <a:p>
            <a:pPr lvl="0">
              <a:lnSpc>
                <a:spcPct val="150000"/>
              </a:lnSpc>
            </a:pPr>
            <a:r>
              <a:rPr lang="en-US" sz="1000" kern="1200" dirty="0" smtClean="0">
                <a:solidFill>
                  <a:schemeClr val="tx1"/>
                </a:solidFill>
                <a:latin typeface="Arial" pitchFamily="34" charset="0"/>
                <a:ea typeface="+mn-ea"/>
                <a:cs typeface="Arial" pitchFamily="34" charset="0"/>
              </a:rPr>
              <a:t>25. If the “How do you want to open this type of file (.</a:t>
            </a:r>
            <a:r>
              <a:rPr lang="en-US" sz="1000" kern="1200" dirty="0" err="1" smtClean="0">
                <a:solidFill>
                  <a:schemeClr val="tx1"/>
                </a:solidFill>
                <a:latin typeface="Arial" pitchFamily="34" charset="0"/>
                <a:ea typeface="+mn-ea"/>
                <a:cs typeface="Arial" pitchFamily="34" charset="0"/>
              </a:rPr>
              <a:t>json</a:t>
            </a:r>
            <a:r>
              <a:rPr lang="en-US" sz="1000" kern="1200" dirty="0" smtClean="0">
                <a:solidFill>
                  <a:schemeClr val="tx1"/>
                </a:solidFill>
                <a:latin typeface="Arial" pitchFamily="34" charset="0"/>
                <a:ea typeface="+mn-ea"/>
                <a:cs typeface="Arial" pitchFamily="34" charset="0"/>
              </a:rPr>
              <a:t>)?” message is displayed, click </a:t>
            </a:r>
            <a:r>
              <a:rPr lang="en-US" sz="1000" b="1" kern="1200" dirty="0" smtClean="0">
                <a:solidFill>
                  <a:schemeClr val="tx1"/>
                </a:solidFill>
                <a:latin typeface="Arial" pitchFamily="34" charset="0"/>
                <a:ea typeface="+mn-ea"/>
                <a:cs typeface="Arial" pitchFamily="34" charset="0"/>
              </a:rPr>
              <a:t>More options</a:t>
            </a:r>
            <a:r>
              <a:rPr lang="en-US" sz="1000" kern="1200" dirty="0" smtClean="0">
                <a:solidFill>
                  <a:schemeClr val="tx1"/>
                </a:solidFill>
                <a:latin typeface="Arial" pitchFamily="34" charset="0"/>
                <a:ea typeface="+mn-ea"/>
                <a:cs typeface="Arial" pitchFamily="34" charset="0"/>
              </a:rPr>
              <a:t>, and then click </a:t>
            </a:r>
            <a:r>
              <a:rPr lang="en-US" sz="1000" b="1" kern="1200" dirty="0" smtClean="0">
                <a:solidFill>
                  <a:schemeClr val="tx1"/>
                </a:solidFill>
                <a:latin typeface="Arial" pitchFamily="34" charset="0"/>
                <a:ea typeface="+mn-ea"/>
                <a:cs typeface="Arial" pitchFamily="34" charset="0"/>
              </a:rPr>
              <a:t>Microsoft</a:t>
            </a:r>
            <a:r>
              <a:rPr lang="en-US" sz="1000" kern="1200" dirty="0" smtClean="0">
                <a:solidFill>
                  <a:schemeClr val="tx1"/>
                </a:solidFill>
                <a:latin typeface="Arial" pitchFamily="34" charset="0"/>
                <a:ea typeface="+mn-ea"/>
                <a:cs typeface="Arial" pitchFamily="34" charset="0"/>
              </a:rPr>
              <a:t> </a:t>
            </a:r>
            <a:r>
              <a:rPr lang="en-US" sz="1000" b="1" kern="1200" dirty="0" smtClean="0">
                <a:solidFill>
                  <a:schemeClr val="tx1"/>
                </a:solidFill>
                <a:latin typeface="Arial" pitchFamily="34" charset="0"/>
                <a:ea typeface="+mn-ea"/>
                <a:cs typeface="Arial" pitchFamily="34" charset="0"/>
              </a:rPr>
              <a:t>Visual Studio Version Selector</a:t>
            </a:r>
            <a:r>
              <a:rPr lang="en-US" sz="1000" kern="1200" dirty="0" smtClean="0">
                <a:solidFill>
                  <a:schemeClr val="tx1"/>
                </a:solidFill>
                <a:latin typeface="Arial" pitchFamily="34" charset="0"/>
                <a:ea typeface="+mn-ea"/>
                <a:cs typeface="Arial" pitchFamily="34" charset="0"/>
              </a:rPr>
              <a:t>.</a:t>
            </a:r>
          </a:p>
          <a:p>
            <a:pPr lvl="0">
              <a:lnSpc>
                <a:spcPct val="150000"/>
              </a:lnSpc>
            </a:pPr>
            <a:r>
              <a:rPr lang="en-US" sz="1000" kern="1200" dirty="0" smtClean="0">
                <a:solidFill>
                  <a:schemeClr val="tx1"/>
                </a:solidFill>
                <a:latin typeface="Arial" pitchFamily="34" charset="0"/>
                <a:ea typeface="+mn-ea"/>
                <a:cs typeface="Arial" pitchFamily="34" charset="0"/>
              </a:rPr>
              <a:t>26.</a:t>
            </a:r>
            <a:r>
              <a:rPr lang="en-US" sz="1000" kern="1200" baseline="0" dirty="0" smtClean="0">
                <a:solidFill>
                  <a:schemeClr val="tx1"/>
                </a:solidFill>
                <a:latin typeface="Arial" pitchFamily="34" charset="0"/>
                <a:ea typeface="+mn-ea"/>
                <a:cs typeface="Arial" pitchFamily="34" charset="0"/>
              </a:rPr>
              <a:t> </a:t>
            </a:r>
            <a:r>
              <a:rPr lang="en-US" sz="1000" kern="1200" dirty="0" smtClean="0">
                <a:solidFill>
                  <a:schemeClr val="tx1"/>
                </a:solidFill>
                <a:latin typeface="Arial" pitchFamily="34" charset="0"/>
                <a:ea typeface="+mn-ea"/>
                <a:cs typeface="Arial" pitchFamily="34" charset="0"/>
              </a:rPr>
              <a:t>In the </a:t>
            </a:r>
            <a:r>
              <a:rPr lang="en-US" sz="1000" b="1" kern="1200" dirty="0" smtClean="0">
                <a:solidFill>
                  <a:schemeClr val="tx1"/>
                </a:solidFill>
                <a:latin typeface="Arial" pitchFamily="34" charset="0"/>
                <a:ea typeface="+mn-ea"/>
                <a:cs typeface="Arial" pitchFamily="34" charset="0"/>
              </a:rPr>
              <a:t>3.json - Microsoft Visual Studio</a:t>
            </a:r>
            <a:r>
              <a:rPr lang="en-US" sz="1000" kern="1200" dirty="0" smtClean="0">
                <a:solidFill>
                  <a:schemeClr val="tx1"/>
                </a:solidFill>
                <a:latin typeface="Arial" pitchFamily="34" charset="0"/>
                <a:ea typeface="+mn-ea"/>
                <a:cs typeface="Arial" pitchFamily="34" charset="0"/>
              </a:rPr>
              <a:t> window, note that only the information relating to the</a:t>
            </a:r>
            <a:r>
              <a:rPr lang="en-US" sz="1000" b="1" kern="1200" dirty="0" smtClean="0">
                <a:solidFill>
                  <a:schemeClr val="tx1"/>
                </a:solidFill>
                <a:latin typeface="Arial" pitchFamily="34" charset="0"/>
                <a:ea typeface="+mn-ea"/>
                <a:cs typeface="Arial" pitchFamily="34" charset="0"/>
              </a:rPr>
              <a:t> Nixon in China</a:t>
            </a:r>
            <a:r>
              <a:rPr lang="en-US" sz="1000" kern="1200" dirty="0" smtClean="0">
                <a:solidFill>
                  <a:schemeClr val="tx1"/>
                </a:solidFill>
                <a:latin typeface="Arial" pitchFamily="34" charset="0"/>
                <a:ea typeface="+mn-ea"/>
                <a:cs typeface="Arial" pitchFamily="34" charset="0"/>
              </a:rPr>
              <a:t> opera is displayed. </a:t>
            </a:r>
          </a:p>
          <a:p>
            <a:pPr lvl="0">
              <a:lnSpc>
                <a:spcPct val="150000"/>
              </a:lnSpc>
            </a:pPr>
            <a:r>
              <a:rPr lang="en-US" sz="1000" b="1" kern="1200" dirty="0" smtClean="0">
                <a:solidFill>
                  <a:schemeClr val="tx1"/>
                </a:solidFill>
                <a:latin typeface="Arial" pitchFamily="34" charset="0"/>
                <a:ea typeface="+mn-ea"/>
                <a:cs typeface="Arial" pitchFamily="34" charset="0"/>
              </a:rPr>
              <a:t>Note: </a:t>
            </a:r>
            <a:r>
              <a:rPr lang="en-US" sz="1000" kern="1200" dirty="0" smtClean="0">
                <a:solidFill>
                  <a:schemeClr val="tx1"/>
                </a:solidFill>
                <a:latin typeface="Arial" pitchFamily="34" charset="0"/>
                <a:ea typeface="+mn-ea"/>
                <a:cs typeface="Arial" pitchFamily="34" charset="0"/>
              </a:rPr>
              <a:t>The value for the </a:t>
            </a:r>
            <a:r>
              <a:rPr lang="en-US" sz="1000" b="1" kern="1200" dirty="0" err="1" smtClean="0">
                <a:solidFill>
                  <a:schemeClr val="tx1"/>
                </a:solidFill>
                <a:latin typeface="Arial" pitchFamily="34" charset="0"/>
                <a:ea typeface="+mn-ea"/>
                <a:cs typeface="Arial" pitchFamily="34" charset="0"/>
              </a:rPr>
              <a:t>OperasID</a:t>
            </a:r>
            <a:r>
              <a:rPr lang="en-US" sz="1000" kern="1200" dirty="0" smtClean="0">
                <a:solidFill>
                  <a:schemeClr val="tx1"/>
                </a:solidFill>
                <a:latin typeface="Arial" pitchFamily="34" charset="0"/>
                <a:ea typeface="+mn-ea"/>
                <a:cs typeface="Arial" pitchFamily="34" charset="0"/>
              </a:rPr>
              <a:t> parameter corresponding to the</a:t>
            </a:r>
            <a:r>
              <a:rPr lang="en-US" sz="1000" b="1" kern="1200" dirty="0" smtClean="0">
                <a:solidFill>
                  <a:schemeClr val="tx1"/>
                </a:solidFill>
                <a:latin typeface="Arial" pitchFamily="34" charset="0"/>
                <a:ea typeface="+mn-ea"/>
                <a:cs typeface="Arial" pitchFamily="34" charset="0"/>
              </a:rPr>
              <a:t> Nixon in China</a:t>
            </a:r>
            <a:r>
              <a:rPr lang="en-US" sz="1000" kern="1200" dirty="0" smtClean="0">
                <a:solidFill>
                  <a:schemeClr val="tx1"/>
                </a:solidFill>
                <a:latin typeface="Arial" pitchFamily="34" charset="0"/>
                <a:ea typeface="+mn-ea"/>
                <a:cs typeface="Arial" pitchFamily="34" charset="0"/>
              </a:rPr>
              <a:t> opera is </a:t>
            </a:r>
            <a:r>
              <a:rPr lang="en-US" sz="1000" b="1" kern="1200" dirty="0" smtClean="0">
                <a:solidFill>
                  <a:schemeClr val="tx1"/>
                </a:solidFill>
                <a:latin typeface="Arial" pitchFamily="34" charset="0"/>
                <a:ea typeface="+mn-ea"/>
                <a:cs typeface="Arial" pitchFamily="34" charset="0"/>
              </a:rPr>
              <a:t>3</a:t>
            </a:r>
            <a:endParaRPr lang="en-US" sz="1000" kern="1200" dirty="0" smtClean="0">
              <a:solidFill>
                <a:schemeClr val="tx1"/>
              </a:solidFill>
              <a:latin typeface="Arial" pitchFamily="34" charset="0"/>
              <a:ea typeface="+mn-ea"/>
              <a:cs typeface="Arial" pitchFamily="34" charset="0"/>
            </a:endParaRPr>
          </a:p>
          <a:p>
            <a:pPr>
              <a:lnSpc>
                <a:spcPct val="150000"/>
              </a:lnSpc>
            </a:pPr>
            <a:r>
              <a:rPr lang="en-US" sz="1000" dirty="0" smtClean="0">
                <a:latin typeface="Arial" pitchFamily="34" charset="0"/>
                <a:cs typeface="Arial" pitchFamily="34" charset="0"/>
              </a:rPr>
              <a:t>27. </a:t>
            </a:r>
            <a:r>
              <a:rPr lang="en-US" sz="1000" kern="1200" dirty="0" smtClean="0">
                <a:solidFill>
                  <a:schemeClr val="tx1"/>
                </a:solidFill>
                <a:latin typeface="Arial" pitchFamily="34" charset="0"/>
                <a:ea typeface="+mn-ea"/>
                <a:cs typeface="Arial" pitchFamily="34" charset="0"/>
              </a:rPr>
              <a:t>In the </a:t>
            </a:r>
            <a:r>
              <a:rPr lang="en-US" sz="1000" b="1" kern="1200" dirty="0" smtClean="0">
                <a:solidFill>
                  <a:schemeClr val="tx1"/>
                </a:solidFill>
                <a:latin typeface="Arial" pitchFamily="34" charset="0"/>
                <a:ea typeface="+mn-ea"/>
                <a:cs typeface="Arial" pitchFamily="34" charset="0"/>
              </a:rPr>
              <a:t>3.json - Microsoft Visual Studio</a:t>
            </a:r>
            <a:r>
              <a:rPr lang="en-US" sz="1000" kern="1200" dirty="0" smtClean="0">
                <a:solidFill>
                  <a:schemeClr val="tx1"/>
                </a:solidFill>
                <a:latin typeface="Arial" pitchFamily="34" charset="0"/>
                <a:ea typeface="+mn-ea"/>
                <a:cs typeface="Arial" pitchFamily="34" charset="0"/>
              </a:rPr>
              <a:t> window, click the </a:t>
            </a:r>
            <a:r>
              <a:rPr lang="en-US" sz="1000" b="1" kern="1200" dirty="0" smtClean="0">
                <a:solidFill>
                  <a:schemeClr val="tx1"/>
                </a:solidFill>
                <a:latin typeface="Arial" pitchFamily="34" charset="0"/>
                <a:ea typeface="+mn-ea"/>
                <a:cs typeface="Arial" pitchFamily="34" charset="0"/>
              </a:rPr>
              <a:t>Close</a:t>
            </a:r>
            <a:r>
              <a:rPr lang="en-US" sz="1000" kern="1200" dirty="0" smtClean="0">
                <a:solidFill>
                  <a:schemeClr val="tx1"/>
                </a:solidFill>
                <a:latin typeface="Arial" pitchFamily="34" charset="0"/>
                <a:ea typeface="+mn-ea"/>
                <a:cs typeface="Arial" pitchFamily="34" charset="0"/>
              </a:rPr>
              <a:t> button.</a:t>
            </a:r>
          </a:p>
          <a:p>
            <a:pPr lvl="0">
              <a:lnSpc>
                <a:spcPct val="150000"/>
              </a:lnSpc>
            </a:pPr>
            <a:r>
              <a:rPr lang="en-US" sz="1000" kern="1200" dirty="0" smtClean="0">
                <a:solidFill>
                  <a:schemeClr val="tx1"/>
                </a:solidFill>
                <a:latin typeface="Arial" pitchFamily="34" charset="0"/>
                <a:ea typeface="+mn-ea"/>
                <a:cs typeface="Arial" pitchFamily="34" charset="0"/>
              </a:rPr>
              <a:t>28. In the Windows Internet Explorer window, click the </a:t>
            </a:r>
            <a:r>
              <a:rPr lang="en-US" sz="1000" b="1" kern="1200" dirty="0" smtClean="0">
                <a:solidFill>
                  <a:schemeClr val="tx1"/>
                </a:solidFill>
                <a:latin typeface="Arial" pitchFamily="34" charset="0"/>
                <a:ea typeface="+mn-ea"/>
                <a:cs typeface="Arial" pitchFamily="34" charset="0"/>
              </a:rPr>
              <a:t>Close</a:t>
            </a:r>
            <a:r>
              <a:rPr lang="en-US" sz="1000" kern="1200" dirty="0" smtClean="0">
                <a:solidFill>
                  <a:schemeClr val="tx1"/>
                </a:solidFill>
                <a:latin typeface="Arial" pitchFamily="34" charset="0"/>
                <a:ea typeface="+mn-ea"/>
                <a:cs typeface="Arial" pitchFamily="34" charset="0"/>
              </a:rPr>
              <a:t> button.</a:t>
            </a:r>
          </a:p>
          <a:p>
            <a:pPr lvl="0">
              <a:lnSpc>
                <a:spcPct val="150000"/>
              </a:lnSpc>
            </a:pPr>
            <a:r>
              <a:rPr lang="en-US" sz="1000" kern="1200" dirty="0" smtClean="0">
                <a:solidFill>
                  <a:schemeClr val="tx1"/>
                </a:solidFill>
                <a:latin typeface="Arial" pitchFamily="34" charset="0"/>
                <a:ea typeface="+mn-ea"/>
                <a:cs typeface="Arial" pitchFamily="34" charset="0"/>
              </a:rPr>
              <a:t>29. In the   </a:t>
            </a:r>
            <a:r>
              <a:rPr lang="en-US" sz="1000" b="1" kern="1200" dirty="0" err="1" smtClean="0">
                <a:solidFill>
                  <a:schemeClr val="tx1"/>
                </a:solidFill>
                <a:latin typeface="Arial" pitchFamily="34" charset="0"/>
                <a:ea typeface="+mn-ea"/>
                <a:cs typeface="Arial" pitchFamily="34" charset="0"/>
              </a:rPr>
              <a:t>OperasWebSite</a:t>
            </a:r>
            <a:r>
              <a:rPr lang="en-US" sz="1000" b="1" kern="1200" dirty="0" smtClean="0">
                <a:solidFill>
                  <a:schemeClr val="tx1"/>
                </a:solidFill>
                <a:latin typeface="Arial" pitchFamily="34" charset="0"/>
                <a:ea typeface="+mn-ea"/>
                <a:cs typeface="Arial" pitchFamily="34" charset="0"/>
              </a:rPr>
              <a:t> – Microsoft Visual Studio</a:t>
            </a:r>
            <a:r>
              <a:rPr lang="en-US" sz="1000" kern="1200" dirty="0" smtClean="0">
                <a:solidFill>
                  <a:schemeClr val="tx1"/>
                </a:solidFill>
                <a:latin typeface="Arial" pitchFamily="34" charset="0"/>
                <a:ea typeface="+mn-ea"/>
                <a:cs typeface="Arial" pitchFamily="34" charset="0"/>
              </a:rPr>
              <a:t> window, click the </a:t>
            </a:r>
            <a:r>
              <a:rPr lang="en-US" sz="1000" b="1" kern="1200" dirty="0" smtClean="0">
                <a:solidFill>
                  <a:schemeClr val="tx1"/>
                </a:solidFill>
                <a:latin typeface="Arial" pitchFamily="34" charset="0"/>
                <a:ea typeface="+mn-ea"/>
                <a:cs typeface="Arial" pitchFamily="34" charset="0"/>
              </a:rPr>
              <a:t>Close</a:t>
            </a:r>
            <a:r>
              <a:rPr lang="en-US" sz="1000" kern="1200" dirty="0" smtClean="0">
                <a:solidFill>
                  <a:schemeClr val="tx1"/>
                </a:solidFill>
                <a:latin typeface="Arial" pitchFamily="34" charset="0"/>
                <a:ea typeface="+mn-ea"/>
                <a:cs typeface="Arial" pitchFamily="34" charset="0"/>
              </a:rPr>
              <a:t> button.</a:t>
            </a:r>
          </a:p>
          <a:p>
            <a:pPr>
              <a:lnSpc>
                <a:spcPct val="150000"/>
              </a:lnSpc>
            </a:pPr>
            <a:endParaRPr lang="en-US" sz="10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160CB882-8672-4F4D-B533-3A22FE3B9F5F}" type="slidenum">
              <a:rPr lang="en-US" smtClean="0"/>
              <a:pPr/>
              <a:t>13</a:t>
            </a:fld>
            <a:endParaRPr lang="en-US"/>
          </a:p>
        </p:txBody>
      </p:sp>
    </p:spTree>
    <p:extLst>
      <p:ext uri="{BB962C8B-B14F-4D97-AF65-F5344CB8AC3E}">
        <p14:creationId xmlns:p14="http://schemas.microsoft.com/office/powerpoint/2010/main" val="67878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60CB882-8672-4F4D-B533-3A22FE3B9F5F}"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195810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benefit of using the </a:t>
            </a:r>
            <a:r>
              <a:rPr lang="en-US" sz="1000" b="1">
                <a:latin typeface="Arial"/>
                <a:ea typeface="Calibri"/>
                <a:cs typeface="Times New Roman"/>
              </a:rPr>
              <a:t>Microsoft.AspNet.WebApi.Client </a:t>
            </a:r>
            <a:r>
              <a:rPr lang="en-US" sz="1000">
                <a:latin typeface="Arial"/>
                <a:ea typeface="Calibri"/>
                <a:cs typeface="Times New Roman"/>
              </a:rPr>
              <a:t>NuGet package?</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The </a:t>
            </a:r>
            <a:r>
              <a:rPr lang="en-US" sz="1000" b="1">
                <a:latin typeface="Arial"/>
                <a:ea typeface="Calibri"/>
                <a:cs typeface="Times New Roman"/>
              </a:rPr>
              <a:t>Microsoft.AspNet.WebApi.Client </a:t>
            </a:r>
            <a:r>
              <a:rPr lang="en-US" sz="1000">
                <a:latin typeface="Arial"/>
                <a:ea typeface="Calibri"/>
                <a:cs typeface="Times New Roman"/>
              </a:rPr>
              <a:t>NuGet package provides access to the </a:t>
            </a:r>
            <a:r>
              <a:rPr lang="en-US" sz="1000" b="1">
                <a:latin typeface="Arial"/>
                <a:ea typeface="Calibri"/>
                <a:cs typeface="Times New Roman"/>
              </a:rPr>
              <a:t>HttpClient</a:t>
            </a:r>
            <a:r>
              <a:rPr lang="en-US" sz="1000">
                <a:latin typeface="Arial"/>
                <a:ea typeface="Calibri"/>
                <a:cs typeface="Times New Roman"/>
              </a:rPr>
              <a:t> class. The </a:t>
            </a:r>
            <a:r>
              <a:rPr lang="en-US" sz="1000" b="1">
                <a:latin typeface="Arial"/>
                <a:ea typeface="Calibri"/>
                <a:cs typeface="Times New Roman"/>
              </a:rPr>
              <a:t>HttpClient</a:t>
            </a:r>
            <a:r>
              <a:rPr lang="en-US" sz="1000">
                <a:latin typeface="Arial"/>
                <a:ea typeface="Calibri"/>
                <a:cs typeface="Times New Roman"/>
              </a:rPr>
              <a:t> class simplifies interacting with Web APIs because it reduces coding efforts.</a:t>
            </a:r>
          </a:p>
          <a:p>
            <a:pPr>
              <a:lnSpc>
                <a:spcPct val="115000"/>
              </a:lnSpc>
              <a:spcAft>
                <a:spcPts val="1000"/>
              </a:spcAft>
            </a:pPr>
            <a:r>
              <a:rPr lang="en-US" sz="1000">
                <a:solidFill>
                  <a:srgbClr val="000000"/>
                </a:solidFill>
                <a:latin typeface="Arial"/>
                <a:ea typeface="Calibri"/>
                <a:cs typeface="Times New Roman"/>
              </a:rPr>
              <a:t>You can use the </a:t>
            </a:r>
            <a:r>
              <a:rPr lang="en-US" sz="1000" b="1">
                <a:latin typeface="Arial"/>
                <a:ea typeface="Calibri"/>
                <a:cs typeface="Times New Roman"/>
              </a:rPr>
              <a:t>GetAsync</a:t>
            </a:r>
            <a:r>
              <a:rPr lang="en-US" sz="1000">
                <a:latin typeface="Arial"/>
                <a:ea typeface="Calibri"/>
                <a:cs typeface="Times New Roman"/>
              </a:rPr>
              <a:t> and </a:t>
            </a:r>
            <a:r>
              <a:rPr lang="en-US" sz="1000" b="1">
                <a:latin typeface="Arial"/>
                <a:ea typeface="Calibri"/>
                <a:cs typeface="Times New Roman"/>
              </a:rPr>
              <a:t>ReadAsAsync</a:t>
            </a:r>
            <a:r>
              <a:rPr lang="en-US" sz="1000">
                <a:latin typeface="Arial"/>
                <a:ea typeface="Calibri"/>
                <a:cs typeface="Times New Roman"/>
              </a:rPr>
              <a:t> methods to make asynchronous calls to services. However, these methods tend to block the running of other code blocks until the server generates the results of using these methods. To make it move on without blocking, you would have to use </a:t>
            </a:r>
            <a:r>
              <a:rPr lang="en-US" sz="1000" b="1">
                <a:latin typeface="Arial"/>
                <a:ea typeface="Calibri"/>
                <a:cs typeface="Times New Roman"/>
              </a:rPr>
              <a:t>ConfigureAwait(false)</a:t>
            </a:r>
            <a:r>
              <a:rPr lang="en-US" sz="1000">
                <a:latin typeface="Arial"/>
                <a:ea typeface="Calibri"/>
                <a:cs typeface="Times New Roman"/>
              </a:rPr>
              <a:t> in the code.</a:t>
            </a:r>
          </a:p>
        </p:txBody>
      </p:sp>
      <p:sp>
        <p:nvSpPr>
          <p:cNvPr id="4" name="Slide Number Placeholder 3"/>
          <p:cNvSpPr>
            <a:spLocks noGrp="1"/>
          </p:cNvSpPr>
          <p:nvPr>
            <p:ph type="sldNum" sz="quarter" idx="10"/>
          </p:nvPr>
        </p:nvSpPr>
        <p:spPr/>
        <p:txBody>
          <a:bodyPr/>
          <a:lstStyle/>
          <a:p>
            <a:fld id="{160CB882-8672-4F4D-B533-3A22FE3B9F5F}"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40572549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r>
              <a:rPr lang="en-US" sz="1000" b="1" kern="1200" dirty="0" smtClean="0">
                <a:solidFill>
                  <a:schemeClr val="tx1"/>
                </a:solidFill>
                <a:latin typeface="Arial" pitchFamily="34" charset="0"/>
                <a:ea typeface="+mn-ea"/>
                <a:cs typeface="Arial" pitchFamily="34" charset="0"/>
              </a:rPr>
              <a:t>Question:</a:t>
            </a:r>
            <a:r>
              <a:rPr lang="en-US" sz="1000" kern="1200" dirty="0" smtClean="0">
                <a:solidFill>
                  <a:schemeClr val="tx1"/>
                </a:solidFill>
                <a:latin typeface="Arial" pitchFamily="34" charset="0"/>
                <a:ea typeface="+mn-ea"/>
                <a:cs typeface="Arial" pitchFamily="34" charset="0"/>
              </a:rPr>
              <a:t> What is the benefit of using </a:t>
            </a:r>
            <a:r>
              <a:rPr lang="en-US" sz="1000" b="1" kern="1200" dirty="0" err="1" smtClean="0">
                <a:solidFill>
                  <a:schemeClr val="tx1"/>
                </a:solidFill>
                <a:latin typeface="Arial" pitchFamily="34" charset="0"/>
                <a:ea typeface="+mn-ea"/>
                <a:cs typeface="Arial" pitchFamily="34" charset="0"/>
              </a:rPr>
              <a:t>JSON.stringify</a:t>
            </a:r>
            <a:r>
              <a:rPr lang="en-US" sz="1000" b="1" kern="1200" dirty="0" smtClean="0">
                <a:solidFill>
                  <a:schemeClr val="tx1"/>
                </a:solidFill>
                <a:latin typeface="Arial" pitchFamily="34" charset="0"/>
                <a:ea typeface="+mn-ea"/>
                <a:cs typeface="Arial" pitchFamily="34" charset="0"/>
              </a:rPr>
              <a:t>()</a:t>
            </a:r>
            <a:r>
              <a:rPr lang="en-US" sz="1000" kern="1200" dirty="0" smtClean="0">
                <a:solidFill>
                  <a:schemeClr val="tx1"/>
                </a:solidFill>
                <a:latin typeface="Arial" pitchFamily="34" charset="0"/>
                <a:ea typeface="+mn-ea"/>
                <a:cs typeface="Arial" pitchFamily="34" charset="0"/>
              </a:rPr>
              <a:t> in the </a:t>
            </a:r>
            <a:r>
              <a:rPr lang="en-US" sz="1000" b="1" kern="1200" dirty="0" err="1" smtClean="0">
                <a:solidFill>
                  <a:schemeClr val="tx1"/>
                </a:solidFill>
                <a:latin typeface="Arial" pitchFamily="34" charset="0"/>
                <a:ea typeface="+mn-ea"/>
                <a:cs typeface="Arial" pitchFamily="34" charset="0"/>
              </a:rPr>
              <a:t>ajax</a:t>
            </a:r>
            <a:r>
              <a:rPr lang="en-US" sz="1000" kern="1200" dirty="0" smtClean="0">
                <a:solidFill>
                  <a:schemeClr val="tx1"/>
                </a:solidFill>
                <a:latin typeface="Arial" pitchFamily="34" charset="0"/>
                <a:ea typeface="+mn-ea"/>
                <a:cs typeface="Arial" pitchFamily="34" charset="0"/>
              </a:rPr>
              <a:t> function?</a:t>
            </a:r>
          </a:p>
          <a:p>
            <a:r>
              <a:rPr lang="en-US" sz="1000" b="1" kern="1200" dirty="0" smtClean="0">
                <a:solidFill>
                  <a:schemeClr val="tx1"/>
                </a:solidFill>
                <a:latin typeface="Arial" pitchFamily="34" charset="0"/>
                <a:ea typeface="+mn-ea"/>
                <a:cs typeface="Arial" pitchFamily="34" charset="0"/>
              </a:rPr>
              <a:t>Answer:</a:t>
            </a:r>
            <a:r>
              <a:rPr lang="en-US" sz="1000" kern="1200" dirty="0" smtClean="0">
                <a:solidFill>
                  <a:schemeClr val="tx1"/>
                </a:solidFill>
                <a:latin typeface="Arial" pitchFamily="34" charset="0"/>
                <a:ea typeface="+mn-ea"/>
                <a:cs typeface="Arial" pitchFamily="34" charset="0"/>
              </a:rPr>
              <a:t> </a:t>
            </a:r>
            <a:r>
              <a:rPr lang="en-US" sz="1000" b="1" kern="1200" dirty="0" err="1" smtClean="0">
                <a:solidFill>
                  <a:schemeClr val="tx1"/>
                </a:solidFill>
                <a:latin typeface="Arial" pitchFamily="34" charset="0"/>
                <a:ea typeface="+mn-ea"/>
                <a:cs typeface="Arial" pitchFamily="34" charset="0"/>
              </a:rPr>
              <a:t>JSON.stringify</a:t>
            </a:r>
            <a:r>
              <a:rPr lang="en-US" sz="1000" b="1" kern="1200" dirty="0" smtClean="0">
                <a:solidFill>
                  <a:schemeClr val="tx1"/>
                </a:solidFill>
                <a:latin typeface="Arial" pitchFamily="34" charset="0"/>
                <a:ea typeface="+mn-ea"/>
                <a:cs typeface="Arial" pitchFamily="34" charset="0"/>
              </a:rPr>
              <a:t>() </a:t>
            </a:r>
            <a:r>
              <a:rPr lang="en-US" sz="1000" kern="1200" dirty="0" smtClean="0">
                <a:solidFill>
                  <a:schemeClr val="tx1"/>
                </a:solidFill>
                <a:latin typeface="Arial" pitchFamily="34" charset="0"/>
                <a:ea typeface="+mn-ea"/>
                <a:cs typeface="Arial" pitchFamily="34" charset="0"/>
              </a:rPr>
              <a:t>serializes the JavaScript objects in a format that JSON supports. </a:t>
            </a:r>
          </a:p>
          <a:p>
            <a:r>
              <a:rPr lang="en-US" sz="1000" kern="1200" dirty="0" smtClean="0">
                <a:solidFill>
                  <a:schemeClr val="tx1"/>
                </a:solidFill>
                <a:latin typeface="Arial" pitchFamily="34" charset="0"/>
                <a:ea typeface="+mn-ea"/>
                <a:cs typeface="Arial" pitchFamily="34" charset="0"/>
              </a:rPr>
              <a:t> </a:t>
            </a:r>
          </a:p>
          <a:p>
            <a:r>
              <a:rPr lang="en-US" sz="1000" kern="1200" dirty="0" smtClean="0">
                <a:solidFill>
                  <a:schemeClr val="tx1"/>
                </a:solidFill>
                <a:latin typeface="Arial" pitchFamily="34" charset="0"/>
                <a:ea typeface="+mn-ea"/>
                <a:cs typeface="Arial" pitchFamily="34" charset="0"/>
              </a:rPr>
              <a:t>You can describe how </a:t>
            </a:r>
            <a:r>
              <a:rPr lang="en-US" sz="1000" b="1" kern="1200" dirty="0" err="1" smtClean="0">
                <a:solidFill>
                  <a:schemeClr val="tx1"/>
                </a:solidFill>
                <a:latin typeface="Arial" pitchFamily="34" charset="0"/>
                <a:ea typeface="+mn-ea"/>
                <a:cs typeface="Arial" pitchFamily="34" charset="0"/>
              </a:rPr>
              <a:t>JSON.stringify</a:t>
            </a:r>
            <a:r>
              <a:rPr lang="en-US" sz="1000" b="1" kern="1200" dirty="0" smtClean="0">
                <a:solidFill>
                  <a:schemeClr val="tx1"/>
                </a:solidFill>
                <a:latin typeface="Arial" pitchFamily="34" charset="0"/>
                <a:ea typeface="+mn-ea"/>
                <a:cs typeface="Arial" pitchFamily="34" charset="0"/>
              </a:rPr>
              <a:t>()</a:t>
            </a:r>
            <a:r>
              <a:rPr lang="en-US" sz="1000" kern="1200" dirty="0" smtClean="0">
                <a:solidFill>
                  <a:schemeClr val="tx1"/>
                </a:solidFill>
                <a:latin typeface="Arial" pitchFamily="34" charset="0"/>
                <a:ea typeface="+mn-ea"/>
                <a:cs typeface="Arial" pitchFamily="34" charset="0"/>
              </a:rPr>
              <a:t> serializes objects and removes the need for developer to construct content by themselves.</a:t>
            </a:r>
          </a:p>
          <a:p>
            <a:endParaRPr lang="en-US" sz="10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160CB882-8672-4F4D-B533-3A22FE3B9F5F}"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072862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key benefit of using the JSON.NET library?</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The JSON.NET library helps deserialize the results from the Web API into .NET objects.</a:t>
            </a:r>
          </a:p>
          <a:p>
            <a:pPr>
              <a:lnSpc>
                <a:spcPct val="115000"/>
              </a:lnSpc>
              <a:spcAft>
                <a:spcPts val="1000"/>
              </a:spcAft>
            </a:pPr>
            <a:r>
              <a:rPr lang="en-US" sz="1000">
                <a:latin typeface="Arial"/>
                <a:ea typeface="Calibri"/>
                <a:cs typeface="Times New Roman"/>
              </a:rPr>
              <a:t>You can explain how Windows Phone developers usually use the JSON.NET library and the </a:t>
            </a:r>
            <a:r>
              <a:rPr lang="en-US" sz="1000" b="1">
                <a:latin typeface="Arial"/>
                <a:ea typeface="Calibri"/>
                <a:cs typeface="Times New Roman"/>
              </a:rPr>
              <a:t>HttpClient</a:t>
            </a:r>
            <a:r>
              <a:rPr lang="en-US" sz="1000">
                <a:latin typeface="Arial"/>
                <a:ea typeface="Calibri"/>
                <a:cs typeface="Times New Roman"/>
              </a:rPr>
              <a:t> class in mobile applications to improve the performance of the application by taking advantage of the lightweight communication protocol, REST.</a:t>
            </a:r>
          </a:p>
          <a:p>
            <a:pPr>
              <a:lnSpc>
                <a:spcPct val="115000"/>
              </a:lnSpc>
              <a:spcAft>
                <a:spcPts val="1000"/>
              </a:spcAft>
            </a:pPr>
            <a:r>
              <a:rPr lang="en-US" sz="1000">
                <a:latin typeface="Arial"/>
                <a:ea typeface="Calibri"/>
                <a:cs typeface="Times New Roman"/>
              </a:rPr>
              <a:t>The forward link for </a:t>
            </a:r>
            <a:r>
              <a:rPr lang="en-US" sz="1000" u="sng">
                <a:latin typeface="Arial"/>
                <a:ea typeface="Calibri"/>
                <a:cs typeface="Segoe UI"/>
                <a:hlinkClick r:id="rId3"/>
              </a:rPr>
              <a:t>http://json.codeplex.com</a:t>
            </a:r>
            <a:r>
              <a:rPr lang="en-US" sz="1000">
                <a:latin typeface="Arial"/>
                <a:ea typeface="Calibri"/>
                <a:cs typeface="Times New Roman"/>
              </a:rPr>
              <a:t> is </a:t>
            </a:r>
            <a:r>
              <a:rPr lang="en-US" sz="1000" u="sng">
                <a:latin typeface="Arial"/>
                <a:ea typeface="Calibri"/>
                <a:cs typeface="Segoe UI"/>
                <a:hlinkClick r:id="rId4"/>
              </a:rPr>
              <a:t>http://go.microsoft.com/fwlink/?LinkID=288993&amp;clcid=0x422</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60CB882-8672-4F4D-B533-3A22FE3B9F5F}"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812724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Exercise 1: Adding a Web API to the Photo Sharing Application</a:t>
            </a:r>
          </a:p>
          <a:p>
            <a:pPr>
              <a:lnSpc>
                <a:spcPct val="115000"/>
              </a:lnSpc>
              <a:spcAft>
                <a:spcPts val="1000"/>
              </a:spcAft>
            </a:pPr>
            <a:r>
              <a:rPr lang="en-US" sz="1000" dirty="0">
                <a:latin typeface="Arial"/>
                <a:ea typeface="Calibri"/>
                <a:cs typeface="Times New Roman"/>
              </a:rPr>
              <a:t>You have been asked to implement a Web API for the Photo Sharing application to ensure that photos can be used in third-party websites, mobile device applications, and other applications.</a:t>
            </a:r>
          </a:p>
          <a:p>
            <a:pPr>
              <a:lnSpc>
                <a:spcPct val="115000"/>
              </a:lnSpc>
              <a:spcAft>
                <a:spcPts val="1000"/>
              </a:spcAft>
            </a:pPr>
            <a:r>
              <a:rPr lang="en-US" sz="1000" dirty="0">
                <a:latin typeface="Arial"/>
                <a:ea typeface="Calibri"/>
                <a:cs typeface="Times New Roman"/>
              </a:rPr>
              <a:t>In this exercise, you will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Add a Web API controller for the Photo model class.</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Configure formatters and routes to support the Web API.</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Test the API by using Internet Explorer.</a:t>
            </a:r>
          </a:p>
          <a:p>
            <a:pPr>
              <a:lnSpc>
                <a:spcPct val="115000"/>
              </a:lnSpc>
              <a:spcAft>
                <a:spcPts val="1000"/>
              </a:spcAft>
            </a:pPr>
            <a:r>
              <a:rPr lang="en-US" sz="1000" dirty="0">
                <a:latin typeface="Arial"/>
                <a:ea typeface="Calibri"/>
                <a:cs typeface="Times New Roman"/>
              </a:rPr>
              <a:t>Exercise 2: Using the Web API for a Bing Maps Display</a:t>
            </a:r>
          </a:p>
          <a:p>
            <a:pPr>
              <a:lnSpc>
                <a:spcPct val="115000"/>
              </a:lnSpc>
              <a:spcAft>
                <a:spcPts val="1000"/>
              </a:spcAft>
            </a:pPr>
            <a:r>
              <a:rPr lang="en-US" sz="1000" dirty="0">
                <a:latin typeface="Arial"/>
                <a:ea typeface="Calibri"/>
                <a:cs typeface="Times New Roman"/>
              </a:rPr>
              <a:t>You need to use the new Web API to obtain the photos in the client-side </a:t>
            </a:r>
            <a:r>
              <a:rPr lang="en-US" sz="1000" dirty="0" err="1">
                <a:latin typeface="Arial"/>
                <a:ea typeface="Calibri"/>
                <a:cs typeface="Times New Roman"/>
              </a:rPr>
              <a:t>jQuery</a:t>
            </a:r>
            <a:r>
              <a:rPr lang="en-US" sz="1000" dirty="0">
                <a:latin typeface="Arial"/>
                <a:ea typeface="Calibri"/>
                <a:cs typeface="Times New Roman"/>
              </a:rPr>
              <a:t> code. You will use latitude and longitude properties to display these photos as pins on a Bing API map.</a:t>
            </a:r>
          </a:p>
          <a:p>
            <a:pPr>
              <a:lnSpc>
                <a:spcPct val="115000"/>
              </a:lnSpc>
              <a:spcAft>
                <a:spcPts val="1000"/>
              </a:spcAft>
            </a:pPr>
            <a:r>
              <a:rPr lang="en-US" sz="1000" dirty="0">
                <a:latin typeface="Arial"/>
                <a:ea typeface="Calibri"/>
                <a:cs typeface="Times New Roman"/>
              </a:rPr>
              <a:t>To create the map display in the Photo Sharing application, you must add a new view and action for the photo controller. You must also add a new template view because the Bing Maps AJAX control requires a different </a:t>
            </a:r>
            <a:r>
              <a:rPr lang="en-US" sz="1000" b="1" dirty="0">
                <a:latin typeface="Arial"/>
                <a:ea typeface="Calibri"/>
                <a:cs typeface="Times New Roman"/>
              </a:rPr>
              <a:t>&lt;!DOCTYPE&gt;</a:t>
            </a:r>
            <a:r>
              <a:rPr lang="en-US" sz="1000" dirty="0">
                <a:latin typeface="Arial"/>
                <a:ea typeface="Calibri"/>
                <a:cs typeface="Times New Roman"/>
              </a:rPr>
              <a:t> directive to the one in use elsewhere in the Photo Sharing application. You will import a JavaScript file with basic Bing Maps code in place. To this JavaScript file, you will add code to call the Web API, obtain photo details, and display them on the map. </a:t>
            </a:r>
          </a:p>
          <a:p>
            <a:pPr>
              <a:lnSpc>
                <a:spcPct val="115000"/>
              </a:lnSpc>
              <a:spcAft>
                <a:spcPts val="1000"/>
              </a:spcAft>
            </a:pPr>
            <a:r>
              <a:rPr lang="en-US" sz="1000" dirty="0">
                <a:latin typeface="Arial"/>
                <a:ea typeface="Calibri"/>
                <a:cs typeface="Times New Roman"/>
              </a:rPr>
              <a:t>In this exercise, you will:</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a new template view.</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a map action, view, and script file.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Obtain and display photos.</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Test the Bing Maps control. </a:t>
            </a:r>
          </a:p>
          <a:p>
            <a:pPr>
              <a:lnSpc>
                <a:spcPct val="115000"/>
              </a:lnSpc>
              <a:spcAft>
                <a:spcPts val="1000"/>
              </a:spcAft>
            </a:pPr>
            <a:r>
              <a:rPr lang="en-US" sz="1000" dirty="0">
                <a:latin typeface="Arial"/>
                <a:ea typeface="Calibri"/>
                <a:cs typeface="Times New Roman"/>
              </a:rPr>
              <a:t>Instructor Note: If time permits, encourage the students to test the Photo Sharing application further by adding new photos with locations of their choice. If Bing Maps can resolve the location to a latitude and longitude, the new photo will appear automatically on the Map page.</a:t>
            </a:r>
          </a:p>
          <a:p>
            <a:pPr>
              <a:lnSpc>
                <a:spcPct val="115000"/>
              </a:lnSpc>
              <a:spcAft>
                <a:spcPts val="1000"/>
              </a:spcAft>
            </a:pPr>
            <a:r>
              <a:rPr lang="en-US" sz="1000" dirty="0">
                <a:latin typeface="Arial"/>
                <a:ea typeface="Calibri"/>
                <a:cs typeface="Times New Roman"/>
              </a:rPr>
              <a:t>The starter and solution lab files for this module do not include connection strings for the students' ASP.NET services database in Windows Azure SQL Database. This does not affect </a:t>
            </a:r>
            <a:r>
              <a:rPr lang="en-US" sz="1000" dirty="0" smtClean="0">
                <a:latin typeface="Arial"/>
                <a:ea typeface="Calibri"/>
                <a:cs typeface="Times New Roman"/>
              </a:rPr>
              <a:t>the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60CB882-8672-4F4D-B533-3A22FE3B9F5F}" type="slidenum">
              <a:rPr lang="en-US" smtClean="0"/>
              <a:pPr/>
              <a:t>18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656489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r>
              <a:rPr lang="en-US" sz="1000" dirty="0" smtClean="0">
                <a:latin typeface="Arial"/>
                <a:ea typeface="Calibri"/>
                <a:cs typeface="Times New Roman"/>
              </a:rPr>
              <a:t>functionality </a:t>
            </a:r>
            <a:r>
              <a:rPr lang="en-US" sz="1000" dirty="0" smtClean="0">
                <a:solidFill>
                  <a:prstClr val="black"/>
                </a:solidFill>
                <a:latin typeface="Arial"/>
                <a:ea typeface="Calibri"/>
                <a:cs typeface="Times New Roman"/>
              </a:rPr>
              <a:t>implemented </a:t>
            </a:r>
            <a:r>
              <a:rPr lang="en-US" sz="1000" dirty="0">
                <a:solidFill>
                  <a:prstClr val="black"/>
                </a:solidFill>
                <a:latin typeface="Arial"/>
                <a:ea typeface="Calibri"/>
                <a:cs typeface="Times New Roman"/>
              </a:rPr>
              <a:t>and tested in this lab. However, if students try to log on to the Photo Sharing Application to add new photos when testing the site, ASP.NET will throw an exception. To resolve this error, students can copy the </a:t>
            </a:r>
            <a:r>
              <a:rPr lang="en-US" sz="1000" dirty="0" err="1">
                <a:solidFill>
                  <a:prstClr val="black"/>
                </a:solidFill>
                <a:latin typeface="Arial"/>
                <a:ea typeface="Calibri"/>
                <a:cs typeface="Times New Roman"/>
              </a:rPr>
              <a:t>Web.config</a:t>
            </a:r>
            <a:r>
              <a:rPr lang="en-US" sz="1000" dirty="0">
                <a:solidFill>
                  <a:prstClr val="black"/>
                </a:solidFill>
                <a:latin typeface="Arial"/>
                <a:ea typeface="Calibri"/>
                <a:cs typeface="Times New Roman"/>
              </a:rPr>
              <a:t> file from their completed Lab 11 starter project to their Lab 14 starter project. Alternatively they can obtain the connection string from the database properties in the Windows Azure portal, as they did in Lab 11.</a:t>
            </a:r>
            <a:endParaRPr lang="en-US" dirty="0"/>
          </a:p>
        </p:txBody>
      </p:sp>
      <p:sp>
        <p:nvSpPr>
          <p:cNvPr id="4" name="Slide Number Placeholder 3"/>
          <p:cNvSpPr>
            <a:spLocks noGrp="1"/>
          </p:cNvSpPr>
          <p:nvPr>
            <p:ph type="sldNum" sz="quarter" idx="10"/>
          </p:nvPr>
        </p:nvSpPr>
        <p:spPr/>
        <p:txBody>
          <a:bodyPr/>
          <a:lstStyle/>
          <a:p>
            <a:fld id="{160CB882-8672-4F4D-B533-3A22FE3B9F5F}" type="slidenum">
              <a:rPr lang="en-US" smtClean="0"/>
              <a:pPr/>
              <a:t>19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591361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60CB882-8672-4F4D-B533-3A22FE3B9F5F}"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5025959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160CB882-8672-4F4D-B533-3A22FE3B9F5F}" type="slidenum">
              <a:rPr lang="en-US" smtClean="0"/>
              <a:pPr/>
              <a:t>20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0104361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How do the API actions you added to the </a:t>
            </a:r>
            <a:r>
              <a:rPr lang="en-US" sz="1000" b="1" dirty="0" err="1">
                <a:latin typeface="Arial"/>
                <a:ea typeface="Calibri"/>
                <a:cs typeface="Times New Roman"/>
              </a:rPr>
              <a:t>PhotoApiController</a:t>
            </a:r>
            <a:r>
              <a:rPr lang="en-US" sz="1000" dirty="0">
                <a:latin typeface="Arial"/>
                <a:ea typeface="Calibri"/>
                <a:cs typeface="Times New Roman"/>
              </a:rPr>
              <a:t> controller in Exercise 1 differ from other actions in MVC controllers?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Most MVC controller actions return an </a:t>
            </a:r>
            <a:r>
              <a:rPr lang="en-US" sz="1000" b="1" dirty="0" err="1">
                <a:latin typeface="Arial"/>
                <a:ea typeface="Calibri"/>
                <a:cs typeface="Times New Roman"/>
              </a:rPr>
              <a:t>ActionResult</a:t>
            </a:r>
            <a:r>
              <a:rPr lang="en-US" sz="1000" dirty="0">
                <a:latin typeface="Arial"/>
                <a:ea typeface="Calibri"/>
                <a:cs typeface="Times New Roman"/>
              </a:rPr>
              <a:t> object or an object that derives from </a:t>
            </a:r>
            <a:r>
              <a:rPr lang="en-US" sz="1000" b="1" dirty="0" err="1">
                <a:latin typeface="Arial"/>
                <a:ea typeface="Calibri"/>
                <a:cs typeface="Times New Roman"/>
              </a:rPr>
              <a:t>ActionResult</a:t>
            </a:r>
            <a:r>
              <a:rPr lang="en-US" sz="1000" dirty="0">
                <a:latin typeface="Arial"/>
                <a:ea typeface="Calibri"/>
                <a:cs typeface="Times New Roman"/>
              </a:rPr>
              <a:t>. API actions, by contrast, can return any object.</a:t>
            </a:r>
          </a:p>
        </p:txBody>
      </p:sp>
      <p:sp>
        <p:nvSpPr>
          <p:cNvPr id="4" name="Slide Number Placeholder 3"/>
          <p:cNvSpPr>
            <a:spLocks noGrp="1"/>
          </p:cNvSpPr>
          <p:nvPr>
            <p:ph type="sldNum" sz="quarter" idx="10"/>
          </p:nvPr>
        </p:nvSpPr>
        <p:spPr/>
        <p:txBody>
          <a:bodyPr/>
          <a:lstStyle/>
          <a:p>
            <a:fld id="{160CB882-8672-4F4D-B533-3A22FE3B9F5F}" type="slidenum">
              <a:rPr lang="en-US" smtClean="0"/>
              <a:pPr/>
              <a:t>21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219161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Real-world Issues and Scenarios</a:t>
            </a:r>
            <a:endParaRPr lang="en-US" sz="1000">
              <a:latin typeface="Arial"/>
              <a:ea typeface="Calibri"/>
              <a:cs typeface="Times New Roman"/>
            </a:endParaRPr>
          </a:p>
          <a:p>
            <a:pPr>
              <a:lnSpc>
                <a:spcPct val="115000"/>
              </a:lnSpc>
              <a:spcAft>
                <a:spcPts val="1000"/>
              </a:spcAft>
            </a:pPr>
            <a:r>
              <a:rPr lang="en-US" sz="1000" smtClean="0">
                <a:latin typeface="Arial"/>
                <a:ea typeface="Times New Roman"/>
                <a:cs typeface="Times New Roman"/>
              </a:rPr>
              <a:t>Consider that you develop a mobile application by using Web APIs and the application needs to use currency rate services. For this application, you cannot use WCF, because WCF can impede the performance of the application by using XML for data exchanges. Therefore, you should use REST and JSON in the application to reduce the data that is transmitted between the client system and the server.</a:t>
            </a:r>
          </a:p>
          <a:p>
            <a:pPr>
              <a:lnSpc>
                <a:spcPct val="115000"/>
              </a:lnSpc>
              <a:spcAft>
                <a:spcPts val="1000"/>
              </a:spcAft>
            </a:pPr>
            <a:r>
              <a:rPr lang="en-US" sz="1000" b="1">
                <a:latin typeface="Arial"/>
                <a:ea typeface="Calibri"/>
                <a:cs typeface="Times New Roman"/>
              </a:rPr>
              <a:t>Review Question(s)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We are developing a mobile application, which requires to access business data via internet. You are proposing to use Web API but your colleague is proposing to use WCF. What would be the key point for using Web API in this scenario?</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The data exchanged via Web API is less than WCF and more effective.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60CB882-8672-4F4D-B533-3A22FE3B9F5F}" type="slidenum">
              <a:rPr lang="en-US" smtClean="0"/>
              <a:pPr/>
              <a:t>22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509629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60CB882-8672-4F4D-B533-3A22FE3B9F5F}"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703372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r>
              <a:rPr lang="en-US" sz="1000" b="1" kern="1200" dirty="0" smtClean="0">
                <a:solidFill>
                  <a:schemeClr val="tx1"/>
                </a:solidFill>
                <a:latin typeface="Arial" pitchFamily="34" charset="0"/>
                <a:ea typeface="+mn-ea"/>
                <a:cs typeface="Arial" pitchFamily="34" charset="0"/>
              </a:rPr>
              <a:t>Question</a:t>
            </a:r>
            <a:r>
              <a:rPr lang="en-US" sz="1000" kern="1200" dirty="0" smtClean="0">
                <a:solidFill>
                  <a:schemeClr val="tx1"/>
                </a:solidFill>
                <a:latin typeface="Arial" pitchFamily="34" charset="0"/>
                <a:ea typeface="+mn-ea"/>
                <a:cs typeface="Arial" pitchFamily="34" charset="0"/>
              </a:rPr>
              <a:t>: What is the key benefit of using REST with Web APIs?</a:t>
            </a:r>
          </a:p>
          <a:p>
            <a:r>
              <a:rPr lang="en-US" sz="1000" b="1" kern="1200" dirty="0" smtClean="0">
                <a:solidFill>
                  <a:schemeClr val="tx1"/>
                </a:solidFill>
                <a:latin typeface="Arial" pitchFamily="34" charset="0"/>
                <a:ea typeface="+mn-ea"/>
                <a:cs typeface="Arial" pitchFamily="34" charset="0"/>
              </a:rPr>
              <a:t>Answer</a:t>
            </a:r>
            <a:r>
              <a:rPr lang="en-US" sz="1000" kern="1200" dirty="0" smtClean="0">
                <a:solidFill>
                  <a:schemeClr val="tx1"/>
                </a:solidFill>
                <a:latin typeface="Arial" pitchFamily="34" charset="0"/>
                <a:ea typeface="+mn-ea"/>
                <a:cs typeface="Arial" pitchFamily="34" charset="0"/>
              </a:rPr>
              <a:t>: REST helps minimize data transfers between the client system and the server, thereby making it ideal for mobile applications. Web API provides the framework for developers to build API access with a lot less effort</a:t>
            </a:r>
          </a:p>
          <a:p>
            <a:r>
              <a:rPr lang="en-US" sz="1000" kern="1200" dirty="0" smtClean="0">
                <a:solidFill>
                  <a:schemeClr val="tx1"/>
                </a:solidFill>
                <a:latin typeface="Arial" pitchFamily="34" charset="0"/>
                <a:ea typeface="+mn-ea"/>
                <a:cs typeface="Arial" pitchFamily="34" charset="0"/>
              </a:rPr>
              <a:t> </a:t>
            </a:r>
          </a:p>
          <a:p>
            <a:r>
              <a:rPr lang="en-US" sz="1000" kern="1200" dirty="0" smtClean="0">
                <a:solidFill>
                  <a:schemeClr val="tx1"/>
                </a:solidFill>
                <a:latin typeface="Arial" pitchFamily="34" charset="0"/>
                <a:ea typeface="+mn-ea"/>
                <a:cs typeface="Arial" pitchFamily="34" charset="0"/>
              </a:rPr>
              <a:t>Developers can use REST for interactions between server and mobile applications. For applications that require complex interactions, developers can use Windows Communication Foundation (WCF), instead of REST, because WCF supports additional functionalities such as sending attachments.</a:t>
            </a:r>
            <a:endParaRPr lang="en-US" sz="10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160CB882-8672-4F4D-B533-3A22FE3B9F5F}"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657764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is the purpose of using the HTTP attributes?</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The attributes help control the routing and mapping between HTTP requests and action functions in the MVC controller.</a:t>
            </a:r>
          </a:p>
          <a:p>
            <a:pPr>
              <a:lnSpc>
                <a:spcPct val="115000"/>
              </a:lnSpc>
              <a:spcAft>
                <a:spcPts val="1000"/>
              </a:spcAft>
            </a:pPr>
            <a:r>
              <a:rPr lang="en-US" sz="1000" dirty="0" smtClean="0">
                <a:latin typeface="Arial"/>
                <a:ea typeface="Times New Roman"/>
                <a:cs typeface="Times New Roman"/>
              </a:rPr>
              <a:t>You can describe how to combine the attributes together. For example, you can use </a:t>
            </a:r>
            <a:r>
              <a:rPr lang="en-US" sz="1000" b="1" dirty="0" err="1" smtClean="0">
                <a:latin typeface="Arial"/>
                <a:ea typeface="Times New Roman"/>
                <a:cs typeface="Times New Roman"/>
              </a:rPr>
              <a:t>HttpGet</a:t>
            </a:r>
            <a:r>
              <a:rPr lang="en-US" sz="1000" dirty="0" smtClean="0">
                <a:latin typeface="Arial"/>
                <a:ea typeface="Times New Roman"/>
                <a:cs typeface="Times New Roman"/>
              </a:rPr>
              <a:t> together with </a:t>
            </a:r>
            <a:r>
              <a:rPr lang="en-US" sz="1000" b="1" dirty="0" err="1" smtClean="0">
                <a:latin typeface="Arial"/>
                <a:ea typeface="Times New Roman"/>
                <a:cs typeface="Times New Roman"/>
              </a:rPr>
              <a:t>ActionName</a:t>
            </a:r>
            <a:r>
              <a:rPr lang="en-US" sz="1000" dirty="0" smtClean="0">
                <a:latin typeface="Arial"/>
                <a:ea typeface="Times New Roman"/>
                <a:cs typeface="Times New Roman"/>
              </a:rPr>
              <a:t> to map the action to the </a:t>
            </a:r>
            <a:r>
              <a:rPr lang="en-US" sz="1000" b="1" dirty="0" smtClean="0">
                <a:latin typeface="Arial"/>
                <a:ea typeface="Times New Roman"/>
                <a:cs typeface="Times New Roman"/>
              </a:rPr>
              <a:t>GET</a:t>
            </a:r>
            <a:r>
              <a:rPr lang="en-US" sz="1000" dirty="0" smtClean="0">
                <a:latin typeface="Arial"/>
                <a:ea typeface="Times New Roman"/>
                <a:cs typeface="Times New Roman"/>
              </a:rPr>
              <a:t> method by using the specified action name.</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60CB882-8672-4F4D-B533-3A22FE3B9F5F}"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493713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r>
              <a:rPr lang="en-US" sz="1000" b="1" kern="1200" dirty="0" smtClean="0">
                <a:solidFill>
                  <a:schemeClr val="tx1"/>
                </a:solidFill>
                <a:latin typeface="Arial" pitchFamily="34" charset="0"/>
                <a:ea typeface="+mn-ea"/>
                <a:cs typeface="Arial" pitchFamily="34" charset="0"/>
              </a:rPr>
              <a:t>Question</a:t>
            </a:r>
            <a:r>
              <a:rPr lang="en-US" sz="1000" kern="1200" dirty="0" smtClean="0">
                <a:solidFill>
                  <a:schemeClr val="tx1"/>
                </a:solidFill>
                <a:latin typeface="Arial" pitchFamily="34" charset="0"/>
                <a:ea typeface="+mn-ea"/>
                <a:cs typeface="Arial" pitchFamily="34" charset="0"/>
              </a:rPr>
              <a:t>: What is the syntax that the ASP.NET MVC engine uses for mapping controllers and action functions? </a:t>
            </a:r>
          </a:p>
          <a:p>
            <a:r>
              <a:rPr lang="en-US" sz="1000" b="1" kern="1200" dirty="0" smtClean="0">
                <a:solidFill>
                  <a:schemeClr val="tx1"/>
                </a:solidFill>
                <a:latin typeface="Arial" pitchFamily="34" charset="0"/>
                <a:ea typeface="+mn-ea"/>
                <a:cs typeface="Arial" pitchFamily="34" charset="0"/>
              </a:rPr>
              <a:t>Answer</a:t>
            </a:r>
            <a:r>
              <a:rPr lang="en-US" sz="1000" kern="1200" dirty="0" smtClean="0">
                <a:solidFill>
                  <a:schemeClr val="tx1"/>
                </a:solidFill>
                <a:latin typeface="Arial" pitchFamily="34" charset="0"/>
                <a:ea typeface="+mn-ea"/>
                <a:cs typeface="Arial" pitchFamily="34" charset="0"/>
              </a:rPr>
              <a:t>: The syntax is as follows.</a:t>
            </a:r>
          </a:p>
          <a:p>
            <a:r>
              <a:rPr lang="en-US" sz="1000" dirty="0" smtClean="0">
                <a:latin typeface="Arial" pitchFamily="34" charset="0"/>
                <a:cs typeface="Arial" pitchFamily="34" charset="0"/>
              </a:rPr>
              <a:t>	http://&lt;hostname&gt;/api/&lt;entity name&gt;/&lt;parameters&gt;</a:t>
            </a:r>
          </a:p>
          <a:p>
            <a:endParaRPr lang="en-US" sz="1000" dirty="0">
              <a:latin typeface="Arial"/>
            </a:endParaRPr>
          </a:p>
        </p:txBody>
      </p:sp>
      <p:sp>
        <p:nvSpPr>
          <p:cNvPr id="4" name="Slide Number Placeholder 3"/>
          <p:cNvSpPr>
            <a:spLocks noGrp="1"/>
          </p:cNvSpPr>
          <p:nvPr>
            <p:ph type="sldNum" sz="quarter" idx="10"/>
          </p:nvPr>
        </p:nvSpPr>
        <p:spPr/>
        <p:txBody>
          <a:bodyPr/>
          <a:lstStyle/>
          <a:p>
            <a:fld id="{160CB882-8672-4F4D-B533-3A22FE3B9F5F}"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533877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is the mandatory requirement of create and update requests?</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Create and update requests require the client systems to submit XML data of the objects that users want to update.</a:t>
            </a:r>
          </a:p>
          <a:p>
            <a:pPr>
              <a:lnSpc>
                <a:spcPct val="115000"/>
              </a:lnSpc>
              <a:spcAft>
                <a:spcPts val="1000"/>
              </a:spcAft>
            </a:pPr>
            <a:r>
              <a:rPr lang="en-US" sz="1000" dirty="0">
                <a:latin typeface="Arial"/>
                <a:ea typeface="Calibri"/>
                <a:cs typeface="Times New Roman"/>
              </a:rPr>
              <a:t>The ASP.NET MVC4 engine automatically maps the REST method and the controller by using the following syntax.</a:t>
            </a:r>
          </a:p>
          <a:p>
            <a:pPr>
              <a:lnSpc>
                <a:spcPts val="1000"/>
              </a:lnSpc>
              <a:spcBef>
                <a:spcPts val="600"/>
              </a:spcBef>
              <a:spcAft>
                <a:spcPts val="600"/>
              </a:spcAft>
            </a:pPr>
            <a:r>
              <a:rPr lang="en-US" sz="1000" dirty="0" smtClean="0">
                <a:latin typeface="Arial"/>
                <a:ea typeface="Times New Roman"/>
                <a:cs typeface="Times New Roman"/>
              </a:rPr>
              <a:t>&lt;HTTP method&gt;&lt;Entity Name&gt;&lt;Parameter&gt; syntax</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60CB882-8672-4F4D-B533-3A22FE3B9F5F}"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286050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Why should you use a media formatter for Web API REST services?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use a media formatter to control the output format of the information that the API returns.</a:t>
            </a:r>
          </a:p>
          <a:p>
            <a:pPr>
              <a:lnSpc>
                <a:spcPct val="115000"/>
              </a:lnSpc>
              <a:spcAft>
                <a:spcPts val="1000"/>
              </a:spcAft>
            </a:pPr>
            <a:r>
              <a:rPr lang="en-US" sz="1000">
                <a:latin typeface="Arial"/>
                <a:ea typeface="Calibri"/>
                <a:cs typeface="Times New Roman"/>
              </a:rPr>
              <a:t>You need not always use the custom media formatter. You should use it only if you require custom formatting for data exchanges.</a:t>
            </a:r>
          </a:p>
        </p:txBody>
      </p:sp>
      <p:sp>
        <p:nvSpPr>
          <p:cNvPr id="4" name="Slide Number Placeholder 3"/>
          <p:cNvSpPr>
            <a:spLocks noGrp="1"/>
          </p:cNvSpPr>
          <p:nvPr>
            <p:ph type="sldNum" sz="quarter" idx="10"/>
          </p:nvPr>
        </p:nvSpPr>
        <p:spPr/>
        <p:txBody>
          <a:bodyPr/>
          <a:lstStyle/>
          <a:p>
            <a:fld id="{160CB882-8672-4F4D-B533-3A22FE3B9F5F}"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724212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is the key benefit of using the routing map?</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The routing map enables you to map the action functions to the HTTP method and URL combination.</a:t>
            </a:r>
          </a:p>
          <a:p>
            <a:pPr>
              <a:lnSpc>
                <a:spcPct val="115000"/>
              </a:lnSpc>
              <a:spcAft>
                <a:spcPts val="1000"/>
              </a:spcAft>
            </a:pPr>
            <a:r>
              <a:rPr lang="en-US" sz="1000" dirty="0">
                <a:latin typeface="Arial"/>
                <a:ea typeface="Calibri"/>
                <a:cs typeface="Times New Roman"/>
              </a:rPr>
              <a:t>You can provide some real-world examples on how developers modify the routing table, when they include multiple versions of the API. But, this is often not required in most applications.</a:t>
            </a:r>
          </a:p>
        </p:txBody>
      </p:sp>
      <p:sp>
        <p:nvSpPr>
          <p:cNvPr id="4" name="Slide Number Placeholder 3"/>
          <p:cNvSpPr>
            <a:spLocks noGrp="1"/>
          </p:cNvSpPr>
          <p:nvPr>
            <p:ph type="sldNum" sz="quarter" idx="10"/>
          </p:nvPr>
        </p:nvSpPr>
        <p:spPr/>
        <p:txBody>
          <a:bodyPr/>
          <a:lstStyle/>
          <a:p>
            <a:fld id="{160CB882-8672-4F4D-B533-3A22FE3B9F5F}"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1350847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10" name="Picture 9"/>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rgbClr val="C00000"/>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rgbClr val="C00000"/>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pic>
        <p:nvPicPr>
          <p:cNvPr id="9"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1"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3" cstate="print"/>
          <a:stretch>
            <a:fillRect/>
          </a:stretch>
        </p:blipFill>
        <p:spPr>
          <a:xfrm>
            <a:off x="7162800" y="6161747"/>
            <a:ext cx="1981200" cy="478105"/>
          </a:xfrm>
          <a:prstGeom prst="rect">
            <a:avLst/>
          </a:prstGeom>
        </p:spPr>
      </p:pic>
      <p:pic>
        <p:nvPicPr>
          <p:cNvPr id="8"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2"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pic>
        <p:nvPicPr>
          <p:cNvPr id="13" name="Billede 6" descr="itucation.logo.jpg"/>
          <p:cNvPicPr>
            <a:picLocks noChangeAspect="1"/>
          </p:cNvPicPr>
          <p:nvPr userDrawn="1"/>
        </p:nvPicPr>
        <p:blipFill>
          <a:blip r:embed="rId3" cstate="print"/>
          <a:stretch>
            <a:fillRect/>
          </a:stretch>
        </p:blipFill>
        <p:spPr>
          <a:xfrm>
            <a:off x="7162800" y="6161747"/>
            <a:ext cx="1981200" cy="478105"/>
          </a:xfrm>
          <a:prstGeom prst="rect">
            <a:avLst/>
          </a:prstGeom>
        </p:spPr>
      </p:pic>
    </p:spTree>
    <p:extLst>
      <p:ext uri="{BB962C8B-B14F-4D97-AF65-F5344CB8AC3E}">
        <p14:creationId xmlns:p14="http://schemas.microsoft.com/office/powerpoint/2010/main" val="1311816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38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00192" y="620688"/>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67544" y="620688"/>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35971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6778625" cy="762002"/>
          </a:xfrm>
        </p:spPr>
        <p:txBody>
          <a:body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41625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123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88738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55021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79096"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04637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10472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2628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548680"/>
            <a:ext cx="5111750" cy="557748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5583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735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6" y="-2"/>
            <a:ext cx="676235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6" name="Billede 6" descr="itucation.logo.jpg"/>
          <p:cNvPicPr>
            <a:picLocks noChangeAspect="1"/>
          </p:cNvPicPr>
          <p:nvPr/>
        </p:nvPicPr>
        <p:blipFill>
          <a:blip r:embed="rId14" cstate="print"/>
          <a:stretch>
            <a:fillRect/>
          </a:stretch>
        </p:blipFill>
        <p:spPr>
          <a:xfrm>
            <a:off x="7162800" y="192832"/>
            <a:ext cx="1981200" cy="478105"/>
          </a:xfrm>
          <a:prstGeom prst="rect">
            <a:avLst/>
          </a:prstGeom>
        </p:spPr>
      </p:pic>
      <p:pic>
        <p:nvPicPr>
          <p:cNvPr id="8" name="Billede 7" descr="firkant-streg.png"/>
          <p:cNvPicPr>
            <a:picLocks noChangeAspect="1"/>
          </p:cNvPicPr>
          <p:nvPr/>
        </p:nvPicPr>
        <p:blipFill>
          <a:blip r:embed="rId15"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14" cstate="print"/>
          <a:stretch>
            <a:fillRect/>
          </a:stretch>
        </p:blipFill>
        <p:spPr>
          <a:xfrm>
            <a:off x="7162800" y="192832"/>
            <a:ext cx="1981200" cy="478105"/>
          </a:xfrm>
          <a:prstGeom prst="rect">
            <a:avLst/>
          </a:prstGeom>
        </p:spPr>
      </p:pic>
      <p:pic>
        <p:nvPicPr>
          <p:cNvPr id="9" name="Billede 7" descr="firkant-streg.png"/>
          <p:cNvPicPr>
            <a:picLocks noChangeAspect="1"/>
          </p:cNvPicPr>
          <p:nvPr/>
        </p:nvPicPr>
        <p:blipFill>
          <a:blip r:embed="rId15" cstate="print">
            <a:lum bright="70000" contrast="-70000"/>
          </a:blip>
          <a:stretch>
            <a:fillRect/>
          </a:stretch>
        </p:blipFill>
        <p:spPr>
          <a:xfrm>
            <a:off x="-2607088" y="-2043608"/>
            <a:ext cx="8946340" cy="8901608"/>
          </a:xfrm>
          <a:prstGeom prst="rect">
            <a:avLst/>
          </a:prstGeom>
        </p:spPr>
      </p:pic>
    </p:spTree>
    <p:extLst>
      <p:ext uri="{BB962C8B-B14F-4D97-AF65-F5344CB8AC3E}">
        <p14:creationId xmlns:p14="http://schemas.microsoft.com/office/powerpoint/2010/main" val="51684394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rgbClr val="C00000"/>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json.codeplex.com/"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Module14</a:t>
            </a:r>
            <a:endParaRPr lang="en-US" sz="2600"/>
          </a:p>
        </p:txBody>
      </p:sp>
      <p:sp>
        <p:nvSpPr>
          <p:cNvPr id="3" name="Subtitle 2"/>
          <p:cNvSpPr>
            <a:spLocks noGrp="1"/>
          </p:cNvSpPr>
          <p:nvPr>
            <p:ph type="subTitle" sz="quarter" idx="1"/>
          </p:nvPr>
        </p:nvSpPr>
        <p:spPr/>
        <p:txBody>
          <a:bodyPr/>
          <a:lstStyle/>
          <a:p>
            <a:r>
              <a:rPr lang="en-US" dirty="0" smtClean="0"/>
              <a:t>Implementing Web APIs in ASP.NET </a:t>
            </a:r>
            <a:r>
              <a:rPr lang="en-US" dirty="0" smtClean="0"/>
              <a:t>MVC </a:t>
            </a:r>
            <a:r>
              <a:rPr lang="en-US" dirty="0" smtClean="0"/>
              <a:t>Web Applications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ac44cda-f8a2-4cd1-af64-2c42ac12e4b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Explore a Web API by Using Internet Explorer</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In this demonstration, you will see how to:</a:t>
            </a:r>
          </a:p>
          <a:p>
            <a:pPr lvl="1"/>
            <a:r>
              <a:rPr lang="en-US" dirty="0" smtClean="0"/>
              <a:t>Add a new Web API controller to an MVC web application</a:t>
            </a:r>
          </a:p>
          <a:p>
            <a:pPr lvl="1"/>
            <a:r>
              <a:rPr lang="en-US" dirty="0" smtClean="0"/>
              <a:t>Create actions in a Web API controller</a:t>
            </a:r>
          </a:p>
          <a:p>
            <a:pPr lvl="1"/>
            <a:r>
              <a:rPr lang="en-US" dirty="0" smtClean="0"/>
              <a:t>Call Web API actions from Internet Explorer</a:t>
            </a:r>
          </a:p>
          <a:p>
            <a:pPr lvl="1"/>
            <a:r>
              <a:rPr lang="en-US" dirty="0" smtClean="0"/>
              <a:t>View JSON code returned by an MVC Web API</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Calling a Web API from Mobile and Web Applications</a:t>
            </a:r>
            <a:endParaRPr lang="en-US"/>
          </a:p>
        </p:txBody>
      </p:sp>
      <p:sp>
        <p:nvSpPr>
          <p:cNvPr id="3" name="Text Placeholder 2"/>
          <p:cNvSpPr>
            <a:spLocks noGrp="1"/>
          </p:cNvSpPr>
          <p:nvPr>
            <p:ph type="body" idx="1"/>
          </p:nvPr>
        </p:nvSpPr>
        <p:spPr/>
        <p:txBody>
          <a:bodyPr/>
          <a:lstStyle/>
          <a:p>
            <a:r>
              <a:rPr lang="en-US" smtClean="0"/>
              <a:t>Calling Web APIs by Using Server-Side Code
Calling Web APIs by Using jQuery Code
Calling Web APIs Using Windows Phone Applications</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Calling Web APIs by Using Server-Side Code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smtClean="0"/>
              <a:t>To call Web APIs by using server-side code:</a:t>
            </a:r>
          </a:p>
          <a:p>
            <a:pPr lvl="0"/>
            <a:endParaRPr lang="en-US" dirty="0" smtClean="0"/>
          </a:p>
          <a:p>
            <a:pPr lvl="0"/>
            <a:r>
              <a:rPr lang="en-US" dirty="0" smtClean="0"/>
              <a:t>Install the </a:t>
            </a:r>
            <a:r>
              <a:rPr lang="en-US" b="1" dirty="0" err="1" smtClean="0"/>
              <a:t>Microsoft.AspNet.WebApi.Client</a:t>
            </a:r>
            <a:r>
              <a:rPr lang="en-US" dirty="0" smtClean="0"/>
              <a:t> </a:t>
            </a:r>
            <a:r>
              <a:rPr lang="en-US" dirty="0" err="1" smtClean="0"/>
              <a:t>NuGet</a:t>
            </a:r>
            <a:r>
              <a:rPr lang="en-US" dirty="0" smtClean="0"/>
              <a:t> package</a:t>
            </a:r>
          </a:p>
          <a:p>
            <a:pPr lvl="0"/>
            <a:endParaRPr lang="en-US" dirty="0" smtClean="0"/>
          </a:p>
          <a:p>
            <a:pPr lvl="0"/>
            <a:r>
              <a:rPr lang="en-US" dirty="0" smtClean="0"/>
              <a:t>Add code to initialize the </a:t>
            </a:r>
            <a:r>
              <a:rPr lang="en-US" b="1" dirty="0" err="1" smtClean="0"/>
              <a:t>HttpClient</a:t>
            </a:r>
            <a:r>
              <a:rPr lang="en-US" dirty="0" smtClean="0"/>
              <a:t> class</a:t>
            </a:r>
          </a:p>
          <a:p>
            <a:pPr lvl="0"/>
            <a:endParaRPr lang="en-US" dirty="0" smtClean="0"/>
          </a:p>
          <a:p>
            <a:pPr lvl="0"/>
            <a:r>
              <a:rPr lang="en-US" dirty="0" smtClean="0"/>
              <a:t>Add code to create requests by using </a:t>
            </a:r>
            <a:r>
              <a:rPr lang="en-US" b="1" dirty="0" err="1" smtClean="0"/>
              <a:t>GetAsync</a:t>
            </a:r>
            <a:r>
              <a:rPr lang="en-US" dirty="0" smtClean="0"/>
              <a:t> and </a:t>
            </a:r>
            <a:r>
              <a:rPr lang="en-US" b="1" dirty="0" err="1" smtClean="0"/>
              <a:t>ReadAsAsync</a:t>
            </a:r>
            <a:endParaRPr lang="en-US"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Calling Web APIs by Using jQuery Code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Using </a:t>
            </a:r>
            <a:r>
              <a:rPr lang="en-US" dirty="0" err="1" smtClean="0"/>
              <a:t>jQuery</a:t>
            </a:r>
            <a:r>
              <a:rPr lang="en-US" dirty="0" smtClean="0"/>
              <a:t> to call Web API services provides you the following options:</a:t>
            </a:r>
          </a:p>
          <a:p>
            <a:r>
              <a:rPr lang="en-US" dirty="0" smtClean="0"/>
              <a:t>You can use the </a:t>
            </a:r>
            <a:r>
              <a:rPr lang="en-US" dirty="0" err="1" smtClean="0"/>
              <a:t>jQuery</a:t>
            </a:r>
            <a:r>
              <a:rPr lang="en-US" dirty="0" smtClean="0"/>
              <a:t> </a:t>
            </a:r>
            <a:r>
              <a:rPr lang="en-US" b="1" dirty="0" err="1" smtClean="0"/>
              <a:t>ajax</a:t>
            </a:r>
            <a:r>
              <a:rPr lang="en-US" dirty="0" smtClean="0"/>
              <a:t> function to call Web API services</a:t>
            </a:r>
          </a:p>
          <a:p>
            <a:r>
              <a:rPr lang="en-US" dirty="0" smtClean="0"/>
              <a:t>You can set the </a:t>
            </a:r>
            <a:r>
              <a:rPr lang="en-US" b="1" dirty="0" err="1" smtClean="0"/>
              <a:t>dataType</a:t>
            </a:r>
            <a:r>
              <a:rPr lang="en-US" dirty="0" smtClean="0"/>
              <a:t> parameter of the </a:t>
            </a:r>
            <a:r>
              <a:rPr lang="en-US" b="1" dirty="0" err="1" smtClean="0"/>
              <a:t>ajax</a:t>
            </a:r>
            <a:r>
              <a:rPr lang="en-US" dirty="0" smtClean="0"/>
              <a:t> function to </a:t>
            </a:r>
            <a:r>
              <a:rPr lang="en-US" b="1" dirty="0" err="1" smtClean="0"/>
              <a:t>json</a:t>
            </a:r>
            <a:endParaRPr lang="en-US" b="1" dirty="0" smtClean="0"/>
          </a:p>
          <a:p>
            <a:r>
              <a:rPr lang="en-US" dirty="0" smtClean="0"/>
              <a:t>You can use </a:t>
            </a:r>
            <a:r>
              <a:rPr lang="en-US" b="1" dirty="0" err="1" smtClean="0"/>
              <a:t>JSON.stringify</a:t>
            </a:r>
            <a:r>
              <a:rPr lang="en-US" b="1" dirty="0" smtClean="0"/>
              <a:t>()</a:t>
            </a:r>
            <a:r>
              <a:rPr lang="en-US" dirty="0" smtClean="0"/>
              <a:t> in the </a:t>
            </a:r>
            <a:r>
              <a:rPr lang="en-US" b="1" dirty="0" smtClean="0"/>
              <a:t>data</a:t>
            </a:r>
            <a:r>
              <a:rPr lang="en-US" dirty="0" smtClean="0"/>
              <a:t> parameter of the </a:t>
            </a:r>
            <a:r>
              <a:rPr lang="en-US" b="1" dirty="0" err="1" smtClean="0"/>
              <a:t>ajax</a:t>
            </a:r>
            <a:r>
              <a:rPr lang="en-US" dirty="0" smtClean="0"/>
              <a:t> function to serialize the JavaScript objects into JSON objects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Calling Web APIs Using Windows Phone Applications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smtClean="0"/>
              <a:t>To call Web APIs by using the JSON.NET library: </a:t>
            </a:r>
          </a:p>
          <a:p>
            <a:pPr lvl="0"/>
            <a:endParaRPr lang="en-US" dirty="0" smtClean="0"/>
          </a:p>
          <a:p>
            <a:pPr lvl="0"/>
            <a:r>
              <a:rPr lang="en-US" dirty="0" smtClean="0"/>
              <a:t>Download the JSON.NET library from </a:t>
            </a:r>
            <a:r>
              <a:rPr lang="en-US" u="sng" dirty="0" smtClean="0">
                <a:hlinkClick r:id="rId3"/>
              </a:rPr>
              <a:t>http://json.codeplex.com</a:t>
            </a:r>
            <a:endParaRPr lang="en-US" dirty="0" smtClean="0"/>
          </a:p>
          <a:p>
            <a:pPr lvl="0"/>
            <a:endParaRPr lang="en-US" dirty="0" smtClean="0"/>
          </a:p>
          <a:p>
            <a:pPr lvl="0"/>
            <a:r>
              <a:rPr lang="en-US" dirty="0" smtClean="0"/>
              <a:t>Add code to create requests by using the </a:t>
            </a:r>
            <a:r>
              <a:rPr lang="en-US" b="1" dirty="0" err="1" smtClean="0"/>
              <a:t>WebClient</a:t>
            </a:r>
            <a:r>
              <a:rPr lang="en-US" dirty="0" smtClean="0"/>
              <a:t> class</a:t>
            </a:r>
          </a:p>
          <a:p>
            <a:pPr lvl="0"/>
            <a:endParaRPr lang="en-US" dirty="0" smtClean="0"/>
          </a:p>
          <a:p>
            <a:pPr lvl="0"/>
            <a:r>
              <a:rPr lang="en-US" dirty="0" smtClean="0"/>
              <a:t>Add the </a:t>
            </a:r>
            <a:r>
              <a:rPr lang="en-US" b="1" dirty="0" err="1" smtClean="0"/>
              <a:t>DownloadStringCompleted</a:t>
            </a:r>
            <a:r>
              <a:rPr lang="en-US" dirty="0" smtClean="0"/>
              <a:t> event handler </a:t>
            </a:r>
            <a:r>
              <a:rPr lang="en-US" smtClean="0"/>
              <a:t>to deserialize</a:t>
            </a:r>
            <a:r>
              <a:rPr lang="en-US" dirty="0" smtClean="0"/>
              <a:t> the results into .NET objects</a:t>
            </a:r>
          </a:p>
          <a:p>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Implementing APIs in ASP.NET MVC 4 Web Applications</a:t>
            </a:r>
            <a:endParaRPr lang="en-US"/>
          </a:p>
        </p:txBody>
      </p:sp>
      <p:sp>
        <p:nvSpPr>
          <p:cNvPr id="3" name="Text Placeholder 2"/>
          <p:cNvSpPr>
            <a:spLocks noGrp="1"/>
          </p:cNvSpPr>
          <p:nvPr>
            <p:ph type="body" idx="1"/>
          </p:nvPr>
        </p:nvSpPr>
        <p:spPr/>
        <p:txBody>
          <a:bodyPr/>
          <a:lstStyle/>
          <a:p>
            <a:r>
              <a:rPr lang="en-US" sz="2600" dirty="0" smtClean="0"/>
              <a:t>Exercise 1: Adding a Web API to the Photo Sharing Application
Exercise 2: Using the Web API for a Bing Maps Display</a:t>
            </a:r>
            <a:endParaRPr lang="en-US" sz="2600" dirty="0"/>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60 minutes</a:t>
            </a:r>
            <a:endParaRPr lang="en-US" sz="2800">
              <a:latin typeface="Segoe U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Developing a Web API
Calling a Web API from Mobile and Web Applications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4509440"/>
          </a:xfrm>
          <a:prstGeom prst="rect">
            <a:avLst/>
          </a:prstGeom>
          <a:noFill/>
        </p:spPr>
        <p:txBody>
          <a:bodyPr vert="horz" wrap="square" rtlCol="0">
            <a:spAutoFit/>
          </a:bodyPr>
          <a:lstStyle/>
          <a:p>
            <a:pPr>
              <a:lnSpc>
                <a:spcPct val="115000"/>
              </a:lnSpc>
              <a:spcAft>
                <a:spcPts val="1000"/>
              </a:spcAft>
            </a:pPr>
            <a:r>
              <a:rPr lang="en-US" sz="2800" dirty="0" smtClean="0">
                <a:latin typeface="Segoe UI"/>
                <a:ea typeface="Arial Unicode MS"/>
                <a:cs typeface="Times New Roman"/>
              </a:rPr>
              <a:t>Your manager wants to ensure that the photos and information stored in the Photo Sharing application can be integrated with other data in web mash-ups, mobile applications, and other locations. To re-use such data, while maintaining security, you need to implement a </a:t>
            </a:r>
            <a:r>
              <a:rPr lang="en-US" sz="2800" dirty="0" err="1" smtClean="0">
                <a:latin typeface="Segoe UI"/>
                <a:ea typeface="Arial Unicode MS"/>
                <a:cs typeface="Times New Roman"/>
              </a:rPr>
              <a:t>RESTful</a:t>
            </a:r>
            <a:r>
              <a:rPr lang="en-US" sz="2800" dirty="0" smtClean="0">
                <a:latin typeface="Segoe UI"/>
                <a:ea typeface="Arial Unicode MS"/>
                <a:cs typeface="Times New Roman"/>
              </a:rPr>
              <a:t> Web API for the application. You will use this Web API to display the locations of photos on a Bing Maps page.</a:t>
            </a:r>
            <a:endParaRPr lang="en-US" sz="2800" dirty="0">
              <a:latin typeface="Segoe UI"/>
              <a:ea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a276c980-8e5a-4f33-ab9a-d56b1d9af91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How do the API actions you added to the PhotoApiController controller in Exercise 1 differ from other actions in MVC controllers?</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Real-world Issues and Scenarios
Review Question(s)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Developing a Web API</a:t>
            </a:r>
            <a:endParaRPr lang="en-US"/>
          </a:p>
        </p:txBody>
      </p:sp>
      <p:sp>
        <p:nvSpPr>
          <p:cNvPr id="3" name="Text Placeholder 2"/>
          <p:cNvSpPr>
            <a:spLocks noGrp="1"/>
          </p:cNvSpPr>
          <p:nvPr>
            <p:ph type="body" idx="1"/>
          </p:nvPr>
        </p:nvSpPr>
        <p:spPr/>
        <p:txBody>
          <a:bodyPr/>
          <a:lstStyle/>
          <a:p>
            <a:r>
              <a:rPr lang="en-US" smtClean="0"/>
              <a:t>What Is a Web API?
Routing in Web API
Creating a Web API for an MVC 4 Web Application
RESTful Services
Data Return Formats
Using Routes and Controllers in Web APIs
Demonstration: How to Explore a Web API by Using Internet Explorer</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a Web API?</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smtClean="0"/>
              <a:t>Web API:</a:t>
            </a:r>
          </a:p>
          <a:p>
            <a:pPr lvl="0">
              <a:buNone/>
            </a:pPr>
            <a:endParaRPr lang="en-US" dirty="0" smtClean="0"/>
          </a:p>
          <a:p>
            <a:pPr lvl="1"/>
            <a:r>
              <a:rPr lang="en-US" dirty="0" smtClean="0"/>
              <a:t>Helps create REST-style APIs</a:t>
            </a:r>
          </a:p>
          <a:p>
            <a:pPr lvl="1"/>
            <a:endParaRPr lang="en-US" dirty="0" smtClean="0"/>
          </a:p>
          <a:p>
            <a:pPr lvl="1"/>
            <a:r>
              <a:rPr lang="en-US" dirty="0" smtClean="0"/>
              <a:t>Enables external systems to use the business logic implemented in your application</a:t>
            </a:r>
          </a:p>
          <a:p>
            <a:pPr lvl="1"/>
            <a:endParaRPr lang="en-US" dirty="0" smtClean="0"/>
          </a:p>
          <a:p>
            <a:pPr lvl="1"/>
            <a:r>
              <a:rPr lang="en-US" dirty="0" smtClean="0"/>
              <a:t>Uses URLs in requests and helps obtain results in the JSON format</a:t>
            </a:r>
          </a:p>
          <a:p>
            <a:pPr lvl="1"/>
            <a:endParaRPr lang="en-US" dirty="0" smtClean="0"/>
          </a:p>
          <a:p>
            <a:pPr lvl="1"/>
            <a:r>
              <a:rPr lang="en-US" dirty="0" smtClean="0"/>
              <a:t>Is ideal for mobile application integration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bea8ed75-0c96-4679-ba54-0b5de3f57d0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Routing in Web API</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Characteristics of routing in Web API:</a:t>
            </a:r>
          </a:p>
          <a:p>
            <a:r>
              <a:rPr lang="en-US" dirty="0" smtClean="0"/>
              <a:t>You can use API controller names and a naming convention for actions to route Web API requests</a:t>
            </a:r>
          </a:p>
          <a:p>
            <a:r>
              <a:rPr lang="en-US" dirty="0" smtClean="0"/>
              <a:t>Alternatively, you can use the following attributes to control the mapping of HTTP </a:t>
            </a:r>
            <a:r>
              <a:rPr lang="en-US" dirty="0"/>
              <a:t>r</a:t>
            </a:r>
            <a:r>
              <a:rPr lang="en-US" dirty="0" smtClean="0"/>
              <a:t>equests (HTTP </a:t>
            </a:r>
            <a:r>
              <a:rPr lang="en-US" dirty="0" err="1" smtClean="0"/>
              <a:t>verb+URL</a:t>
            </a:r>
            <a:r>
              <a:rPr lang="en-US" dirty="0" smtClean="0"/>
              <a:t>) to actions in the controller:</a:t>
            </a:r>
          </a:p>
          <a:p>
            <a:pPr lvl="1"/>
            <a:r>
              <a:rPr lang="en-US" dirty="0" smtClean="0"/>
              <a:t>The </a:t>
            </a:r>
            <a:r>
              <a:rPr lang="en-US" b="1" dirty="0" err="1" smtClean="0"/>
              <a:t>HttpGet</a:t>
            </a:r>
            <a:r>
              <a:rPr lang="en-US" dirty="0" smtClean="0"/>
              <a:t>, </a:t>
            </a:r>
            <a:r>
              <a:rPr lang="en-US" b="1" dirty="0" err="1" smtClean="0"/>
              <a:t>HttpPut</a:t>
            </a:r>
            <a:r>
              <a:rPr lang="en-US" dirty="0" smtClean="0"/>
              <a:t>, </a:t>
            </a:r>
            <a:r>
              <a:rPr lang="en-US" b="1" dirty="0" err="1" smtClean="0"/>
              <a:t>HttpPost</a:t>
            </a:r>
            <a:r>
              <a:rPr lang="en-US" dirty="0" smtClean="0"/>
              <a:t>, or </a:t>
            </a:r>
            <a:r>
              <a:rPr lang="en-US" b="1" dirty="0" err="1" smtClean="0"/>
              <a:t>HttpDelete</a:t>
            </a:r>
            <a:r>
              <a:rPr lang="en-US" dirty="0" smtClean="0"/>
              <a:t> attributes</a:t>
            </a:r>
          </a:p>
          <a:p>
            <a:pPr lvl="1"/>
            <a:r>
              <a:rPr lang="en-US" dirty="0" smtClean="0"/>
              <a:t>The </a:t>
            </a:r>
            <a:r>
              <a:rPr lang="en-US" b="1" dirty="0" err="1" smtClean="0"/>
              <a:t>AcceptVerbs</a:t>
            </a:r>
            <a:r>
              <a:rPr lang="en-US" dirty="0" smtClean="0"/>
              <a:t> attribute</a:t>
            </a:r>
          </a:p>
          <a:p>
            <a:pPr lvl="1"/>
            <a:r>
              <a:rPr lang="en-US" dirty="0" smtClean="0"/>
              <a:t>The </a:t>
            </a:r>
            <a:r>
              <a:rPr lang="en-US" b="1" dirty="0" err="1" smtClean="0"/>
              <a:t>ActionName</a:t>
            </a:r>
            <a:r>
              <a:rPr lang="en-US" dirty="0" smtClean="0"/>
              <a:t> attribute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Web API for an </a:t>
            </a:r>
            <a:r>
              <a:rPr lang="en-US" dirty="0" smtClean="0"/>
              <a:t>MVC </a:t>
            </a:r>
            <a:r>
              <a:rPr lang="en-US" dirty="0" smtClean="0"/>
              <a:t>Web Application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smtClean="0"/>
              <a:t>To create a Web API for an </a:t>
            </a:r>
            <a:r>
              <a:rPr lang="en-US" dirty="0" smtClean="0"/>
              <a:t>MVC </a:t>
            </a:r>
            <a:r>
              <a:rPr lang="en-US" dirty="0" smtClean="0"/>
              <a:t>application:</a:t>
            </a:r>
          </a:p>
          <a:p>
            <a:pPr marL="798513" lvl="1" indent="-514350">
              <a:buFont typeface="+mj-lt"/>
              <a:buAutoNum type="arabicPeriod"/>
            </a:pPr>
            <a:endParaRPr lang="en-US" dirty="0" smtClean="0"/>
          </a:p>
          <a:p>
            <a:pPr marL="798513" lvl="1" indent="-514350">
              <a:buFont typeface="+mj-lt"/>
              <a:buAutoNum type="arabicPeriod"/>
            </a:pPr>
            <a:r>
              <a:rPr lang="en-US" dirty="0" smtClean="0"/>
              <a:t>Implement a Web API template in your project:</a:t>
            </a:r>
          </a:p>
          <a:p>
            <a:pPr marL="1431925" lvl="3" indent="-342900">
              <a:buFont typeface="+mj-lt"/>
              <a:buAutoNum type="arabicPeriod"/>
            </a:pPr>
            <a:r>
              <a:rPr lang="en-US" dirty="0" smtClean="0"/>
              <a:t>In the </a:t>
            </a:r>
            <a:r>
              <a:rPr lang="en-US" b="1" dirty="0" smtClean="0"/>
              <a:t>New Project </a:t>
            </a:r>
            <a:r>
              <a:rPr lang="en-US" dirty="0" smtClean="0"/>
              <a:t>dialog box, click </a:t>
            </a:r>
            <a:r>
              <a:rPr lang="en-US" b="1" dirty="0" smtClean="0"/>
              <a:t>ASP.NET </a:t>
            </a:r>
            <a:r>
              <a:rPr lang="en-US" b="1" dirty="0" smtClean="0"/>
              <a:t>MVC </a:t>
            </a:r>
            <a:r>
              <a:rPr lang="en-US" b="1" dirty="0" smtClean="0"/>
              <a:t>Web Application</a:t>
            </a:r>
            <a:endParaRPr lang="en-US" dirty="0" smtClean="0"/>
          </a:p>
          <a:p>
            <a:pPr marL="1431925" lvl="3" indent="-342900">
              <a:buFont typeface="+mj-lt"/>
              <a:buAutoNum type="arabicPeriod"/>
            </a:pPr>
            <a:r>
              <a:rPr lang="en-US" dirty="0" smtClean="0"/>
              <a:t>In the </a:t>
            </a:r>
            <a:r>
              <a:rPr lang="en-US" b="1" dirty="0" smtClean="0"/>
              <a:t>Select a Template</a:t>
            </a:r>
            <a:r>
              <a:rPr lang="en-US" dirty="0" smtClean="0"/>
              <a:t> box of the </a:t>
            </a:r>
            <a:r>
              <a:rPr lang="en-US" b="1" dirty="0" smtClean="0"/>
              <a:t>New ASP.NET </a:t>
            </a:r>
            <a:r>
              <a:rPr lang="en-US" b="1" dirty="0" smtClean="0"/>
              <a:t>MVC</a:t>
            </a:r>
            <a:br>
              <a:rPr lang="en-US" b="1" dirty="0" smtClean="0"/>
            </a:br>
            <a:r>
              <a:rPr lang="en-US" b="1" dirty="0" smtClean="0"/>
              <a:t>Project </a:t>
            </a:r>
            <a:r>
              <a:rPr lang="en-US" dirty="0" smtClean="0"/>
              <a:t>dialog box, click </a:t>
            </a:r>
            <a:r>
              <a:rPr lang="en-US" b="1" dirty="0" smtClean="0"/>
              <a:t>Web API</a:t>
            </a:r>
            <a:endParaRPr lang="en-US" dirty="0" smtClean="0"/>
          </a:p>
          <a:p>
            <a:pPr marL="798513" lvl="1" indent="-514350">
              <a:buFont typeface="+mj-lt"/>
              <a:buAutoNum type="arabicPeriod"/>
            </a:pPr>
            <a:endParaRPr lang="en-US" dirty="0" smtClean="0"/>
          </a:p>
          <a:p>
            <a:pPr marL="798513" lvl="1" indent="-514350">
              <a:buFont typeface="+mj-lt"/>
              <a:buAutoNum type="arabicPeriod"/>
            </a:pPr>
            <a:r>
              <a:rPr lang="en-US" dirty="0" smtClean="0"/>
              <a:t>Add an MVC API controller class to the project:</a:t>
            </a:r>
          </a:p>
          <a:p>
            <a:pPr marL="1431925" lvl="3" indent="-342900"/>
            <a:r>
              <a:rPr lang="en-US" dirty="0" smtClean="0"/>
              <a:t>Hosts application code for handling requests</a:t>
            </a:r>
          </a:p>
          <a:p>
            <a:pPr marL="1431925" lvl="3" indent="-342900"/>
            <a:r>
              <a:rPr lang="en-US" dirty="0" smtClean="0"/>
              <a:t>Derives from the </a:t>
            </a:r>
            <a:r>
              <a:rPr lang="en-US" dirty="0" err="1" smtClean="0"/>
              <a:t>ApiController</a:t>
            </a:r>
            <a:r>
              <a:rPr lang="en-US" dirty="0" smtClean="0"/>
              <a:t> base class</a:t>
            </a:r>
          </a:p>
          <a:p>
            <a:pPr marL="798513" lvl="1" indent="-514350">
              <a:buFont typeface="+mj-lt"/>
              <a:buAutoNum type="arabicPeriod" startAt="3"/>
            </a:pPr>
            <a:endParaRPr lang="en-US" dirty="0" smtClean="0"/>
          </a:p>
          <a:p>
            <a:pPr marL="798513" lvl="1" indent="-514350">
              <a:buFont typeface="+mj-lt"/>
              <a:buAutoNum type="arabicPeriod" startAt="3"/>
            </a:pPr>
            <a:r>
              <a:rPr lang="en-US" dirty="0" smtClean="0"/>
              <a:t>Add action methods to the controller class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RESTful Services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Characteristics of a REST Service:</a:t>
            </a:r>
          </a:p>
          <a:p>
            <a:pPr lvl="1"/>
            <a:r>
              <a:rPr lang="en-US" dirty="0" smtClean="0"/>
              <a:t>Can be called to retrieve business information from the server</a:t>
            </a:r>
          </a:p>
          <a:p>
            <a:pPr lvl="1"/>
            <a:r>
              <a:rPr lang="en-US" dirty="0" smtClean="0"/>
              <a:t>Can create, update, and delete information in a database through HTTP operations</a:t>
            </a:r>
          </a:p>
          <a:p>
            <a:pPr lvl="1"/>
            <a:r>
              <a:rPr lang="en-US" dirty="0" smtClean="0"/>
              <a:t>Uses URLs to uniquely identify the entity that it operates on</a:t>
            </a:r>
          </a:p>
          <a:p>
            <a:pPr lvl="1"/>
            <a:r>
              <a:rPr lang="en-US" dirty="0" smtClean="0"/>
              <a:t>Uses HTTP verbs to identify the operation that the application needs to perform. The HTTP verbs include:</a:t>
            </a:r>
          </a:p>
          <a:p>
            <a:pPr lvl="2"/>
            <a:r>
              <a:rPr lang="en-US" b="1" dirty="0" smtClean="0"/>
              <a:t>GET</a:t>
            </a:r>
          </a:p>
          <a:p>
            <a:pPr lvl="2"/>
            <a:r>
              <a:rPr lang="en-US" b="1" dirty="0" smtClean="0"/>
              <a:t>POST</a:t>
            </a:r>
          </a:p>
          <a:p>
            <a:pPr lvl="2"/>
            <a:r>
              <a:rPr lang="en-US" b="1" dirty="0" smtClean="0"/>
              <a:t>PUT</a:t>
            </a:r>
          </a:p>
          <a:p>
            <a:pPr lvl="2"/>
            <a:r>
              <a:rPr lang="en-US" b="1" dirty="0" smtClean="0"/>
              <a:t>DELETE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24ef131f-048c-4779-a1b6-e7b81a4046f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Return Formats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65125" indent="-365125">
              <a:tabLst>
                <a:tab pos="365125" algn="l"/>
              </a:tabLst>
            </a:pPr>
            <a:r>
              <a:rPr lang="en-US" dirty="0" smtClean="0"/>
              <a:t>Web API can return data in JSON or </a:t>
            </a:r>
            <a:r>
              <a:rPr lang="en-US" smtClean="0"/>
              <a:t>XML formats</a:t>
            </a:r>
          </a:p>
          <a:p>
            <a:pPr marL="365125" indent="-365125">
              <a:tabLst>
                <a:tab pos="365125" algn="l"/>
              </a:tabLst>
            </a:pPr>
            <a:endParaRPr lang="en-US" smtClean="0"/>
          </a:p>
          <a:p>
            <a:pPr marL="365125" indent="-365125">
              <a:tabLst>
                <a:tab pos="365125" algn="l"/>
              </a:tabLst>
            </a:pPr>
            <a:r>
              <a:rPr lang="en-US" dirty="0" smtClean="0"/>
              <a:t>Web API uses the media formatter to:</a:t>
            </a:r>
          </a:p>
          <a:p>
            <a:pPr lvl="1"/>
            <a:r>
              <a:rPr lang="en-US" dirty="0" smtClean="0"/>
              <a:t>Format or serialize the information that a Web API REST service returns</a:t>
            </a:r>
          </a:p>
          <a:p>
            <a:pPr lvl="1"/>
            <a:r>
              <a:rPr lang="en-US" dirty="0" smtClean="0"/>
              <a:t>Control the media type in the HTTP header</a:t>
            </a:r>
          </a:p>
          <a:p>
            <a:pPr lvl="1"/>
            <a:r>
              <a:rPr lang="en-US" dirty="0" smtClean="0"/>
              <a:t>Format all content that the server renders to client systems</a:t>
            </a:r>
          </a:p>
          <a:p>
            <a:pPr lvl="0"/>
            <a:endParaRPr lang="en-US" dirty="0" smtClean="0"/>
          </a:p>
          <a:p>
            <a:pPr marL="266700" indent="-266700">
              <a:tabLst>
                <a:tab pos="365125" algn="l"/>
              </a:tabLst>
            </a:pPr>
            <a:r>
              <a:rPr lang="en-US" dirty="0" smtClean="0"/>
              <a:t>Media formatter classes inherit from the </a:t>
            </a:r>
            <a:r>
              <a:rPr lang="en-US" b="1" dirty="0" err="1" smtClean="0"/>
              <a:t>MediaTypeFormatter</a:t>
            </a:r>
            <a:r>
              <a:rPr lang="en-US" dirty="0" smtClean="0"/>
              <a:t> class and the </a:t>
            </a:r>
            <a:r>
              <a:rPr lang="en-US" b="1" dirty="0" err="1" smtClean="0"/>
              <a:t>BufferedMediaTypeFormatter</a:t>
            </a:r>
            <a:r>
              <a:rPr lang="en-US" dirty="0" smtClean="0"/>
              <a:t> class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40e42fbe-7f09-4c2a-bd97-478a5b8335c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Routes and Controllers in Web APIs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Routing in ASP.NET </a:t>
            </a:r>
            <a:r>
              <a:rPr lang="en-US" dirty="0" smtClean="0"/>
              <a:t>MVC </a:t>
            </a:r>
            <a:r>
              <a:rPr lang="en-US" dirty="0" smtClean="0"/>
              <a:t>applications involves the following:</a:t>
            </a:r>
          </a:p>
          <a:p>
            <a:r>
              <a:rPr lang="en-US" dirty="0" smtClean="0"/>
              <a:t>ASP.NET adds a default route to:</a:t>
            </a:r>
          </a:p>
          <a:p>
            <a:pPr lvl="2"/>
            <a:r>
              <a:rPr lang="en-US" dirty="0" smtClean="0"/>
              <a:t>Map a URL and a controller</a:t>
            </a:r>
          </a:p>
          <a:p>
            <a:pPr lvl="2"/>
            <a:r>
              <a:rPr lang="en-US" dirty="0" smtClean="0"/>
              <a:t>Support the operations of the REST-style Web APIs</a:t>
            </a:r>
          </a:p>
          <a:p>
            <a:r>
              <a:rPr lang="en-US" dirty="0" smtClean="0"/>
              <a:t>You can modify the default route to include multiple actions in the same HTTP method</a:t>
            </a:r>
          </a:p>
          <a:p>
            <a:r>
              <a:rPr lang="en-US" dirty="0" smtClean="0"/>
              <a:t>You can use the </a:t>
            </a:r>
            <a:r>
              <a:rPr lang="en-US" b="1" dirty="0" err="1" smtClean="0"/>
              <a:t>WebApiConfig</a:t>
            </a:r>
            <a:r>
              <a:rPr lang="en-US" dirty="0" smtClean="0"/>
              <a:t> class to:</a:t>
            </a:r>
          </a:p>
          <a:p>
            <a:pPr lvl="2"/>
            <a:r>
              <a:rPr lang="en-US" dirty="0" smtClean="0"/>
              <a:t>Modify the routing</a:t>
            </a:r>
          </a:p>
          <a:p>
            <a:pPr lvl="2"/>
            <a:r>
              <a:rPr lang="en-US" dirty="0" smtClean="0"/>
              <a:t>Enable multiple versions of API to coexist in the same project</a:t>
            </a:r>
          </a:p>
          <a:p>
            <a:endParaRPr lang="en-US" dirty="0" smtClean="0"/>
          </a:p>
          <a:p>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Itucation_master_MS">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tucation_master_MS" id="{CBA22504-3DD0-45B1-AAE5-06C5B4F79A9A}" vid="{BC29A508-4E07-4700-B54C-0C2BF86CE3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Itucation_master_MS</Template>
  <TotalTime>21</TotalTime>
  <Words>2852</Words>
  <Application>Microsoft Office PowerPoint</Application>
  <PresentationFormat>On-screen Show (4:3)</PresentationFormat>
  <Paragraphs>285</Paragraphs>
  <Slides>22</Slides>
  <Notes>22</Notes>
  <HiddenSlides>4</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Segoe UI</vt:lpstr>
      <vt:lpstr>Arial</vt:lpstr>
      <vt:lpstr>Wingdings</vt:lpstr>
      <vt:lpstr>Arial Unicode MS</vt:lpstr>
      <vt:lpstr>Courier New</vt:lpstr>
      <vt:lpstr>Times New Roman</vt:lpstr>
      <vt:lpstr>Calibri</vt:lpstr>
      <vt:lpstr>Verdana</vt:lpstr>
      <vt:lpstr>Segoe Light</vt:lpstr>
      <vt:lpstr>Itucation_master_MS</vt:lpstr>
      <vt:lpstr>Module14</vt:lpstr>
      <vt:lpstr>Module Overview</vt:lpstr>
      <vt:lpstr>Lesson 1: Developing a Web API</vt:lpstr>
      <vt:lpstr>What Is a Web API?</vt:lpstr>
      <vt:lpstr>Routing in Web API</vt:lpstr>
      <vt:lpstr>Creating a Web API for an MVC Web Application</vt:lpstr>
      <vt:lpstr>RESTful Services</vt:lpstr>
      <vt:lpstr>Data Return Formats</vt:lpstr>
      <vt:lpstr>Using Routes and Controllers in Web APIs</vt:lpstr>
      <vt:lpstr>Demonstration: How to Explore a Web API by Using Internet Explorer</vt:lpstr>
      <vt:lpstr>PowerPoint Presentation</vt:lpstr>
      <vt:lpstr>PowerPoint Presentation</vt:lpstr>
      <vt:lpstr>PowerPoint Presentation</vt:lpstr>
      <vt:lpstr>Lesson 2: Calling a Web API from Mobile and Web Applications</vt:lpstr>
      <vt:lpstr>Calling Web APIs by Using Server-Side Code</vt:lpstr>
      <vt:lpstr>Calling Web APIs by Using jQuery Code</vt:lpstr>
      <vt:lpstr>Calling Web APIs Using Windows Phone Applications</vt:lpstr>
      <vt:lpstr>Lab: Implementing APIs in ASP.NET MVC 4 Web Applications</vt:lpstr>
      <vt:lpstr>PowerPoint Presentation</vt:lpstr>
      <vt:lpstr>Lab Scenario</vt:lpstr>
      <vt:lpstr>Lab Review</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Module14</dc:title>
  <dc:creator>karthi</dc:creator>
  <cp:lastModifiedBy>Jens Lindhardt</cp:lastModifiedBy>
  <cp:revision>9</cp:revision>
  <dcterms:created xsi:type="dcterms:W3CDTF">2013-05-29T06:24:44Z</dcterms:created>
  <dcterms:modified xsi:type="dcterms:W3CDTF">2015-03-31T08:50:03Z</dcterms:modified>
</cp:coreProperties>
</file>