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9" r:id="rId12"/>
    <p:sldId id="280" r:id="rId13"/>
    <p:sldId id="266" r:id="rId14"/>
    <p:sldId id="267" r:id="rId15"/>
    <p:sldId id="268" r:id="rId16"/>
    <p:sldId id="269" r:id="rId17"/>
    <p:sldId id="270" r:id="rId18"/>
    <p:sldId id="271" r:id="rId19"/>
    <p:sldId id="276" r:id="rId20"/>
    <p:sldId id="277" r:id="rId21"/>
    <p:sldId id="272" r:id="rId22"/>
    <p:sldId id="282" r:id="rId23"/>
    <p:sldId id="281" r:id="rId24"/>
    <p:sldId id="274" r:id="rId25"/>
    <p:sldId id="275" r:id="rId26"/>
    <p:sldId id="278" r:id="rId27"/>
  </p:sldIdLst>
  <p:sldSz cx="9144000" cy="6858000" type="screen4x3"/>
  <p:notesSz cx="6858000" cy="9144000"/>
  <p:embeddedFontLst>
    <p:embeddedFont>
      <p:font typeface="Verdana" panose="020B0604030504040204" pitchFamily="34" charset="0"/>
      <p:regular r:id="rId29"/>
      <p:bold r:id="rId30"/>
      <p:italic r:id="rId31"/>
      <p:boldItalic r:id="rId32"/>
    </p:embeddedFont>
    <p:embeddedFont>
      <p:font typeface="Segoe Light" panose="020B0604020202020204" charset="0"/>
      <p:regular r:id="rId33"/>
      <p:italic r:id="rId34"/>
    </p:embeddedFont>
    <p:embeddedFont>
      <p:font typeface="Calibri" panose="020F0502020204030204" pitchFamily="34"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varScale="1">
        <p:scale>
          <a:sx n="35" d="100"/>
          <a:sy n="35" d="100"/>
        </p:scale>
        <p:origin x="1364" y="464"/>
      </p:cViewPr>
      <p:guideLst>
        <p:guide orient="horz" pos="2160"/>
        <p:guide pos="2880"/>
      </p:guideLst>
    </p:cSldViewPr>
  </p:slideViewPr>
  <p:notesTextViewPr>
    <p:cViewPr>
      <p:scale>
        <a:sx n="75" d="100"/>
        <a:sy n="75" d="100"/>
      </p:scale>
      <p:origin x="0" y="0"/>
    </p:cViewPr>
  </p:notesText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DA778-3423-4E22-903E-9FFCBC73DE62}" type="datetimeFigureOut">
              <a:rPr lang="en-US" smtClean="0"/>
              <a:pPr/>
              <a:t>3/20/2015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143B1-B789-4F3E-9964-34793B06EF5A}" type="slidenum">
              <a:rPr lang="en-US" smtClean="0"/>
              <a:pPr/>
              <a:t>‹#›</a:t>
            </a:fld>
            <a:endParaRPr lang="en-US"/>
          </a:p>
        </p:txBody>
      </p:sp>
    </p:spTree>
    <p:extLst>
      <p:ext uri="{BB962C8B-B14F-4D97-AF65-F5344CB8AC3E}">
        <p14:creationId xmlns:p14="http://schemas.microsoft.com/office/powerpoint/2010/main" val="86889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27415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Preparation Steps</a:t>
            </a:r>
            <a:endParaRPr lang="en-US" sz="1000" dirty="0" smtClean="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200" b="1" kern="1200" dirty="0" err="1" smtClean="0">
                <a:solidFill>
                  <a:schemeClr val="tx1"/>
                </a:solidFill>
                <a:latin typeface="+mn-lt"/>
                <a:ea typeface="+mn-ea"/>
                <a:cs typeface="+mn-cs"/>
              </a:rPr>
              <a:t>Allfiles</a:t>
            </a:r>
            <a:r>
              <a:rPr lang="en-US" sz="1200" b="1" kern="1200" dirty="0" smtClean="0">
                <a:solidFill>
                  <a:schemeClr val="tx1"/>
                </a:solidFill>
                <a:latin typeface="+mn-lt"/>
                <a:ea typeface="+mn-ea"/>
                <a:cs typeface="+mn-cs"/>
              </a:rPr>
              <a:t> (D):\</a:t>
            </a:r>
            <a:r>
              <a:rPr lang="en-US" sz="1200" b="1" kern="1200" dirty="0" err="1" smtClean="0">
                <a:solidFill>
                  <a:schemeClr val="tx1"/>
                </a:solidFill>
                <a:latin typeface="+mn-lt"/>
                <a:ea typeface="+mn-ea"/>
                <a:cs typeface="+mn-cs"/>
              </a:rPr>
              <a:t>Democode</a:t>
            </a:r>
            <a:r>
              <a:rPr lang="en-US" sz="1200" b="1" kern="1200" dirty="0" smtClean="0">
                <a:solidFill>
                  <a:schemeClr val="tx1"/>
                </a:solidFill>
                <a:latin typeface="+mn-lt"/>
                <a:ea typeface="+mn-ea"/>
                <a:cs typeface="+mn-cs"/>
              </a:rPr>
              <a:t>\Mod07\</a:t>
            </a:r>
            <a:r>
              <a:rPr lang="en-US" sz="1200" b="1" kern="1200" dirty="0" err="1" smtClean="0">
                <a:solidFill>
                  <a:schemeClr val="tx1"/>
                </a:solidFill>
                <a:latin typeface="+mn-lt"/>
                <a:ea typeface="+mn-ea"/>
                <a:cs typeface="+mn-cs"/>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 </a:t>
            </a:r>
          </a:p>
          <a:p>
            <a:pPr>
              <a:lnSpc>
                <a:spcPct val="115000"/>
              </a:lnSpc>
              <a:spcAft>
                <a:spcPts val="1000"/>
              </a:spcAft>
            </a:pPr>
            <a:r>
              <a:rPr lang="en-US" sz="1000" dirty="0" smtClean="0">
                <a:latin typeface="Arial"/>
                <a:ea typeface="Calibri"/>
                <a:cs typeface="Times New Roman"/>
              </a:rPr>
              <a:t>Demonstration Steps</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a:t>
            </a:r>
            <a:r>
              <a:rPr lang="en-US" sz="1200" kern="1200" dirty="0" smtClean="0">
                <a:solidFill>
                  <a:schemeClr val="tx1"/>
                </a:solidFill>
                <a:latin typeface="+mn-lt"/>
                <a:ea typeface="+mn-ea"/>
                <a:cs typeface="+mn-cs"/>
              </a:rPr>
              <a:t> 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Index page, click the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link corresponding to </a:t>
            </a:r>
            <a:r>
              <a:rPr lang="en-US" sz="1200" b="1" kern="1200" dirty="0" err="1" smtClean="0">
                <a:solidFill>
                  <a:schemeClr val="tx1"/>
                </a:solidFill>
                <a:latin typeface="+mn-lt"/>
                <a:ea typeface="+mn-ea"/>
                <a:cs typeface="+mn-cs"/>
              </a:rPr>
              <a:t>Cosi</a:t>
            </a:r>
            <a:r>
              <a:rPr lang="en-US" sz="1200" b="1" kern="1200" dirty="0" smtClean="0">
                <a:solidFill>
                  <a:schemeClr val="tx1"/>
                </a:solidFill>
                <a:latin typeface="+mn-lt"/>
                <a:ea typeface="+mn-ea"/>
                <a:cs typeface="+mn-cs"/>
              </a:rPr>
              <a:t> Fan </a:t>
            </a:r>
            <a:r>
              <a:rPr lang="en-US" sz="1200" b="1" kern="1200" dirty="0" err="1" smtClean="0">
                <a:solidFill>
                  <a:schemeClr val="tx1"/>
                </a:solidFill>
                <a:latin typeface="+mn-lt"/>
                <a:ea typeface="+mn-ea"/>
                <a:cs typeface="+mn-cs"/>
              </a:rPr>
              <a:t>Tutte</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In the Address bar of the Windows Internet Explorer window, note that the URL is </a:t>
            </a:r>
            <a:r>
              <a:rPr lang="en-US" sz="1200" b="1" kern="1200" dirty="0" smtClean="0">
                <a:solidFill>
                  <a:schemeClr val="tx1"/>
                </a:solidFill>
                <a:latin typeface="+mn-lt"/>
                <a:ea typeface="+mn-ea"/>
                <a:cs typeface="+mn-cs"/>
              </a:rPr>
              <a:t>http://localhost:</a:t>
            </a:r>
            <a:r>
              <a:rPr lang="en-US" sz="1200" kern="1200" dirty="0" smtClean="0">
                <a:solidFill>
                  <a:schemeClr val="tx1"/>
                </a:solidFill>
                <a:latin typeface="+mn-lt"/>
                <a:ea typeface="+mn-ea"/>
                <a:cs typeface="+mn-cs"/>
              </a:rPr>
              <a:t>&lt;</a:t>
            </a:r>
            <a:r>
              <a:rPr lang="en-US" sz="1200" i="1" kern="1200" dirty="0" smtClean="0">
                <a:solidFill>
                  <a:schemeClr val="tx1"/>
                </a:solidFill>
                <a:latin typeface="+mn-lt"/>
                <a:ea typeface="+mn-ea"/>
                <a:cs typeface="+mn-cs"/>
              </a:rPr>
              <a:t>portnumber</a:t>
            </a:r>
            <a:r>
              <a:rPr lang="en-US" sz="1200" kern="1200" dirty="0" smtClean="0">
                <a:solidFill>
                  <a:schemeClr val="tx1"/>
                </a:solidFill>
                <a:latin typeface="+mn-lt"/>
                <a:ea typeface="+mn-ea"/>
                <a:cs typeface="+mn-cs"/>
              </a:rPr>
              <a:t>&gt;</a:t>
            </a:r>
            <a:r>
              <a:rPr lang="en-US" sz="1200" b="1" kern="1200" dirty="0" smtClean="0">
                <a:solidFill>
                  <a:schemeClr val="tx1"/>
                </a:solidFill>
                <a:latin typeface="+mn-lt"/>
                <a:ea typeface="+mn-ea"/>
                <a:cs typeface="+mn-cs"/>
              </a:rPr>
              <a:t>/Opera/Details/1</a:t>
            </a:r>
            <a:r>
              <a:rPr lang="en-US" sz="1200" b="0" kern="1200" dirty="0" smtClean="0">
                <a:solidFill>
                  <a:schemeClr val="tx1"/>
                </a:solidFill>
                <a:latin typeface="+mn-lt"/>
                <a:ea typeface="+mn-ea"/>
                <a:cs typeface="+mn-cs"/>
              </a:rPr>
              <a:t>.</a:t>
            </a:r>
          </a:p>
          <a:p>
            <a:pPr marL="228600" indent="-228600">
              <a:lnSpc>
                <a:spcPct val="115000"/>
              </a:lnSpc>
              <a:spcAft>
                <a:spcPts val="1000"/>
              </a:spcAft>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This URL indicates that the controller is </a:t>
            </a:r>
            <a:r>
              <a:rPr lang="en-US" sz="1200" b="1" kern="1200" dirty="0" smtClean="0">
                <a:solidFill>
                  <a:schemeClr val="tx1"/>
                </a:solidFill>
                <a:latin typeface="+mn-lt"/>
                <a:ea typeface="+mn-ea"/>
                <a:cs typeface="+mn-cs"/>
              </a:rPr>
              <a:t>Opera</a:t>
            </a:r>
            <a:r>
              <a:rPr lang="en-US" sz="1200" kern="1200" dirty="0" smtClean="0">
                <a:solidFill>
                  <a:schemeClr val="tx1"/>
                </a:solidFill>
                <a:latin typeface="+mn-lt"/>
                <a:ea typeface="+mn-ea"/>
                <a:cs typeface="+mn-cs"/>
              </a:rPr>
              <a:t>, the action is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and the ID is </a:t>
            </a:r>
            <a:r>
              <a:rPr lang="en-US" sz="1200" b="1"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 </a:t>
            </a:r>
          </a:p>
          <a:p>
            <a:pPr marL="228600" indent="-228600">
              <a:lnSpc>
                <a:spcPct val="115000"/>
              </a:lnSpc>
              <a:spcAft>
                <a:spcPts val="1000"/>
              </a:spcAft>
              <a:buNone/>
            </a:pPr>
            <a:r>
              <a:rPr lang="en-US" sz="1200" b="0" kern="1200" dirty="0" smtClean="0">
                <a:solidFill>
                  <a:schemeClr val="tx1"/>
                </a:solidFill>
                <a:latin typeface="+mn-lt"/>
                <a:ea typeface="+mn-ea"/>
                <a:cs typeface="+mn-cs"/>
              </a:rPr>
              <a:t>5.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lnSpc>
                <a:spcPct val="115000"/>
              </a:lnSpc>
              <a:spcAft>
                <a:spcPts val="1000"/>
              </a:spcAft>
              <a:buNone/>
            </a:pPr>
            <a:endParaRPr lang="en-US" sz="1000" b="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737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828800"/>
            <a:ext cx="6153911" cy="6629400"/>
          </a:xfrm>
        </p:spPr>
        <p:txBody>
          <a:bodyPr>
            <a:noAutofit/>
          </a:bodyPr>
          <a:lstStyle/>
          <a:p>
            <a:pPr marL="228600" indent="-228600">
              <a:spcAft>
                <a:spcPts val="1000"/>
              </a:spcAft>
              <a:buNone/>
            </a:pPr>
            <a:r>
              <a:rPr lang="en-US" dirty="0" smtClean="0"/>
              <a:t>6. In the Solution Explorer pane, expand </a:t>
            </a:r>
            <a:r>
              <a:rPr lang="en-US" b="1" dirty="0" err="1" smtClean="0"/>
              <a:t>OperasWebSite</a:t>
            </a:r>
            <a:r>
              <a:rPr lang="en-US" dirty="0" smtClean="0"/>
              <a:t>, expand </a:t>
            </a:r>
            <a:r>
              <a:rPr lang="en-US" b="1" dirty="0" smtClean="0"/>
              <a:t>Controllers</a:t>
            </a:r>
            <a:r>
              <a:rPr lang="en-US" dirty="0" smtClean="0"/>
              <a:t>, and then click </a:t>
            </a:r>
            <a:r>
              <a:rPr lang="en-US" b="1" dirty="0" err="1" smtClean="0"/>
              <a:t>OperaController.cs</a:t>
            </a:r>
            <a:r>
              <a:rPr lang="en-US" dirty="0" smtClean="0"/>
              <a:t>.</a:t>
            </a:r>
          </a:p>
          <a:p>
            <a:pPr marL="228600" indent="-228600">
              <a:lnSpc>
                <a:spcPct val="250000"/>
              </a:lnSpc>
              <a:spcAft>
                <a:spcPts val="1000"/>
              </a:spcAft>
              <a:buNone/>
            </a:pPr>
            <a:r>
              <a:rPr lang="en-US" dirty="0" smtClean="0"/>
              <a:t>7. In the </a:t>
            </a:r>
            <a:r>
              <a:rPr lang="en-US" dirty="0" err="1" smtClean="0"/>
              <a:t>OperaController.cs</a:t>
            </a:r>
            <a:r>
              <a:rPr lang="en-US" dirty="0" smtClean="0"/>
              <a:t> code window, place the mouse cursor at the end of the </a:t>
            </a:r>
            <a:r>
              <a:rPr lang="en-US" b="1" dirty="0" smtClean="0"/>
              <a:t>Details</a:t>
            </a:r>
            <a:r>
              <a:rPr lang="en-US" dirty="0" smtClean="0"/>
              <a:t> action code block, press Enter twice, and then type the following code.</a:t>
            </a:r>
          </a:p>
          <a:p>
            <a:pPr marL="685800" lvl="1" indent="-228600">
              <a:spcAft>
                <a:spcPts val="1000"/>
              </a:spcAft>
              <a:buNone/>
            </a:pPr>
            <a:r>
              <a:rPr lang="en-US" sz="1000" dirty="0" smtClean="0">
                <a:latin typeface="Arial"/>
                <a:ea typeface="Calibri"/>
                <a:cs typeface="Times New Roman"/>
              </a:rPr>
              <a:t>public </a:t>
            </a:r>
            <a:r>
              <a:rPr lang="en-US" sz="1000" dirty="0" err="1" smtClean="0">
                <a:latin typeface="Arial"/>
                <a:ea typeface="Calibri"/>
                <a:cs typeface="Times New Roman"/>
              </a:rPr>
              <a:t>ActionResult</a:t>
            </a:r>
            <a:r>
              <a:rPr lang="en-US" sz="1000" dirty="0" smtClean="0">
                <a:latin typeface="Arial"/>
                <a:ea typeface="Calibri"/>
                <a:cs typeface="Times New Roman"/>
              </a:rPr>
              <a:t> </a:t>
            </a:r>
            <a:r>
              <a:rPr lang="en-US" sz="1000" dirty="0" err="1" smtClean="0">
                <a:latin typeface="Arial"/>
                <a:ea typeface="Calibri"/>
                <a:cs typeface="Times New Roman"/>
              </a:rPr>
              <a:t>DetailsByTitle</a:t>
            </a:r>
            <a:r>
              <a:rPr lang="en-US" sz="1000" dirty="0" smtClean="0">
                <a:latin typeface="Arial"/>
                <a:ea typeface="Calibri"/>
                <a:cs typeface="Times New Roman"/>
              </a:rPr>
              <a:t>(string title)</a:t>
            </a:r>
          </a:p>
          <a:p>
            <a:pPr marL="685800" lvl="1" indent="-228600">
              <a:spcAft>
                <a:spcPts val="1000"/>
              </a:spcAft>
              <a:buNone/>
            </a:pPr>
            <a:r>
              <a:rPr lang="en-US" sz="1000" dirty="0" smtClean="0">
                <a:latin typeface="Arial"/>
                <a:ea typeface="Calibri"/>
                <a:cs typeface="Times New Roman"/>
              </a:rPr>
              <a:t>{</a:t>
            </a:r>
          </a:p>
          <a:p>
            <a:pPr marL="685800" lvl="1" indent="-228600">
              <a:spcAft>
                <a:spcPts val="1000"/>
              </a:spcAft>
              <a:buNone/>
            </a:pPr>
            <a:r>
              <a:rPr lang="en-US" sz="1000" dirty="0" smtClean="0">
                <a:latin typeface="Arial"/>
                <a:ea typeface="Calibri"/>
                <a:cs typeface="Times New Roman"/>
              </a:rPr>
              <a:t> </a:t>
            </a:r>
          </a:p>
          <a:p>
            <a:pPr marL="685800" lvl="1" indent="-228600">
              <a:spcAft>
                <a:spcPts val="1000"/>
              </a:spcAft>
              <a:buNone/>
            </a:pPr>
            <a:r>
              <a:rPr lang="en-US" sz="1000" dirty="0" smtClean="0">
                <a:latin typeface="Arial"/>
                <a:ea typeface="Calibri"/>
                <a:cs typeface="Times New Roman"/>
              </a:rPr>
              <a:t>} </a:t>
            </a:r>
            <a:endParaRPr lang="en-US" dirty="0" smtClean="0"/>
          </a:p>
          <a:p>
            <a:r>
              <a:rPr lang="en-US" dirty="0" smtClean="0"/>
              <a:t>8.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type the following code, and then press Enter.</a:t>
            </a:r>
          </a:p>
          <a:p>
            <a:pPr lvl="1"/>
            <a:r>
              <a:rPr lang="en-US" sz="1200" kern="1200" dirty="0" smtClean="0">
                <a:solidFill>
                  <a:schemeClr val="tx1"/>
                </a:solidFill>
                <a:latin typeface="+mn-lt"/>
                <a:ea typeface="+mn-ea"/>
                <a:cs typeface="+mn-cs"/>
              </a:rPr>
              <a:t>Opera </a:t>
            </a:r>
            <a:r>
              <a:rPr lang="en-US" sz="1200" kern="1200" dirty="0" err="1" smtClean="0">
                <a:solidFill>
                  <a:schemeClr val="tx1"/>
                </a:solidFill>
                <a:latin typeface="+mn-lt"/>
                <a:ea typeface="+mn-ea"/>
                <a:cs typeface="+mn-cs"/>
              </a:rPr>
              <a:t>opera</a:t>
            </a:r>
            <a:r>
              <a:rPr lang="en-US" sz="1200" kern="1200" dirty="0" smtClean="0">
                <a:solidFill>
                  <a:schemeClr val="tx1"/>
                </a:solidFill>
                <a:latin typeface="+mn-lt"/>
                <a:ea typeface="+mn-ea"/>
                <a:cs typeface="+mn-cs"/>
              </a:rPr>
              <a:t> = (Opera)(from o in </a:t>
            </a:r>
            <a:r>
              <a:rPr lang="en-US" sz="1200" kern="1200" dirty="0" err="1" smtClean="0">
                <a:solidFill>
                  <a:schemeClr val="tx1"/>
                </a:solidFill>
                <a:latin typeface="+mn-lt"/>
                <a:ea typeface="+mn-ea"/>
                <a:cs typeface="+mn-cs"/>
              </a:rPr>
              <a:t>contextDB.Operas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o.Title</a:t>
            </a:r>
            <a:r>
              <a:rPr lang="en-US" sz="1200" kern="1200" dirty="0" smtClean="0">
                <a:solidFill>
                  <a:schemeClr val="tx1"/>
                </a:solidFill>
                <a:latin typeface="+mn-lt"/>
                <a:ea typeface="+mn-ea"/>
                <a:cs typeface="+mn-cs"/>
              </a:rPr>
              <a:t> == title</a:t>
            </a:r>
          </a:p>
          <a:p>
            <a:pPr lvl="1"/>
            <a:r>
              <a:rPr lang="en-US" sz="1200" kern="1200" dirty="0" smtClean="0">
                <a:solidFill>
                  <a:schemeClr val="tx1"/>
                </a:solidFill>
                <a:latin typeface="+mn-lt"/>
                <a:ea typeface="+mn-ea"/>
                <a:cs typeface="+mn-cs"/>
              </a:rPr>
              <a:t>   select o).</a:t>
            </a:r>
            <a:r>
              <a:rPr lang="en-US" sz="1200" kern="1200" dirty="0" err="1" smtClean="0">
                <a:solidFill>
                  <a:schemeClr val="tx1"/>
                </a:solidFill>
                <a:latin typeface="+mn-lt"/>
                <a:ea typeface="+mn-ea"/>
                <a:cs typeface="+mn-cs"/>
              </a:rPr>
              <a:t>FirstOrDefault</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9. 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after the code that you just entered, type the following code.</a:t>
            </a:r>
          </a:p>
          <a:p>
            <a:pPr lvl="1"/>
            <a:r>
              <a:rPr lang="en-US" sz="1200" kern="1200" dirty="0" smtClean="0">
                <a:solidFill>
                  <a:schemeClr val="tx1"/>
                </a:solidFill>
                <a:latin typeface="+mn-lt"/>
                <a:ea typeface="+mn-ea"/>
                <a:cs typeface="+mn-cs"/>
              </a:rPr>
              <a:t>if (opera == null)</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HttpNotFound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 View("Details", opera);</a:t>
            </a:r>
          </a:p>
          <a:p>
            <a:pPr lvl="1"/>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Solution Explorer pane, under </a:t>
            </a:r>
            <a:r>
              <a:rPr lang="en-US" sz="1200"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 </a:t>
            </a:r>
            <a:r>
              <a:rPr lang="en-US" sz="1200" b="1" kern="1200" dirty="0" err="1" smtClean="0">
                <a:solidFill>
                  <a:schemeClr val="tx1"/>
                </a:solidFill>
                <a:latin typeface="+mn-lt"/>
                <a:ea typeface="+mn-ea"/>
                <a:cs typeface="+mn-cs"/>
              </a:rPr>
              <a:t>App_Start</a:t>
            </a:r>
            <a:r>
              <a:rPr lang="en-US" sz="1200" kern="1200" dirty="0" smtClean="0">
                <a:solidFill>
                  <a:schemeClr val="tx1"/>
                </a:solidFill>
                <a:latin typeface="+mn-lt"/>
                <a:ea typeface="+mn-ea"/>
                <a:cs typeface="+mn-cs"/>
              </a:rPr>
              <a:t>, and then click</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RouteConfig.cs</a:t>
            </a:r>
            <a:r>
              <a:rPr lang="en-US" sz="1200" b="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11. In the </a:t>
            </a:r>
            <a:r>
              <a:rPr lang="en-US" sz="1200" kern="1200" dirty="0" err="1" smtClean="0">
                <a:solidFill>
                  <a:schemeClr val="tx1"/>
                </a:solidFill>
                <a:latin typeface="+mn-lt"/>
                <a:ea typeface="+mn-ea"/>
                <a:cs typeface="+mn-cs"/>
              </a:rPr>
              <a:t>RouteConfig.cs</a:t>
            </a:r>
            <a:r>
              <a:rPr lang="en-US" sz="1200" kern="1200" dirty="0" smtClean="0">
                <a:solidFill>
                  <a:schemeClr val="tx1"/>
                </a:solidFill>
                <a:latin typeface="+mn-lt"/>
                <a:ea typeface="+mn-ea"/>
                <a:cs typeface="+mn-cs"/>
              </a:rPr>
              <a:t> code window, locate the following code.</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routes.IgnoreRoute</a:t>
            </a:r>
            <a:r>
              <a:rPr lang="en-US" sz="1200" kern="1200" dirty="0" smtClean="0">
                <a:solidFill>
                  <a:schemeClr val="tx1"/>
                </a:solidFill>
                <a:latin typeface="+mn-lt"/>
                <a:ea typeface="+mn-ea"/>
                <a:cs typeface="+mn-cs"/>
              </a:rPr>
              <a:t>("{resource}.</a:t>
            </a:r>
            <a:r>
              <a:rPr lang="en-US" sz="1200" kern="1200" dirty="0" err="1" smtClean="0">
                <a:solidFill>
                  <a:schemeClr val="tx1"/>
                </a:solidFill>
                <a:latin typeface="+mn-lt"/>
                <a:ea typeface="+mn-ea"/>
                <a:cs typeface="+mn-cs"/>
              </a:rPr>
              <a:t>axd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pathInfo</a:t>
            </a:r>
            <a:r>
              <a:rPr lang="en-US" sz="120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11</a:t>
            </a:fld>
            <a:endParaRPr lang="en-US"/>
          </a:p>
        </p:txBody>
      </p:sp>
    </p:spTree>
    <p:extLst>
      <p:ext uri="{BB962C8B-B14F-4D97-AF65-F5344CB8AC3E}">
        <p14:creationId xmlns:p14="http://schemas.microsoft.com/office/powerpoint/2010/main" val="418842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dirty="0" smtClean="0"/>
              <a:t>12. Place the mouse cursor at the end of the call to the </a:t>
            </a:r>
            <a:r>
              <a:rPr lang="en-US" b="1" dirty="0" err="1" smtClean="0"/>
              <a:t>IgnoreRoute</a:t>
            </a:r>
            <a:r>
              <a:rPr lang="en-US" b="1" dirty="0" smtClean="0"/>
              <a:t>()</a:t>
            </a:r>
            <a:r>
              <a:rPr lang="en-US" dirty="0" smtClean="0"/>
              <a:t> method, press Enter twice, and then type the following code.</a:t>
            </a:r>
          </a:p>
          <a:p>
            <a:pPr lvl="1">
              <a:lnSpc>
                <a:spcPct val="150000"/>
              </a:lnSpc>
            </a:pPr>
            <a:r>
              <a:rPr lang="en-US" dirty="0" err="1" smtClean="0"/>
              <a:t>routes.MapRoute</a:t>
            </a:r>
            <a:r>
              <a:rPr lang="en-US" dirty="0" smtClean="0"/>
              <a:t>(</a:t>
            </a:r>
          </a:p>
          <a:p>
            <a:pPr lvl="1">
              <a:lnSpc>
                <a:spcPct val="150000"/>
              </a:lnSpc>
            </a:pPr>
            <a:r>
              <a:rPr lang="en-US" dirty="0" smtClean="0"/>
              <a:t>   name: "</a:t>
            </a:r>
            <a:r>
              <a:rPr lang="en-US" dirty="0" err="1" smtClean="0"/>
              <a:t>OperaTitleRoute</a:t>
            </a:r>
            <a:r>
              <a:rPr lang="en-US" dirty="0" smtClean="0"/>
              <a:t>",</a:t>
            </a:r>
          </a:p>
          <a:p>
            <a:pPr lvl="1">
              <a:lnSpc>
                <a:spcPct val="150000"/>
              </a:lnSpc>
            </a:pPr>
            <a:r>
              <a:rPr lang="en-US" dirty="0" smtClean="0"/>
              <a:t>   </a:t>
            </a:r>
            <a:r>
              <a:rPr lang="en-US" dirty="0" err="1" smtClean="0"/>
              <a:t>url</a:t>
            </a:r>
            <a:r>
              <a:rPr lang="en-US" dirty="0" smtClean="0"/>
              <a:t>: "opera/title/{title}",</a:t>
            </a:r>
          </a:p>
          <a:p>
            <a:pPr lvl="1">
              <a:lnSpc>
                <a:spcPct val="150000"/>
              </a:lnSpc>
            </a:pPr>
            <a:r>
              <a:rPr lang="en-US" dirty="0" smtClean="0"/>
              <a:t>   defaults: new { controller = "Opera", action = "</a:t>
            </a:r>
            <a:r>
              <a:rPr lang="en-US" dirty="0" err="1" smtClean="0"/>
              <a:t>DetailsByTitle</a:t>
            </a:r>
            <a:r>
              <a:rPr lang="en-US" dirty="0" smtClean="0"/>
              <a:t>" }</a:t>
            </a:r>
          </a:p>
          <a:p>
            <a:pPr lvl="1">
              <a:lnSpc>
                <a:spcPct val="150000"/>
              </a:lnSpc>
            </a:pPr>
            <a:r>
              <a:rPr lang="en-US" dirty="0" smtClean="0"/>
              <a:t>);</a:t>
            </a:r>
          </a:p>
          <a:p>
            <a:pPr lvl="0">
              <a:lnSpc>
                <a:spcPct val="150000"/>
              </a:lnSpc>
            </a:pPr>
            <a:r>
              <a:rPr lang="en-US" dirty="0" smtClean="0"/>
              <a:t>13. On the </a:t>
            </a:r>
            <a:r>
              <a:rPr lang="en-US" b="1" dirty="0" smtClean="0"/>
              <a:t>FILE</a:t>
            </a:r>
            <a:r>
              <a:rPr lang="en-US" dirty="0" smtClean="0"/>
              <a:t> menu of the </a:t>
            </a:r>
            <a:r>
              <a:rPr lang="en-US" b="1" dirty="0" err="1" smtClean="0"/>
              <a:t>OperasWebSite</a:t>
            </a:r>
            <a:r>
              <a:rPr lang="en-US" b="1" dirty="0" smtClean="0"/>
              <a:t> - Microsoft Visual Studio </a:t>
            </a:r>
            <a:r>
              <a:rPr lang="en-US" dirty="0" smtClean="0"/>
              <a:t>window, click </a:t>
            </a:r>
            <a:r>
              <a:rPr lang="en-US" b="1" dirty="0" smtClean="0"/>
              <a:t>Save All</a:t>
            </a:r>
            <a:r>
              <a:rPr lang="en-US" dirty="0" smtClean="0"/>
              <a:t>. 14.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a:lnSpc>
                <a:spcPct val="150000"/>
              </a:lnSpc>
            </a:pPr>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a:lnSpc>
                <a:spcPct val="150000"/>
              </a:lnSpc>
            </a:pPr>
            <a:r>
              <a:rPr lang="en-US" sz="1200" kern="1200" dirty="0" smtClean="0">
                <a:solidFill>
                  <a:schemeClr val="tx1"/>
                </a:solidFill>
                <a:latin typeface="+mn-lt"/>
                <a:ea typeface="+mn-ea"/>
                <a:cs typeface="+mn-cs"/>
              </a:rPr>
              <a:t>16. In the Address bar of the Windows Internet Explorer window, append the existing URL with </a:t>
            </a:r>
            <a:r>
              <a:rPr lang="en-US" sz="1200" b="1" kern="1200" dirty="0" smtClean="0">
                <a:solidFill>
                  <a:schemeClr val="tx1"/>
                </a:solidFill>
                <a:latin typeface="+mn-lt"/>
                <a:ea typeface="+mn-ea"/>
                <a:cs typeface="+mn-cs"/>
              </a:rPr>
              <a:t>/title/</a:t>
            </a:r>
            <a:r>
              <a:rPr lang="en-US" sz="1200" b="1" kern="1200" dirty="0" err="1" smtClean="0">
                <a:solidFill>
                  <a:schemeClr val="tx1"/>
                </a:solidFill>
                <a:latin typeface="+mn-lt"/>
                <a:ea typeface="+mn-ea"/>
                <a:cs typeface="+mn-cs"/>
              </a:rPr>
              <a:t>rigoletto</a:t>
            </a:r>
            <a:r>
              <a:rPr lang="en-US" sz="1200" kern="1200" dirty="0" smtClean="0">
                <a:solidFill>
                  <a:schemeClr val="tx1"/>
                </a:solidFill>
                <a:latin typeface="+mn-lt"/>
                <a:ea typeface="+mn-ea"/>
                <a:cs typeface="+mn-cs"/>
              </a:rPr>
              <a:t>, and then click the </a:t>
            </a:r>
            <a:r>
              <a:rPr lang="en-US" sz="1200" b="1" kern="1200" dirty="0" smtClean="0">
                <a:solidFill>
                  <a:schemeClr val="tx1"/>
                </a:solidFill>
                <a:latin typeface="+mn-lt"/>
                <a:ea typeface="+mn-ea"/>
                <a:cs typeface="+mn-cs"/>
              </a:rPr>
              <a:t>Go</a:t>
            </a:r>
            <a:r>
              <a:rPr lang="en-US" sz="1200" kern="1200" dirty="0" smtClean="0">
                <a:solidFill>
                  <a:schemeClr val="tx1"/>
                </a:solidFill>
                <a:latin typeface="+mn-lt"/>
                <a:ea typeface="+mn-ea"/>
                <a:cs typeface="+mn-cs"/>
              </a:rPr>
              <a:t> button.</a:t>
            </a:r>
          </a:p>
          <a:p>
            <a:pPr>
              <a:lnSpc>
                <a:spcPct val="150000"/>
              </a:lnSpc>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details of the </a:t>
            </a:r>
            <a:r>
              <a:rPr lang="en-US" sz="1200" b="1" kern="1200" dirty="0" err="1" smtClean="0">
                <a:solidFill>
                  <a:schemeClr val="tx1"/>
                </a:solidFill>
                <a:latin typeface="+mn-lt"/>
                <a:ea typeface="+mn-ea"/>
                <a:cs typeface="+mn-cs"/>
              </a:rPr>
              <a:t>Rigoletto</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opera are displayed.</a:t>
            </a:r>
          </a:p>
          <a:p>
            <a:pPr>
              <a:lnSpc>
                <a:spcPct val="150000"/>
              </a:lnSpc>
            </a:pPr>
            <a:r>
              <a:rPr lang="en-US" sz="1200" kern="1200" dirty="0" smtClean="0">
                <a:solidFill>
                  <a:schemeClr val="tx1"/>
                </a:solidFill>
                <a:latin typeface="+mn-lt"/>
                <a:ea typeface="+mn-ea"/>
                <a:cs typeface="+mn-cs"/>
              </a:rPr>
              <a:t>17. 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a:lnSpc>
                <a:spcPct val="150000"/>
              </a:lnSpc>
            </a:pPr>
            <a:r>
              <a:rPr lang="en-US" sz="1200" kern="1200" dirty="0" smtClean="0">
                <a:solidFill>
                  <a:schemeClr val="tx1"/>
                </a:solidFill>
                <a:latin typeface="+mn-lt"/>
                <a:ea typeface="+mn-ea"/>
                <a:cs typeface="+mn-cs"/>
              </a:rPr>
              <a:t>18. 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12</a:t>
            </a:fld>
            <a:endParaRPr lang="en-US"/>
          </a:p>
        </p:txBody>
      </p:sp>
    </p:spTree>
    <p:extLst>
      <p:ext uri="{BB962C8B-B14F-4D97-AF65-F5344CB8AC3E}">
        <p14:creationId xmlns:p14="http://schemas.microsoft.com/office/powerpoint/2010/main" val="40935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are writing a unit test to check your web application’s routing table. You want to ensure that the request is passed to an action method named “Edit”. What line of code would you use in the Assert phase of the test to check this fact?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Assert.AreEqual</a:t>
            </a:r>
            <a:r>
              <a:rPr lang="en-US" sz="1000" dirty="0" smtClean="0">
                <a:latin typeface="Arial"/>
                <a:ea typeface="Times New Roman"/>
                <a:cs typeface="Times New Roman"/>
              </a:rPr>
              <a:t>("Edit", </a:t>
            </a:r>
            <a:r>
              <a:rPr lang="en-US" sz="1000" dirty="0" err="1" smtClean="0">
                <a:latin typeface="Arial"/>
                <a:ea typeface="Times New Roman"/>
                <a:cs typeface="Times New Roman"/>
              </a:rPr>
              <a:t>routeData.Values</a:t>
            </a:r>
            <a:r>
              <a:rPr lang="en-US" sz="1000" dirty="0" smtClean="0">
                <a:latin typeface="Arial"/>
                <a:ea typeface="Times New Roman"/>
                <a:cs typeface="Times New Roman"/>
              </a:rPr>
              <a:t>["action"]);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6092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6190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Analysis of web logs has shown that visitors to your web application can navigate to low-level pages in your information architecture, quickly and easily. However, they subsequently find other pages by returning to the home page and navigating the entire hierarchy again from the top, or else they use the search tool. How can you enable users to navigate to higher levels without starting from the home page again?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You can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 breadcrumb trail or tree view navigation control. Such controls show the current page and every higher level. This makes it easier to locate information at higher levels, without starting again from the home page. Breadcrumb trails and navigations controls can save many clicks for users navigating larger web applications.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4009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example code on the slide shows a simple site map file. You can use this to illustrate the important elements of the site map file, such as the </a:t>
            </a:r>
            <a:r>
              <a:rPr lang="en-US" sz="1000" b="1" dirty="0">
                <a:latin typeface="Arial"/>
                <a:ea typeface="Calibri"/>
                <a:cs typeface="Times New Roman"/>
              </a:rPr>
              <a:t>&lt;</a:t>
            </a:r>
            <a:r>
              <a:rPr lang="en-US" sz="1000" b="1" dirty="0" err="1">
                <a:latin typeface="Arial"/>
                <a:ea typeface="Calibri"/>
                <a:cs typeface="Times New Roman"/>
              </a:rPr>
              <a:t>mvcSiteMap</a:t>
            </a:r>
            <a:r>
              <a:rPr lang="en-US" sz="1000" b="1" dirty="0">
                <a:latin typeface="Arial"/>
                <a:ea typeface="Calibri"/>
                <a:cs typeface="Times New Roman"/>
              </a:rPr>
              <a:t>&gt;</a:t>
            </a:r>
            <a:r>
              <a:rPr lang="en-US" sz="1000" dirty="0">
                <a:latin typeface="Arial"/>
                <a:ea typeface="Calibri"/>
                <a:cs typeface="Segoe UI"/>
              </a:rPr>
              <a:t> top-level element and the nested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use the </a:t>
            </a:r>
            <a:r>
              <a:rPr lang="en-US" sz="1000" dirty="0" err="1">
                <a:latin typeface="Arial"/>
                <a:ea typeface="Calibri"/>
                <a:cs typeface="Segoe UI"/>
              </a:rPr>
              <a:t>MVC</a:t>
            </a:r>
            <a:r>
              <a:rPr lang="en-US" sz="1000" dirty="0">
                <a:latin typeface="Arial"/>
                <a:ea typeface="Calibri"/>
                <a:cs typeface="Segoe UI"/>
              </a:rPr>
              <a:t> Site Map Provider. Your boss notices that an incorrect link appears in the highest menu and the tree view on every page in your web application. Your boss asks you to fix every page in the web application. What steps should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fix this problem by fixing the incorrect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 </a:t>
            </a:r>
            <a:r>
              <a:rPr lang="en-US" sz="1000" dirty="0">
                <a:latin typeface="Arial"/>
                <a:ea typeface="Calibri"/>
                <a:cs typeface="Segoe UI"/>
              </a:rPr>
              <a:t>element in the site map file. Because every menu takes its hierarchy from this single file, only one correction is necessary for the whole web application.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8757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some of the benefits of using the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 enables you to add menus, tree views, and other navigation controls, to your views. It also includes functions that you can use to render node titles and complete site maps.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54215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this demonstration, menus and breadcrumb trails are placed within view files such as the Opera Index view and the Home Index view. In real applications, menus and breadcrumb trails would be placed on template views so that they are visible on many pages throughout the site. </a:t>
            </a:r>
            <a:r>
              <a:rPr lang="en-US" sz="1000" dirty="0">
                <a:latin typeface="Arial"/>
                <a:ea typeface="Calibri"/>
                <a:cs typeface="Times New Roman"/>
              </a:rPr>
              <a:t>Template views are described in Module 8.</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\Mod07\</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Online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smtClean="0">
                <a:latin typeface="Arial"/>
                <a:ea typeface="Times New Roman"/>
                <a:cs typeface="Times New Roman"/>
              </a:rPr>
              <a:t>Search Online (</a:t>
            </a:r>
            <a:r>
              <a:rPr lang="en-US" sz="1000" b="1" dirty="0" err="1" smtClean="0">
                <a:latin typeface="Arial"/>
                <a:ea typeface="Times New Roman"/>
                <a:cs typeface="Times New Roman"/>
              </a:rPr>
              <a:t>Ctrl+E</a:t>
            </a:r>
            <a:r>
              <a:rPr lang="en-US" sz="1000" b="1" dirty="0" smtClean="0">
                <a:latin typeface="Arial"/>
                <a:ea typeface="Times New Roman"/>
                <a:cs typeface="Times New Roman"/>
              </a:rPr>
              <a:t>)</a:t>
            </a:r>
            <a:r>
              <a:rPr lang="en-US" sz="1000" dirty="0" smtClean="0">
                <a:latin typeface="Arial"/>
                <a:ea typeface="Times New Roman"/>
                <a:cs typeface="Times New Roman"/>
              </a:rPr>
              <a:t> box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a:t>
            </a:r>
            <a:r>
              <a:rPr lang="en-US" sz="1000" dirty="0" smtClean="0">
                <a:solidFill>
                  <a:prstClr val="black"/>
                </a:solidFill>
                <a:latin typeface="Arial"/>
                <a:ea typeface="Times New Roman"/>
                <a:cs typeface="Times New Roman"/>
              </a:rPr>
              <a:t>type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and then click the </a:t>
            </a:r>
            <a:r>
              <a:rPr lang="en-US" sz="1000" b="1" dirty="0" smtClean="0">
                <a:solidFill>
                  <a:prstClr val="black"/>
                </a:solidFill>
                <a:latin typeface="Arial"/>
                <a:ea typeface="Times New Roman"/>
                <a:cs typeface="Times New Roman"/>
              </a:rPr>
              <a:t>Search</a:t>
            </a:r>
            <a:r>
              <a:rPr lang="en-US" sz="1000" dirty="0" smtClean="0">
                <a:solidFill>
                  <a:prstClr val="black"/>
                </a:solidFill>
                <a:latin typeface="Arial"/>
                <a:ea typeface="Times New Roman"/>
                <a:cs typeface="Times New Roman"/>
              </a:rPr>
              <a:t> button.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87682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 Manage </a:t>
            </a:r>
            <a:r>
              <a:rPr lang="en-US" sz="1000" b="1" dirty="0" err="1" smtClean="0">
                <a:solidFill>
                  <a:prstClr val="black"/>
                </a:solidFill>
                <a:latin typeface="Arial"/>
                <a:ea typeface="Times New Roman"/>
                <a:cs typeface="Times New Roman"/>
              </a:rPr>
              <a:t>NuGet</a:t>
            </a:r>
            <a:r>
              <a:rPr lang="en-US" sz="1000" b="1" dirty="0" smtClean="0">
                <a:solidFill>
                  <a:prstClr val="black"/>
                </a:solidFill>
                <a:latin typeface="Arial"/>
                <a:ea typeface="Times New Roman"/>
                <a:cs typeface="Times New Roman"/>
              </a:rPr>
              <a:t> Packages</a:t>
            </a:r>
            <a:r>
              <a:rPr lang="en-US" sz="1000" dirty="0" smtClean="0">
                <a:solidFill>
                  <a:prstClr val="black"/>
                </a:solidFill>
                <a:latin typeface="Arial"/>
                <a:ea typeface="Times New Roman"/>
                <a:cs typeface="Times New Roman"/>
              </a:rPr>
              <a:t> dialog box, click </a:t>
            </a:r>
            <a:r>
              <a:rPr lang="en-US" sz="1000" b="1" dirty="0" smtClean="0">
                <a:solidFill>
                  <a:prstClr val="black"/>
                </a:solidFill>
                <a:latin typeface="Arial"/>
                <a:ea typeface="Times New Roman"/>
                <a:cs typeface="Times New Roman"/>
              </a:rPr>
              <a:t>Install</a:t>
            </a:r>
            <a:r>
              <a:rPr lang="en-US" sz="1000" dirty="0" smtClean="0">
                <a:solidFill>
                  <a:prstClr val="black"/>
                </a:solidFill>
                <a:latin typeface="Arial"/>
                <a:ea typeface="Times New Roman"/>
                <a:cs typeface="Times New Roman"/>
              </a:rPr>
              <a:t> corresponding to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dialog box, ensure that the </a:t>
            </a:r>
            <a:r>
              <a:rPr lang="en-US" sz="1000" b="1" dirty="0" err="1">
                <a:solidFill>
                  <a:prstClr val="black"/>
                </a:solidFill>
                <a:latin typeface="Arial"/>
                <a:ea typeface="Times New Roman"/>
                <a:cs typeface="Times New Roman"/>
              </a:rPr>
              <a:t>MvcSiteMapProvider</a:t>
            </a:r>
            <a:r>
              <a:rPr lang="en-US" sz="1000" dirty="0">
                <a:solidFill>
                  <a:prstClr val="black"/>
                </a:solidFill>
                <a:latin typeface="Arial"/>
                <a:ea typeface="Times New Roman"/>
                <a:cs typeface="Times New Roman"/>
              </a:rPr>
              <a:t> package is installed,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collapse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Times New Roman"/>
              </a:rPr>
              <a:t>, and then collapse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Global.asax</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 code window, locate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title="Home" controller="Home" action="Index"&gt;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title="All Operas" controller="Opera" action="Index" key="</a:t>
            </a:r>
            <a:r>
              <a:rPr lang="en-US" sz="1000" dirty="0" err="1">
                <a:solidFill>
                  <a:prstClr val="black"/>
                </a:solidFill>
                <a:latin typeface="Arial"/>
                <a:ea typeface="Times New Roman"/>
                <a:cs typeface="Times New Roman"/>
              </a:rPr>
              <a:t>AllOperas</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a:t>
            </a:r>
            <a:r>
              <a:rPr lang="en-US" sz="1000" b="1" dirty="0">
                <a:solidFill>
                  <a:prstClr val="black"/>
                </a:solidFill>
                <a:latin typeface="Arial"/>
                <a:ea typeface="Times New Roman"/>
                <a:cs typeface="Times New Roman"/>
              </a:rPr>
              <a:t> Home</a:t>
            </a:r>
            <a:r>
              <a:rPr lang="en-US" sz="1000" dirty="0">
                <a:solidFill>
                  <a:prstClr val="black"/>
                </a:solidFill>
                <a:latin typeface="Arial"/>
                <a:ea typeface="Times New Roman"/>
                <a:cs typeface="Times New Roman"/>
              </a:rPr>
              <a:t>, and then click</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place the mouse cursor after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tag,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78855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7435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In </a:t>
            </a:r>
            <a:r>
              <a:rPr lang="en-US" sz="1000" dirty="0">
                <a:solidFill>
                  <a:prstClr val="black"/>
                </a:solidFill>
                <a:latin typeface="Arial"/>
                <a:ea typeface="Times New Roman"/>
                <a:cs typeface="Segoe UI"/>
              </a:rPr>
              <a:t>the Solution Explorer pane, under Views, expand </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code window, place the mouse cursor at the end of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tag, press Enter, and then type the following code.</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Times New Roman"/>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Operas I Have Seen page, ensure that a menu is added.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Index page, note that the Main Opera List is displayed.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you can also view the menu.</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Breadcrumb Trail section of the Index page, click the </a:t>
            </a:r>
            <a:r>
              <a:rPr lang="en-US" sz="1000" b="1" dirty="0">
                <a:solidFill>
                  <a:prstClr val="black"/>
                </a:solidFill>
                <a:latin typeface="Arial"/>
                <a:ea typeface="Times New Roman"/>
                <a:cs typeface="Times New Roman"/>
              </a:rPr>
              <a:t>Home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About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About page of the web application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83337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Using the Routing Engine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unit tests for the routes you wish to create.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routes to the application that satisfy your tests.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Try out routes by typing URLs in the Internet Explorer Address bar.</a:t>
            </a:r>
          </a:p>
          <a:p>
            <a:pPr>
              <a:lnSpc>
                <a:spcPct val="115000"/>
              </a:lnSpc>
              <a:spcAft>
                <a:spcPts val="1000"/>
              </a:spcAft>
            </a:pPr>
            <a:r>
              <a:rPr lang="en-US" sz="1000" dirty="0">
                <a:latin typeface="Arial"/>
                <a:ea typeface="Calibri"/>
                <a:cs typeface="Times New Roman"/>
              </a:rPr>
              <a:t>This approach conforms to the principles of Test Driven Development (TDD).</a:t>
            </a:r>
          </a:p>
          <a:p>
            <a:pPr>
              <a:lnSpc>
                <a:spcPct val="115000"/>
              </a:lnSpc>
              <a:spcAft>
                <a:spcPts val="1000"/>
              </a:spcAft>
            </a:pPr>
            <a:r>
              <a:rPr lang="en-GB" sz="1000" dirty="0">
                <a:latin typeface="Arial"/>
                <a:ea typeface="Calibri"/>
                <a:cs typeface="Times New Roman"/>
              </a:rPr>
              <a:t>Exercise 2: Optional—Building Navigation Controls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the MVC site map provider to your Photo Sharing application.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 the MVC site map provider to create a menu and a breadcrumb control.</a:t>
            </a:r>
          </a:p>
          <a:p>
            <a:pPr>
              <a:lnSpc>
                <a:spcPct val="115000"/>
              </a:lnSpc>
              <a:spcAft>
                <a:spcPts val="1000"/>
              </a:spcAft>
            </a:pPr>
            <a:r>
              <a:rPr lang="en-US" sz="1000" dirty="0" smtClean="0">
                <a:latin typeface="Arial"/>
                <a:ea typeface="Times New Roman"/>
                <a:cs typeface="Times New Roman"/>
              </a:rPr>
              <a:t>At this stage of development, most of the main areas in the Photo Sharing Application are not yet built; therefore, the menu will show only the home page and the All Photos gallery. Your team will add new nodes to the site map as areas of the site are completed.</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In this exercise, menus and breadcrumb controls are added to individual views. Usually, such controls would be added to template views so that they are displayed on many pages throughout the site. Template views are described in Module 8. In Lab 8, the controls used in this lab are moved to the template view.</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7402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22</a:t>
            </a:fld>
            <a:endParaRPr lang="en-US"/>
          </a:p>
        </p:txBody>
      </p:sp>
    </p:spTree>
    <p:extLst>
      <p:ext uri="{BB962C8B-B14F-4D97-AF65-F5344CB8AC3E}">
        <p14:creationId xmlns:p14="http://schemas.microsoft.com/office/powerpoint/2010/main" val="398425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4143B1-B789-4F3E-9964-34793B06EF5A}" type="slidenum">
              <a:rPr lang="en-US" smtClean="0"/>
              <a:pPr/>
              <a:t>23</a:t>
            </a:fld>
            <a:endParaRPr lang="en-US"/>
          </a:p>
        </p:txBody>
      </p:sp>
    </p:spTree>
    <p:extLst>
      <p:ext uri="{BB962C8B-B14F-4D97-AF65-F5344CB8AC3E}">
        <p14:creationId xmlns:p14="http://schemas.microsoft.com/office/powerpoint/2010/main" val="109901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1, when you ran the tests for the first time, why did </a:t>
            </a:r>
            <a:r>
              <a:rPr lang="en-US" sz="1000" b="1">
                <a:latin typeface="Arial"/>
                <a:ea typeface="Calibri"/>
                <a:cs typeface="Times New Roman"/>
              </a:rPr>
              <a:t>Test_Default_Route_Controller_Only</a:t>
            </a:r>
            <a:r>
              <a:rPr lang="en-US" sz="1000">
                <a:latin typeface="Arial"/>
                <a:ea typeface="Calibri"/>
                <a:cs typeface="Times New Roman"/>
              </a:rPr>
              <a:t> pass when </a:t>
            </a:r>
            <a:r>
              <a:rPr lang="en-US" sz="1000" b="1">
                <a:latin typeface="Arial"/>
                <a:ea typeface="Calibri"/>
                <a:cs typeface="Times New Roman"/>
              </a:rPr>
              <a:t>Test_Photo_Route_With_PhotoID </a:t>
            </a:r>
            <a:r>
              <a:rPr lang="en-US" sz="1000">
                <a:latin typeface="Arial"/>
                <a:ea typeface="Calibri"/>
                <a:cs typeface="Times New Roman"/>
              </a:rPr>
              <a:t>and </a:t>
            </a:r>
            <a:r>
              <a:rPr lang="en-US" sz="1000" b="1">
                <a:latin typeface="Arial"/>
                <a:ea typeface="Calibri"/>
                <a:cs typeface="Times New Roman"/>
              </a:rPr>
              <a:t>Test_Photo_Title_Route</a:t>
            </a:r>
            <a:r>
              <a:rPr lang="en-US" sz="1000">
                <a:latin typeface="Arial"/>
                <a:ea typeface="Calibri"/>
                <a:cs typeface="Times New Roman"/>
              </a:rPr>
              <a:t> fail?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default route already existed when you ran the tests for the first time. No other routes existed.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Why is the constraint necessary in the </a:t>
            </a:r>
            <a:r>
              <a:rPr lang="en-US" sz="1000" b="1" smtClean="0">
                <a:latin typeface="Arial"/>
                <a:ea typeface="Times New Roman"/>
                <a:cs typeface="Times New Roman"/>
              </a:rPr>
              <a:t>PhotoRoute</a:t>
            </a:r>
            <a:r>
              <a:rPr lang="en-US" sz="1000" smtClean="0">
                <a:latin typeface="Arial"/>
                <a:ea typeface="Times New Roman"/>
                <a:cs typeface="Times New Roman"/>
              </a:rPr>
              <a:t> route?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URL for the </a:t>
            </a:r>
            <a:r>
              <a:rPr lang="en-US" sz="1000" b="1" smtClean="0">
                <a:latin typeface="Arial"/>
                <a:ea typeface="Times New Roman"/>
                <a:cs typeface="Times New Roman"/>
              </a:rPr>
              <a:t>PhotoRoute</a:t>
            </a:r>
            <a:r>
              <a:rPr lang="en-US" sz="1000" smtClean="0">
                <a:latin typeface="Arial"/>
                <a:ea typeface="Times New Roman"/>
                <a:cs typeface="Times New Roman"/>
              </a:rPr>
              <a:t> route is </a:t>
            </a:r>
            <a:r>
              <a:rPr lang="en-US" sz="1000" b="1" smtClean="0">
                <a:latin typeface="Arial"/>
                <a:ea typeface="Times New Roman"/>
                <a:cs typeface="Times New Roman"/>
              </a:rPr>
              <a:t>/photo/{id}</a:t>
            </a:r>
            <a:r>
              <a:rPr lang="en-US" sz="1000" smtClean="0">
                <a:latin typeface="Arial"/>
                <a:ea typeface="Times New Roman"/>
                <a:cs typeface="Times New Roman"/>
              </a:rPr>
              <a:t>. This matches any request with the path “/photo” and one more level specified. You have to match only URLs in which the second level is an integer.</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2504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You have implemented the MVC Site Map Provider in your web application and used it to build menus and breadcrumb trails with which users can navigate the logical hierarchy. MVC automatically takes routes from the MVC Site Map Provider so the same hierarchy is used in URLs.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want to ensure that when the user specifies a relative URL in the form, “customer/3546”, the request is forwarded to the </a:t>
            </a:r>
            <a:r>
              <a:rPr lang="en-US" sz="1000" b="1" dirty="0" err="1" smtClean="0">
                <a:latin typeface="Arial"/>
                <a:ea typeface="Times New Roman"/>
                <a:cs typeface="Segoe UI"/>
              </a:rPr>
              <a:t>DisplayByID</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You also want to ensure that when the user specifies a relative URL in the form, “customer/</a:t>
            </a:r>
            <a:r>
              <a:rPr lang="en-US" sz="1000" i="1" dirty="0" err="1" smtClean="0">
                <a:latin typeface="Arial"/>
                <a:ea typeface="Times New Roman"/>
                <a:cs typeface="Segoe UI"/>
              </a:rPr>
              <a:t>fullname</a:t>
            </a:r>
            <a:r>
              <a:rPr lang="en-US" sz="1000" dirty="0" smtClean="0">
                <a:latin typeface="Arial"/>
                <a:ea typeface="Times New Roman"/>
                <a:cs typeface="Segoe UI"/>
              </a:rPr>
              <a:t>”, the request is forwarded to the </a:t>
            </a:r>
            <a:r>
              <a:rPr lang="en-US" sz="1000" b="1" dirty="0" err="1" smtClean="0">
                <a:latin typeface="Arial"/>
                <a:ea typeface="Times New Roman"/>
                <a:cs typeface="Segoe UI"/>
              </a:rPr>
              <a:t>DisplayByName</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What routes should you add?</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CustomerIDRoute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a:t>
            </a:r>
            <a:r>
              <a:rPr lang="en-US" sz="1000" dirty="0" err="1" smtClean="0">
                <a:latin typeface="Arial"/>
                <a:ea typeface="Times New Roman"/>
                <a:cs typeface="Times New Roman"/>
              </a:rPr>
              <a:t>url</a:t>
            </a:r>
            <a:r>
              <a:rPr lang="en-US" sz="1000" dirty="0" smtClean="0">
                <a:latin typeface="Arial"/>
                <a:ea typeface="Times New Roman"/>
                <a:cs typeface="Times New Roman"/>
              </a:rPr>
              <a:t>: "customer/{id}",</a:t>
            </a:r>
          </a:p>
          <a:p>
            <a:pPr>
              <a:lnSpc>
                <a:spcPts val="1000"/>
              </a:lnSpc>
              <a:spcBef>
                <a:spcPts val="600"/>
              </a:spcBef>
              <a:spcAft>
                <a:spcPts val="600"/>
              </a:spcAft>
            </a:pPr>
            <a:r>
              <a:rPr lang="en-US" sz="1000" dirty="0" smtClean="0">
                <a:latin typeface="Arial"/>
                <a:ea typeface="Times New Roman"/>
                <a:cs typeface="Times New Roman"/>
              </a:rPr>
              <a:t>   defaults: new { controller = "Customer", action = "</a:t>
            </a:r>
            <a:r>
              <a:rPr lang="en-US" sz="1000" dirty="0" err="1" smtClean="0">
                <a:latin typeface="Arial"/>
                <a:ea typeface="Times New Roman"/>
                <a:cs typeface="Times New Roman"/>
              </a:rPr>
              <a:t>DisplayByID</a:t>
            </a:r>
            <a:r>
              <a:rPr lang="en-US" sz="1000" dirty="0" smtClean="0">
                <a:latin typeface="Arial"/>
                <a:ea typeface="Times New Roman"/>
                <a:cs typeface="Times New Roman"/>
              </a:rPr>
              <a:t>" },</a:t>
            </a:r>
          </a:p>
          <a:p>
            <a:pPr>
              <a:lnSpc>
                <a:spcPts val="1000"/>
              </a:lnSpc>
              <a:spcBef>
                <a:spcPts val="600"/>
              </a:spcBef>
              <a:spcAft>
                <a:spcPts val="600"/>
              </a:spcAft>
            </a:pPr>
            <a:r>
              <a:rPr lang="en-US" sz="1000" dirty="0" smtClean="0">
                <a:latin typeface="Arial"/>
                <a:ea typeface="Times New Roman"/>
                <a:cs typeface="Times New Roman"/>
              </a:rPr>
              <a:t>   constraints: new { id = "[0-9]+" }</a:t>
            </a:r>
          </a:p>
          <a:p>
            <a:pPr>
              <a:lnSpc>
                <a:spcPts val="1000"/>
              </a:lnSpc>
              <a:spcBef>
                <a:spcPts val="600"/>
              </a:spcBef>
              <a:spcAft>
                <a:spcPts val="600"/>
              </a:spcAft>
            </a:pPr>
            <a:r>
              <a:rPr lang="en-US" sz="1000" dirty="0" smtClean="0">
                <a:latin typeface="Arial"/>
                <a:ea typeface="Times New Roman"/>
                <a:cs typeface="Times New Roman"/>
              </a:rPr>
              <a:t>);</a:t>
            </a: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CustomerNameRoute</a:t>
            </a:r>
            <a:r>
              <a:rPr lang="en-US" sz="1000" dirty="0" smtClean="0">
                <a:latin typeface="Arial"/>
                <a:ea typeface="Times New Roman"/>
                <a:cs typeface="Times New Roman"/>
              </a:rPr>
              <a:t>",</a:t>
            </a:r>
          </a:p>
          <a:p>
            <a:pPr>
              <a:lnSpc>
                <a:spcPts val="1000"/>
              </a:lnSpc>
              <a:spcBef>
                <a:spcPts val="600"/>
              </a:spcBef>
              <a:spcAft>
                <a:spcPts val="6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87073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ts val="1000"/>
              </a:lnSpc>
              <a:spcBef>
                <a:spcPts val="600"/>
              </a:spcBef>
              <a:spcAft>
                <a:spcPts val="600"/>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"customer/{name}",</a:t>
            </a:r>
          </a:p>
          <a:p>
            <a:pPr lvl="0">
              <a:lnSpc>
                <a:spcPts val="1000"/>
              </a:lnSpc>
              <a:spcBef>
                <a:spcPts val="600"/>
              </a:spcBef>
              <a:spcAft>
                <a:spcPts val="600"/>
              </a:spcAft>
            </a:pPr>
            <a:r>
              <a:rPr lang="en-US" sz="1000" dirty="0">
                <a:solidFill>
                  <a:prstClr val="black"/>
                </a:solidFill>
                <a:latin typeface="Arial"/>
                <a:ea typeface="Times New Roman"/>
                <a:cs typeface="Times New Roman"/>
              </a:rPr>
              <a:t>   defaults: new { controller = "Customer", action = "</a:t>
            </a:r>
            <a:r>
              <a:rPr lang="en-US" sz="1000" dirty="0" err="1">
                <a:solidFill>
                  <a:prstClr val="black"/>
                </a:solidFill>
                <a:latin typeface="Arial"/>
                <a:ea typeface="Times New Roman"/>
                <a:cs typeface="Times New Roman"/>
              </a:rPr>
              <a:t>DisplayByName</a:t>
            </a:r>
            <a:r>
              <a:rPr lang="en-US" sz="1000" dirty="0">
                <a:solidFill>
                  <a:prstClr val="black"/>
                </a:solidFill>
                <a:latin typeface="Arial"/>
                <a:ea typeface="Times New Roman"/>
                <a:cs typeface="Times New Roman"/>
              </a:rPr>
              <a:t>" }</a:t>
            </a:r>
          </a:p>
          <a:p>
            <a:pPr lvl="0">
              <a:lnSpc>
                <a:spcPts val="1000"/>
              </a:lnSpc>
              <a:spcBef>
                <a:spcPts val="600"/>
              </a:spcBef>
              <a:spcAft>
                <a:spcPts val="600"/>
              </a:spcAft>
            </a:pP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The default route is logical. However, it requires knowledge of controllers and actions for users to understand URLs. You can consider creating custom routes that can be understood with information that users already have.</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breadcrumb trails and tree view navigation controls to present the current location of a user, in the context of the logical hierarchy of the web application.</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unit tests to check routes in the routing table, similar to the manner with which you use tests to check controllers, actions, and model classes. It is easy for a small mistake to completely change the way URLs are handled in your web application. This is because new routes, if poorly coded, can override other routes. Unit tests highlight such bugs as soon as they arise.</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 route never takes effect.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must ensure that you add routes to the routing table in the correct order. In general, the most specific routes should be added first and the least specific last. If you add a new route after the default route, which matches any URL, it never takes effect.</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423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64615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Why may it be difficult for users to understand URLs based on controllers, actions, and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Such URLs may be difficult to understand for users because they may not correspond to the user-friendly information architecture, and instead, they may reflect a programmer-friendly MVC hierarchy.</a:t>
            </a:r>
          </a:p>
        </p:txBody>
      </p:sp>
      <p:sp>
        <p:nvSpPr>
          <p:cNvPr id="4" name="Slide Number Placeholder 3"/>
          <p:cNvSpPr>
            <a:spLocks noGrp="1"/>
          </p:cNvSpPr>
          <p:nvPr>
            <p:ph type="sldNum" sz="quarter" idx="10"/>
          </p:nvPr>
        </p:nvSpPr>
        <p:spPr/>
        <p:txBody>
          <a:bodyPr/>
          <a:lstStyle/>
          <a:p>
            <a:fld id="{D44143B1-B789-4F3E-9964-34793B06EF5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9020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creates a partial view that contains &lt;meta&gt; tags and &lt;title&gt; tags. The developer uses this partial view on every page in the web application. Do these actions conform to SEO best practices?</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Yes and no. The developer has provided &lt;meta&gt; tags and &lt;title&gt; elements for every page in the web application, which is a good practice. However, ideally, developers should provide different &lt;meta&gt; tags and &lt;title&gt; elements for each page. The partial view is unlikely to do this.</a:t>
            </a:r>
          </a:p>
        </p:txBody>
      </p:sp>
      <p:sp>
        <p:nvSpPr>
          <p:cNvPr id="4" name="Slide Number Placeholder 3"/>
          <p:cNvSpPr>
            <a:spLocks noGrp="1"/>
          </p:cNvSpPr>
          <p:nvPr>
            <p:ph type="sldNum" sz="quarter" idx="10"/>
          </p:nvPr>
        </p:nvSpPr>
        <p:spPr/>
        <p:txBody>
          <a:bodyPr/>
          <a:lstStyle/>
          <a:p>
            <a:fld id="{D44143B1-B789-4F3E-9964-34793B06EF5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20041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9595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default route is described in this topic verbally so the students understand how the route functions. In the next topic, the code for the default route is introduced.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 user wants to edit a comment that the user created in your MVC application. You have not created any custom routes. What URL do you think the user must request, to see the edit view with the right comment?</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The correct URL would be http://servername/comment/edit/id, where </a:t>
            </a:r>
            <a:r>
              <a:rPr lang="en-US" sz="1200" kern="1200" dirty="0" err="1" smtClean="0">
                <a:solidFill>
                  <a:schemeClr val="tx1"/>
                </a:solidFill>
                <a:latin typeface="+mn-lt"/>
                <a:ea typeface="+mn-ea"/>
                <a:cs typeface="+mn-cs"/>
              </a:rPr>
              <a:t>servername</a:t>
            </a:r>
            <a:r>
              <a:rPr lang="en-US" sz="1200" kern="1200" dirty="0" smtClean="0">
                <a:solidFill>
                  <a:schemeClr val="tx1"/>
                </a:solidFill>
                <a:latin typeface="+mn-lt"/>
                <a:ea typeface="+mn-ea"/>
                <a:cs typeface="+mn-cs"/>
              </a:rPr>
              <a:t> is the name of the web server and domain, and id</a:t>
            </a:r>
            <a:r>
              <a:rPr lang="en-US" sz="1200" b="1"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ID number of the comment. This assumes that comments are handled by a controller called </a:t>
            </a:r>
            <a:r>
              <a:rPr lang="en-US" sz="1200" b="1" kern="1200" dirty="0" err="1" smtClean="0">
                <a:solidFill>
                  <a:schemeClr val="tx1"/>
                </a:solidFill>
                <a:latin typeface="+mn-lt"/>
                <a:ea typeface="+mn-ea"/>
                <a:cs typeface="+mn-cs"/>
              </a:rPr>
              <a:t>CommentController</a:t>
            </a:r>
            <a:r>
              <a:rPr lang="en-US" sz="1200" kern="1200" dirty="0" smtClean="0">
                <a:solidFill>
                  <a:schemeClr val="tx1"/>
                </a:solidFill>
                <a:latin typeface="+mn-lt"/>
                <a:ea typeface="+mn-ea"/>
                <a:cs typeface="+mn-cs"/>
              </a:rPr>
              <a:t> and edit operations are handled by an action called </a:t>
            </a:r>
            <a:r>
              <a:rPr lang="en-US" sz="1200" b="1" kern="1200" dirty="0" smtClean="0">
                <a:solidFill>
                  <a:schemeClr val="tx1"/>
                </a:solidFill>
                <a:latin typeface="+mn-lt"/>
                <a:ea typeface="+mn-ea"/>
                <a:cs typeface="+mn-cs"/>
              </a:rPr>
              <a:t>Edit</a:t>
            </a:r>
            <a:r>
              <a:rPr lang="en-US" sz="1200" kern="1200" dirty="0" smtClean="0">
                <a:solidFill>
                  <a:schemeClr val="tx1"/>
                </a:solidFill>
                <a:latin typeface="+mn-lt"/>
                <a:ea typeface="+mn-ea"/>
                <a:cs typeface="+mn-cs"/>
              </a:rPr>
              <a:t>.</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7086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has removed all code from the </a:t>
            </a:r>
            <a:r>
              <a:rPr lang="en-US" sz="1000" b="1" dirty="0" err="1" smtClean="0">
                <a:latin typeface="Arial"/>
                <a:ea typeface="Times New Roman"/>
                <a:cs typeface="Times New Roman"/>
              </a:rPr>
              <a:t>Application_Start</a:t>
            </a:r>
            <a:r>
              <a:rPr lang="en-US" sz="1000" b="1" dirty="0" smtClean="0">
                <a:latin typeface="Arial"/>
                <a:ea typeface="Times New Roman"/>
                <a:cs typeface="Times New Roman"/>
              </a:rPr>
              <a:t>()</a:t>
            </a:r>
            <a:r>
              <a:rPr lang="en-US" sz="1000" dirty="0" smtClean="0">
                <a:latin typeface="Arial"/>
                <a:ea typeface="Times New Roman"/>
                <a:cs typeface="Times New Roman"/>
              </a:rPr>
              <a:t> method in </a:t>
            </a:r>
            <a:r>
              <a:rPr lang="en-US" sz="1000" b="1" dirty="0" err="1" smtClean="0">
                <a:latin typeface="Arial"/>
                <a:ea typeface="Times New Roman"/>
                <a:cs typeface="Times New Roman"/>
              </a:rPr>
              <a:t>Global.asax.cs</a:t>
            </a:r>
            <a:r>
              <a:rPr lang="en-US" sz="1000" dirty="0" smtClean="0">
                <a:latin typeface="Arial"/>
                <a:ea typeface="Times New Roman"/>
                <a:cs typeface="Times New Roman"/>
              </a:rPr>
              <a:t>. When the developer runs the application, he or she receives 404 errors for any request, regardless of the relative URL. Why does this occur?</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Because the developer removed the call to </a:t>
            </a:r>
            <a:r>
              <a:rPr lang="en-US" sz="1000" b="1" dirty="0" err="1">
                <a:latin typeface="Arial"/>
                <a:ea typeface="Calibri"/>
                <a:cs typeface="Times New Roman"/>
              </a:rPr>
              <a:t>RouteConfig.RegisterRoutes</a:t>
            </a:r>
            <a:r>
              <a:rPr lang="en-US" sz="1000" b="1" dirty="0">
                <a:latin typeface="Arial"/>
                <a:ea typeface="Calibri"/>
                <a:cs typeface="Times New Roman"/>
              </a:rPr>
              <a:t>()</a:t>
            </a:r>
            <a:r>
              <a:rPr lang="en-US" sz="1000" dirty="0">
                <a:latin typeface="Arial"/>
                <a:ea typeface="Calibri"/>
                <a:cs typeface="Times New Roman"/>
              </a:rPr>
              <a:t>, no code in </a:t>
            </a:r>
            <a:r>
              <a:rPr lang="en-US" sz="1000" b="1" dirty="0" err="1">
                <a:latin typeface="Arial"/>
                <a:ea typeface="Calibri"/>
                <a:cs typeface="Times New Roman"/>
              </a:rPr>
              <a:t>RouteConfig.cs</a:t>
            </a:r>
            <a:r>
              <a:rPr lang="en-US" sz="1000" dirty="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0738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 developer has replaced the default model binder with a custom model binder. Now, several action methods are throwing exceptions on lines that use action parameters. How can you fix this bug?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This problem has probably arisen because the developer was relying on the default model binder matching route segment variables to action parameters. The custom model binder does not pass route values to action parameters in the same manner as default model binder. Therefore, parameters are null when you use them. You can either return to using the default model binder or use </a:t>
            </a:r>
            <a:r>
              <a:rPr lang="en-US" sz="1000" b="1" dirty="0" err="1">
                <a:latin typeface="Arial"/>
                <a:ea typeface="Calibri"/>
                <a:cs typeface="Times New Roman"/>
              </a:rPr>
              <a:t>RouteData.Values</a:t>
            </a:r>
            <a:r>
              <a:rPr lang="en-US" sz="1000" dirty="0">
                <a:latin typeface="Arial"/>
                <a:ea typeface="Calibri"/>
                <a:cs typeface="Segoe UI"/>
              </a:rPr>
              <a:t> to access segment variable values.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25385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4901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077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55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595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438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02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11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597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107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512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101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2187654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Module07</a:t>
            </a:r>
            <a:endParaRPr lang="en-US" sz="2600"/>
          </a:p>
        </p:txBody>
      </p:sp>
      <p:sp>
        <p:nvSpPr>
          <p:cNvPr id="3" name="Subtitle 2"/>
          <p:cNvSpPr>
            <a:spLocks noGrp="1"/>
          </p:cNvSpPr>
          <p:nvPr>
            <p:ph type="subTitle" sz="quarter" idx="1"/>
          </p:nvPr>
        </p:nvSpPr>
        <p:spPr/>
        <p:txBody>
          <a:bodyPr/>
          <a:lstStyle/>
          <a:p>
            <a:r>
              <a:rPr lang="en-US" dirty="0" smtClean="0"/>
              <a:t>Structuring ASP.NET </a:t>
            </a:r>
            <a:r>
              <a:rPr lang="en-US" dirty="0" smtClean="0"/>
              <a:t>MVC </a:t>
            </a:r>
            <a:r>
              <a:rPr lang="en-US" dirty="0" smtClean="0"/>
              <a:t>Web 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def8c29f-e4e4-400d-be7d-650d6a836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Routes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Use the default route in the MVC web application</a:t>
            </a:r>
          </a:p>
          <a:p>
            <a:pPr marL="746125" lvl="1" indent="-457200">
              <a:buFont typeface="+mj-lt"/>
              <a:buAutoNum type="arabicPeriod"/>
            </a:pPr>
            <a:r>
              <a:rPr lang="en-US" dirty="0" smtClean="0"/>
              <a:t>Add a new action method that uses an existing view</a:t>
            </a:r>
          </a:p>
          <a:p>
            <a:pPr marL="746125" lvl="1" indent="-457200">
              <a:buFont typeface="+mj-lt"/>
              <a:buAutoNum type="arabicPeriod"/>
            </a:pPr>
            <a:r>
              <a:rPr lang="en-US" dirty="0" smtClean="0"/>
              <a:t>Add a new route for the new action method, which enables users to enter an opera title in the URL</a:t>
            </a:r>
          </a:p>
          <a:p>
            <a:pPr marL="746125" lvl="1" indent="-457200">
              <a:buFont typeface="+mj-lt"/>
              <a:buAutoNum type="arabicPeriod"/>
            </a:pPr>
            <a:r>
              <a:rPr lang="en-US" dirty="0" smtClean="0"/>
              <a:t>Browse an opera by entering the title of the opera</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ac5eb409-3f9f-405d-b158-fb4ae276e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Tests and Routes</a:t>
            </a:r>
            <a:endParaRPr lang="en-US"/>
          </a:p>
        </p:txBody>
      </p:sp>
      <p:sp>
        <p:nvSpPr>
          <p:cNvPr id="4" name="TextBox 4"/>
          <p:cNvSpPr txBox="1"/>
          <p:nvPr/>
        </p:nvSpPr>
        <p:spPr>
          <a:xfrm>
            <a:off x="516367" y="1153894"/>
            <a:ext cx="45368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 Unit Test for the Routing Table:</a:t>
            </a:r>
            <a:endParaRPr lang="en-GB" dirty="0"/>
          </a:p>
        </p:txBody>
      </p:sp>
      <p:sp>
        <p:nvSpPr>
          <p:cNvPr id="5" name="Rectangle 4"/>
          <p:cNvSpPr/>
          <p:nvPr/>
        </p:nvSpPr>
        <p:spPr>
          <a:xfrm>
            <a:off x="838200" y="1523226"/>
            <a:ext cx="7530353" cy="486902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TestMethod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Test_Default_Route_ControllerOnly</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Arrange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context = new </a:t>
            </a:r>
            <a:r>
              <a:rPr lang="en-US" sz="1600" b="0" dirty="0" err="1">
                <a:latin typeface="Lucida Sans Unicode" pitchFamily="34" charset="0"/>
                <a:ea typeface="Times New Roman" panose="02020603050405020304" pitchFamily="18" charset="0"/>
                <a:cs typeface="Lucida Sans Unicode" pitchFamily="34" charset="0"/>
              </a:rPr>
              <a:t>FakeHttpContextForRouting</a:t>
            </a:r>
            <a:r>
              <a:rPr lang="en-US" sz="1600"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requestUrl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ControllerName</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routes = new </a:t>
            </a:r>
            <a:r>
              <a:rPr lang="en-US" sz="1600" b="0" dirty="0" err="1" smtClean="0">
                <a:latin typeface="Lucida Sans Unicode" pitchFamily="34" charset="0"/>
                <a:ea typeface="Times New Roman" panose="02020603050405020304" pitchFamily="18" charset="0"/>
                <a:cs typeface="Lucida Sans Unicode" pitchFamily="34" charset="0"/>
              </a:rPr>
              <a:t>RouteCollection</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MyMVCApplication.RouteConfig.RegisterRoutes</a:t>
            </a:r>
            <a:r>
              <a:rPr lang="en-US" sz="1600" b="0" dirty="0" smtClean="0">
                <a:latin typeface="Lucida Sans Unicode" pitchFamily="34" charset="0"/>
                <a:ea typeface="Times New Roman" panose="02020603050405020304" pitchFamily="18" charset="0"/>
                <a:cs typeface="Lucida Sans Unicode" pitchFamily="34" charset="0"/>
              </a:rPr>
              <a:t>(routes</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Act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RouteData</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routes.GetRouteData</a:t>
            </a:r>
            <a:r>
              <a:rPr lang="en-US" sz="1600" b="0" dirty="0">
                <a:latin typeface="Lucida Sans Unicode" pitchFamily="34" charset="0"/>
                <a:ea typeface="Times New Roman" panose="02020603050405020304" pitchFamily="18" charset="0"/>
                <a:cs typeface="Lucida Sans Unicode" pitchFamily="34" charset="0"/>
              </a:rPr>
              <a:t>(context);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Assert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["controller"]);</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("Index",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["action"]);</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["id"]);</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 Navigation Structure</a:t>
            </a:r>
            <a:endParaRPr lang="en-US"/>
          </a:p>
        </p:txBody>
      </p:sp>
      <p:sp>
        <p:nvSpPr>
          <p:cNvPr id="3" name="Text Placeholder 2"/>
          <p:cNvSpPr>
            <a:spLocks noGrp="1"/>
          </p:cNvSpPr>
          <p:nvPr>
            <p:ph type="body" idx="1"/>
          </p:nvPr>
        </p:nvSpPr>
        <p:spPr/>
        <p:txBody>
          <a:bodyPr/>
          <a:lstStyle/>
          <a:p>
            <a:r>
              <a:rPr lang="en-US" smtClean="0"/>
              <a:t>The Importance of Well-Designed Navigation
Configuring the MVC Site Map Provider
Adding Menu Controls
Demonstration: How to Build Site Navigation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Importance of Well-Designed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Ensure that users can easily decide what link to click on each page</a:t>
            </a:r>
          </a:p>
          <a:p>
            <a:endParaRPr lang="en-US" dirty="0" smtClean="0"/>
          </a:p>
          <a:p>
            <a:r>
              <a:rPr lang="en-US" dirty="0" smtClean="0"/>
              <a:t>Provide navigation controls, such as:</a:t>
            </a:r>
          </a:p>
          <a:p>
            <a:pPr lvl="1"/>
            <a:r>
              <a:rPr lang="en-US" dirty="0" smtClean="0"/>
              <a:t>Top Menus</a:t>
            </a:r>
          </a:p>
          <a:p>
            <a:pPr lvl="1"/>
            <a:r>
              <a:rPr lang="en-US" dirty="0" smtClean="0"/>
              <a:t>Tree Views</a:t>
            </a:r>
          </a:p>
          <a:p>
            <a:pPr lvl="1"/>
            <a:r>
              <a:rPr lang="en-US" dirty="0" smtClean="0"/>
              <a:t>Breadcrumb Trails</a:t>
            </a:r>
          </a:p>
          <a:p>
            <a:pPr lvl="1"/>
            <a:r>
              <a:rPr lang="en-US" dirty="0" smtClean="0"/>
              <a:t>Footer Menus</a:t>
            </a:r>
          </a:p>
          <a:p>
            <a:pPr lvl="1">
              <a:buNone/>
            </a:pPr>
            <a:endParaRPr lang="en-US" dirty="0" smtClean="0"/>
          </a:p>
          <a:p>
            <a:r>
              <a:rPr lang="en-US" dirty="0" smtClean="0"/>
              <a:t>Use the MVC Site Map Provider to rapidly build information architecture and navigation controls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d55927e-4175-4357-abf4-e7e386507b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MVC Site Map Provider</a:t>
            </a:r>
            <a:endParaRPr lang="en-US"/>
          </a:p>
        </p:txBody>
      </p:sp>
      <p:sp>
        <p:nvSpPr>
          <p:cNvPr id="4" name="Rectangle 3"/>
          <p:cNvSpPr/>
          <p:nvPr/>
        </p:nvSpPr>
        <p:spPr>
          <a:xfrm>
            <a:off x="265814" y="1049653"/>
            <a:ext cx="8697433" cy="51255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&lt;?xml version="1.0" encoding="utf-8" ?&gt;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xmlns:xsi</a:t>
            </a:r>
            <a:r>
              <a:rPr lang="en-US" sz="1600" b="0" dirty="0">
                <a:latin typeface="Lucida Sans Unicode" pitchFamily="34" charset="0"/>
                <a:ea typeface="Times New Roman" panose="02020603050405020304" pitchFamily="18" charset="0"/>
                <a:cs typeface="Lucida Sans Unicode" pitchFamily="34" charset="0"/>
              </a:rPr>
              <a:t>="http://www.w3.org/2001/XMLSchema-instance"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a:t>
            </a:r>
            <a:r>
              <a:rPr lang="en-US" sz="1600" b="0" dirty="0">
                <a:latin typeface="Lucida Sans Unicode" pitchFamily="34" charset="0"/>
                <a:ea typeface="Times New Roman" panose="02020603050405020304" pitchFamily="18" charset="0"/>
                <a:cs typeface="Lucida Sans Unicode" pitchFamily="34" charset="0"/>
              </a:rPr>
              <a:t>="http://mvcsitemap.codeplex.com/schemas/MvcSiteMap-File-3.0"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xsi:schemaLocation</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http://mvcsitemap.codeplex.com/schemas</a:t>
            </a:r>
            <a:r>
              <a:rPr lang="en-US" sz="1600" b="0" dirty="0" smtClean="0">
                <a:latin typeface="Lucida Sans Unicode" pitchFamily="34" charset="0"/>
                <a:ea typeface="Times New Roman" panose="02020603050405020304" pitchFamily="18" charset="0"/>
                <a:cs typeface="Lucida Sans Unicode" pitchFamily="34" charset="0"/>
              </a:rPr>
              <a:t>/</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MvcSiteMap-File-3.0 MvcSiteMapSchema.xsd“</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enableLocalization</a:t>
            </a:r>
            <a:r>
              <a:rPr lang="en-US" sz="1600" b="0" dirty="0">
                <a:latin typeface="Lucida Sans Unicode" pitchFamily="34" charset="0"/>
                <a:ea typeface="Times New Roman" panose="02020603050405020304" pitchFamily="18" charset="0"/>
                <a:cs typeface="Lucida Sans Unicode" pitchFamily="34" charset="0"/>
              </a:rPr>
              <a:t>="true</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title="Home" controller="Home" action="Index</a:t>
            </a:r>
            <a:r>
              <a:rPr lang="en-US" sz="1600" b="0" dirty="0" smtClean="0">
                <a:latin typeface="Lucida Sans Unicode" pitchFamily="34" charset="0"/>
                <a:ea typeface="Times New Roman" panose="02020603050405020304" pitchFamily="18" charset="0"/>
                <a:cs typeface="Lucida Sans Unicode" pitchFamily="34" charset="0"/>
              </a:rPr>
              <a:t>"&gt;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title="Products" controller="Product" action="Index"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key</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AllProducts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title="Bikes" controller="Category" action="</a:t>
            </a:r>
            <a:r>
              <a:rPr lang="en-US" sz="1600" b="0" dirty="0" smtClean="0">
                <a:latin typeface="Lucida Sans Unicode" pitchFamily="34" charset="0"/>
                <a:ea typeface="Times New Roman" panose="02020603050405020304" pitchFamily="18" charset="0"/>
                <a:cs typeface="Lucida Sans Unicode" pitchFamily="34" charset="0"/>
              </a:rPr>
              <a:t>Display“ /&gt;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title="Latest News" controller="Article"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action</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DisplayLatest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title="About Us" controller="Home" action="About"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Menu Controls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Rendering a Menu:</a:t>
            </a:r>
          </a:p>
          <a:p>
            <a:endParaRPr lang="en-US" dirty="0"/>
          </a:p>
          <a:p>
            <a:endParaRPr lang="en-US" dirty="0" smtClean="0"/>
          </a:p>
          <a:p>
            <a:endParaRPr lang="en-US" dirty="0"/>
          </a:p>
          <a:p>
            <a:r>
              <a:rPr lang="en-US" dirty="0" smtClean="0"/>
              <a:t>Rendering a Breadcrumb Trail:</a:t>
            </a:r>
          </a:p>
          <a:p>
            <a:pPr marL="0" indent="0">
              <a:buNone/>
            </a:pPr>
            <a:endParaRPr lang="en-US" dirty="0" smtClean="0"/>
          </a:p>
        </p:txBody>
      </p:sp>
      <p:sp>
        <p:nvSpPr>
          <p:cNvPr id="5" name="Rectangle 4"/>
          <p:cNvSpPr/>
          <p:nvPr/>
        </p:nvSpPr>
        <p:spPr>
          <a:xfrm>
            <a:off x="1524000" y="4267200"/>
            <a:ext cx="4471096" cy="446276"/>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SiteMapPath</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371600" y="1885409"/>
            <a:ext cx="6994634"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smtClean="0">
                <a:latin typeface="Lucida Sans Unicode" pitchFamily="34" charset="0"/>
                <a:ea typeface="Times New Roman" panose="02020603050405020304" pitchFamily="18" charset="0"/>
                <a:cs typeface="Lucida Sans Unicode" pitchFamily="34" charset="0"/>
              </a:rPr>
              <a:t>Menu(</a:t>
            </a:r>
            <a:r>
              <a:rPr lang="en-US" sz="2000" b="0" dirty="0" err="1" smtClean="0">
                <a:latin typeface="Lucida Sans Unicode" pitchFamily="34" charset="0"/>
                <a:ea typeface="Times New Roman" panose="02020603050405020304" pitchFamily="18" charset="0"/>
                <a:cs typeface="Lucida Sans Unicode" pitchFamily="34" charset="0"/>
              </a:rPr>
              <a:t>false,false</a:t>
            </a:r>
            <a:r>
              <a:rPr lang="en-US" sz="2000" b="0" dirty="0">
                <a:latin typeface="Lucida Sans Unicode" pitchFamily="34" charset="0"/>
                <a:ea typeface="Times New Roman" panose="02020603050405020304" pitchFamily="18" charset="0"/>
                <a:cs typeface="Lucida Sans Unicode" pitchFamily="34" charset="0"/>
              </a:rPr>
              <a:t>, true)</a:t>
            </a:r>
            <a:endParaRPr lang="en-GB" sz="2000" b="0" dirty="0">
              <a:latin typeface="Lucida Sans Unicode" pitchFamily="34" charset="0"/>
              <a:cs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7c16932-46e3-47cb-a239-69621845b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Build Site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Install the MVC site map provider</a:t>
            </a:r>
          </a:p>
          <a:p>
            <a:pPr marL="746125" lvl="1" indent="-457200">
              <a:buFont typeface="+mj-lt"/>
              <a:buAutoNum type="arabicPeriod"/>
            </a:pPr>
            <a:r>
              <a:rPr lang="en-US" dirty="0" smtClean="0"/>
              <a:t>Configure site map nodes in the Home Index view and Opera Index view</a:t>
            </a:r>
          </a:p>
          <a:p>
            <a:pPr marL="746125" lvl="1" indent="-457200">
              <a:buFont typeface="+mj-lt"/>
              <a:buAutoNum type="arabicPeriod"/>
            </a:pPr>
            <a:r>
              <a:rPr lang="en-US" dirty="0" smtClean="0"/>
              <a:t>Use site map helpers to add menus and breadcrumb trails</a:t>
            </a:r>
          </a:p>
          <a:p>
            <a:pPr marL="746125" lvl="1" indent="-457200">
              <a:buFont typeface="+mj-lt"/>
              <a:buAutoNum type="arabicPeriod"/>
            </a:pPr>
            <a:r>
              <a:rPr lang="en-US" dirty="0" smtClean="0"/>
              <a:t>Navigate through the MVC web application by using the menus and breadcrumb trails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Analyzing Information Architecture
Configuring Routes
Creating a Navigation Structure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Structuring ASP.NET MVC 4 Web Applications</a:t>
            </a:r>
            <a:endParaRPr lang="en-US"/>
          </a:p>
        </p:txBody>
      </p:sp>
      <p:sp>
        <p:nvSpPr>
          <p:cNvPr id="3" name="Text Placeholder 2"/>
          <p:cNvSpPr>
            <a:spLocks noGrp="1"/>
          </p:cNvSpPr>
          <p:nvPr>
            <p:ph type="body" idx="1"/>
          </p:nvPr>
        </p:nvSpPr>
        <p:spPr/>
        <p:txBody>
          <a:bodyPr/>
          <a:lstStyle/>
          <a:p>
            <a:r>
              <a:rPr lang="en-US" dirty="0" smtClean="0"/>
              <a:t>Exercise 1: Using the Routing Engine
Exercise 2: Optional—Building Navigation Controls</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Text Placeholder 2"/>
          <p:cNvSpPr>
            <a:spLocks noGrp="1"/>
          </p:cNvSpPr>
          <p:nvPr>
            <p:ph type="body" idx="1"/>
          </p:nvPr>
        </p:nvSpPr>
        <p:spPr>
          <a:xfrm>
            <a:off x="458788" y="1021214"/>
            <a:ext cx="8119156" cy="5227185"/>
          </a:xfrm>
        </p:spPr>
        <p:txBody>
          <a:bodyPr>
            <a:normAutofit lnSpcReduction="10000"/>
          </a:bodyPr>
          <a:lstStyle/>
          <a:p>
            <a:pPr marL="0" indent="0">
              <a:lnSpc>
                <a:spcPct val="115000"/>
              </a:lnSpc>
              <a:spcAft>
                <a:spcPts val="1000"/>
              </a:spcAft>
              <a:buNone/>
            </a:pPr>
            <a:r>
              <a:rPr lang="en-US" sz="2000" dirty="0" smtClean="0">
                <a:latin typeface="Segoe UI"/>
                <a:ea typeface="Times New Roman"/>
                <a:cs typeface="Times New Roman"/>
              </a:rPr>
              <a:t>An important design priority for the Photo Sharing application is that the visitors should be able to easily and logically locate photographs. Additionally, photo galleries and photos need to appear high in search engine results. To implement these priorities, you have been asked to configure routes that enable the entry of user-friendly URLs to access photos. You have been asked to ensure that the URLs of the following forms work to display a photo:</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~/photo/display/</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form of URL already works because it matches the default route.</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is the logical URL to enter when you know the ID of the photo that you want to access.</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~/photo/title/</a:t>
            </a:r>
            <a:r>
              <a:rPr lang="en-US" sz="2000" i="1" dirty="0" err="1" smtClean="0">
                <a:latin typeface="Segoe UI"/>
                <a:ea typeface="Times New Roman"/>
                <a:cs typeface="Times New Roman"/>
              </a:rPr>
              <a:t>PhotoTitle</a:t>
            </a:r>
            <a:r>
              <a:rPr lang="en-US" sz="2000" dirty="0" smtClean="0">
                <a:latin typeface="Segoe UI"/>
                <a:ea typeface="Times New Roman"/>
                <a:cs typeface="Times New Roman"/>
              </a:rPr>
              <a:t>. In this form of URL,</a:t>
            </a:r>
            <a:r>
              <a:rPr lang="en-US" sz="2000" i="1" dirty="0" smtClean="0">
                <a:latin typeface="Segoe UI"/>
                <a:ea typeface="Times New Roman"/>
                <a:cs typeface="Times New Roman"/>
              </a:rPr>
              <a:t> </a:t>
            </a:r>
            <a:r>
              <a:rPr lang="en-US" sz="2000" dirty="0" err="1" smtClean="0">
                <a:latin typeface="Segoe UI"/>
                <a:ea typeface="Times New Roman"/>
                <a:cs typeface="Times New Roman"/>
              </a:rPr>
              <a:t>PhotoTitle</a:t>
            </a:r>
            <a:r>
              <a:rPr lang="en-US" sz="2000" dirty="0" smtClean="0">
                <a:latin typeface="Segoe UI"/>
                <a:ea typeface="Times New Roman"/>
                <a:cs typeface="Times New Roman"/>
              </a:rPr>
              <a:t> is the title of the photo object. This is the logical URL to enter when you know the title of the photo that you want to access.</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 (Continued)</a:t>
            </a:r>
            <a:endParaRPr lang="en-US" dirty="0"/>
          </a:p>
        </p:txBody>
      </p:sp>
      <p:sp>
        <p:nvSpPr>
          <p:cNvPr id="3" name="Text Placeholder 2"/>
          <p:cNvSpPr>
            <a:spLocks noGrp="1"/>
          </p:cNvSpPr>
          <p:nvPr>
            <p:ph type="body" idx="1"/>
          </p:nvPr>
        </p:nvSpPr>
        <p:spPr/>
        <p:txBody>
          <a:bodyPr/>
          <a:lstStyle/>
          <a:p>
            <a:pPr>
              <a:lnSpc>
                <a:spcPct val="115000"/>
              </a:lnSpc>
              <a:spcAft>
                <a:spcPts val="1000"/>
              </a:spcAft>
            </a:pPr>
            <a:r>
              <a:rPr lang="en-US" dirty="0" smtClean="0">
                <a:latin typeface="Segoe UI"/>
                <a:ea typeface="Times New Roman"/>
                <a:cs typeface="Times New Roman"/>
              </a:rPr>
              <a:t>You have also been asked to implement the following navigation controls in the Photo Sharing application:</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menu with links to the main site areas</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breadcrumb control</a:t>
            </a:r>
          </a:p>
          <a:p>
            <a:pPr>
              <a:lnSpc>
                <a:spcPct val="115000"/>
              </a:lnSpc>
              <a:spcAft>
                <a:spcPts val="1000"/>
              </a:spcAft>
            </a:pPr>
            <a:r>
              <a:rPr lang="en-US" dirty="0" smtClean="0">
                <a:latin typeface="Segoe UI"/>
                <a:ea typeface="Times New Roman"/>
                <a:cs typeface="Times New Roman"/>
              </a:rPr>
              <a:t>These navigation controls will be added to the menu after the completion of the main site areas.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1, when you ran the tests for the first time, why did Test_Default_Route_Controller_Only pass when Test_Photo_Route_With_PhotoID and Test_Photo_Title_Route fail?
Why is the constraint necessary in the PhotoRoute route?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Analyzing Information Architecture</a:t>
            </a:r>
            <a:endParaRPr lang="en-US"/>
          </a:p>
        </p:txBody>
      </p:sp>
      <p:sp>
        <p:nvSpPr>
          <p:cNvPr id="3" name="Text Placeholder 2"/>
          <p:cNvSpPr>
            <a:spLocks noGrp="1"/>
          </p:cNvSpPr>
          <p:nvPr>
            <p:ph type="body" idx="1"/>
          </p:nvPr>
        </p:nvSpPr>
        <p:spPr/>
        <p:txBody>
          <a:bodyPr/>
          <a:lstStyle/>
          <a:p>
            <a:r>
              <a:rPr lang="en-US" smtClean="0"/>
              <a:t>What Is Information Architecture?
What Is Search Engine Optimization?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Information Architecture?</a:t>
            </a:r>
            <a:endParaRPr lang="en-US"/>
          </a:p>
        </p:txBody>
      </p:sp>
      <p:sp>
        <p:nvSpPr>
          <p:cNvPr id="4" name="Content Placeholder 2"/>
          <p:cNvSpPr txBox="1">
            <a:spLocks/>
          </p:cNvSpPr>
          <p:nvPr/>
        </p:nvSpPr>
        <p:spPr bwMode="auto">
          <a:xfrm>
            <a:off x="458788" y="1504253"/>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URLs</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TextBox 4"/>
          <p:cNvSpPr txBox="1"/>
          <p:nvPr/>
        </p:nvSpPr>
        <p:spPr>
          <a:xfrm>
            <a:off x="4705758" y="1504253"/>
            <a:ext cx="299312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MVC Model:</a:t>
            </a:r>
          </a:p>
          <a:p>
            <a:endParaRPr lang="en-GB" b="0" dirty="0" smtClean="0"/>
          </a:p>
          <a:p>
            <a:pPr marL="285750" indent="-285750">
              <a:buFont typeface="Arial" panose="020B0604020202020204" pitchFamily="34" charset="0"/>
              <a:buChar char="•"/>
            </a:pPr>
            <a:r>
              <a:rPr lang="en-GB" dirty="0" smtClean="0"/>
              <a:t>Boiler</a:t>
            </a:r>
          </a:p>
          <a:p>
            <a:pPr marL="285750" indent="-285750">
              <a:buFont typeface="Arial" panose="020B0604020202020204" pitchFamily="34" charset="0"/>
              <a:buChar char="•"/>
            </a:pPr>
            <a:r>
              <a:rPr lang="en-GB" dirty="0" smtClean="0"/>
              <a:t>Category</a:t>
            </a:r>
          </a:p>
          <a:p>
            <a:pPr marL="285750" indent="-285750">
              <a:buFont typeface="Arial" panose="020B0604020202020204" pitchFamily="34" charset="0"/>
              <a:buChar char="•"/>
            </a:pPr>
            <a:r>
              <a:rPr lang="en-GB" dirty="0" err="1" smtClean="0"/>
              <a:t>FAQQuestion</a:t>
            </a:r>
            <a:endParaRPr lang="en-GB" dirty="0" smtClean="0"/>
          </a:p>
          <a:p>
            <a:pPr marL="285750" indent="-285750">
              <a:buFont typeface="Arial" panose="020B0604020202020204" pitchFamily="34" charset="0"/>
              <a:buChar char="•"/>
            </a:pPr>
            <a:r>
              <a:rPr lang="en-GB" dirty="0" smtClean="0"/>
              <a:t>Installation Manual</a:t>
            </a:r>
          </a:p>
          <a:p>
            <a:pPr marL="285750" indent="-285750">
              <a:buFont typeface="Arial" panose="020B0604020202020204" pitchFamily="34" charset="0"/>
              <a:buChar char="•"/>
            </a:pPr>
            <a:r>
              <a:rPr lang="en-GB" dirty="0" smtClean="0"/>
              <a:t>User Manual</a:t>
            </a:r>
            <a:endParaRPr lang="en-GB" dirty="0"/>
          </a:p>
        </p:txBody>
      </p:sp>
      <p:sp>
        <p:nvSpPr>
          <p:cNvPr id="6" name="TextBox 5"/>
          <p:cNvSpPr txBox="1"/>
          <p:nvPr/>
        </p:nvSpPr>
        <p:spPr>
          <a:xfrm>
            <a:off x="4705758" y="4512239"/>
            <a:ext cx="391645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Information Architecture:</a:t>
            </a:r>
          </a:p>
          <a:p>
            <a:endParaRPr lang="en-GB" b="0" dirty="0" smtClean="0"/>
          </a:p>
          <a:p>
            <a:pPr marL="285750" indent="-285750">
              <a:buFont typeface="Arial" panose="020B0604020202020204" pitchFamily="34" charset="0"/>
              <a:buChar char="•"/>
            </a:pPr>
            <a:r>
              <a:rPr lang="en-GB" dirty="0" smtClean="0"/>
              <a:t>Category</a:t>
            </a:r>
          </a:p>
          <a:p>
            <a:pPr marL="742950" lvl="1" indent="-285750">
              <a:buFont typeface="Arial" panose="020B0604020202020204" pitchFamily="34" charset="0"/>
              <a:buChar char="•"/>
            </a:pPr>
            <a:r>
              <a:rPr lang="en-GB" dirty="0" smtClean="0"/>
              <a:t>Furnace</a:t>
            </a:r>
            <a:endParaRPr lang="en-GB" dirty="0"/>
          </a:p>
          <a:p>
            <a:pPr marL="1200150" lvl="2" indent="-285750">
              <a:buFont typeface="Arial" panose="020B0604020202020204" pitchFamily="34" charset="0"/>
              <a:buChar char="•"/>
            </a:pPr>
            <a:r>
              <a:rPr lang="en-GB" dirty="0" err="1" smtClean="0"/>
              <a:t>FAQQuestion</a:t>
            </a:r>
            <a:endParaRPr lang="en-GB" dirty="0" smtClean="0"/>
          </a:p>
          <a:p>
            <a:pPr marL="1200150" lvl="2" indent="-285750">
              <a:buFont typeface="Arial" panose="020B0604020202020204" pitchFamily="34" charset="0"/>
              <a:buChar char="•"/>
            </a:pPr>
            <a:r>
              <a:rPr lang="en-GB" dirty="0" smtClean="0"/>
              <a:t>Installation Manual</a:t>
            </a:r>
          </a:p>
          <a:p>
            <a:pPr marL="1200150" lvl="2" indent="-285750">
              <a:buFont typeface="Arial" panose="020B0604020202020204" pitchFamily="34" charset="0"/>
              <a:buChar char="•"/>
            </a:pPr>
            <a:r>
              <a:rPr lang="en-GB" dirty="0" smtClean="0"/>
              <a:t>User Manual</a:t>
            </a:r>
            <a:endParaRPr lang="en-GB" dirty="0"/>
          </a:p>
        </p:txBody>
      </p:sp>
      <p:sp>
        <p:nvSpPr>
          <p:cNvPr id="7" name="Down Arrow 6"/>
          <p:cNvSpPr/>
          <p:nvPr/>
        </p:nvSpPr>
        <p:spPr bwMode="auto">
          <a:xfrm>
            <a:off x="5645888" y="3646967"/>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Search Engine Optimization?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smtClean="0"/>
              <a:t>Use meaningful &lt;title&gt; elements</a:t>
            </a:r>
          </a:p>
          <a:p>
            <a:pPr lvl="0"/>
            <a:r>
              <a:rPr lang="en-GB" dirty="0" smtClean="0"/>
              <a:t>Use accurate &lt;meta name=“keyword“&gt; tags</a:t>
            </a:r>
          </a:p>
          <a:p>
            <a:pPr lvl="0"/>
            <a:r>
              <a:rPr lang="en-GB" dirty="0" smtClean="0"/>
              <a:t>Use accurate &lt;meta name=“description“&gt; tags</a:t>
            </a:r>
          </a:p>
          <a:p>
            <a:pPr lvl="0"/>
            <a:r>
              <a:rPr lang="en-US" dirty="0" smtClean="0"/>
              <a:t>Use different &lt;title&gt; &lt;meta&gt; elements on each page</a:t>
            </a:r>
            <a:endParaRPr lang="en-GB" dirty="0" smtClean="0"/>
          </a:p>
          <a:p>
            <a:pPr lvl="0"/>
            <a:r>
              <a:rPr lang="en-US" dirty="0" smtClean="0"/>
              <a:t>Choose a domain name that includes keywords</a:t>
            </a:r>
            <a:endParaRPr lang="en-GB" dirty="0" smtClean="0"/>
          </a:p>
          <a:p>
            <a:pPr lvl="0"/>
            <a:r>
              <a:rPr lang="en-US" dirty="0" smtClean="0"/>
              <a:t>Use keywords in heading elements</a:t>
            </a:r>
            <a:endParaRPr lang="en-GB" dirty="0" smtClean="0"/>
          </a:p>
          <a:p>
            <a:pPr lvl="0"/>
            <a:r>
              <a:rPr lang="en-US" dirty="0" smtClean="0"/>
              <a:t>Ensure that navigation controls enable web bots to crawl your entire web application</a:t>
            </a:r>
            <a:endParaRPr lang="en-GB" dirty="0" smtClean="0"/>
          </a:p>
          <a:p>
            <a:pPr lvl="0"/>
            <a:r>
              <a:rPr lang="en-US" dirty="0" smtClean="0"/>
              <a:t>Ensure that URLs do not include GUIDs or long query text</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Routes</a:t>
            </a:r>
            <a:endParaRPr lang="en-US"/>
          </a:p>
        </p:txBody>
      </p:sp>
      <p:sp>
        <p:nvSpPr>
          <p:cNvPr id="3" name="Text Placeholder 2"/>
          <p:cNvSpPr>
            <a:spLocks noGrp="1"/>
          </p:cNvSpPr>
          <p:nvPr>
            <p:ph type="body" idx="1"/>
          </p:nvPr>
        </p:nvSpPr>
        <p:spPr/>
        <p:txBody>
          <a:bodyPr/>
          <a:lstStyle/>
          <a:p>
            <a:r>
              <a:rPr lang="en-US" smtClean="0"/>
              <a:t>The ASP.NET Routing Engine
Adding and Configuring Routes
Using Routes to Pass Parameters
Demonstration: How to Add Routes
Unit Tests and Routes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ASP.NET Routing Engine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route: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Custom routes:</a:t>
            </a:r>
          </a:p>
          <a:p>
            <a:pPr lvl="1"/>
            <a:r>
              <a:rPr lang="en-US" dirty="0" smtClean="0"/>
              <a:t>To make URLs easier for site visitors to understand</a:t>
            </a:r>
          </a:p>
          <a:p>
            <a:pPr lvl="1"/>
            <a:r>
              <a:rPr lang="en-US" dirty="0" smtClean="0"/>
              <a:t>To improve search engine rankings</a:t>
            </a:r>
          </a:p>
          <a:p>
            <a:r>
              <a:rPr lang="en-US" dirty="0"/>
              <a:t>C</a:t>
            </a:r>
            <a:r>
              <a:rPr lang="en-US" dirty="0" smtClean="0"/>
              <a:t>ontroller factories and routes</a:t>
            </a:r>
            <a:endParaRPr lang="en-US" dirty="0"/>
          </a:p>
        </p:txBody>
      </p:sp>
      <p:sp>
        <p:nvSpPr>
          <p:cNvPr id="5" name="TextBox 4"/>
          <p:cNvSpPr txBox="1"/>
          <p:nvPr/>
        </p:nvSpPr>
        <p:spPr>
          <a:xfrm>
            <a:off x="458788" y="1902373"/>
            <a:ext cx="52116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a:t>
            </a:r>
            <a:r>
              <a:rPr lang="en-GB" b="0" smtClean="0"/>
              <a:t>://www.advworks.com/photo/display/1</a:t>
            </a:r>
            <a:endParaRPr lang="en-GB" b="0" dirty="0"/>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and Configuring Routes</a:t>
            </a:r>
            <a:endParaRPr lang="en-US"/>
          </a:p>
        </p:txBody>
      </p:sp>
      <p:sp>
        <p:nvSpPr>
          <p:cNvPr id="4" name="Content Placeholder 2"/>
          <p:cNvSpPr>
            <a:spLocks noGrp="1"/>
          </p:cNvSpPr>
          <p:nvPr/>
        </p:nvSpPr>
        <p:spPr bwMode="auto">
          <a:xfrm>
            <a:off x="175000"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Understand the properties of a route: </a:t>
            </a:r>
          </a:p>
          <a:p>
            <a:pPr lvl="1"/>
            <a:r>
              <a:rPr lang="en-US" sz="1800" dirty="0" smtClean="0"/>
              <a:t>Includes Name, URL, Constraints </a:t>
            </a:r>
          </a:p>
          <a:p>
            <a:pPr lvl="1">
              <a:buNone/>
            </a:pPr>
            <a:r>
              <a:rPr lang="en-US" sz="1800" dirty="0" smtClean="0"/>
              <a:t>   and Defaults</a:t>
            </a:r>
          </a:p>
          <a:p>
            <a:r>
              <a:rPr lang="en-US" sz="2400" dirty="0" smtClean="0"/>
              <a:t>Analyze the default route </a:t>
            </a:r>
          </a:p>
          <a:p>
            <a:pPr>
              <a:buNone/>
            </a:pPr>
            <a:r>
              <a:rPr lang="en-US" sz="2400" dirty="0" smtClean="0"/>
              <a:t>  code:</a:t>
            </a:r>
          </a:p>
          <a:p>
            <a:pPr lvl="1"/>
            <a:r>
              <a:rPr lang="en-US" sz="1800" dirty="0" smtClean="0"/>
              <a:t>Specifies </a:t>
            </a:r>
            <a:r>
              <a:rPr lang="en-US" sz="1800" b="1" dirty="0" smtClean="0"/>
              <a:t>Name</a:t>
            </a:r>
            <a:r>
              <a:rPr lang="en-US" sz="1800" dirty="0" smtClean="0"/>
              <a:t>, </a:t>
            </a:r>
            <a:r>
              <a:rPr lang="en-US" sz="1800" b="1" dirty="0" smtClean="0"/>
              <a:t>URL</a:t>
            </a:r>
            <a:r>
              <a:rPr lang="en-US" sz="1800" dirty="0" smtClean="0"/>
              <a:t> ,and </a:t>
            </a:r>
            <a:r>
              <a:rPr lang="en-US" sz="1800" b="1" dirty="0" smtClean="0"/>
              <a:t>Defaults </a:t>
            </a:r>
          </a:p>
          <a:p>
            <a:pPr lvl="1">
              <a:buNone/>
            </a:pPr>
            <a:r>
              <a:rPr lang="en-US" sz="1800" dirty="0" smtClean="0"/>
              <a:t>   properties</a:t>
            </a:r>
            <a:endParaRPr lang="en-US" dirty="0" smtClean="0"/>
          </a:p>
          <a:p>
            <a:r>
              <a:rPr lang="en-US" sz="2400" dirty="0" smtClean="0"/>
              <a:t>Create Custom Routes:</a:t>
            </a:r>
          </a:p>
          <a:p>
            <a:pPr lvl="1"/>
            <a:r>
              <a:rPr lang="en-US" sz="1800" dirty="0" smtClean="0"/>
              <a:t>Involves calling the</a:t>
            </a:r>
          </a:p>
          <a:p>
            <a:pPr lvl="1">
              <a:buNone/>
            </a:pPr>
            <a:r>
              <a:rPr lang="en-US" sz="1800" dirty="0" smtClean="0"/>
              <a:t>   </a:t>
            </a:r>
            <a:r>
              <a:rPr lang="en-US" sz="1800" b="1" dirty="0" err="1" smtClean="0"/>
              <a:t>routes.MapHttpRoute</a:t>
            </a:r>
            <a:r>
              <a:rPr lang="en-US" sz="1800" b="1" dirty="0" smtClean="0"/>
              <a:t>()</a:t>
            </a:r>
            <a:r>
              <a:rPr lang="en-US" sz="1800" dirty="0" smtClean="0"/>
              <a:t> method</a:t>
            </a:r>
            <a:endParaRPr lang="en-US" dirty="0" smtClean="0"/>
          </a:p>
          <a:p>
            <a:r>
              <a:rPr lang="en-US" sz="2400" dirty="0" smtClean="0"/>
              <a:t>Understand the precedence </a:t>
            </a:r>
          </a:p>
          <a:p>
            <a:pPr>
              <a:buNone/>
            </a:pPr>
            <a:r>
              <a:rPr lang="en-US" sz="2400" dirty="0" smtClean="0"/>
              <a:t>  of routes:</a:t>
            </a:r>
          </a:p>
          <a:p>
            <a:pPr lvl="1"/>
            <a:r>
              <a:rPr lang="en-US" sz="1800" dirty="0" smtClean="0"/>
              <a:t>Add routes to the </a:t>
            </a:r>
            <a:r>
              <a:rPr lang="en-US" sz="1800" b="1" dirty="0" err="1" smtClean="0"/>
              <a:t>RouteTable.Routes</a:t>
            </a:r>
            <a:r>
              <a:rPr lang="en-US" sz="1800" dirty="0" smtClean="0"/>
              <a:t> </a:t>
            </a:r>
          </a:p>
          <a:p>
            <a:pPr lvl="1">
              <a:buNone/>
            </a:pPr>
            <a:r>
              <a:rPr lang="en-US" sz="1800" dirty="0" smtClean="0"/>
              <a:t>   collection in the appropriate order</a:t>
            </a:r>
          </a:p>
          <a:p>
            <a:pPr>
              <a:buNone/>
            </a:pPr>
            <a:endParaRPr lang="en-US" sz="2400" dirty="0" smtClean="0"/>
          </a:p>
        </p:txBody>
      </p:sp>
      <p:sp>
        <p:nvSpPr>
          <p:cNvPr id="5" name="TextBox 6"/>
          <p:cNvSpPr txBox="1"/>
          <p:nvPr/>
        </p:nvSpPr>
        <p:spPr>
          <a:xfrm>
            <a:off x="4809784" y="1581762"/>
            <a:ext cx="4189680" cy="2062103"/>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"Default",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url: "{controller}/{action}/{id}",</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controller </a:t>
            </a:r>
            <a:r>
              <a:rPr lang="en-US" sz="1600" b="0" dirty="0">
                <a:solidFill>
                  <a:schemeClr val="tx1"/>
                </a:solidFill>
                <a:latin typeface="Lucida Sans Unicode" pitchFamily="34" charset="0"/>
                <a:cs typeface="Lucida Sans Unicode" pitchFamily="34" charset="0"/>
              </a:rPr>
              <a:t>= "Home",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action </a:t>
            </a:r>
            <a:r>
              <a:rPr lang="en-US" sz="1600" b="0" dirty="0">
                <a:solidFill>
                  <a:schemeClr val="tx1"/>
                </a:solidFill>
                <a:latin typeface="Lucida Sans Unicode" pitchFamily="34" charset="0"/>
                <a:cs typeface="Lucida Sans Unicode" pitchFamily="34" charset="0"/>
              </a:rPr>
              <a:t>= "Index",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id </a:t>
            </a:r>
            <a:r>
              <a:rPr lang="en-US" sz="1600" b="0" dirty="0">
                <a:solidFill>
                  <a:schemeClr val="tx1"/>
                </a:solidFill>
                <a:latin typeface="Lucida Sans Unicode" pitchFamily="34" charset="0"/>
                <a:cs typeface="Lucida Sans Unicode" pitchFamily="34" charset="0"/>
              </a:rPr>
              <a:t>= </a:t>
            </a:r>
            <a:r>
              <a:rPr lang="en-US" sz="1600" b="0" dirty="0" err="1">
                <a:solidFill>
                  <a:schemeClr val="tx1"/>
                </a:solidFill>
                <a:latin typeface="Lucida Sans Unicode" pitchFamily="34" charset="0"/>
                <a:cs typeface="Lucida Sans Unicode" pitchFamily="34" charset="0"/>
              </a:rPr>
              <a:t>UrlParameter.Optional</a:t>
            </a:r>
            <a:r>
              <a:rPr lang="en-US" sz="1600" b="0" dirty="0">
                <a:solidFill>
                  <a:schemeClr val="tx1"/>
                </a:solidFill>
                <a:latin typeface="Lucida Sans Unicode" pitchFamily="34" charset="0"/>
                <a:cs typeface="Lucida Sans Unicode" pitchFamily="34" charset="0"/>
              </a:rPr>
              <a:t>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6" name="Rectangle 5"/>
          <p:cNvSpPr/>
          <p:nvPr/>
        </p:nvSpPr>
        <p:spPr>
          <a:xfrm>
            <a:off x="4809783" y="4034526"/>
            <a:ext cx="4189681" cy="238219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a:t>
            </a:r>
            <a:r>
              <a:rPr lang="en-US" sz="1600" b="0" dirty="0" err="1">
                <a:solidFill>
                  <a:schemeClr val="tx1"/>
                </a:solidFill>
                <a:latin typeface="Lucida Sans Unicode" pitchFamily="34" charset="0"/>
                <a:cs typeface="Lucida Sans Unicode" pitchFamily="34" charset="0"/>
              </a:rPr>
              <a:t>PhotoRoute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url: "photo/{id}",</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p>
          <a:p>
            <a:r>
              <a:rPr lang="en-US" sz="1600" b="0" dirty="0">
                <a:solidFill>
                  <a:schemeClr val="tx1"/>
                </a:solidFill>
                <a:latin typeface="Lucida Sans Unicode" pitchFamily="34" charset="0"/>
                <a:cs typeface="Lucida Sans Unicode" pitchFamily="34" charset="0"/>
              </a:rPr>
              <a:t>      controller = "Photo", </a:t>
            </a:r>
          </a:p>
          <a:p>
            <a:r>
              <a:rPr lang="en-US" sz="1600" b="0" dirty="0">
                <a:solidFill>
                  <a:schemeClr val="tx1"/>
                </a:solidFill>
                <a:latin typeface="Lucida Sans Unicode" pitchFamily="34" charset="0"/>
                <a:cs typeface="Lucida Sans Unicode" pitchFamily="34" charset="0"/>
              </a:rPr>
              <a:t>      action = "Details"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constraints: new { </a:t>
            </a:r>
          </a:p>
          <a:p>
            <a:r>
              <a:rPr lang="en-US" sz="1600" b="0" dirty="0">
                <a:solidFill>
                  <a:schemeClr val="tx1"/>
                </a:solidFill>
                <a:latin typeface="Lucida Sans Unicode" pitchFamily="34" charset="0"/>
                <a:cs typeface="Lucida Sans Unicode" pitchFamily="34" charset="0"/>
              </a:rPr>
              <a:t>      id = "[0-9]+"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c92287f-ce6b-4495-afb8-8f2260952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Routes to Pass Parameters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You can access the values of these variables by:</a:t>
            </a:r>
          </a:p>
          <a:p>
            <a:pPr lvl="1"/>
            <a:r>
              <a:rPr lang="en-US" sz="2000" dirty="0" smtClean="0"/>
              <a:t>Using the </a:t>
            </a:r>
            <a:r>
              <a:rPr lang="en-US" sz="2000" b="1" dirty="0" err="1" smtClean="0"/>
              <a:t>RouteData.Values</a:t>
            </a:r>
            <a:r>
              <a:rPr lang="en-US" sz="2000" b="1" dirty="0" smtClean="0"/>
              <a:t> </a:t>
            </a:r>
            <a:r>
              <a:rPr lang="en-US" sz="2000" dirty="0" smtClean="0"/>
              <a:t>collection</a:t>
            </a:r>
          </a:p>
          <a:p>
            <a:pPr lvl="1"/>
            <a:r>
              <a:rPr lang="en-US" sz="2000" dirty="0" smtClean="0"/>
              <a:t>Using the model binding to pass appropriate parameters to actions</a:t>
            </a:r>
          </a:p>
          <a:p>
            <a:endParaRPr lang="en-US" dirty="0" smtClean="0"/>
          </a:p>
          <a:p>
            <a:pPr marL="0" indent="0">
              <a:buNone/>
            </a:pPr>
            <a:endParaRPr lang="en-US" dirty="0" smtClean="0"/>
          </a:p>
          <a:p>
            <a:pPr marL="0" indent="0">
              <a:buNone/>
            </a:pPr>
            <a:endParaRPr lang="en-US" dirty="0" smtClean="0"/>
          </a:p>
          <a:p>
            <a:r>
              <a:rPr lang="en-US" sz="2400" dirty="0"/>
              <a:t>You can use optional parameters to match a route, regardless of whether parameter values are supplied</a:t>
            </a:r>
          </a:p>
          <a:p>
            <a:endParaRPr lang="en-US" dirty="0"/>
          </a:p>
        </p:txBody>
      </p:sp>
      <p:sp>
        <p:nvSpPr>
          <p:cNvPr id="5" name="Rectangle 4"/>
          <p:cNvSpPr/>
          <p:nvPr/>
        </p:nvSpPr>
        <p:spPr>
          <a:xfrm>
            <a:off x="2133600" y="2438400"/>
            <a:ext cx="6781800" cy="106695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ActionMethod</a:t>
            </a:r>
            <a:r>
              <a:rPr lang="en-US" sz="1600" b="0" dirty="0">
                <a:latin typeface="Lucida Sans Unicode" pitchFamily="34" charset="0"/>
                <a:ea typeface="Times New Roman" panose="02020603050405020304" pitchFamily="18" charset="0"/>
                <a:cs typeface="Lucida Sans Unicode" pitchFamily="34" charset="0"/>
              </a:rPr>
              <a:t> Display (</a:t>
            </a:r>
            <a:r>
              <a:rPr lang="en-US" sz="1600" b="0" dirty="0" err="1">
                <a:latin typeface="Lucida Sans Unicode" pitchFamily="34" charset="0"/>
                <a:ea typeface="Times New Roman" panose="02020603050405020304" pitchFamily="18" charset="0"/>
                <a:cs typeface="Lucida Sans Unicode" pitchFamily="34" charset="0"/>
              </a:rPr>
              <a:t>int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PhotoID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   </a:t>
            </a: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return </a:t>
            </a:r>
            <a:r>
              <a:rPr lang="en-US" sz="1600" b="0" dirty="0">
                <a:latin typeface="Lucida Sans Unicode" pitchFamily="34" charset="0"/>
                <a:ea typeface="Times New Roman" panose="02020603050405020304" pitchFamily="18" charset="0"/>
                <a:cs typeface="Lucida Sans Unicode" pitchFamily="34" charset="0"/>
              </a:rPr>
              <a:t>View(</a:t>
            </a:r>
            <a:r>
              <a:rPr lang="en-US" sz="1600" b="0" dirty="0" err="1">
                <a:latin typeface="Lucida Sans Unicode" pitchFamily="34" charset="0"/>
                <a:ea typeface="Times New Roman" panose="02020603050405020304" pitchFamily="18" charset="0"/>
                <a:cs typeface="Lucida Sans Unicode" pitchFamily="34" charset="0"/>
              </a:rPr>
              <a:t>PhotoID</a:t>
            </a:r>
            <a:r>
              <a:rPr lang="en-US" sz="1600"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
        <p:nvSpPr>
          <p:cNvPr id="6" name="Rectangle 5"/>
          <p:cNvSpPr/>
          <p:nvPr/>
        </p:nvSpPr>
        <p:spPr>
          <a:xfrm>
            <a:off x="2133600" y="4707835"/>
            <a:ext cx="6781800" cy="183640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err="1">
                <a:latin typeface="Lucida Sans Unicode" pitchFamily="34" charset="0"/>
                <a:ea typeface="Times New Roman" panose="02020603050405020304" pitchFamily="18" charset="0"/>
                <a:cs typeface="Lucida Sans Unicode" pitchFamily="34" charset="0"/>
              </a:rPr>
              <a:t>routes.MapRoute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name: "</a:t>
            </a:r>
            <a:r>
              <a:rPr lang="en-US" sz="1600" b="0" dirty="0" err="1">
                <a:latin typeface="Lucida Sans Unicode" pitchFamily="34" charset="0"/>
                <a:ea typeface="Times New Roman" panose="02020603050405020304" pitchFamily="18" charset="0"/>
                <a:cs typeface="Lucida Sans Unicode" pitchFamily="34" charset="0"/>
              </a:rPr>
              <a:t>ProductRoute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url: "product/{id}/{color}",</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defaults: new { color = </a:t>
            </a:r>
            <a:r>
              <a:rPr lang="en-US" sz="1600" b="0" dirty="0" err="1">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279</TotalTime>
  <Words>3848</Words>
  <Application>Microsoft Office PowerPoint</Application>
  <PresentationFormat>On-screen Show (4:3)</PresentationFormat>
  <Paragraphs>427</Paragraphs>
  <Slides>26</Slides>
  <Notes>26</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Wingdings</vt:lpstr>
      <vt:lpstr>Verdana</vt:lpstr>
      <vt:lpstr>Segoe Light</vt:lpstr>
      <vt:lpstr>Symbol</vt:lpstr>
      <vt:lpstr>Calibri</vt:lpstr>
      <vt:lpstr>Lucida Sans Unicode</vt:lpstr>
      <vt:lpstr>Arial</vt:lpstr>
      <vt:lpstr>Courier New</vt:lpstr>
      <vt:lpstr>Times New Roman</vt:lpstr>
      <vt:lpstr>Segoe UI</vt:lpstr>
      <vt:lpstr>Itucation_master_MS</vt:lpstr>
      <vt:lpstr>Module07</vt:lpstr>
      <vt:lpstr>Module Overview</vt:lpstr>
      <vt:lpstr>Lesson 1: Analyzing Information Architecture</vt:lpstr>
      <vt:lpstr>What Is Information Architecture?</vt:lpstr>
      <vt:lpstr>What Is Search Engine Optimization?</vt:lpstr>
      <vt:lpstr>Lesson 2: Configuring Routes</vt:lpstr>
      <vt:lpstr>The ASP.NET Routing Engine</vt:lpstr>
      <vt:lpstr>Adding and Configuring Routes</vt:lpstr>
      <vt:lpstr>Using Routes to Pass Parameters</vt:lpstr>
      <vt:lpstr>Demonstration: How to Add Routes</vt:lpstr>
      <vt:lpstr>PowerPoint Presentation</vt:lpstr>
      <vt:lpstr>PowerPoint Presentation</vt:lpstr>
      <vt:lpstr>Unit Tests and Routes</vt:lpstr>
      <vt:lpstr>Lesson 3: Creating a Navigation Structure</vt:lpstr>
      <vt:lpstr>The Importance of Well-Designed Navigation</vt:lpstr>
      <vt:lpstr>Configuring the MVC Site Map Provider</vt:lpstr>
      <vt:lpstr>Adding Menu Controls</vt:lpstr>
      <vt:lpstr>Demonstration: How to Build Site Navigation</vt:lpstr>
      <vt:lpstr>PowerPoint Presentation</vt:lpstr>
      <vt:lpstr>PowerPoint Presentation</vt:lpstr>
      <vt:lpstr>Lab: Structuring ASP.NET MVC 4 Web Applications</vt:lpstr>
      <vt:lpstr>Lab Scenario</vt:lpstr>
      <vt:lpstr>Lab Scenario (Continued)</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karthi</dc:creator>
  <cp:lastModifiedBy>Jens Lindhardt</cp:lastModifiedBy>
  <cp:revision>13</cp:revision>
  <dcterms:created xsi:type="dcterms:W3CDTF">2013-05-23T07:23:04Z</dcterms:created>
  <dcterms:modified xsi:type="dcterms:W3CDTF">2015-03-20T13:41:41Z</dcterms:modified>
</cp:coreProperties>
</file>