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75" r:id="rId12"/>
    <p:sldId id="276" r:id="rId13"/>
    <p:sldId id="277" r:id="rId14"/>
    <p:sldId id="278" r:id="rId15"/>
    <p:sldId id="279" r:id="rId16"/>
    <p:sldId id="266" r:id="rId17"/>
    <p:sldId id="267" r:id="rId18"/>
    <p:sldId id="268" r:id="rId19"/>
    <p:sldId id="269" r:id="rId20"/>
    <p:sldId id="270" r:id="rId21"/>
    <p:sldId id="271" r:id="rId22"/>
    <p:sldId id="272" r:id="rId23"/>
    <p:sldId id="273" r:id="rId24"/>
    <p:sldId id="274" r:id="rId25"/>
  </p:sldIdLst>
  <p:sldSz cx="9144000" cy="6858000" type="screen4x3"/>
  <p:notesSz cx="6858000" cy="9144000"/>
  <p:embeddedFontLst>
    <p:embeddedFont>
      <p:font typeface="Segoe UI" panose="020B0502040204020203" pitchFamily="34" charset="0"/>
      <p:regular r:id="rId27"/>
      <p:bold r:id="rId28"/>
      <p:italic r:id="rId29"/>
      <p:boldItalic r:id="rId30"/>
    </p:embeddedFont>
    <p:embeddedFont>
      <p:font typeface="Lucida Sans Unicode" panose="020B0602030504020204" pitchFamily="34" charset="0"/>
      <p:regular r:id="rId31"/>
    </p:embeddedFont>
    <p:embeddedFont>
      <p:font typeface="Segoe Light" panose="020B0604020202020204" charset="0"/>
      <p:regular r:id="rId32"/>
      <p:italic r:id="rId33"/>
    </p:embeddedFont>
    <p:embeddedFont>
      <p:font typeface="Verdana" panose="020B0604030504040204" pitchFamily="3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Lst>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022" autoAdjust="0"/>
  </p:normalViewPr>
  <p:slideViewPr>
    <p:cSldViewPr>
      <p:cViewPr varScale="1">
        <p:scale>
          <a:sx n="37" d="100"/>
          <a:sy n="37" d="100"/>
        </p:scale>
        <p:origin x="1304" y="52"/>
      </p:cViewPr>
      <p:guideLst>
        <p:guide orient="horz" pos="2160"/>
        <p:guide pos="2880"/>
      </p:guideLst>
    </p:cSldViewPr>
  </p:slideViewPr>
  <p:notesTextViewPr>
    <p:cViewPr>
      <p:scale>
        <a:sx n="75" d="100"/>
        <a:sy n="75" d="100"/>
      </p:scale>
      <p:origin x="0" y="0"/>
    </p:cViewPr>
  </p:notesTextViewPr>
  <p:notesViewPr>
    <p:cSldViewPr>
      <p:cViewPr varScale="1">
        <p:scale>
          <a:sx n="70" d="100"/>
          <a:sy n="70" d="100"/>
        </p:scale>
        <p:origin x="324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E0D6E2-E463-4EF8-A813-412177C0CE4E}" type="datetimeFigureOut">
              <a:rPr lang="en-US" smtClean="0"/>
              <a:pPr/>
              <a:t>3/24/2015</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D1354-7D3C-45D0-B37A-02439F5560E9}" type="slidenum">
              <a:rPr lang="en-US" smtClean="0"/>
              <a:pPr/>
              <a:t>‹#›</a:t>
            </a:fld>
            <a:endParaRPr lang="en-US"/>
          </a:p>
        </p:txBody>
      </p:sp>
    </p:spTree>
    <p:extLst>
      <p:ext uri="{BB962C8B-B14F-4D97-AF65-F5344CB8AC3E}">
        <p14:creationId xmlns:p14="http://schemas.microsoft.com/office/powerpoint/2010/main" val="2125766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92D1354-7D3C-45D0-B37A-02439F5560E9}"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734056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Explain that by applying the layout to an MVC view, common elements such as menus and headings will appear on every page in the web application.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\Mod08\</a:t>
            </a:r>
            <a:r>
              <a:rPr lang="en-US" sz="1000" b="1" dirty="0" err="1" smtClean="0">
                <a:latin typeface="Arial"/>
                <a:ea typeface="Times New Roman"/>
                <a:cs typeface="Times New Roman"/>
              </a:rPr>
              <a:t>OperasWebSite</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b="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b="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a:t>
            </a:r>
            <a:r>
              <a:rPr lang="en-US" sz="1000" b="1" dirty="0" smtClean="0">
                <a:latin typeface="Arial"/>
                <a:ea typeface="Times New Roman"/>
                <a:cs typeface="Times New Roman"/>
              </a:rPr>
              <a:t>DEBUG </a:t>
            </a:r>
            <a:r>
              <a:rPr lang="en-US" sz="1000" dirty="0" smtClean="0">
                <a:latin typeface="Arial"/>
                <a:ea typeface="Times New Roman"/>
                <a:cs typeface="Times New Roman"/>
              </a:rPr>
              <a:t>menu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 </a:t>
            </a:r>
            <a:r>
              <a:rPr lang="en-US" sz="1000" dirty="0" smtClean="0">
                <a:latin typeface="Arial"/>
                <a:ea typeface="Times New Roman"/>
                <a:cs typeface="Times New Roman"/>
              </a:rPr>
              <a:t>window, click </a:t>
            </a:r>
            <a:r>
              <a:rPr lang="en-US" sz="1000" b="1" dirty="0" smtClean="0">
                <a:latin typeface="Arial"/>
                <a:ea typeface="Times New Roman"/>
                <a:cs typeface="Times New Roman"/>
              </a:rPr>
              <a:t>Start Debugging</a:t>
            </a:r>
            <a:r>
              <a:rPr lang="en-US" sz="1000" dirty="0" smtClean="0">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On the Operas I Have Seen page, note that the main heading, the menu list, and the breadcrumb control are displayed. </a:t>
            </a:r>
          </a:p>
          <a:p>
            <a:pPr marL="342900" marR="0" lvl="0" indent="-342900">
              <a:lnSpc>
                <a:spcPct val="115000"/>
              </a:lnSpc>
              <a:spcBef>
                <a:spcPts val="0"/>
              </a:spcBef>
              <a:spcAft>
                <a:spcPts val="995"/>
              </a:spcAft>
              <a:buFont typeface="+mj-lt"/>
              <a:buAutoNum type="arabicPeriod"/>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92D1354-7D3C-45D0-B37A-02439F5560E9}"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500652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Times New Roman"/>
              </a:rPr>
              <a:t>link.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On the </a:t>
            </a:r>
            <a:r>
              <a:rPr lang="en-US" sz="1000" dirty="0" err="1">
                <a:solidFill>
                  <a:prstClr val="black"/>
                </a:solidFill>
                <a:latin typeface="Arial"/>
                <a:ea typeface="Calibri"/>
                <a:cs typeface="Times New Roman"/>
              </a:rPr>
              <a:t>localhost</a:t>
            </a:r>
            <a:r>
              <a:rPr lang="en-US" sz="1000" dirty="0">
                <a:solidFill>
                  <a:prstClr val="black"/>
                </a:solidFill>
                <a:latin typeface="Arial"/>
                <a:ea typeface="Calibri"/>
                <a:cs typeface="Times New Roman"/>
              </a:rPr>
              <a:t> page, the main heading, the menu list, and the breadcrumb controls are not displayed.</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 On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localhost</a:t>
            </a:r>
            <a:r>
              <a:rPr lang="en-US" sz="1000" dirty="0">
                <a:solidFill>
                  <a:prstClr val="black"/>
                </a:solidFill>
                <a:latin typeface="Arial"/>
                <a:ea typeface="Times New Roman"/>
                <a:cs typeface="Times New Roman"/>
              </a:rPr>
              <a:t>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any image.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On the </a:t>
            </a:r>
            <a:r>
              <a:rPr lang="en-US" sz="1000" dirty="0" err="1">
                <a:solidFill>
                  <a:prstClr val="black"/>
                </a:solidFill>
                <a:latin typeface="Arial"/>
                <a:ea typeface="Calibri"/>
                <a:cs typeface="Times New Roman"/>
              </a:rPr>
              <a:t>localhost</a:t>
            </a:r>
            <a:r>
              <a:rPr lang="en-US" sz="1000" dirty="0">
                <a:solidFill>
                  <a:prstClr val="black"/>
                </a:solidFill>
                <a:latin typeface="Arial"/>
                <a:ea typeface="Calibri"/>
                <a:cs typeface="Times New Roman"/>
              </a:rPr>
              <a:t> page, the details of the opera are displayed. The main heading, the menu list, and the breadcrumb controls are not displayed.</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4.</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In </a:t>
            </a:r>
            <a:r>
              <a:rPr lang="en-US" sz="1000" dirty="0">
                <a:solidFill>
                  <a:prstClr val="black"/>
                </a:solidFill>
                <a:latin typeface="Arial"/>
                <a:ea typeface="Times New Roman"/>
                <a:cs typeface="Times New Roman"/>
              </a:rPr>
              <a:t>the Solution Explorer pane, expand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and then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In </a:t>
            </a:r>
            <a:r>
              <a:rPr lang="en-US" sz="1000" dirty="0">
                <a:solidFill>
                  <a:prstClr val="black"/>
                </a:solidFill>
                <a:latin typeface="Arial"/>
                <a:ea typeface="Times New Roman"/>
                <a:cs typeface="Times New Roman"/>
              </a:rPr>
              <a:t>the Solution Explorer pane, under Views, right-click </a:t>
            </a:r>
            <a:r>
              <a:rPr lang="en-US" sz="1000" b="1" dirty="0">
                <a:solidFill>
                  <a:prstClr val="black"/>
                </a:solidFill>
                <a:latin typeface="Arial"/>
                <a:ea typeface="Times New Roman"/>
                <a:cs typeface="Times New Roman"/>
              </a:rPr>
              <a:t>Shared</a:t>
            </a:r>
            <a:r>
              <a:rPr lang="en-US" sz="1000" dirty="0">
                <a:solidFill>
                  <a:prstClr val="black"/>
                </a:solidFill>
                <a:latin typeface="Arial"/>
                <a:ea typeface="Times New Roman"/>
                <a:cs typeface="Times New Roman"/>
              </a:rPr>
              <a:t>,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View</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View name</a:t>
            </a:r>
            <a:r>
              <a:rPr lang="en-US" sz="1000" dirty="0">
                <a:solidFill>
                  <a:prstClr val="black"/>
                </a:solidFill>
                <a:latin typeface="Arial"/>
                <a:ea typeface="Times New Roman"/>
                <a:cs typeface="Times New Roman"/>
              </a:rPr>
              <a:t> box of the </a:t>
            </a:r>
            <a:r>
              <a:rPr lang="en-US" sz="1000" b="1" dirty="0">
                <a:solidFill>
                  <a:prstClr val="black"/>
                </a:solidFill>
                <a:latin typeface="Arial"/>
                <a:ea typeface="Times New Roman"/>
                <a:cs typeface="Times New Roman"/>
              </a:rPr>
              <a:t>Add View</a:t>
            </a:r>
            <a:r>
              <a:rPr lang="en-US" sz="1000" dirty="0">
                <a:solidFill>
                  <a:prstClr val="black"/>
                </a:solidFill>
                <a:latin typeface="Arial"/>
                <a:ea typeface="Times New Roman"/>
                <a:cs typeface="Times New Roman"/>
              </a:rPr>
              <a:t> dialog box, type </a:t>
            </a:r>
            <a:r>
              <a:rPr lang="en-US" sz="1000" b="1" dirty="0">
                <a:solidFill>
                  <a:prstClr val="black"/>
                </a:solidFill>
                <a:latin typeface="Arial"/>
                <a:ea typeface="Times New Roman"/>
                <a:cs typeface="Times New Roman"/>
              </a:rPr>
              <a:t>_</a:t>
            </a:r>
            <a:r>
              <a:rPr lang="en-US" sz="1000" b="1" dirty="0" err="1">
                <a:solidFill>
                  <a:prstClr val="black"/>
                </a:solidFill>
                <a:latin typeface="Arial"/>
                <a:ea typeface="Times New Roman"/>
                <a:cs typeface="Times New Roman"/>
              </a:rPr>
              <a:t>SiteTemplate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Segoe UI"/>
              </a:rPr>
              <a:t>8. In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View engine</a:t>
            </a:r>
            <a:r>
              <a:rPr lang="en-US" sz="1000" dirty="0">
                <a:solidFill>
                  <a:srgbClr val="000000"/>
                </a:solidFill>
                <a:latin typeface="Arial"/>
                <a:ea typeface="Times New Roman"/>
                <a:cs typeface="Segoe UI"/>
              </a:rPr>
              <a:t> box, ensure that the value is </a:t>
            </a:r>
            <a:r>
              <a:rPr lang="en-US" sz="1000" b="1" dirty="0">
                <a:solidFill>
                  <a:prstClr val="black"/>
                </a:solidFill>
                <a:latin typeface="Arial"/>
                <a:ea typeface="Times New Roman"/>
                <a:cs typeface="Times New Roman"/>
              </a:rPr>
              <a:t>Razor (CSHTML)</a:t>
            </a:r>
            <a:r>
              <a:rPr lang="en-US" sz="1000" dirty="0">
                <a:solidFill>
                  <a:prstClr val="black"/>
                </a:solidFill>
                <a:latin typeface="Arial"/>
                <a:ea typeface="Times New Roman"/>
                <a:cs typeface="Segoe UI"/>
              </a:rPr>
              <a:t>, and then ensure that the </a:t>
            </a:r>
            <a:r>
              <a:rPr lang="en-US" sz="1000" b="1" dirty="0">
                <a:solidFill>
                  <a:prstClr val="black"/>
                </a:solidFill>
                <a:latin typeface="Arial"/>
                <a:ea typeface="Times New Roman"/>
                <a:cs typeface="Times New Roman"/>
              </a:rPr>
              <a:t>Create a strongly-typed view</a:t>
            </a:r>
            <a:r>
              <a:rPr lang="en-US" sz="1000" dirty="0">
                <a:solidFill>
                  <a:prstClr val="black"/>
                </a:solidFill>
                <a:latin typeface="Arial"/>
                <a:ea typeface="Times New Roman"/>
                <a:cs typeface="Segoe UI"/>
              </a:rPr>
              <a:t> check box is cleared.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Add View</a:t>
            </a:r>
            <a:r>
              <a:rPr lang="en-US" sz="1000" dirty="0">
                <a:solidFill>
                  <a:prstClr val="black"/>
                </a:solidFill>
                <a:latin typeface="Arial"/>
                <a:ea typeface="Times New Roman"/>
                <a:cs typeface="Times New Roman"/>
              </a:rPr>
              <a:t> dialog box, clear the </a:t>
            </a:r>
            <a:r>
              <a:rPr lang="en-US" sz="1000" b="1" dirty="0">
                <a:solidFill>
                  <a:prstClr val="black"/>
                </a:solidFill>
                <a:latin typeface="Arial"/>
                <a:ea typeface="Times New Roman"/>
                <a:cs typeface="Times New Roman"/>
              </a:rPr>
              <a:t>Use a layout or master page</a:t>
            </a:r>
            <a:r>
              <a:rPr lang="en-US" sz="1000" dirty="0">
                <a:solidFill>
                  <a:prstClr val="black"/>
                </a:solidFill>
                <a:latin typeface="Arial"/>
                <a:ea typeface="Times New Roman"/>
                <a:cs typeface="Times New Roman"/>
              </a:rPr>
              <a:t> check box,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_</a:t>
            </a:r>
            <a:r>
              <a:rPr lang="en-US" sz="1000" b="1"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 code window, locate the following code, select the code, and then press Delete.</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Layout = null;</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_</a:t>
            </a:r>
            <a:r>
              <a:rPr lang="en-US" sz="1000" b="1"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 code window, locate the following code.</a:t>
            </a:r>
          </a:p>
          <a:p>
            <a:pPr lvl="0">
              <a:lnSpc>
                <a:spcPct val="115000"/>
              </a:lnSpc>
              <a:spcBef>
                <a:spcPts val="600"/>
              </a:spcBef>
              <a:spcAft>
                <a:spcPts val="995"/>
              </a:spcAft>
            </a:pP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&lt;</a:t>
            </a:r>
            <a:r>
              <a:rPr lang="en-US" sz="1000" dirty="0">
                <a:solidFill>
                  <a:prstClr val="black"/>
                </a:solidFill>
                <a:latin typeface="Arial"/>
                <a:ea typeface="Times New Roman"/>
                <a:cs typeface="Times New Roman"/>
              </a:rPr>
              <a:t>title&gt;_</a:t>
            </a:r>
            <a:r>
              <a:rPr lang="en-US" sz="1000" dirty="0" err="1">
                <a:solidFill>
                  <a:prstClr val="black"/>
                </a:solidFill>
                <a:latin typeface="Arial"/>
                <a:ea typeface="Times New Roman"/>
                <a:cs typeface="Times New Roman"/>
              </a:rPr>
              <a:t>SiteTemplate</a:t>
            </a:r>
            <a:r>
              <a:rPr lang="en-US" sz="1000" dirty="0">
                <a:solidFill>
                  <a:prstClr val="black"/>
                </a:solidFill>
                <a:latin typeface="Arial"/>
                <a:ea typeface="Times New Roman"/>
                <a:cs typeface="Times New Roman"/>
              </a:rPr>
              <a:t>&lt;/title&gt;</a:t>
            </a:r>
          </a:p>
        </p:txBody>
      </p:sp>
      <p:sp>
        <p:nvSpPr>
          <p:cNvPr id="4" name="Slide Number Placeholder 3"/>
          <p:cNvSpPr>
            <a:spLocks noGrp="1"/>
          </p:cNvSpPr>
          <p:nvPr>
            <p:ph type="sldNum" sz="quarter" idx="10"/>
          </p:nvPr>
        </p:nvSpPr>
        <p:spPr/>
        <p:txBody>
          <a:bodyPr/>
          <a:lstStyle/>
          <a:p>
            <a:fld id="{492D1354-7D3C-45D0-B37A-02439F5560E9}" type="slidenum">
              <a:rPr lang="en-US" smtClean="0"/>
              <a:pPr/>
              <a:t>11</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80873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821424"/>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12.</a:t>
            </a:r>
            <a:r>
              <a:rPr lang="en-US" sz="1000" baseline="0" dirty="0" smtClean="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Replace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TITLE</a:t>
            </a:r>
            <a:r>
              <a:rPr lang="en-US" sz="1000" dirty="0">
                <a:solidFill>
                  <a:prstClr val="black"/>
                </a:solidFill>
                <a:latin typeface="Arial"/>
                <a:ea typeface="Times New Roman"/>
                <a:cs typeface="Segoe UI"/>
              </a:rPr>
              <a:t> element with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&lt;</a:t>
            </a:r>
            <a:r>
              <a:rPr lang="en-US" sz="1000" dirty="0">
                <a:solidFill>
                  <a:prstClr val="black"/>
                </a:solidFill>
                <a:latin typeface="Arial"/>
                <a:ea typeface="Times New Roman"/>
                <a:cs typeface="Times New Roman"/>
              </a:rPr>
              <a:t>title&gt;@</a:t>
            </a:r>
            <a:r>
              <a:rPr lang="en-US" sz="1000" dirty="0" err="1">
                <a:solidFill>
                  <a:prstClr val="black"/>
                </a:solidFill>
                <a:latin typeface="Arial"/>
                <a:ea typeface="Times New Roman"/>
                <a:cs typeface="Times New Roman"/>
              </a:rPr>
              <a:t>ViewBag.Title</a:t>
            </a:r>
            <a:r>
              <a:rPr lang="en-US" sz="1000" dirty="0">
                <a:solidFill>
                  <a:prstClr val="black"/>
                </a:solidFill>
                <a:latin typeface="Arial"/>
                <a:ea typeface="Times New Roman"/>
                <a:cs typeface="Times New Roman"/>
              </a:rPr>
              <a:t>&lt;/title&gt;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In </a:t>
            </a:r>
            <a:r>
              <a:rPr lang="en-US" sz="1000" dirty="0">
                <a:solidFill>
                  <a:prstClr val="black"/>
                </a:solidFill>
                <a:latin typeface="Arial"/>
                <a:ea typeface="Times New Roman"/>
                <a:cs typeface="Times New Roman"/>
              </a:rPr>
              <a:t>the Solution Explorer pane, under Views, expand </a:t>
            </a:r>
            <a:r>
              <a:rPr lang="en-US" sz="1000" b="1" dirty="0">
                <a:solidFill>
                  <a:prstClr val="black"/>
                </a:solidFill>
                <a:latin typeface="Arial"/>
                <a:ea typeface="Times New Roman"/>
                <a:cs typeface="Times New Roman"/>
              </a:rPr>
              <a:t>Home</a:t>
            </a:r>
            <a:r>
              <a:rPr lang="en-US" sz="1000" dirty="0">
                <a:solidFill>
                  <a:prstClr val="black"/>
                </a:solidFill>
                <a:latin typeface="Arial"/>
                <a:ea typeface="Times New Roman"/>
                <a:cs typeface="Times New Roman"/>
              </a:rPr>
              <a:t>, and then click </a:t>
            </a:r>
            <a:r>
              <a:rPr lang="en-US" sz="1000" b="1"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Times New Roman"/>
              </a:rPr>
              <a:t> code window, locate the following code, and then select the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&lt;h1&gt;Operas I Have Seen&lt;/h1&gt;</a:t>
            </a:r>
          </a:p>
          <a:p>
            <a:pPr lvl="1">
              <a:lnSpc>
                <a:spcPct val="115000"/>
              </a:lnSpc>
              <a:spcBef>
                <a:spcPts val="600"/>
              </a:spcBef>
              <a:spcAft>
                <a:spcPts val="995"/>
              </a:spcAft>
            </a:pPr>
            <a:r>
              <a:rPr lang="en-US" sz="1000" dirty="0">
                <a:solidFill>
                  <a:prstClr val="black"/>
                </a:solidFill>
                <a:latin typeface="Arial"/>
                <a:ea typeface="Times New Roman"/>
                <a:cs typeface="Times New Roman"/>
              </a:rPr>
              <a:t>&lt;div class="</a:t>
            </a:r>
            <a:r>
              <a:rPr lang="en-US" sz="1000" dirty="0" err="1">
                <a:solidFill>
                  <a:prstClr val="black"/>
                </a:solidFill>
                <a:latin typeface="Arial"/>
                <a:ea typeface="Times New Roman"/>
                <a:cs typeface="Times New Roman"/>
              </a:rPr>
              <a:t>topmenu</a:t>
            </a:r>
            <a:r>
              <a:rPr lang="en-US" sz="1000" dirty="0">
                <a:solidFill>
                  <a:prstClr val="black"/>
                </a:solidFill>
                <a:latin typeface="Arial"/>
                <a:ea typeface="Times New Roman"/>
                <a:cs typeface="Times New Roman"/>
              </a:rPr>
              <a:t>"&gt;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Html.MvcSiteMap</a:t>
            </a:r>
            <a:r>
              <a:rPr lang="en-US" sz="1000" dirty="0">
                <a:solidFill>
                  <a:prstClr val="black"/>
                </a:solidFill>
                <a:latin typeface="Arial"/>
                <a:ea typeface="Times New Roman"/>
                <a:cs typeface="Times New Roman"/>
              </a:rPr>
              <a:t>().Menu(false, true, true)</a:t>
            </a:r>
          </a:p>
          <a:p>
            <a:pPr lvl="1">
              <a:lnSpc>
                <a:spcPct val="115000"/>
              </a:lnSpc>
              <a:spcBef>
                <a:spcPts val="600"/>
              </a:spcBef>
              <a:spcAft>
                <a:spcPts val="995"/>
              </a:spcAft>
            </a:pPr>
            <a:r>
              <a:rPr lang="en-US" sz="1000" dirty="0">
                <a:solidFill>
                  <a:prstClr val="black"/>
                </a:solidFill>
                <a:latin typeface="Arial"/>
                <a:ea typeface="Times New Roman"/>
                <a:cs typeface="Times New Roman"/>
              </a:rPr>
              <a:t>&lt;/div&gt;</a:t>
            </a:r>
          </a:p>
          <a:p>
            <a:pPr lvl="1">
              <a:lnSpc>
                <a:spcPct val="115000"/>
              </a:lnSpc>
              <a:spcBef>
                <a:spcPts val="600"/>
              </a:spcBef>
              <a:spcAft>
                <a:spcPts val="995"/>
              </a:spcAft>
            </a:pPr>
            <a:r>
              <a:rPr lang="en-US" sz="1000" dirty="0">
                <a:solidFill>
                  <a:prstClr val="black"/>
                </a:solidFill>
                <a:latin typeface="Arial"/>
                <a:ea typeface="Times New Roman"/>
                <a:cs typeface="Times New Roman"/>
              </a:rPr>
              <a:t>&lt;div class="clear-floats" /&gt;</a:t>
            </a:r>
          </a:p>
          <a:p>
            <a:pPr lvl="1">
              <a:lnSpc>
                <a:spcPct val="115000"/>
              </a:lnSpc>
              <a:spcBef>
                <a:spcPts val="600"/>
              </a:spcBef>
              <a:spcAft>
                <a:spcPts val="995"/>
              </a:spcAft>
            </a:pPr>
            <a:r>
              <a:rPr lang="en-US" sz="1000" dirty="0">
                <a:solidFill>
                  <a:prstClr val="black"/>
                </a:solidFill>
                <a:latin typeface="Arial"/>
                <a:ea typeface="Times New Roman"/>
                <a:cs typeface="Times New Roman"/>
              </a:rPr>
              <a:t>&lt;div class="breadcrumb"&gt;</a:t>
            </a:r>
          </a:p>
          <a:p>
            <a:pPr lvl="1">
              <a:lnSpc>
                <a:spcPct val="115000"/>
              </a:lnSpc>
              <a:spcBef>
                <a:spcPts val="600"/>
              </a:spcBef>
              <a:spcAft>
                <a:spcPts val="995"/>
              </a:spcAft>
            </a:pPr>
            <a:r>
              <a:rPr lang="en-US" sz="1000" dirty="0">
                <a:solidFill>
                  <a:prstClr val="black"/>
                </a:solidFill>
                <a:latin typeface="Arial"/>
                <a:ea typeface="Times New Roman"/>
                <a:cs typeface="Times New Roman"/>
              </a:rPr>
              <a:t>  Breadcrumb Trail: @</a:t>
            </a:r>
            <a:r>
              <a:rPr lang="en-US" sz="1000" dirty="0" err="1">
                <a:solidFill>
                  <a:prstClr val="black"/>
                </a:solidFill>
                <a:latin typeface="Arial"/>
                <a:ea typeface="Times New Roman"/>
                <a:cs typeface="Times New Roman"/>
              </a:rPr>
              <a:t>Html.MvcSiteMap</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SiteMapPath</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15. On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EDIT </a:t>
            </a:r>
            <a:r>
              <a:rPr lang="en-US" sz="1000" dirty="0">
                <a:solidFill>
                  <a:prstClr val="black"/>
                </a:solidFill>
                <a:latin typeface="Arial"/>
                <a:ea typeface="Times New Roman"/>
                <a:cs typeface="Segoe UI"/>
              </a:rPr>
              <a:t>menu of the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click </a:t>
            </a:r>
            <a:r>
              <a:rPr lang="en-US" sz="1000" b="1" dirty="0">
                <a:solidFill>
                  <a:prstClr val="black"/>
                </a:solidFill>
                <a:latin typeface="Arial"/>
                <a:ea typeface="Times New Roman"/>
                <a:cs typeface="Times New Roman"/>
              </a:rPr>
              <a:t>Cut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16. In </a:t>
            </a:r>
            <a:r>
              <a:rPr lang="en-US" sz="1000" dirty="0">
                <a:solidFill>
                  <a:prstClr val="black"/>
                </a:solidFill>
                <a:latin typeface="Arial"/>
                <a:ea typeface="Times New Roman"/>
                <a:cs typeface="Segoe UI"/>
              </a:rPr>
              <a:t>the Solution Explorer pane, under Shared, click </a:t>
            </a:r>
            <a:r>
              <a:rPr lang="en-US" sz="1000" b="1" dirty="0">
                <a:solidFill>
                  <a:prstClr val="black"/>
                </a:solidFill>
                <a:latin typeface="Arial"/>
                <a:ea typeface="Times New Roman"/>
                <a:cs typeface="Times New Roman"/>
              </a:rPr>
              <a:t>_</a:t>
            </a:r>
            <a:r>
              <a:rPr lang="en-US" sz="1000" b="1"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17. In </a:t>
            </a:r>
            <a:r>
              <a:rPr lang="en-US" sz="1000" dirty="0">
                <a:solidFill>
                  <a:prstClr val="black"/>
                </a:solidFill>
                <a:latin typeface="Arial"/>
                <a:ea typeface="Times New Roman"/>
                <a:cs typeface="Segoe UI"/>
              </a:rPr>
              <a:t>the _</a:t>
            </a:r>
            <a:r>
              <a:rPr lang="en-US" sz="1000" dirty="0" err="1">
                <a:solidFill>
                  <a:prstClr val="black"/>
                </a:solidFill>
                <a:latin typeface="Arial"/>
                <a:ea typeface="Times New Roman"/>
                <a:cs typeface="Segoe UI"/>
              </a:rPr>
              <a:t>SiteTemplate.cshtml</a:t>
            </a:r>
            <a:r>
              <a:rPr lang="en-US" sz="1000" dirty="0">
                <a:solidFill>
                  <a:prstClr val="black"/>
                </a:solidFill>
                <a:latin typeface="Arial"/>
                <a:ea typeface="Times New Roman"/>
                <a:cs typeface="Segoe UI"/>
              </a:rPr>
              <a:t> code window, place the mouse cursor in the </a:t>
            </a:r>
            <a:r>
              <a:rPr lang="en-US" sz="1000" b="1" dirty="0">
                <a:solidFill>
                  <a:prstClr val="black"/>
                </a:solidFill>
                <a:latin typeface="Arial"/>
                <a:ea typeface="Times New Roman"/>
                <a:cs typeface="Times New Roman"/>
              </a:rPr>
              <a:t>DIV</a:t>
            </a:r>
            <a:r>
              <a:rPr lang="en-US" sz="1000" dirty="0">
                <a:solidFill>
                  <a:prstClr val="black"/>
                </a:solidFill>
                <a:latin typeface="Arial"/>
                <a:ea typeface="Times New Roman"/>
                <a:cs typeface="Segoe UI"/>
              </a:rPr>
              <a:t> element.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18. On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EDIT </a:t>
            </a:r>
            <a:r>
              <a:rPr lang="en-US" sz="1000" dirty="0">
                <a:solidFill>
                  <a:prstClr val="black"/>
                </a:solidFill>
                <a:latin typeface="Arial"/>
                <a:ea typeface="Times New Roman"/>
                <a:cs typeface="Segoe UI"/>
              </a:rPr>
              <a:t>menu of the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click </a:t>
            </a:r>
            <a:r>
              <a:rPr lang="en-US" sz="1000" b="1" dirty="0">
                <a:solidFill>
                  <a:prstClr val="black"/>
                </a:solidFill>
                <a:latin typeface="Arial"/>
                <a:ea typeface="Times New Roman"/>
                <a:cs typeface="Times New Roman"/>
              </a:rPr>
              <a:t>Paste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19. In </a:t>
            </a:r>
            <a:r>
              <a:rPr lang="en-US" sz="1000" dirty="0">
                <a:solidFill>
                  <a:prstClr val="black"/>
                </a:solidFill>
                <a:latin typeface="Arial"/>
                <a:ea typeface="Times New Roman"/>
                <a:cs typeface="Segoe UI"/>
              </a:rPr>
              <a:t>the _</a:t>
            </a:r>
            <a:r>
              <a:rPr lang="en-US" sz="1000" dirty="0" err="1">
                <a:solidFill>
                  <a:prstClr val="black"/>
                </a:solidFill>
                <a:latin typeface="Arial"/>
                <a:ea typeface="Times New Roman"/>
                <a:cs typeface="Segoe UI"/>
              </a:rPr>
              <a:t>SiteTemplate.cshtml</a:t>
            </a:r>
            <a:r>
              <a:rPr lang="en-US" sz="1000" dirty="0">
                <a:solidFill>
                  <a:prstClr val="black"/>
                </a:solidFill>
                <a:latin typeface="Arial"/>
                <a:ea typeface="Times New Roman"/>
                <a:cs typeface="Segoe UI"/>
              </a:rPr>
              <a:t> code window, place the mouse cursor at the end of the code you just pasted, press Enter, and then type the following code. </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&lt;div&gt;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RenderBody</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&lt;/div&gt;</a:t>
            </a:r>
          </a:p>
        </p:txBody>
      </p:sp>
      <p:sp>
        <p:nvSpPr>
          <p:cNvPr id="4" name="Slide Number Placeholder 3"/>
          <p:cNvSpPr>
            <a:spLocks noGrp="1"/>
          </p:cNvSpPr>
          <p:nvPr>
            <p:ph type="sldNum" sz="quarter" idx="10"/>
          </p:nvPr>
        </p:nvSpPr>
        <p:spPr/>
        <p:txBody>
          <a:bodyPr/>
          <a:lstStyle/>
          <a:p>
            <a:fld id="{492D1354-7D3C-45D0-B37A-02439F5560E9}" type="slidenum">
              <a:rPr lang="en-US" smtClean="0"/>
              <a:pPr/>
              <a:t>12</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118069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20. Place </a:t>
            </a:r>
            <a:r>
              <a:rPr lang="en-US" sz="1000" dirty="0">
                <a:solidFill>
                  <a:prstClr val="black"/>
                </a:solidFill>
                <a:latin typeface="Arial"/>
                <a:ea typeface="Times New Roman"/>
                <a:cs typeface="Times New Roman"/>
              </a:rPr>
              <a:t>the mouse cursor after the </a:t>
            </a:r>
            <a:r>
              <a:rPr lang="en-US" sz="1000" b="1" dirty="0">
                <a:solidFill>
                  <a:prstClr val="black"/>
                </a:solidFill>
                <a:latin typeface="Arial"/>
                <a:ea typeface="Times New Roman"/>
                <a:cs typeface="Times New Roman"/>
              </a:rPr>
              <a:t>&lt;/title&gt;</a:t>
            </a:r>
            <a:r>
              <a:rPr lang="en-US" sz="1000" dirty="0">
                <a:solidFill>
                  <a:prstClr val="black"/>
                </a:solidFill>
                <a:latin typeface="Arial"/>
                <a:ea typeface="Times New Roman"/>
                <a:cs typeface="Times New Roman"/>
              </a:rPr>
              <a:t> tag, press Enter, and then type the following code. </a:t>
            </a:r>
          </a:p>
          <a:p>
            <a:pPr lvl="1">
              <a:lnSpc>
                <a:spcPct val="115000"/>
              </a:lnSpc>
              <a:spcBef>
                <a:spcPts val="600"/>
              </a:spcBef>
              <a:spcAft>
                <a:spcPts val="995"/>
              </a:spcAft>
            </a:pPr>
            <a:r>
              <a:rPr lang="en-US" sz="1000" dirty="0">
                <a:solidFill>
                  <a:prstClr val="black"/>
                </a:solidFill>
                <a:latin typeface="Arial"/>
                <a:ea typeface="Times New Roman"/>
                <a:cs typeface="Times New Roman"/>
              </a:rPr>
              <a:t>&lt;link type="text/</a:t>
            </a:r>
            <a:r>
              <a:rPr lang="en-US" sz="1000" dirty="0" err="1">
                <a:solidFill>
                  <a:prstClr val="black"/>
                </a:solidFill>
                <a:latin typeface="Arial"/>
                <a:ea typeface="Times New Roman"/>
                <a:cs typeface="Times New Roman"/>
              </a:rPr>
              <a:t>css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rel</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stylesheet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href</a:t>
            </a:r>
            <a:r>
              <a:rPr lang="en-US" sz="1000" dirty="0">
                <a:solidFill>
                  <a:prstClr val="black"/>
                </a:solidFill>
                <a:latin typeface="Arial"/>
                <a:ea typeface="Times New Roman"/>
                <a:cs typeface="Times New Roman"/>
              </a:rPr>
              <a:t>="~/content/OperasStyles.css" /&gt;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In </a:t>
            </a:r>
            <a:r>
              <a:rPr lang="en-US" sz="1000" dirty="0">
                <a:solidFill>
                  <a:prstClr val="black"/>
                </a:solidFill>
                <a:latin typeface="Arial"/>
                <a:ea typeface="Times New Roman"/>
                <a:cs typeface="Times New Roman"/>
              </a:rPr>
              <a:t>the Solution Explorer pane, under Home, click </a:t>
            </a:r>
            <a:r>
              <a:rPr lang="en-US" sz="1000" b="1"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 In </a:t>
            </a:r>
            <a:r>
              <a:rPr lang="en-US" sz="1000" dirty="0">
                <a:solidFill>
                  <a:prstClr val="black"/>
                </a:solidFill>
                <a:latin typeface="Arial"/>
                <a:ea typeface="Times New Roman"/>
                <a:cs typeface="Times New Roman"/>
              </a:rPr>
              <a:t>the Razor code block of the </a:t>
            </a:r>
            <a:r>
              <a:rPr lang="en-US" sz="1000"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Times New Roman"/>
              </a:rPr>
              <a:t> code window, locate the following code, select the code, and then press Delete.  </a:t>
            </a:r>
          </a:p>
          <a:p>
            <a:pPr lvl="1">
              <a:lnSpc>
                <a:spcPct val="115000"/>
              </a:lnSpc>
              <a:spcBef>
                <a:spcPts val="600"/>
              </a:spcBef>
              <a:spcAft>
                <a:spcPts val="995"/>
              </a:spcAft>
            </a:pPr>
            <a:r>
              <a:rPr lang="en-US" sz="1000" dirty="0">
                <a:solidFill>
                  <a:prstClr val="black"/>
                </a:solidFill>
                <a:latin typeface="Arial"/>
                <a:ea typeface="Times New Roman"/>
                <a:cs typeface="Times New Roman"/>
              </a:rPr>
              <a:t>Layout = null;</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23. In </a:t>
            </a:r>
            <a:r>
              <a:rPr lang="en-US" sz="1000" dirty="0">
                <a:solidFill>
                  <a:prstClr val="black"/>
                </a:solidFill>
                <a:latin typeface="Arial"/>
                <a:ea typeface="Times New Roman"/>
                <a:cs typeface="Segoe UI"/>
              </a:rPr>
              <a:t>the </a:t>
            </a:r>
            <a:r>
              <a:rPr lang="en-US" sz="1000" dirty="0">
                <a:solidFill>
                  <a:prstClr val="black"/>
                </a:solidFill>
                <a:latin typeface="Arial"/>
                <a:ea typeface="Times New Roman"/>
                <a:cs typeface="Times New Roman"/>
              </a:rPr>
              <a:t>Razor code block, type the following code. </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err="1">
                <a:solidFill>
                  <a:prstClr val="black"/>
                </a:solidFill>
                <a:latin typeface="Arial"/>
                <a:ea typeface="Times New Roman"/>
                <a:cs typeface="Segoe UI"/>
              </a:rPr>
              <a:t>ViewBag.Title</a:t>
            </a:r>
            <a:r>
              <a:rPr lang="en-US" sz="1000" dirty="0">
                <a:solidFill>
                  <a:prstClr val="black"/>
                </a:solidFill>
                <a:latin typeface="Arial"/>
                <a:ea typeface="Times New Roman"/>
                <a:cs typeface="Segoe UI"/>
              </a:rPr>
              <a:t> = "Operas I </a:t>
            </a:r>
            <a:r>
              <a:rPr lang="en-US" sz="1000" dirty="0">
                <a:solidFill>
                  <a:prstClr val="black"/>
                </a:solidFill>
                <a:latin typeface="Arial"/>
                <a:ea typeface="Times New Roman"/>
                <a:cs typeface="Times New Roman"/>
              </a:rPr>
              <a:t>Have</a:t>
            </a:r>
            <a:r>
              <a:rPr lang="en-US" sz="1000" dirty="0">
                <a:solidFill>
                  <a:prstClr val="black"/>
                </a:solidFill>
                <a:latin typeface="Arial"/>
                <a:ea typeface="Times New Roman"/>
                <a:cs typeface="Segoe UI"/>
              </a:rPr>
              <a:t> Seen";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24.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Times New Roman"/>
              </a:rPr>
              <a:t> code window, locate the following code, select the code, and then press Delete. </a:t>
            </a:r>
          </a:p>
          <a:p>
            <a:pPr lvl="1">
              <a:lnSpc>
                <a:spcPct val="115000"/>
              </a:lnSpc>
              <a:spcBef>
                <a:spcPts val="600"/>
              </a:spcBef>
              <a:spcAft>
                <a:spcPts val="995"/>
              </a:spcAft>
            </a:pPr>
            <a:r>
              <a:rPr lang="en-US" sz="1000" dirty="0">
                <a:solidFill>
                  <a:prstClr val="black"/>
                </a:solidFill>
                <a:latin typeface="Arial"/>
                <a:ea typeface="Times New Roman"/>
                <a:cs typeface="Segoe UI"/>
              </a:rPr>
              <a:t>&lt;!DOCTYPE html&gt;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&lt;html&gt;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&lt;head&gt;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   &lt;meta name="viewport" content="width=device-width" /&gt;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   &lt;title&gt;Operas I Have Seen&lt;/title&gt;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&lt;/head&gt;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&lt;body&gt;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   &lt;div&gt;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   &lt;/div&gt;</a:t>
            </a:r>
            <a:endParaRPr lang="en-US" sz="1000" dirty="0">
              <a:solidFill>
                <a:prstClr val="black"/>
              </a:solidFill>
              <a:latin typeface="Arial"/>
              <a:ea typeface="Times New Roman"/>
              <a:cs typeface="Times New Roman"/>
            </a:endParaRPr>
          </a:p>
          <a:p>
            <a:pPr lvl="0">
              <a:lnSpc>
                <a:spcPct val="115000"/>
              </a:lnSpc>
              <a:spcBef>
                <a:spcPts val="600"/>
              </a:spcBef>
              <a:spcAft>
                <a:spcPts val="995"/>
              </a:spcAft>
            </a:pP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92D1354-7D3C-45D0-B37A-02439F5560E9}" type="slidenum">
              <a:rPr lang="en-US" smtClean="0"/>
              <a:pPr/>
              <a:t>13</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733112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25. In the </a:t>
            </a:r>
            <a:r>
              <a:rPr lang="en-US" sz="1000" dirty="0" err="1" smtClean="0">
                <a:solidFill>
                  <a:prstClr val="black"/>
                </a:solidFill>
                <a:latin typeface="Arial"/>
                <a:ea typeface="Times New Roman"/>
                <a:cs typeface="Times New Roman"/>
              </a:rPr>
              <a:t>Index.cshtml</a:t>
            </a:r>
            <a:r>
              <a:rPr lang="en-US" sz="1000" dirty="0" smtClean="0">
                <a:solidFill>
                  <a:prstClr val="black"/>
                </a:solidFill>
                <a:latin typeface="Arial"/>
                <a:ea typeface="Times New Roman"/>
                <a:cs typeface="Times New Roman"/>
              </a:rPr>
              <a:t> code window, locate the following code, select the code, and then press Delete. </a:t>
            </a:r>
          </a:p>
          <a:p>
            <a:pPr lvl="1">
              <a:lnSpc>
                <a:spcPct val="115000"/>
              </a:lnSpc>
              <a:spcBef>
                <a:spcPts val="600"/>
              </a:spcBef>
              <a:spcAft>
                <a:spcPts val="995"/>
              </a:spcAft>
            </a:pPr>
            <a:r>
              <a:rPr lang="en-US" sz="1000" dirty="0" smtClean="0">
                <a:solidFill>
                  <a:prstClr val="black"/>
                </a:solidFill>
                <a:latin typeface="Arial"/>
                <a:ea typeface="Times New Roman"/>
                <a:cs typeface="Segoe UI"/>
              </a:rPr>
              <a:t>  &lt;/div&gt;</a:t>
            </a:r>
          </a:p>
          <a:p>
            <a:pPr lvl="1">
              <a:lnSpc>
                <a:spcPct val="115000"/>
              </a:lnSpc>
              <a:spcBef>
                <a:spcPts val="600"/>
              </a:spcBef>
              <a:spcAft>
                <a:spcPts val="995"/>
              </a:spcAft>
            </a:pPr>
            <a:r>
              <a:rPr lang="en-US" sz="1000" dirty="0" smtClean="0">
                <a:solidFill>
                  <a:prstClr val="black"/>
                </a:solidFill>
                <a:latin typeface="Arial"/>
                <a:ea typeface="Times New Roman"/>
                <a:cs typeface="Segoe UI"/>
              </a:rPr>
              <a:t>&lt;/body&gt;</a:t>
            </a:r>
            <a:endParaRPr lang="en-US" sz="1000" dirty="0" smtClean="0">
              <a:solidFill>
                <a:prstClr val="black"/>
              </a:solidFill>
              <a:latin typeface="Arial"/>
              <a:ea typeface="Times New Roman"/>
              <a:cs typeface="Times New Roman"/>
            </a:endParaRPr>
          </a:p>
          <a:p>
            <a:pPr lvl="1">
              <a:lnSpc>
                <a:spcPct val="115000"/>
              </a:lnSpc>
              <a:spcBef>
                <a:spcPts val="600"/>
              </a:spcBef>
              <a:spcAft>
                <a:spcPts val="995"/>
              </a:spcAft>
            </a:pPr>
            <a:r>
              <a:rPr lang="en-US" sz="1000" dirty="0" smtClean="0">
                <a:solidFill>
                  <a:prstClr val="black"/>
                </a:solidFill>
                <a:latin typeface="Arial"/>
                <a:ea typeface="Times New Roman"/>
                <a:cs typeface="Segoe UI"/>
              </a:rPr>
              <a:t>&lt;/html&gt;</a:t>
            </a:r>
            <a:endParaRPr lang="en-US" sz="1000" dirty="0" smtClean="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26. In </a:t>
            </a:r>
            <a:r>
              <a:rPr lang="en-US" sz="1000" dirty="0">
                <a:solidFill>
                  <a:prstClr val="black"/>
                </a:solidFill>
                <a:latin typeface="Arial"/>
                <a:ea typeface="Times New Roman"/>
                <a:cs typeface="Times New Roman"/>
              </a:rPr>
              <a:t>the Solution Explorer pane, right-click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Times New Roman"/>
              </a:rPr>
              <a:t>,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View</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27.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View name</a:t>
            </a:r>
            <a:r>
              <a:rPr lang="en-US" sz="1000" dirty="0">
                <a:solidFill>
                  <a:prstClr val="black"/>
                </a:solidFill>
                <a:latin typeface="Arial"/>
                <a:ea typeface="Times New Roman"/>
                <a:cs typeface="Times New Roman"/>
              </a:rPr>
              <a:t> box of the </a:t>
            </a:r>
            <a:r>
              <a:rPr lang="en-US" sz="1000" b="1" dirty="0">
                <a:solidFill>
                  <a:prstClr val="black"/>
                </a:solidFill>
                <a:latin typeface="Arial"/>
                <a:ea typeface="Times New Roman"/>
                <a:cs typeface="Times New Roman"/>
              </a:rPr>
              <a:t>Add View</a:t>
            </a:r>
            <a:r>
              <a:rPr lang="en-US" sz="1000" dirty="0">
                <a:solidFill>
                  <a:prstClr val="black"/>
                </a:solidFill>
                <a:latin typeface="Arial"/>
                <a:ea typeface="Times New Roman"/>
                <a:cs typeface="Times New Roman"/>
              </a:rPr>
              <a:t> dialog box, type </a:t>
            </a:r>
            <a:r>
              <a:rPr lang="en-US" sz="1000" b="1" dirty="0">
                <a:solidFill>
                  <a:prstClr val="black"/>
                </a:solidFill>
                <a:latin typeface="Arial"/>
                <a:ea typeface="Times New Roman"/>
                <a:cs typeface="Times New Roman"/>
              </a:rPr>
              <a:t>_</a:t>
            </a:r>
            <a:r>
              <a:rPr lang="en-US" sz="1000" b="1" dirty="0" err="1">
                <a:solidFill>
                  <a:prstClr val="black"/>
                </a:solidFill>
                <a:latin typeface="Arial"/>
                <a:ea typeface="Times New Roman"/>
                <a:cs typeface="Times New Roman"/>
              </a:rPr>
              <a:t>ViewStart</a:t>
            </a:r>
            <a:r>
              <a:rPr lang="en-US" sz="1000" dirty="0">
                <a:solidFill>
                  <a:prstClr val="black"/>
                </a:solidFill>
                <a:latin typeface="Arial"/>
                <a:ea typeface="Times New Roman"/>
                <a:cs typeface="Times New Roman"/>
              </a:rPr>
              <a:t>,</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and then, in the View engine box, ensure that the value is </a:t>
            </a:r>
            <a:r>
              <a:rPr lang="en-US" sz="1000" b="1" dirty="0">
                <a:solidFill>
                  <a:prstClr val="black"/>
                </a:solidFill>
                <a:latin typeface="Arial"/>
                <a:ea typeface="Times New Roman"/>
                <a:cs typeface="Times New Roman"/>
              </a:rPr>
              <a:t>Razor (CSHTML)</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28.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Add View</a:t>
            </a:r>
            <a:r>
              <a:rPr lang="en-US" sz="1000" dirty="0">
                <a:solidFill>
                  <a:prstClr val="black"/>
                </a:solidFill>
                <a:latin typeface="Arial"/>
                <a:ea typeface="Times New Roman"/>
                <a:cs typeface="Times New Roman"/>
              </a:rPr>
              <a:t> dialog box, ensure that the </a:t>
            </a:r>
            <a:r>
              <a:rPr lang="en-US" sz="1000" b="1" dirty="0">
                <a:solidFill>
                  <a:prstClr val="black"/>
                </a:solidFill>
                <a:latin typeface="Arial"/>
                <a:ea typeface="Times New Roman"/>
                <a:cs typeface="Times New Roman"/>
              </a:rPr>
              <a:t>Create a strongly-typed view</a:t>
            </a:r>
            <a:r>
              <a:rPr lang="en-US" sz="1000" dirty="0">
                <a:solidFill>
                  <a:prstClr val="black"/>
                </a:solidFill>
                <a:latin typeface="Arial"/>
                <a:ea typeface="Times New Roman"/>
                <a:cs typeface="Times New Roman"/>
              </a:rPr>
              <a:t> and the </a:t>
            </a:r>
            <a:r>
              <a:rPr lang="en-US" sz="1000" b="1" dirty="0">
                <a:solidFill>
                  <a:prstClr val="black"/>
                </a:solidFill>
                <a:latin typeface="Arial"/>
                <a:ea typeface="Times New Roman"/>
                <a:cs typeface="Times New Roman"/>
              </a:rPr>
              <a:t>Use a layout or master page</a:t>
            </a:r>
            <a:r>
              <a:rPr lang="en-US" sz="1000" dirty="0">
                <a:solidFill>
                  <a:prstClr val="black"/>
                </a:solidFill>
                <a:latin typeface="Arial"/>
                <a:ea typeface="Times New Roman"/>
                <a:cs typeface="Times New Roman"/>
              </a:rPr>
              <a:t> check boxes are cleared,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29.</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In the _</a:t>
            </a:r>
            <a:r>
              <a:rPr lang="en-US" sz="1000" dirty="0" err="1">
                <a:solidFill>
                  <a:prstClr val="black"/>
                </a:solidFill>
                <a:latin typeface="Arial"/>
                <a:ea typeface="Times New Roman"/>
                <a:cs typeface="Times New Roman"/>
              </a:rPr>
              <a:t>ViewStart.cshtml</a:t>
            </a:r>
            <a:r>
              <a:rPr lang="en-US" sz="1000" dirty="0">
                <a:solidFill>
                  <a:prstClr val="black"/>
                </a:solidFill>
                <a:latin typeface="Arial"/>
                <a:ea typeface="Times New Roman"/>
                <a:cs typeface="Times New Roman"/>
              </a:rPr>
              <a:t> code window, locate the following code.</a:t>
            </a:r>
          </a:p>
          <a:p>
            <a:pPr lvl="1">
              <a:lnSpc>
                <a:spcPct val="115000"/>
              </a:lnSpc>
              <a:spcBef>
                <a:spcPts val="600"/>
              </a:spcBef>
              <a:spcAft>
                <a:spcPts val="995"/>
              </a:spcAft>
            </a:pPr>
            <a:r>
              <a:rPr lang="en-US" sz="1000" dirty="0" smtClean="0">
                <a:solidFill>
                  <a:prstClr val="black"/>
                </a:solidFill>
                <a:latin typeface="Arial"/>
                <a:ea typeface="Times New Roman"/>
                <a:cs typeface="Segoe UI"/>
              </a:rPr>
              <a:t>Layout </a:t>
            </a:r>
            <a:r>
              <a:rPr lang="en-US" sz="1000" dirty="0">
                <a:solidFill>
                  <a:prstClr val="black"/>
                </a:solidFill>
                <a:latin typeface="Arial"/>
                <a:ea typeface="Times New Roman"/>
                <a:cs typeface="Segoe UI"/>
              </a:rPr>
              <a:t>= null;</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30.</a:t>
            </a:r>
            <a:r>
              <a:rPr lang="en-US" sz="1000" baseline="0" dirty="0" smtClean="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Replace </a:t>
            </a:r>
            <a:r>
              <a:rPr lang="en-US" sz="1000" dirty="0">
                <a:solidFill>
                  <a:prstClr val="black"/>
                </a:solidFill>
                <a:latin typeface="Arial"/>
                <a:ea typeface="Times New Roman"/>
                <a:cs typeface="Segoe UI"/>
              </a:rPr>
              <a:t>the code with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Layout = "~/Views/Shared/_</a:t>
            </a:r>
            <a:r>
              <a:rPr lang="en-US" sz="1000" dirty="0" err="1">
                <a:solidFill>
                  <a:prstClr val="black"/>
                </a:solidFill>
                <a:latin typeface="Arial"/>
                <a:ea typeface="Times New Roman"/>
                <a:cs typeface="Segoe UI"/>
              </a:rPr>
              <a:t>SiteTemplate.cshtml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31. In </a:t>
            </a:r>
            <a:r>
              <a:rPr lang="en-US" sz="1000" dirty="0">
                <a:solidFill>
                  <a:prstClr val="black"/>
                </a:solidFill>
                <a:latin typeface="Arial"/>
                <a:ea typeface="Times New Roman"/>
                <a:cs typeface="Times New Roman"/>
              </a:rPr>
              <a:t>the _</a:t>
            </a:r>
            <a:r>
              <a:rPr lang="en-US" sz="1000" dirty="0" err="1">
                <a:solidFill>
                  <a:prstClr val="black"/>
                </a:solidFill>
                <a:latin typeface="Arial"/>
                <a:ea typeface="Times New Roman"/>
                <a:cs typeface="Times New Roman"/>
              </a:rPr>
              <a:t>ViewStart.cshtml</a:t>
            </a:r>
            <a:r>
              <a:rPr lang="en-US" sz="1000" dirty="0">
                <a:solidFill>
                  <a:prstClr val="black"/>
                </a:solidFill>
                <a:latin typeface="Arial"/>
                <a:ea typeface="Times New Roman"/>
                <a:cs typeface="Times New Roman"/>
              </a:rPr>
              <a:t> code window, locate the following code.  </a:t>
            </a:r>
          </a:p>
          <a:p>
            <a:pPr lvl="1">
              <a:lnSpc>
                <a:spcPct val="115000"/>
              </a:lnSpc>
              <a:spcBef>
                <a:spcPts val="600"/>
              </a:spcBef>
              <a:spcAft>
                <a:spcPts val="995"/>
              </a:spcAft>
            </a:pPr>
            <a:r>
              <a:rPr lang="en-US" sz="1000" dirty="0">
                <a:solidFill>
                  <a:prstClr val="black"/>
                </a:solidFill>
                <a:latin typeface="Arial"/>
                <a:ea typeface="Times New Roman"/>
                <a:cs typeface="Segoe UI"/>
              </a:rPr>
              <a:t>&lt;!DOCTYPE html&gt;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32. In </a:t>
            </a:r>
            <a:r>
              <a:rPr lang="en-US" sz="1000" dirty="0">
                <a:solidFill>
                  <a:prstClr val="black"/>
                </a:solidFill>
                <a:latin typeface="Arial"/>
                <a:ea typeface="Times New Roman"/>
                <a:cs typeface="Times New Roman"/>
              </a:rPr>
              <a:t>the _</a:t>
            </a:r>
            <a:r>
              <a:rPr lang="en-US" sz="1000" dirty="0" err="1">
                <a:solidFill>
                  <a:prstClr val="black"/>
                </a:solidFill>
                <a:latin typeface="Arial"/>
                <a:ea typeface="Times New Roman"/>
                <a:cs typeface="Times New Roman"/>
              </a:rPr>
              <a:t>ViewStart.cshtml</a:t>
            </a:r>
            <a:r>
              <a:rPr lang="en-US" sz="1000" dirty="0">
                <a:solidFill>
                  <a:prstClr val="black"/>
                </a:solidFill>
                <a:latin typeface="Arial"/>
                <a:ea typeface="Times New Roman"/>
                <a:cs typeface="Times New Roman"/>
              </a:rPr>
              <a:t> code window, select from the code located to the end tag of the HTML element, and then press </a:t>
            </a:r>
            <a:r>
              <a:rPr lang="en-US" sz="1000" dirty="0">
                <a:solidFill>
                  <a:prstClr val="black"/>
                </a:solidFill>
                <a:latin typeface="Arial"/>
                <a:ea typeface="Times New Roman"/>
                <a:cs typeface="Segoe UI"/>
              </a:rPr>
              <a:t>Delete.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33.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 </a:t>
            </a:r>
            <a:r>
              <a:rPr lang="en-US" sz="1000" dirty="0">
                <a:solidFill>
                  <a:prstClr val="black"/>
                </a:solidFill>
                <a:latin typeface="Arial"/>
                <a:ea typeface="Times New Roman"/>
                <a:cs typeface="Segoe UI"/>
              </a:rPr>
              <a:t>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34. On </a:t>
            </a:r>
            <a:r>
              <a:rPr lang="en-US" sz="1000" dirty="0">
                <a:solidFill>
                  <a:prstClr val="black"/>
                </a:solidFill>
                <a:latin typeface="Arial"/>
                <a:ea typeface="Times New Roman"/>
                <a:cs typeface="Times New Roman"/>
              </a:rPr>
              <a:t>the Operas I Have Seen page, note the main heading, the menu list, and the breadcrumb control.</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35.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Times New Roman"/>
              </a:rPr>
              <a:t>link, and then, on the Index of Operas page, note that the main heading, the menu list, and the breadcrumb controls are displayed.</a:t>
            </a:r>
          </a:p>
        </p:txBody>
      </p:sp>
      <p:sp>
        <p:nvSpPr>
          <p:cNvPr id="4" name="Slide Number Placeholder 3"/>
          <p:cNvSpPr>
            <a:spLocks noGrp="1"/>
          </p:cNvSpPr>
          <p:nvPr>
            <p:ph type="sldNum" sz="quarter" idx="10"/>
          </p:nvPr>
        </p:nvSpPr>
        <p:spPr/>
        <p:txBody>
          <a:bodyPr/>
          <a:lstStyle/>
          <a:p>
            <a:fld id="{492D1354-7D3C-45D0-B37A-02439F5560E9}" type="slidenum">
              <a:rPr lang="en-US" smtClean="0"/>
              <a:pPr/>
              <a:t>14</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357054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36. On </a:t>
            </a:r>
            <a:r>
              <a:rPr lang="en-US" sz="1000" dirty="0">
                <a:solidFill>
                  <a:prstClr val="black"/>
                </a:solidFill>
                <a:latin typeface="Arial"/>
                <a:ea typeface="Times New Roman"/>
                <a:cs typeface="Times New Roman"/>
              </a:rPr>
              <a:t>the Index of Operas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any image, and then note that the main heading, the menu list, and the breadcrumb controls are displayed along with the opera details.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37. 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38.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a:t>
            </a:r>
            <a:r>
              <a:rPr lang="en-US" sz="1000" dirty="0">
                <a:solidFill>
                  <a:prstClr val="black"/>
                </a:solidFill>
                <a:latin typeface="Arial"/>
                <a:ea typeface="Times New Roman"/>
                <a:cs typeface="Times New Roman"/>
              </a:rPr>
              <a:t>,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endParaRPr lang="en-US" dirty="0"/>
          </a:p>
        </p:txBody>
      </p:sp>
      <p:sp>
        <p:nvSpPr>
          <p:cNvPr id="4" name="Slide Number Placeholder 3"/>
          <p:cNvSpPr>
            <a:spLocks noGrp="1"/>
          </p:cNvSpPr>
          <p:nvPr>
            <p:ph type="sldNum" sz="quarter" idx="10"/>
          </p:nvPr>
        </p:nvSpPr>
        <p:spPr/>
        <p:txBody>
          <a:bodyPr/>
          <a:lstStyle/>
          <a:p>
            <a:fld id="{492D1354-7D3C-45D0-B37A-02439F5560E9}"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330568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92D1354-7D3C-45D0-B37A-02439F5560E9}"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519575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How can you control the size of the virtual viewport window?</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can use the </a:t>
            </a:r>
            <a:r>
              <a:rPr lang="en-US" sz="1000" b="1" dirty="0">
                <a:latin typeface="Arial"/>
                <a:ea typeface="Calibri"/>
                <a:cs typeface="Times New Roman"/>
              </a:rPr>
              <a:t>width</a:t>
            </a:r>
            <a:r>
              <a:rPr lang="en-US" sz="1000" dirty="0">
                <a:latin typeface="Arial"/>
                <a:ea typeface="Calibri"/>
                <a:cs typeface="Times New Roman"/>
              </a:rPr>
              <a:t> and </a:t>
            </a:r>
            <a:r>
              <a:rPr lang="en-US" sz="1000" b="1" dirty="0">
                <a:latin typeface="Arial"/>
                <a:ea typeface="Calibri"/>
                <a:cs typeface="Times New Roman"/>
              </a:rPr>
              <a:t>height</a:t>
            </a:r>
            <a:r>
              <a:rPr lang="en-US" sz="1000" dirty="0">
                <a:latin typeface="Arial"/>
                <a:ea typeface="Calibri"/>
                <a:cs typeface="Times New Roman"/>
              </a:rPr>
              <a:t> properties to control the size of the virtual viewport window. You can specify the width in pixels. You can use the keyword </a:t>
            </a:r>
            <a:r>
              <a:rPr lang="en-US" sz="1000" b="1" dirty="0">
                <a:latin typeface="Arial"/>
                <a:ea typeface="Calibri"/>
                <a:cs typeface="Times New Roman"/>
              </a:rPr>
              <a:t>device-width</a:t>
            </a:r>
            <a:r>
              <a:rPr lang="en-US" sz="1000" dirty="0">
                <a:latin typeface="Arial"/>
                <a:ea typeface="Calibri"/>
                <a:cs typeface="Times New Roman"/>
              </a:rPr>
              <a:t> to enable the content to fit the native screen size of the browser. </a:t>
            </a:r>
          </a:p>
          <a:p>
            <a:pPr>
              <a:lnSpc>
                <a:spcPct val="115000"/>
              </a:lnSpc>
              <a:spcAft>
                <a:spcPts val="1000"/>
              </a:spcAft>
            </a:pPr>
            <a:r>
              <a:rPr lang="en-US" sz="1000" dirty="0">
                <a:latin typeface="Arial"/>
                <a:ea typeface="Calibri"/>
                <a:cs typeface="Times New Roman"/>
              </a:rPr>
              <a:t>If you want to specify multiple properties in the viewport attribute, you need to separate the properties by using commas.</a:t>
            </a:r>
          </a:p>
        </p:txBody>
      </p:sp>
      <p:sp>
        <p:nvSpPr>
          <p:cNvPr id="4" name="Slide Number Placeholder 3"/>
          <p:cNvSpPr>
            <a:spLocks noGrp="1"/>
          </p:cNvSpPr>
          <p:nvPr>
            <p:ph type="sldNum" sz="quarter" idx="10"/>
          </p:nvPr>
        </p:nvSpPr>
        <p:spPr/>
        <p:txBody>
          <a:bodyPr/>
          <a:lstStyle/>
          <a:p>
            <a:fld id="{492D1354-7D3C-45D0-B37A-02439F5560E9}"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86144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solidFill>
                  <a:srgbClr val="000000"/>
                </a:solidFill>
                <a:latin typeface="Arial"/>
                <a:ea typeface="Calibri"/>
                <a:cs typeface="Times New Roman"/>
              </a:rPr>
              <a:t>: Why would you choose to use CSS media queries, instead of using C# code, to define styles for specific browsers?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solidFill>
                  <a:srgbClr val="000000"/>
                </a:solidFill>
                <a:latin typeface="Arial"/>
                <a:ea typeface="Calibri"/>
                <a:cs typeface="Times New Roman"/>
              </a:rPr>
              <a:t>: You use CSS media queries because they require less code and they help eliminate the need for recompiling code.</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The use of media query is part of HTML5 specifications. You should inform students that not all browsers support media queries. Some old versions of browsers, such as Internet Explorer 8 and prior versions of Internet Explorer, do not support media queries.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92D1354-7D3C-45D0-B37A-02439F5560E9}"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849546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Why would you choose device-specific display modes over CSS media queries?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Device-specific display modes ensure support to different layouts, based on browser capabilities. CSS media queries do not support some browsers.</a:t>
            </a:r>
          </a:p>
          <a:p>
            <a:pPr>
              <a:lnSpc>
                <a:spcPct val="115000"/>
              </a:lnSpc>
              <a:spcAft>
                <a:spcPts val="1000"/>
              </a:spcAft>
            </a:pPr>
            <a:r>
              <a:rPr lang="en-US" sz="1000" dirty="0">
                <a:solidFill>
                  <a:srgbClr val="000000"/>
                </a:solidFill>
                <a:latin typeface="Arial"/>
                <a:ea typeface="Calibri"/>
                <a:cs typeface="Times New Roman"/>
              </a:rPr>
              <a:t>ASP.NET MVC 4 includes a default display mode called mobile. You can use this mode to develop views that are specific to all mobile devices. You can use this mode by using the </a:t>
            </a:r>
            <a:r>
              <a:rPr lang="en-US" sz="1000" b="1" dirty="0" err="1">
                <a:latin typeface="Arial"/>
                <a:ea typeface="Calibri"/>
                <a:cs typeface="Times New Roman"/>
              </a:rPr>
              <a:t>mobile.cshtml</a:t>
            </a:r>
            <a:r>
              <a:rPr lang="en-US" sz="1000" dirty="0">
                <a:solidFill>
                  <a:srgbClr val="000000"/>
                </a:solidFill>
                <a:latin typeface="Arial"/>
                <a:ea typeface="Calibri"/>
                <a:cs typeface="Times New Roman"/>
              </a:rPr>
              <a:t> suffix.</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92D1354-7D3C-45D0-B37A-02439F5560E9}"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522049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92D1354-7D3C-45D0-B37A-02439F5560E9}"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214449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benefits of using Microsoft Ajax CDN?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Microsoft Ajax CDN helps to improve the performance of a web application by using servers that are geographically closer to users.</a:t>
            </a:r>
          </a:p>
        </p:txBody>
      </p:sp>
      <p:sp>
        <p:nvSpPr>
          <p:cNvPr id="4" name="Slide Number Placeholder 3"/>
          <p:cNvSpPr>
            <a:spLocks noGrp="1"/>
          </p:cNvSpPr>
          <p:nvPr>
            <p:ph type="sldNum" sz="quarter" idx="10"/>
          </p:nvPr>
        </p:nvSpPr>
        <p:spPr/>
        <p:txBody>
          <a:bodyPr/>
          <a:lstStyle/>
          <a:p>
            <a:fld id="{492D1354-7D3C-45D0-B37A-02439F5560E9}"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239567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dirty="0">
                <a:solidFill>
                  <a:srgbClr val="000000"/>
                </a:solidFill>
                <a:latin typeface="Arial"/>
                <a:ea typeface="Calibri"/>
                <a:cs typeface="Times New Roman"/>
              </a:rPr>
              <a:t>Exercise 1: Creating and Applying Layouts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Browse through the Photo Sharing web application without a layout applied.</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new layout and link the application to the view by using a _</a:t>
            </a:r>
            <a:r>
              <a:rPr lang="en-US" sz="1000" dirty="0" err="1" smtClean="0">
                <a:latin typeface="Arial"/>
                <a:ea typeface="Times New Roman"/>
                <a:cs typeface="Times New Roman"/>
              </a:rPr>
              <a:t>ViewStart.cshtml</a:t>
            </a:r>
            <a:r>
              <a:rPr lang="en-US" sz="1000" dirty="0" smtClean="0">
                <a:latin typeface="Arial"/>
                <a:ea typeface="Times New Roman"/>
                <a:cs typeface="Times New Roman"/>
              </a:rPr>
              <a:t> file.</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Modify the home index and photo display views to use the new layout.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Browse through the resulting web application.</a:t>
            </a:r>
          </a:p>
          <a:p>
            <a:pPr>
              <a:lnSpc>
                <a:spcPct val="115000"/>
              </a:lnSpc>
              <a:spcAft>
                <a:spcPts val="1000"/>
              </a:spcAft>
            </a:pPr>
            <a:r>
              <a:rPr lang="en-US" sz="1000" dirty="0" smtClean="0">
                <a:latin typeface="Arial"/>
                <a:ea typeface="Times New Roman"/>
                <a:cs typeface="Times New Roman"/>
              </a:rPr>
              <a:t>Exercise 2: Applying Styles to an MVC Web Application </a:t>
            </a:r>
          </a:p>
          <a:p>
            <a:pPr>
              <a:lnSpc>
                <a:spcPct val="115000"/>
              </a:lnSpc>
              <a:spcAft>
                <a:spcPts val="1000"/>
              </a:spcAft>
            </a:pPr>
            <a:r>
              <a:rPr lang="en-US" sz="1000" dirty="0" smtClean="0">
                <a:latin typeface="Arial"/>
                <a:ea typeface="Times New Roman"/>
                <a:cs typeface="Times New Roman"/>
              </a:rPr>
              <a:t>In this exercise, you will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Examine a mockup web application that shows the look-and-feel the web designers have created for the Photo Sharing application.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Import a style sheet, with the associated graphic files from the mockup application, to your web application, and then update the HTML element classes to apply those styles to the elements in views. </a:t>
            </a:r>
          </a:p>
          <a:p>
            <a:pPr marL="742950" marR="0" lvl="1" indent="-285750">
              <a:lnSpc>
                <a:spcPct val="115000"/>
              </a:lnSpc>
              <a:spcBef>
                <a:spcPts val="0"/>
              </a:spcBef>
              <a:spcAft>
                <a:spcPts val="995"/>
              </a:spcAft>
              <a:buFont typeface="Courier New"/>
              <a:buChar char="o"/>
            </a:pPr>
            <a:r>
              <a:rPr lang="en-US" sz="1000" dirty="0" smtClean="0">
                <a:solidFill>
                  <a:srgbClr val="000000"/>
                </a:solidFill>
                <a:latin typeface="Arial"/>
                <a:ea typeface="Calibri"/>
                <a:cs typeface="Times New Roman"/>
              </a:rPr>
              <a:t>Examine </a:t>
            </a:r>
            <a:r>
              <a:rPr lang="en-US" sz="1000" dirty="0">
                <a:solidFill>
                  <a:srgbClr val="000000"/>
                </a:solidFill>
                <a:latin typeface="Arial"/>
                <a:ea typeface="Calibri"/>
                <a:cs typeface="Times New Roman"/>
              </a:rPr>
              <a:t>the changes to the user interface after the styles have been applied</a:t>
            </a:r>
            <a:r>
              <a:rPr lang="en-US" sz="1000" dirty="0" smtClean="0">
                <a:solidFill>
                  <a:srgbClr val="000000"/>
                </a:solidFill>
                <a:latin typeface="Arial"/>
                <a:ea typeface="Calibri"/>
                <a:cs typeface="Times New Roman"/>
              </a:rPr>
              <a:t>.</a:t>
            </a:r>
          </a:p>
          <a:p>
            <a:pPr>
              <a:lnSpc>
                <a:spcPct val="115000"/>
              </a:lnSpc>
              <a:spcAft>
                <a:spcPts val="995"/>
              </a:spcAft>
            </a:pPr>
            <a:r>
              <a:rPr lang="en-US" sz="1000" dirty="0" smtClean="0">
                <a:solidFill>
                  <a:srgbClr val="000000"/>
                </a:solidFill>
                <a:latin typeface="Arial"/>
                <a:ea typeface="Calibri"/>
                <a:cs typeface="Times New Roman"/>
              </a:rPr>
              <a:t>Exercise </a:t>
            </a:r>
            <a:r>
              <a:rPr lang="en-US" sz="1000" dirty="0">
                <a:solidFill>
                  <a:srgbClr val="000000"/>
                </a:solidFill>
                <a:latin typeface="Arial"/>
                <a:ea typeface="Calibri"/>
                <a:cs typeface="Times New Roman"/>
              </a:rPr>
              <a:t>3: </a:t>
            </a:r>
            <a:r>
              <a:rPr lang="en-US" sz="1000" dirty="0">
                <a:latin typeface="Arial"/>
                <a:ea typeface="Calibri"/>
                <a:cs typeface="Times New Roman"/>
              </a:rPr>
              <a:t>Optional—Adapting </a:t>
            </a:r>
            <a:r>
              <a:rPr lang="en-US" sz="1000" dirty="0" err="1">
                <a:latin typeface="Arial"/>
                <a:ea typeface="Calibri"/>
                <a:cs typeface="Times New Roman"/>
              </a:rPr>
              <a:t>Webpages</a:t>
            </a:r>
            <a:r>
              <a:rPr lang="en-US" sz="1000" dirty="0">
                <a:latin typeface="Arial"/>
                <a:ea typeface="Calibri"/>
                <a:cs typeface="Times New Roman"/>
              </a:rPr>
              <a:t> for Mobile Browsers </a:t>
            </a:r>
          </a:p>
          <a:p>
            <a:pPr>
              <a:lnSpc>
                <a:spcPct val="115000"/>
              </a:lnSpc>
              <a:spcAft>
                <a:spcPts val="995"/>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new layout for mobile devices.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a media query to the web application style sheet to ensure that the photo index is displayed on small screens.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Test the settings applied to the application by using a small browser and changing the user agent string. </a:t>
            </a:r>
          </a:p>
          <a:p>
            <a:pPr>
              <a:lnSpc>
                <a:spcPct val="115000"/>
              </a:lnSpc>
              <a:spcAft>
                <a:spcPts val="1000"/>
              </a:spcAft>
            </a:pPr>
            <a:r>
              <a:rPr lang="en-US" sz="1000" dirty="0">
                <a:latin typeface="Arial"/>
                <a:ea typeface="Calibri"/>
                <a:cs typeface="Times New Roman"/>
              </a:rPr>
              <a:t>Complete this exercise if time permits.</a:t>
            </a:r>
          </a:p>
        </p:txBody>
      </p:sp>
      <p:sp>
        <p:nvSpPr>
          <p:cNvPr id="4" name="Slide Number Placeholder 3"/>
          <p:cNvSpPr>
            <a:spLocks noGrp="1"/>
          </p:cNvSpPr>
          <p:nvPr>
            <p:ph type="sldNum" sz="quarter" idx="10"/>
          </p:nvPr>
        </p:nvSpPr>
        <p:spPr/>
        <p:txBody>
          <a:bodyPr/>
          <a:lstStyle/>
          <a:p>
            <a:fld id="{492D1354-7D3C-45D0-B37A-02439F5560E9}"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852850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492D1354-7D3C-45D0-B37A-02439F5560E9}"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6868354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When you first browsed the web application in Exercise 1, why was the menu and the breadcrumb trail visible on the home page, but not on the All Photos page or any other page?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The menu and breadcrumb helpers were called in the </a:t>
            </a:r>
            <a:r>
              <a:rPr lang="en-US" sz="1000" b="1" dirty="0" smtClean="0">
                <a:latin typeface="Arial"/>
                <a:ea typeface="Times New Roman"/>
                <a:cs typeface="Times New Roman"/>
              </a:rPr>
              <a:t>Views/Home/</a:t>
            </a:r>
            <a:r>
              <a:rPr lang="en-US" sz="1000" b="1" dirty="0" err="1" smtClean="0">
                <a:latin typeface="Arial"/>
                <a:ea typeface="Times New Roman"/>
                <a:cs typeface="Times New Roman"/>
              </a:rPr>
              <a:t>Index.cshtml</a:t>
            </a:r>
            <a:r>
              <a:rPr lang="en-US" sz="1000" dirty="0" smtClean="0">
                <a:latin typeface="Arial"/>
                <a:ea typeface="Times New Roman"/>
                <a:cs typeface="Times New Roman"/>
              </a:rPr>
              <a:t> view, but not in the other views.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When you first viewed the site as a mobile browser in Exercise 3, what are the problems you came across with the display of the site heading and menu?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The site heading was wider than 480 pixels, so it was not visible without scrolling right. The menu items were fixed at a width of 200 pixels, so they were too wide for the page and displayed outside the top menu division. They also disturbed the flow of later elements.</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92D1354-7D3C-45D0-B37A-02439F5560E9}"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864413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you develop web applications, you need to create applications that work on different devices and browsers, such as </a:t>
            </a:r>
            <a:r>
              <a:rPr lang="en-US" sz="1000" dirty="0" err="1">
                <a:latin typeface="Arial"/>
                <a:ea typeface="Calibri"/>
                <a:cs typeface="Times New Roman"/>
              </a:rPr>
              <a:t>iPhone</a:t>
            </a:r>
            <a:r>
              <a:rPr lang="en-US" sz="1000" dirty="0">
                <a:latin typeface="Arial"/>
                <a:ea typeface="Calibri"/>
                <a:cs typeface="Times New Roman"/>
              </a:rPr>
              <a:t>, </a:t>
            </a:r>
            <a:r>
              <a:rPr lang="en-US" sz="1000" dirty="0" err="1">
                <a:latin typeface="Arial"/>
                <a:ea typeface="Calibri"/>
                <a:cs typeface="Times New Roman"/>
              </a:rPr>
              <a:t>iPad</a:t>
            </a:r>
            <a:r>
              <a:rPr lang="en-US" sz="1000" dirty="0">
                <a:latin typeface="Arial"/>
                <a:ea typeface="Calibri"/>
                <a:cs typeface="Times New Roman"/>
              </a:rPr>
              <a:t>, Windows Phone, Google Chrome, and Internet Explorer 10. In such cases, you can use the HTML5 elements and features in MVC 4, such as mobile-specific views, media queries, and </a:t>
            </a:r>
            <a:r>
              <a:rPr lang="en-US" sz="1000" dirty="0" err="1">
                <a:latin typeface="Arial"/>
                <a:ea typeface="Calibri"/>
                <a:cs typeface="Times New Roman"/>
              </a:rPr>
              <a:t>jQuery</a:t>
            </a:r>
            <a:r>
              <a:rPr lang="en-US" sz="1000" dirty="0">
                <a:latin typeface="Arial"/>
                <a:ea typeface="Calibri"/>
                <a:cs typeface="Times New Roman"/>
              </a:rPr>
              <a:t> Mobile library, to create applications that work well in various browsers and devices.</a:t>
            </a:r>
          </a:p>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Segoe UI"/>
              </a:rPr>
              <a:t>You are building an application, which needs to work in different mobile devices, Windows Phone, Windows, and Mac. You want to reduce the effort for maintaining the code which is required for different devices and you want to ensure that it would work with new browsers. What should you do?</a:t>
            </a:r>
            <a:endParaRPr lang="en-US" sz="1000" dirty="0" smtClean="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could use HTML style with media query to create a single style.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92D1354-7D3C-45D0-B37A-02439F5560E9}"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084853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92D1354-7D3C-45D0-B37A-02439F5560E9}"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912706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are some common scenarios when you would use layouts? </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When you have multiple pages in your web application and you want to apply a consistent style to the pages, you can use layouts. You can use layouts to apply company logos and menus to multiple pages.</a:t>
            </a:r>
          </a:p>
        </p:txBody>
      </p:sp>
      <p:sp>
        <p:nvSpPr>
          <p:cNvPr id="4" name="Slide Number Placeholder 3"/>
          <p:cNvSpPr>
            <a:spLocks noGrp="1"/>
          </p:cNvSpPr>
          <p:nvPr>
            <p:ph type="sldNum" sz="quarter" idx="10"/>
          </p:nvPr>
        </p:nvSpPr>
        <p:spPr/>
        <p:txBody>
          <a:bodyPr/>
          <a:lstStyle/>
          <a:p>
            <a:fld id="{492D1354-7D3C-45D0-B37A-02439F5560E9}"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398998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Why do you have multiple sections in a layout?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Multiple sections help separate the code or logic in a layout. They also allow re-use of code in a layout. </a:t>
            </a:r>
          </a:p>
          <a:p>
            <a:pPr>
              <a:lnSpc>
                <a:spcPct val="115000"/>
              </a:lnSpc>
              <a:spcAft>
                <a:spcPts val="1000"/>
              </a:spcAft>
            </a:pPr>
            <a:r>
              <a:rPr lang="en-US" sz="1000" dirty="0">
                <a:latin typeface="Arial"/>
                <a:ea typeface="Calibri"/>
                <a:cs typeface="Times New Roman"/>
              </a:rPr>
              <a:t>You can describe the functionality of the </a:t>
            </a:r>
            <a:r>
              <a:rPr lang="en-US" sz="1000" b="1" dirty="0" err="1">
                <a:latin typeface="Arial"/>
                <a:ea typeface="Calibri"/>
                <a:cs typeface="Times New Roman"/>
              </a:rPr>
              <a:t>RenderBody</a:t>
            </a:r>
            <a:r>
              <a:rPr lang="en-US" sz="1000" dirty="0">
                <a:latin typeface="Arial"/>
                <a:ea typeface="Calibri"/>
                <a:cs typeface="Times New Roman"/>
              </a:rPr>
              <a:t> and </a:t>
            </a:r>
            <a:r>
              <a:rPr lang="en-US" sz="1000" b="1" dirty="0" err="1">
                <a:latin typeface="Arial"/>
                <a:ea typeface="Calibri"/>
                <a:cs typeface="Times New Roman"/>
              </a:rPr>
              <a:t>RenderSection</a:t>
            </a:r>
            <a:r>
              <a:rPr lang="en-US" sz="1000" dirty="0">
                <a:latin typeface="Arial"/>
                <a:ea typeface="Calibri"/>
                <a:cs typeface="Times New Roman"/>
              </a:rPr>
              <a:t> functions and explain their importance in the layout. You can also describe the benefits of using the </a:t>
            </a:r>
            <a:r>
              <a:rPr lang="en-US" sz="1000" b="1" dirty="0" err="1">
                <a:latin typeface="Arial"/>
                <a:ea typeface="Calibri"/>
                <a:cs typeface="Times New Roman"/>
              </a:rPr>
              <a:t>ViewBag</a:t>
            </a:r>
            <a:r>
              <a:rPr lang="en-US" sz="1000" dirty="0">
                <a:latin typeface="Arial"/>
                <a:ea typeface="Calibri"/>
                <a:cs typeface="Times New Roman"/>
              </a:rPr>
              <a:t> object, and describe how to use this object to pass information between layout and view files.</a:t>
            </a:r>
          </a:p>
        </p:txBody>
      </p:sp>
      <p:sp>
        <p:nvSpPr>
          <p:cNvPr id="4" name="Slide Number Placeholder 3"/>
          <p:cNvSpPr>
            <a:spLocks noGrp="1"/>
          </p:cNvSpPr>
          <p:nvPr>
            <p:ph type="sldNum" sz="quarter" idx="10"/>
          </p:nvPr>
        </p:nvSpPr>
        <p:spPr/>
        <p:txBody>
          <a:bodyPr/>
          <a:lstStyle/>
          <a:p>
            <a:fld id="{492D1354-7D3C-45D0-B37A-02439F5560E9}"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756344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When should you use the </a:t>
            </a:r>
            <a:r>
              <a:rPr lang="en-US" sz="1000" b="1" dirty="0">
                <a:latin typeface="Arial"/>
                <a:ea typeface="Calibri"/>
                <a:cs typeface="Times New Roman"/>
              </a:rPr>
              <a:t>_</a:t>
            </a:r>
            <a:r>
              <a:rPr lang="en-US" sz="1000" b="1" dirty="0" err="1">
                <a:latin typeface="Arial"/>
                <a:ea typeface="Calibri"/>
                <a:cs typeface="Times New Roman"/>
              </a:rPr>
              <a:t>Viewstart</a:t>
            </a:r>
            <a:r>
              <a:rPr lang="en-US" sz="1000" dirty="0">
                <a:latin typeface="Arial"/>
                <a:ea typeface="Calibri"/>
                <a:cs typeface="Times New Roman"/>
              </a:rPr>
              <a:t> file?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can use the </a:t>
            </a:r>
            <a:r>
              <a:rPr lang="en-US" sz="1000" b="1" dirty="0">
                <a:latin typeface="Arial"/>
                <a:ea typeface="Calibri"/>
                <a:cs typeface="Times New Roman"/>
              </a:rPr>
              <a:t>_</a:t>
            </a:r>
            <a:r>
              <a:rPr lang="en-US" sz="1000" b="1" dirty="0" err="1">
                <a:latin typeface="Arial"/>
                <a:ea typeface="Calibri"/>
                <a:cs typeface="Times New Roman"/>
              </a:rPr>
              <a:t>Viewstart</a:t>
            </a:r>
            <a:r>
              <a:rPr lang="en-US" sz="1000" dirty="0">
                <a:latin typeface="Arial"/>
                <a:ea typeface="Calibri"/>
                <a:cs typeface="Times New Roman"/>
              </a:rPr>
              <a:t> file only when all views in the section or application share the same layout.</a:t>
            </a:r>
          </a:p>
          <a:p>
            <a:pPr>
              <a:lnSpc>
                <a:spcPct val="115000"/>
              </a:lnSpc>
              <a:spcAft>
                <a:spcPts val="1000"/>
              </a:spcAft>
            </a:pPr>
            <a:r>
              <a:rPr lang="en-US" sz="1000" dirty="0">
                <a:latin typeface="Arial"/>
                <a:ea typeface="Calibri"/>
                <a:cs typeface="Times New Roman"/>
              </a:rPr>
              <a:t>If you need a different layout to suit other devices, such as mobile devices, you can use other ASP.NET </a:t>
            </a:r>
            <a:r>
              <a:rPr lang="en-US" sz="1000" dirty="0" err="1">
                <a:latin typeface="Arial"/>
                <a:ea typeface="Calibri"/>
                <a:cs typeface="Times New Roman"/>
              </a:rPr>
              <a:t>MVC</a:t>
            </a:r>
            <a:r>
              <a:rPr lang="en-US" sz="1000" dirty="0">
                <a:latin typeface="Arial"/>
                <a:ea typeface="Calibri"/>
                <a:cs typeface="Times New Roman"/>
              </a:rPr>
              <a:t> 4 features such as mobile-specific views. These mobile specific views help to create layouts that suit mobile devices. Mobile specific views are described in the lesson, “Creating an Adaptive User Interface”</a:t>
            </a:r>
            <a:r>
              <a:rPr lang="en-GB" sz="1000" dirty="0">
                <a:latin typeface="Arial"/>
                <a:ea typeface="Calibri"/>
                <a:cs typeface="Times New Roman"/>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92D1354-7D3C-45D0-B37A-02439F5560E9}"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246408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92D1354-7D3C-45D0-B37A-02439F5560E9}"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718291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are the key benefits of using Expression Blend for HTML to edit </a:t>
            </a:r>
            <a:r>
              <a:rPr lang="en-US" sz="1000" dirty="0" err="1">
                <a:latin typeface="Arial"/>
                <a:ea typeface="Calibri"/>
                <a:cs typeface="Times New Roman"/>
              </a:rPr>
              <a:t>CSS</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Usually, graphic designers use Expression Blend for HTML, while programmers use Visual Studio, to create and edit </a:t>
            </a:r>
            <a:r>
              <a:rPr lang="en-US" sz="1000" dirty="0" err="1">
                <a:latin typeface="Arial"/>
                <a:ea typeface="Calibri"/>
                <a:cs typeface="Times New Roman"/>
              </a:rPr>
              <a:t>CSS</a:t>
            </a:r>
            <a:r>
              <a:rPr lang="en-US" sz="1000" dirty="0">
                <a:latin typeface="Arial"/>
                <a:ea typeface="Calibri"/>
                <a:cs typeface="Times New Roman"/>
              </a:rPr>
              <a:t>. Expression Blend for HTML includes an interactive mode that enables developers to visualize the result of the design, HTML, </a:t>
            </a:r>
            <a:r>
              <a:rPr lang="en-US" sz="1000" dirty="0" err="1">
                <a:latin typeface="Arial"/>
                <a:ea typeface="Calibri"/>
                <a:cs typeface="Times New Roman"/>
              </a:rPr>
              <a:t>CSS</a:t>
            </a:r>
            <a:r>
              <a:rPr lang="en-US" sz="1000" dirty="0">
                <a:latin typeface="Arial"/>
                <a:ea typeface="Calibri"/>
                <a:cs typeface="Times New Roman"/>
              </a:rPr>
              <a:t>, and JavaScript, by displaying results on the screen while they edit the code. It also includes </a:t>
            </a:r>
            <a:r>
              <a:rPr lang="en-US" sz="1000" dirty="0" err="1">
                <a:latin typeface="Arial"/>
                <a:ea typeface="Calibri"/>
                <a:cs typeface="Times New Roman"/>
              </a:rPr>
              <a:t>CSS</a:t>
            </a:r>
            <a:r>
              <a:rPr lang="en-US" sz="1000" dirty="0">
                <a:latin typeface="Arial"/>
                <a:ea typeface="Calibri"/>
                <a:cs typeface="Times New Roman"/>
              </a:rPr>
              <a:t> tools that enable you to generate and edit </a:t>
            </a:r>
            <a:r>
              <a:rPr lang="en-US" sz="1000" dirty="0" err="1">
                <a:latin typeface="Arial"/>
                <a:ea typeface="Calibri"/>
                <a:cs typeface="Times New Roman"/>
              </a:rPr>
              <a:t>CSS</a:t>
            </a:r>
            <a:r>
              <a:rPr lang="en-US" sz="1000" dirty="0">
                <a:latin typeface="Arial"/>
                <a:ea typeface="Calibri"/>
                <a:cs typeface="Times New Roman"/>
              </a:rPr>
              <a:t> styles on the graphical user interface.</a:t>
            </a:r>
          </a:p>
          <a:p>
            <a:pPr>
              <a:lnSpc>
                <a:spcPct val="115000"/>
              </a:lnSpc>
              <a:spcAft>
                <a:spcPts val="1000"/>
              </a:spcAft>
            </a:pPr>
            <a:r>
              <a:rPr lang="en-US" sz="1000" dirty="0">
                <a:latin typeface="Arial"/>
                <a:ea typeface="Calibri"/>
                <a:cs typeface="Times New Roman"/>
              </a:rPr>
              <a:t>You can inform students that designers prefer Expression Blend for HTML, because it helps separate graphic design and coding.</a:t>
            </a:r>
          </a:p>
        </p:txBody>
      </p:sp>
      <p:sp>
        <p:nvSpPr>
          <p:cNvPr id="4" name="Slide Number Placeholder 3"/>
          <p:cNvSpPr>
            <a:spLocks noGrp="1"/>
          </p:cNvSpPr>
          <p:nvPr>
            <p:ph type="sldNum" sz="quarter" idx="10"/>
          </p:nvPr>
        </p:nvSpPr>
        <p:spPr/>
        <p:txBody>
          <a:bodyPr/>
          <a:lstStyle/>
          <a:p>
            <a:fld id="{492D1354-7D3C-45D0-B37A-02439F5560E9}"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079273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are some common scenarios when you would use the class selector? What are some common scenarios when you would use the id selector?</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If you want to apply a style to all the elements of the same type on a page, you can use the class selector. You can use the id selector for specific HTML elements. </a:t>
            </a:r>
          </a:p>
          <a:p>
            <a:pPr>
              <a:lnSpc>
                <a:spcPct val="115000"/>
              </a:lnSpc>
              <a:spcAft>
                <a:spcPts val="1000"/>
              </a:spcAft>
            </a:pPr>
            <a:r>
              <a:rPr lang="en-US" sz="1000" dirty="0">
                <a:latin typeface="Arial"/>
                <a:ea typeface="Calibri"/>
                <a:cs typeface="Times New Roman"/>
              </a:rPr>
              <a:t>You can use the </a:t>
            </a:r>
            <a:r>
              <a:rPr lang="en-US" sz="1000" b="1" dirty="0">
                <a:latin typeface="Arial"/>
                <a:ea typeface="Calibri"/>
                <a:cs typeface="Times New Roman"/>
              </a:rPr>
              <a:t>&lt;link&gt;</a:t>
            </a:r>
            <a:r>
              <a:rPr lang="en-US" sz="1000" dirty="0">
                <a:latin typeface="Arial"/>
                <a:ea typeface="Calibri"/>
                <a:cs typeface="Times New Roman"/>
              </a:rPr>
              <a:t> element to link a view or layout template to a </a:t>
            </a:r>
            <a:r>
              <a:rPr lang="en-US" sz="1000" dirty="0" err="1">
                <a:latin typeface="Arial"/>
                <a:ea typeface="Calibri"/>
                <a:cs typeface="Times New Roman"/>
              </a:rPr>
              <a:t>CSS</a:t>
            </a:r>
            <a:r>
              <a:rPr lang="en-US" sz="1000" dirty="0">
                <a:latin typeface="Arial"/>
                <a:ea typeface="Calibri"/>
                <a:cs typeface="Times New Roman"/>
              </a:rPr>
              <a:t> file. You can use </a:t>
            </a:r>
            <a:r>
              <a:rPr lang="en-US" sz="1000" b="1" dirty="0">
                <a:latin typeface="Arial"/>
                <a:ea typeface="Calibri"/>
                <a:cs typeface="Times New Roman"/>
              </a:rPr>
              <a:t>~/</a:t>
            </a:r>
            <a:r>
              <a:rPr lang="en-US" sz="1000" dirty="0">
                <a:latin typeface="Arial"/>
                <a:ea typeface="Calibri"/>
                <a:cs typeface="Times New Roman"/>
              </a:rPr>
              <a:t> in the path to represent the root of the application. You can describe to students how external </a:t>
            </a:r>
            <a:r>
              <a:rPr lang="en-US" sz="1000" dirty="0" err="1">
                <a:latin typeface="Arial"/>
                <a:ea typeface="Calibri"/>
                <a:cs typeface="Times New Roman"/>
              </a:rPr>
              <a:t>CSS</a:t>
            </a:r>
            <a:r>
              <a:rPr lang="en-US" sz="1000" dirty="0">
                <a:latin typeface="Arial"/>
                <a:ea typeface="Calibri"/>
                <a:cs typeface="Times New Roman"/>
              </a:rPr>
              <a:t> files help to apply consistent style across views.</a:t>
            </a:r>
          </a:p>
        </p:txBody>
      </p:sp>
      <p:sp>
        <p:nvSpPr>
          <p:cNvPr id="4" name="Slide Number Placeholder 3"/>
          <p:cNvSpPr>
            <a:spLocks noGrp="1"/>
          </p:cNvSpPr>
          <p:nvPr>
            <p:ph type="sldNum" sz="quarter" idx="10"/>
          </p:nvPr>
        </p:nvSpPr>
        <p:spPr/>
        <p:txBody>
          <a:bodyPr/>
          <a:lstStyle/>
          <a:p>
            <a:fld id="{492D1354-7D3C-45D0-B37A-02439F5560E9}"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171792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13" name="Billede 6" descr="itucation.logo.jpg"/>
          <p:cNvPicPr>
            <a:picLocks noChangeAspect="1"/>
          </p:cNvPicPr>
          <p:nvPr userDrawn="1"/>
        </p:nvPicPr>
        <p:blipFill>
          <a:blip r:embed="rId3" cstate="print"/>
          <a:stretch>
            <a:fillRect/>
          </a:stretch>
        </p:blipFill>
        <p:spPr>
          <a:xfrm>
            <a:off x="7162800" y="6161747"/>
            <a:ext cx="1981200" cy="478105"/>
          </a:xfrm>
          <a:prstGeom prst="rect">
            <a:avLst/>
          </a:prstGeom>
        </p:spPr>
      </p:pic>
    </p:spTree>
    <p:extLst>
      <p:ext uri="{BB962C8B-B14F-4D97-AF65-F5344CB8AC3E}">
        <p14:creationId xmlns:p14="http://schemas.microsoft.com/office/powerpoint/2010/main" val="1350134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55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3025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0426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7024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5892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9434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5468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470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1270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86041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467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6"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222833507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Module08</a:t>
            </a:r>
            <a:endParaRPr lang="en-US" sz="2600"/>
          </a:p>
        </p:txBody>
      </p:sp>
      <p:sp>
        <p:nvSpPr>
          <p:cNvPr id="3" name="Subtitle 2"/>
          <p:cNvSpPr>
            <a:spLocks noGrp="1"/>
          </p:cNvSpPr>
          <p:nvPr>
            <p:ph type="subTitle" sz="quarter" idx="1"/>
          </p:nvPr>
        </p:nvSpPr>
        <p:spPr/>
        <p:txBody>
          <a:bodyPr/>
          <a:lstStyle/>
          <a:p>
            <a:r>
              <a:rPr lang="en-US" dirty="0" smtClean="0"/>
              <a:t>Applying Styles to ASP.NET </a:t>
            </a:r>
            <a:r>
              <a:rPr lang="en-US" dirty="0" smtClean="0"/>
              <a:t>MVC </a:t>
            </a:r>
            <a:r>
              <a:rPr lang="en-US" dirty="0" smtClean="0"/>
              <a:t>Web Applications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a48ad55-bf82-452a-9a4a-5e5eef57f4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Apply a Consistent Look and Feel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sz="2800" dirty="0" smtClean="0"/>
              <a:t>In this demonstration, you will see how to:</a:t>
            </a:r>
          </a:p>
          <a:p>
            <a:pPr marL="746125" lvl="1" indent="-457200">
              <a:buFont typeface="+mj-lt"/>
              <a:buAutoNum type="arabicPeriod"/>
            </a:pPr>
            <a:r>
              <a:rPr lang="en-US" sz="2800" dirty="0" smtClean="0"/>
              <a:t>Create a new template view</a:t>
            </a:r>
          </a:p>
          <a:p>
            <a:pPr marL="746125" lvl="1" indent="-457200">
              <a:buFont typeface="+mj-lt"/>
              <a:buAutoNum type="arabicPeriod"/>
            </a:pPr>
            <a:r>
              <a:rPr lang="en-US" sz="2800" dirty="0" smtClean="0"/>
              <a:t>Apply  the template view to an MVC view file</a:t>
            </a:r>
          </a:p>
          <a:p>
            <a:pPr marL="746125" lvl="1" indent="-457200">
              <a:buFont typeface="+mj-lt"/>
              <a:buAutoNum type="arabicPeriod"/>
            </a:pPr>
            <a:r>
              <a:rPr lang="en-US" sz="2800" dirty="0" smtClean="0"/>
              <a:t>Apply a style sheet to the template view</a:t>
            </a:r>
          </a:p>
          <a:p>
            <a:pPr marL="746125" lvl="1" indent="-457200">
              <a:buFont typeface="+mj-lt"/>
              <a:buAutoNum type="arabicPeriod"/>
            </a:pPr>
            <a:r>
              <a:rPr lang="en-US" sz="2800" dirty="0" smtClean="0"/>
              <a:t>Set the default template view for the MVC web application</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Creating an Adaptive User Interface</a:t>
            </a:r>
            <a:endParaRPr lang="en-US"/>
          </a:p>
        </p:txBody>
      </p:sp>
      <p:sp>
        <p:nvSpPr>
          <p:cNvPr id="3" name="Text Placeholder 2"/>
          <p:cNvSpPr>
            <a:spLocks noGrp="1"/>
          </p:cNvSpPr>
          <p:nvPr>
            <p:ph type="body" idx="1"/>
          </p:nvPr>
        </p:nvSpPr>
        <p:spPr/>
        <p:txBody>
          <a:bodyPr/>
          <a:lstStyle/>
          <a:p>
            <a:r>
              <a:rPr lang="en-US" dirty="0" smtClean="0"/>
              <a:t>The HTML5 Viewport Attribute
CSS Media Queries
MVC 4 Templates and Mobile-Specific Views
</a:t>
            </a:r>
            <a:r>
              <a:rPr lang="en-US" dirty="0" err="1" smtClean="0"/>
              <a:t>jQuery</a:t>
            </a:r>
            <a:r>
              <a:rPr lang="en-US" dirty="0" smtClean="0"/>
              <a:t> Mobile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HTML5 Viewport Attribute</a:t>
            </a:r>
            <a:endParaRPr lang="en-US"/>
          </a:p>
        </p:txBody>
      </p:sp>
      <p:sp>
        <p:nvSpPr>
          <p:cNvPr id="4" name="Content Placeholder 2"/>
          <p:cNvSpPr>
            <a:spLocks noGrp="1"/>
          </p:cNvSpPr>
          <p:nvPr/>
        </p:nvSpPr>
        <p:spPr bwMode="auto">
          <a:xfrm>
            <a:off x="458788" y="1021215"/>
            <a:ext cx="8119156" cy="3474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800" b="0" dirty="0" smtClean="0">
                <a:latin typeface="Segoe UI" pitchFamily="34" charset="0"/>
                <a:ea typeface="Segoe UI" pitchFamily="34" charset="0"/>
                <a:cs typeface="Segoe UI" pitchFamily="34" charset="0"/>
              </a:rPr>
              <a:t>The viewport attribute:</a:t>
            </a:r>
          </a:p>
          <a:p>
            <a:pPr marL="171450" indent="-171450">
              <a:buClr>
                <a:schemeClr val="accent2">
                  <a:lumMod val="50000"/>
                </a:schemeClr>
              </a:buClr>
              <a:buFont typeface="Arial" pitchFamily="34" charset="0"/>
              <a:buChar char="•"/>
            </a:pPr>
            <a:r>
              <a:rPr lang="en-US" sz="2800" b="0" dirty="0" smtClean="0">
                <a:latin typeface="Segoe UI" pitchFamily="34" charset="0"/>
                <a:ea typeface="Segoe UI" pitchFamily="34" charset="0"/>
                <a:cs typeface="Segoe UI" pitchFamily="34" charset="0"/>
              </a:rPr>
              <a:t>Helps render webpages in a virtual window, in mobile devices</a:t>
            </a:r>
          </a:p>
          <a:p>
            <a:pPr marL="171450" indent="-171450">
              <a:buClr>
                <a:schemeClr val="accent2">
                  <a:lumMod val="50000"/>
                </a:schemeClr>
              </a:buClr>
              <a:buFont typeface="Arial" pitchFamily="34" charset="0"/>
              <a:buChar char="•"/>
            </a:pPr>
            <a:r>
              <a:rPr lang="en-US" sz="2800" b="0" dirty="0" smtClean="0">
                <a:latin typeface="Segoe UI" pitchFamily="34" charset="0"/>
                <a:ea typeface="Segoe UI" pitchFamily="34" charset="0"/>
                <a:cs typeface="Segoe UI" pitchFamily="34" charset="0"/>
              </a:rPr>
              <a:t>Helps eliminate the need to reduce the size of the layout of each webpage</a:t>
            </a:r>
          </a:p>
          <a:p>
            <a:pPr marL="171450" indent="-171450">
              <a:buClr>
                <a:schemeClr val="accent2">
                  <a:lumMod val="50000"/>
                </a:schemeClr>
              </a:buClr>
              <a:buFont typeface="Arial" pitchFamily="34" charset="0"/>
              <a:buChar char="•"/>
            </a:pPr>
            <a:r>
              <a:rPr lang="en-US" sz="2800" b="0" dirty="0" smtClean="0">
                <a:latin typeface="Segoe UI" pitchFamily="34" charset="0"/>
                <a:ea typeface="Segoe UI" pitchFamily="34" charset="0"/>
                <a:cs typeface="Segoe UI" pitchFamily="34" charset="0"/>
              </a:rPr>
              <a:t>Supports properties that help to specify the width, height, and scalability of the virtual window</a:t>
            </a:r>
          </a:p>
          <a:p>
            <a:endParaRPr lang="en-US" sz="2800" b="0" dirty="0">
              <a:latin typeface="Segoe UI" pitchFamily="34" charset="0"/>
              <a:ea typeface="Segoe UI" pitchFamily="34" charset="0"/>
              <a:cs typeface="Segoe UI" pitchFamily="34" charset="0"/>
            </a:endParaRPr>
          </a:p>
        </p:txBody>
      </p:sp>
      <p:sp>
        <p:nvSpPr>
          <p:cNvPr id="5" name="Rectangle 4"/>
          <p:cNvSpPr/>
          <p:nvPr/>
        </p:nvSpPr>
        <p:spPr>
          <a:xfrm>
            <a:off x="762000" y="4787977"/>
            <a:ext cx="7696200" cy="64633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&lt;meta name="viewport" content="width=device-width, </a:t>
            </a:r>
            <a:endParaRPr lang="en-US" b="0" dirty="0" smtClean="0">
              <a:latin typeface="Lucida Sans Unicode" pitchFamily="34" charset="0"/>
              <a:ea typeface="Times New Roman" panose="02020603050405020304" pitchFamily="18" charset="0"/>
              <a:cs typeface="Lucida Sans Unicode" pitchFamily="34" charset="0"/>
            </a:endParaRPr>
          </a:p>
          <a:p>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initial-scale=1</a:t>
            </a:r>
            <a:r>
              <a:rPr lang="en-US" b="0" dirty="0">
                <a:latin typeface="Lucida Sans Unicode" pitchFamily="34" charset="0"/>
                <a:ea typeface="Times New Roman" panose="02020603050405020304" pitchFamily="18" charset="0"/>
                <a:cs typeface="Lucida Sans Unicode" pitchFamily="34" charset="0"/>
              </a:rPr>
              <a:t>, maximum-scale=1"&gt;</a:t>
            </a:r>
            <a:endParaRPr lang="en-GB" b="0" dirty="0">
              <a:latin typeface="Lucida Sans Unicode" pitchFamily="34" charset="0"/>
              <a:cs typeface="Lucida Sans Unicode"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CSS Media Queries</a:t>
            </a:r>
            <a:endParaRPr lang="en-US"/>
          </a:p>
        </p:txBody>
      </p:sp>
      <p:sp>
        <p:nvSpPr>
          <p:cNvPr id="4" name="Content Placeholder 2"/>
          <p:cNvSpPr>
            <a:spLocks noGrp="1"/>
          </p:cNvSpPr>
          <p:nvPr/>
        </p:nvSpPr>
        <p:spPr bwMode="auto">
          <a:xfrm>
            <a:off x="458788" y="1021215"/>
            <a:ext cx="8119156" cy="3855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600" b="0" dirty="0" smtClean="0"/>
              <a:t>Characteristics of media queries:</a:t>
            </a:r>
          </a:p>
          <a:p>
            <a:pPr marL="114300" indent="-114300">
              <a:buClr>
                <a:schemeClr val="accent2">
                  <a:lumMod val="50000"/>
                </a:schemeClr>
              </a:buClr>
              <a:buFont typeface="Arial" pitchFamily="34" charset="0"/>
              <a:buChar char="•"/>
            </a:pPr>
            <a:r>
              <a:rPr lang="en-US" sz="2600" b="0" dirty="0" smtClean="0"/>
              <a:t>Media queries are  special selectors that begin with @media</a:t>
            </a:r>
          </a:p>
          <a:p>
            <a:pPr marL="114300" indent="-114300">
              <a:buClr>
                <a:schemeClr val="accent2">
                  <a:lumMod val="50000"/>
                </a:schemeClr>
              </a:buClr>
              <a:buFont typeface="Arial" pitchFamily="34" charset="0"/>
              <a:buChar char="•"/>
            </a:pPr>
            <a:r>
              <a:rPr lang="en-US" sz="2600" b="0" dirty="0" smtClean="0"/>
              <a:t>You can also apply media queries in &lt;link&gt; elements</a:t>
            </a:r>
          </a:p>
          <a:p>
            <a:pPr marL="114300" indent="-114300">
              <a:buClr>
                <a:schemeClr val="accent2">
                  <a:lumMod val="50000"/>
                </a:schemeClr>
              </a:buClr>
              <a:buFont typeface="Arial" pitchFamily="34" charset="0"/>
              <a:buChar char="•"/>
            </a:pPr>
            <a:r>
              <a:rPr lang="en-US" sz="2600" b="0" dirty="0" smtClean="0"/>
              <a:t>Media queries support properties that allow you to specify the size details of the targeted display area</a:t>
            </a:r>
          </a:p>
          <a:p>
            <a:pPr marL="0" indent="0">
              <a:buNone/>
            </a:pPr>
            <a:endParaRPr lang="en-US" sz="2600" b="0" dirty="0"/>
          </a:p>
        </p:txBody>
      </p:sp>
      <p:sp>
        <p:nvSpPr>
          <p:cNvPr id="5" name="Rectangle 4"/>
          <p:cNvSpPr/>
          <p:nvPr/>
        </p:nvSpPr>
        <p:spPr>
          <a:xfrm>
            <a:off x="711207" y="4223873"/>
            <a:ext cx="7374467" cy="164352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@media only screen and (max-width: 500px)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header{</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float: none;</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MVC 4 Templates and Mobile-Specific Views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Default Display Mode:</a:t>
            </a:r>
          </a:p>
          <a:p>
            <a:pPr lvl="1"/>
            <a:r>
              <a:rPr lang="en-US" dirty="0" smtClean="0"/>
              <a:t> You can name the view files by using the following syntax:</a:t>
            </a:r>
          </a:p>
          <a:p>
            <a:pPr>
              <a:buNone/>
            </a:pPr>
            <a:r>
              <a:rPr lang="en-US" sz="1800" dirty="0" smtClean="0">
                <a:latin typeface="Lucida Sans Unicode" pitchFamily="34" charset="0"/>
                <a:cs typeface="Lucida Sans Unicode" pitchFamily="34" charset="0"/>
              </a:rPr>
              <a:t>		[view].</a:t>
            </a:r>
            <a:r>
              <a:rPr lang="en-US" sz="1800" dirty="0" err="1" smtClean="0">
                <a:latin typeface="Lucida Sans Unicode" pitchFamily="34" charset="0"/>
                <a:cs typeface="Lucida Sans Unicode" pitchFamily="34" charset="0"/>
              </a:rPr>
              <a:t>mobile.cshtml</a:t>
            </a:r>
            <a:endParaRPr lang="en-US" sz="1800" dirty="0" smtClean="0">
              <a:latin typeface="Lucida Sans Unicode" pitchFamily="34" charset="0"/>
              <a:cs typeface="Lucida Sans Unicode" pitchFamily="34" charset="0"/>
            </a:endParaRPr>
          </a:p>
          <a:p>
            <a:pPr>
              <a:buNone/>
            </a:pPr>
            <a:endParaRPr lang="en-US" dirty="0" smtClean="0"/>
          </a:p>
          <a:p>
            <a:pPr>
              <a:buNone/>
            </a:pPr>
            <a:r>
              <a:rPr lang="en-US" dirty="0" smtClean="0"/>
              <a:t>Custom Display Mode:</a:t>
            </a:r>
          </a:p>
          <a:p>
            <a:pPr lvl="1"/>
            <a:r>
              <a:rPr lang="en-US" dirty="0" smtClean="0"/>
              <a:t>You can name the view files by using the following syntax:</a:t>
            </a:r>
          </a:p>
          <a:p>
            <a:pPr>
              <a:buNone/>
            </a:pPr>
            <a:r>
              <a:rPr lang="en-US" sz="1800" dirty="0" smtClean="0">
                <a:latin typeface="Lucida Sans Unicode" pitchFamily="34" charset="0"/>
                <a:cs typeface="Lucida Sans Unicode" pitchFamily="34" charset="0"/>
              </a:rPr>
              <a:t>		[view].[mode name].</a:t>
            </a:r>
            <a:r>
              <a:rPr lang="en-US" sz="1800" dirty="0" err="1" smtClean="0">
                <a:latin typeface="Lucida Sans Unicode" pitchFamily="34" charset="0"/>
                <a:cs typeface="Lucida Sans Unicode" pitchFamily="34" charset="0"/>
              </a:rPr>
              <a:t>cshtml</a:t>
            </a:r>
            <a:endParaRPr lang="en-US" sz="1800" dirty="0" smtClean="0">
              <a:latin typeface="Lucida Sans Unicode" pitchFamily="34" charset="0"/>
              <a:cs typeface="Lucida Sans Unicode" pitchFamily="34" charset="0"/>
            </a:endParaRPr>
          </a:p>
          <a:p>
            <a:pPr>
              <a:buNone/>
            </a:pP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Using Layouts
Applying CSS Styles to an MVC Application
Creating an Adaptive User Interface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eabfc2e-de0a-4784-8fa0-6a6f6f7440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jQuery Mobile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err="1" smtClean="0"/>
              <a:t>jQuery</a:t>
            </a:r>
            <a:r>
              <a:rPr lang="en-US" dirty="0" smtClean="0"/>
              <a:t> Mobile library:</a:t>
            </a:r>
          </a:p>
          <a:p>
            <a:pPr>
              <a:buNone/>
            </a:pPr>
            <a:endParaRPr lang="en-US" dirty="0" smtClean="0"/>
          </a:p>
          <a:p>
            <a:r>
              <a:rPr lang="en-US" dirty="0" smtClean="0"/>
              <a:t> Includes a set of JavaScript and </a:t>
            </a:r>
            <a:r>
              <a:rPr lang="en-US" dirty="0" err="1" smtClean="0"/>
              <a:t>CSS</a:t>
            </a:r>
            <a:r>
              <a:rPr lang="en-US" dirty="0" smtClean="0"/>
              <a:t> files</a:t>
            </a:r>
          </a:p>
          <a:p>
            <a:endParaRPr lang="en-US" dirty="0" smtClean="0"/>
          </a:p>
          <a:p>
            <a:r>
              <a:rPr lang="en-US" dirty="0" smtClean="0"/>
              <a:t>Enables you to create mobile-specific views with minimum changes to HTML elements</a:t>
            </a:r>
          </a:p>
          <a:p>
            <a:endParaRPr lang="en-US" dirty="0" smtClean="0"/>
          </a:p>
          <a:p>
            <a:r>
              <a:rPr lang="en-US" dirty="0" smtClean="0"/>
              <a:t>Helps use CDN to bring servers closer to the users</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Applying Styles to MVC 4 Web Applications</a:t>
            </a:r>
            <a:endParaRPr lang="en-US"/>
          </a:p>
        </p:txBody>
      </p:sp>
      <p:sp>
        <p:nvSpPr>
          <p:cNvPr id="3" name="Text Placeholder 2"/>
          <p:cNvSpPr>
            <a:spLocks noGrp="1"/>
          </p:cNvSpPr>
          <p:nvPr>
            <p:ph type="body" idx="1"/>
          </p:nvPr>
        </p:nvSpPr>
        <p:spPr/>
        <p:txBody>
          <a:bodyPr/>
          <a:lstStyle/>
          <a:p>
            <a:r>
              <a:rPr lang="en-US" sz="2600" dirty="0" smtClean="0"/>
              <a:t>Exercise 1: Creating and Applying Layouts
Exercise 2: Applying Styles to an MVC Web Application
Exercise 3: Optional—Adapting </a:t>
            </a:r>
            <a:r>
              <a:rPr lang="en-US" sz="2600" dirty="0" err="1" smtClean="0"/>
              <a:t>Webpages</a:t>
            </a:r>
            <a:r>
              <a:rPr lang="en-US" sz="2600" dirty="0" smtClean="0"/>
              <a:t> for Mobile Browsers</a:t>
            </a:r>
            <a:endParaRPr lang="en-US" sz="2600"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40 minutes</a:t>
            </a:r>
            <a:endParaRPr lang="en-US" sz="2800">
              <a:latin typeface="Segoe U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725285"/>
          </a:xfrm>
          <a:prstGeom prst="rect">
            <a:avLst/>
          </a:prstGeom>
          <a:noFill/>
        </p:spPr>
        <p:txBody>
          <a:bodyPr vert="horz" wrap="square" rtlCol="0">
            <a:spAutoFit/>
          </a:bodyPr>
          <a:lstStyle/>
          <a:p>
            <a:pPr>
              <a:lnSpc>
                <a:spcPct val="115000"/>
              </a:lnSpc>
              <a:spcAft>
                <a:spcPts val="1000"/>
              </a:spcAft>
            </a:pPr>
            <a:r>
              <a:rPr lang="en-US" dirty="0" smtClean="0">
                <a:latin typeface="Segoe UI"/>
                <a:ea typeface="Times New Roman"/>
                <a:cs typeface="Times New Roman"/>
              </a:rPr>
              <a:t>You have created a good amount of the photo-handling functionality for the Photo Sharing web application. However, stakeholders are concerned about the basic black-and-white appearance of the application. In addition, titles and menus do not appear on every page.</a:t>
            </a:r>
          </a:p>
          <a:p>
            <a:pPr>
              <a:lnSpc>
                <a:spcPct val="115000"/>
              </a:lnSpc>
              <a:spcAft>
                <a:spcPts val="1000"/>
              </a:spcAft>
            </a:pPr>
            <a:r>
              <a:rPr lang="en-US" dirty="0" smtClean="0">
                <a:latin typeface="Segoe UI"/>
                <a:ea typeface="Times New Roman"/>
                <a:cs typeface="Times New Roman"/>
              </a:rPr>
              <a:t> To resolve these issues, your manager has asked you to implement the following user interface features:</a:t>
            </a:r>
          </a:p>
          <a:p>
            <a:pPr marR="0" lvl="1" indent="-285750">
              <a:lnSpc>
                <a:spcPct val="107000"/>
              </a:lnSpc>
              <a:spcBef>
                <a:spcPts val="0"/>
              </a:spcBef>
              <a:spcAft>
                <a:spcPts val="800"/>
              </a:spcAft>
              <a:buFont typeface="Courier New"/>
              <a:buChar char="o"/>
            </a:pPr>
            <a:r>
              <a:rPr lang="en-US" i="1" dirty="0" smtClean="0">
                <a:latin typeface="Segoe UI"/>
                <a:ea typeface="Times New Roman"/>
                <a:cs typeface="Times New Roman"/>
              </a:rPr>
              <a:t>A layout for all </a:t>
            </a:r>
            <a:r>
              <a:rPr lang="en-US" i="1" dirty="0" err="1" smtClean="0">
                <a:latin typeface="Segoe UI"/>
                <a:ea typeface="Times New Roman"/>
                <a:cs typeface="Times New Roman"/>
              </a:rPr>
              <a:t>webpages</a:t>
            </a:r>
            <a:r>
              <a:rPr lang="en-US" dirty="0" smtClean="0">
                <a:latin typeface="Segoe UI"/>
                <a:ea typeface="Times New Roman"/>
                <a:cs typeface="Times New Roman"/>
              </a:rPr>
              <a:t>. The layout should include common elements, such as the main menu and breadcrumb controls, which should appear on every page of the application.</a:t>
            </a:r>
          </a:p>
          <a:p>
            <a:pPr marR="0" lvl="1" indent="-285750">
              <a:lnSpc>
                <a:spcPct val="107000"/>
              </a:lnSpc>
              <a:spcBef>
                <a:spcPts val="0"/>
              </a:spcBef>
              <a:spcAft>
                <a:spcPts val="800"/>
              </a:spcAft>
              <a:buFont typeface="Courier New"/>
              <a:buChar char="o"/>
            </a:pPr>
            <a:r>
              <a:rPr lang="en-US" i="1" dirty="0" smtClean="0">
                <a:latin typeface="Segoe UI"/>
                <a:ea typeface="Times New Roman"/>
                <a:cs typeface="Times New Roman"/>
              </a:rPr>
              <a:t>A style sheet and images for all </a:t>
            </a:r>
            <a:r>
              <a:rPr lang="en-US" i="1" dirty="0" err="1" smtClean="0">
                <a:latin typeface="Segoe UI"/>
                <a:ea typeface="Times New Roman"/>
                <a:cs typeface="Times New Roman"/>
              </a:rPr>
              <a:t>webpages</a:t>
            </a:r>
            <a:r>
              <a:rPr lang="en-US" dirty="0" smtClean="0">
                <a:latin typeface="Segoe UI"/>
                <a:ea typeface="Times New Roman"/>
                <a:cs typeface="Times New Roman"/>
              </a:rPr>
              <a:t>.</a:t>
            </a:r>
            <a:r>
              <a:rPr lang="en-US" i="1" dirty="0" smtClean="0">
                <a:latin typeface="Segoe UI"/>
                <a:ea typeface="Times New Roman"/>
                <a:cs typeface="Times New Roman"/>
              </a:rPr>
              <a:t> </a:t>
            </a:r>
            <a:r>
              <a:rPr lang="en-US" dirty="0" smtClean="0">
                <a:latin typeface="Segoe UI"/>
                <a:ea typeface="Times New Roman"/>
                <a:cs typeface="Times New Roman"/>
              </a:rPr>
              <a:t>The web design team has provided an HTML mock-up application to show how the final product should look. This mock-up includes a style sheet and image files. You need to import these files and apply them to every page of the application.</a:t>
            </a:r>
          </a:p>
          <a:p>
            <a:pPr marR="0" lvl="1" indent="-285750">
              <a:lnSpc>
                <a:spcPct val="107000"/>
              </a:lnSpc>
              <a:spcBef>
                <a:spcPts val="0"/>
              </a:spcBef>
              <a:spcAft>
                <a:spcPts val="800"/>
              </a:spcAft>
              <a:buFont typeface="Courier New"/>
              <a:buChar char="o"/>
            </a:pPr>
            <a:r>
              <a:rPr lang="en-US" i="1" dirty="0" smtClean="0">
                <a:latin typeface="Segoe UI"/>
                <a:ea typeface="Times New Roman"/>
                <a:cs typeface="Times New Roman"/>
              </a:rPr>
              <a:t>A mobile-specific view</a:t>
            </a:r>
            <a:r>
              <a:rPr lang="en-US" dirty="0" smtClean="0">
                <a:latin typeface="Segoe UI"/>
                <a:ea typeface="Times New Roman"/>
                <a:cs typeface="Times New Roman"/>
              </a:rPr>
              <a:t>. The web application should be accessible from mobile devices such as mobile phones and tablets. In particular, you need to ensure that devices with narrow screens can access photos easily.</a:t>
            </a:r>
            <a:endParaRPr lang="en-US" dirty="0">
              <a:latin typeface="Segoe UI"/>
              <a:ea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dirty="0" smtClean="0"/>
              <a:t>When you first browsed the web application in Exercise 1, why was the menu and the breadcrumb trail visible on the home page, but not on the All Photos page or any other page?
When you first viewed the site as a mobile browser in Exercise 3, what are the problems you came across with the display of the site heading and menu?</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Real-world Issues and Scenarios
Review Question(s)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Using Layouts</a:t>
            </a:r>
            <a:endParaRPr lang="en-US"/>
          </a:p>
        </p:txBody>
      </p:sp>
      <p:sp>
        <p:nvSpPr>
          <p:cNvPr id="3" name="Text Placeholder 2"/>
          <p:cNvSpPr>
            <a:spLocks noGrp="1"/>
          </p:cNvSpPr>
          <p:nvPr>
            <p:ph type="body" idx="1"/>
          </p:nvPr>
        </p:nvSpPr>
        <p:spPr/>
        <p:txBody>
          <a:bodyPr/>
          <a:lstStyle/>
          <a:p>
            <a:r>
              <a:rPr lang="en-US" smtClean="0"/>
              <a:t>What Are Layouts?
Creating a Layout
Linking Views and Layouts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Layouts?</a:t>
            </a:r>
            <a:endParaRPr lang="en-US"/>
          </a:p>
        </p:txBody>
      </p:sp>
      <p:sp>
        <p:nvSpPr>
          <p:cNvPr id="4" name="Rectangle 3"/>
          <p:cNvSpPr>
            <a:spLocks noChangeArrowheads="1"/>
          </p:cNvSpPr>
          <p:nvPr/>
        </p:nvSpPr>
        <p:spPr bwMode="auto">
          <a:xfrm>
            <a:off x="3523238" y="3807584"/>
            <a:ext cx="1729700" cy="939490"/>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Layout</a:t>
            </a:r>
          </a:p>
        </p:txBody>
      </p:sp>
      <p:cxnSp>
        <p:nvCxnSpPr>
          <p:cNvPr id="5" name="Elbow Connector 4"/>
          <p:cNvCxnSpPr>
            <a:cxnSpLocks noChangeShapeType="1"/>
          </p:cNvCxnSpPr>
          <p:nvPr/>
        </p:nvCxnSpPr>
        <p:spPr bwMode="auto">
          <a:xfrm rot="10800000" flipV="1">
            <a:off x="1964988" y="4277328"/>
            <a:ext cx="1558251" cy="1189593"/>
          </a:xfrm>
          <a:prstGeom prst="bentConnector3">
            <a:avLst>
              <a:gd name="adj1" fmla="val 99942"/>
            </a:avLst>
          </a:prstGeom>
          <a:noFill/>
          <a:ln w="6350">
            <a:solidFill>
              <a:srgbClr val="5B9BD5"/>
            </a:solidFill>
            <a:miter lim="800000"/>
            <a:headEnd/>
            <a:tailEnd type="triangle" w="med" len="med"/>
          </a:ln>
        </p:spPr>
      </p:cxnSp>
      <p:cxnSp>
        <p:nvCxnSpPr>
          <p:cNvPr id="6" name="Elbow Connector 7"/>
          <p:cNvCxnSpPr>
            <a:cxnSpLocks noChangeShapeType="1"/>
          </p:cNvCxnSpPr>
          <p:nvPr/>
        </p:nvCxnSpPr>
        <p:spPr bwMode="auto">
          <a:xfrm>
            <a:off x="5252938" y="4277329"/>
            <a:ext cx="1553850" cy="1215769"/>
          </a:xfrm>
          <a:prstGeom prst="bentConnector2">
            <a:avLst/>
          </a:prstGeom>
          <a:noFill/>
          <a:ln w="6350">
            <a:solidFill>
              <a:srgbClr val="5B9BD5"/>
            </a:solidFill>
            <a:miter lim="800000"/>
            <a:headEnd/>
            <a:tailEnd type="triangle" w="med" len="med"/>
          </a:ln>
        </p:spPr>
      </p:cxnSp>
      <p:cxnSp>
        <p:nvCxnSpPr>
          <p:cNvPr id="7" name="Elbow Connector 6"/>
          <p:cNvCxnSpPr>
            <a:cxnSpLocks noChangeShapeType="1"/>
          </p:cNvCxnSpPr>
          <p:nvPr/>
        </p:nvCxnSpPr>
        <p:spPr bwMode="auto">
          <a:xfrm rot="5400000">
            <a:off x="4007372" y="5123900"/>
            <a:ext cx="757542" cy="3891"/>
          </a:xfrm>
          <a:prstGeom prst="bentConnector3">
            <a:avLst>
              <a:gd name="adj1" fmla="val 50000"/>
            </a:avLst>
          </a:prstGeom>
          <a:noFill/>
          <a:ln w="6350">
            <a:solidFill>
              <a:srgbClr val="5B9BD5"/>
            </a:solidFill>
            <a:miter lim="800000"/>
            <a:headEnd/>
            <a:tailEnd type="triangle" w="med" len="med"/>
          </a:ln>
        </p:spPr>
      </p:cxnSp>
      <p:sp>
        <p:nvSpPr>
          <p:cNvPr id="8" name="Rectangle 7"/>
          <p:cNvSpPr>
            <a:spLocks noChangeArrowheads="1"/>
          </p:cNvSpPr>
          <p:nvPr/>
        </p:nvSpPr>
        <p:spPr bwMode="auto">
          <a:xfrm>
            <a:off x="1389292" y="5533597"/>
            <a:ext cx="1367007" cy="732581"/>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View</a:t>
            </a:r>
          </a:p>
        </p:txBody>
      </p:sp>
      <p:sp>
        <p:nvSpPr>
          <p:cNvPr id="9" name="Rectangle 8"/>
          <p:cNvSpPr>
            <a:spLocks noChangeArrowheads="1"/>
          </p:cNvSpPr>
          <p:nvPr/>
        </p:nvSpPr>
        <p:spPr bwMode="auto">
          <a:xfrm>
            <a:off x="3700693" y="5504616"/>
            <a:ext cx="1367007" cy="732581"/>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View</a:t>
            </a:r>
          </a:p>
        </p:txBody>
      </p:sp>
      <p:sp>
        <p:nvSpPr>
          <p:cNvPr id="10" name="Rectangle 9"/>
          <p:cNvSpPr>
            <a:spLocks noChangeArrowheads="1"/>
          </p:cNvSpPr>
          <p:nvPr/>
        </p:nvSpPr>
        <p:spPr bwMode="auto">
          <a:xfrm>
            <a:off x="6123284" y="5493098"/>
            <a:ext cx="1367007" cy="732581"/>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View</a:t>
            </a:r>
          </a:p>
        </p:txBody>
      </p:sp>
      <p:cxnSp>
        <p:nvCxnSpPr>
          <p:cNvPr id="11" name="Straight Arrow Connector 10"/>
          <p:cNvCxnSpPr/>
          <p:nvPr/>
        </p:nvCxnSpPr>
        <p:spPr bwMode="auto">
          <a:xfrm>
            <a:off x="4669277" y="3463047"/>
            <a:ext cx="0" cy="62257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sp>
        <p:nvSpPr>
          <p:cNvPr id="12" name="TextBox 11"/>
          <p:cNvSpPr txBox="1"/>
          <p:nvPr/>
        </p:nvSpPr>
        <p:spPr>
          <a:xfrm>
            <a:off x="704223" y="1031132"/>
            <a:ext cx="7700475" cy="230832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smtClean="0">
                <a:latin typeface="Segoe UI" pitchFamily="34" charset="0"/>
                <a:cs typeface="Segoe UI" pitchFamily="34" charset="0"/>
              </a:rPr>
              <a:t>Layouts:</a:t>
            </a:r>
          </a:p>
          <a:p>
            <a:endParaRPr lang="en-US" sz="2400" b="0" dirty="0" smtClean="0">
              <a:latin typeface="Segoe UI" pitchFamily="34" charset="0"/>
              <a:cs typeface="Segoe UI" pitchFamily="34" charset="0"/>
            </a:endParaRPr>
          </a:p>
          <a:p>
            <a:pPr marL="228600" indent="-228600">
              <a:buFont typeface="Arial" pitchFamily="34" charset="0"/>
              <a:buChar char="•"/>
            </a:pPr>
            <a:r>
              <a:rPr lang="en-US" sz="2400" b="0" dirty="0" smtClean="0">
                <a:latin typeface="Segoe UI" pitchFamily="34" charset="0"/>
                <a:cs typeface="Segoe UI" pitchFamily="34" charset="0"/>
              </a:rPr>
              <a:t>Allow you to create a style template for a web application</a:t>
            </a:r>
          </a:p>
          <a:p>
            <a:pPr marL="228600" indent="-228600">
              <a:buFont typeface="Arial" pitchFamily="34" charset="0"/>
              <a:buChar char="•"/>
            </a:pPr>
            <a:r>
              <a:rPr lang="en-US" sz="2400" b="0" dirty="0" smtClean="0">
                <a:latin typeface="Segoe UI" pitchFamily="34" charset="0"/>
                <a:cs typeface="Segoe UI" pitchFamily="34" charset="0"/>
              </a:rPr>
              <a:t>Allow you to define the content layout, to share across all views</a:t>
            </a:r>
            <a:endParaRPr lang="en-US" sz="2400" b="0" dirty="0">
              <a:latin typeface="Segoe UI" pitchFamily="34" charset="0"/>
              <a:cs typeface="Segoe U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Layout</a:t>
            </a:r>
            <a:endParaRPr lang="en-US"/>
          </a:p>
        </p:txBody>
      </p:sp>
      <p:sp>
        <p:nvSpPr>
          <p:cNvPr id="4" name="Content Placeholder 2"/>
          <p:cNvSpPr>
            <a:spLocks noGrp="1"/>
          </p:cNvSpPr>
          <p:nvPr/>
        </p:nvSpPr>
        <p:spPr bwMode="auto">
          <a:xfrm>
            <a:off x="458788" y="1021215"/>
            <a:ext cx="8119156" cy="2636385"/>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400" b="0" dirty="0" smtClean="0"/>
              <a:t>While creating layouts:</a:t>
            </a:r>
          </a:p>
          <a:p>
            <a:pPr marL="233363" indent="-233363">
              <a:buClr>
                <a:schemeClr val="accent2">
                  <a:lumMod val="75000"/>
                </a:schemeClr>
              </a:buClr>
              <a:buFont typeface="Arial" pitchFamily="34" charset="0"/>
              <a:buChar char="•"/>
            </a:pPr>
            <a:r>
              <a:rPr lang="en-US" sz="2400" b="0" dirty="0" smtClean="0"/>
              <a:t>You can store the layout in the \Views\Shared folder</a:t>
            </a:r>
          </a:p>
          <a:p>
            <a:pPr marL="233363" indent="-233363">
              <a:buClr>
                <a:schemeClr val="accent2">
                  <a:lumMod val="75000"/>
                </a:schemeClr>
              </a:buClr>
              <a:buFont typeface="Arial" pitchFamily="34" charset="0"/>
              <a:buChar char="•"/>
            </a:pPr>
            <a:r>
              <a:rPr lang="en-US" sz="2400" b="0" dirty="0" smtClean="0"/>
              <a:t>You can use the </a:t>
            </a:r>
            <a:r>
              <a:rPr lang="en-US" sz="2400" dirty="0" smtClean="0"/>
              <a:t>@</a:t>
            </a:r>
            <a:r>
              <a:rPr lang="en-US" sz="2400" dirty="0" err="1" smtClean="0"/>
              <a:t>RenderBody</a:t>
            </a:r>
            <a:r>
              <a:rPr lang="en-US" sz="2400" dirty="0" smtClean="0"/>
              <a:t>() </a:t>
            </a:r>
            <a:r>
              <a:rPr lang="en-US" sz="2400" b="0" dirty="0" smtClean="0"/>
              <a:t>method to help place content of a view in the layout</a:t>
            </a:r>
          </a:p>
          <a:p>
            <a:pPr marL="233363" indent="-233363">
              <a:buClr>
                <a:schemeClr val="accent2">
                  <a:lumMod val="75000"/>
                </a:schemeClr>
              </a:buClr>
              <a:buFont typeface="Arial" pitchFamily="34" charset="0"/>
              <a:buChar char="•"/>
            </a:pPr>
            <a:r>
              <a:rPr lang="en-US" sz="2400" b="0" dirty="0" smtClean="0"/>
              <a:t>You can use the </a:t>
            </a:r>
            <a:r>
              <a:rPr lang="en-US" sz="2400" dirty="0" err="1" smtClean="0"/>
              <a:t>ViewBag</a:t>
            </a:r>
            <a:r>
              <a:rPr lang="en-US" sz="2400" b="0" dirty="0" smtClean="0"/>
              <a:t> object to pass information between a view and a layout</a:t>
            </a:r>
          </a:p>
          <a:p>
            <a:pPr marL="0" indent="0">
              <a:buNone/>
            </a:pPr>
            <a:endParaRPr lang="en-US" sz="2400" dirty="0" smtClean="0"/>
          </a:p>
          <a:p>
            <a:pPr lvl="1">
              <a:buNone/>
            </a:pPr>
            <a:endParaRPr lang="en-US" sz="1600" dirty="0" smtClean="0">
              <a:latin typeface="Lucida Sans Unicode" pitchFamily="34" charset="0"/>
              <a:cs typeface="Lucida Sans Unicode" pitchFamily="34" charset="0"/>
            </a:endParaRPr>
          </a:p>
          <a:p>
            <a:endParaRPr lang="en-US" dirty="0"/>
          </a:p>
        </p:txBody>
      </p:sp>
      <p:sp>
        <p:nvSpPr>
          <p:cNvPr id="5" name="Rectangle 4"/>
          <p:cNvSpPr/>
          <p:nvPr/>
        </p:nvSpPr>
        <p:spPr>
          <a:xfrm>
            <a:off x="1053258" y="3706182"/>
            <a:ext cx="7709742" cy="280076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&lt;!DOCTYPE html</a:t>
            </a:r>
            <a:r>
              <a:rPr lang="en-US" b="0" dirty="0" smtClean="0">
                <a:latin typeface="Lucida Sans Unicode" pitchFamily="34" charset="0"/>
                <a:ea typeface="Times New Roman" panose="02020603050405020304" pitchFamily="18" charset="0"/>
                <a:cs typeface="Lucida Sans Unicode" pitchFamily="34" charset="0"/>
              </a:rPr>
              <a:t>&gt;&lt;</a:t>
            </a:r>
            <a:r>
              <a:rPr lang="en-US" b="0" dirty="0">
                <a:latin typeface="Lucida Sans Unicode" pitchFamily="34" charset="0"/>
                <a:ea typeface="Times New Roman" panose="02020603050405020304" pitchFamily="18" charset="0"/>
                <a:cs typeface="Lucida Sans Unicode" pitchFamily="34" charset="0"/>
              </a:rPr>
              <a:t>html</a:t>
            </a:r>
            <a:r>
              <a:rPr lang="en-US" b="0" dirty="0" smtClean="0">
                <a:latin typeface="Lucida Sans Unicode" pitchFamily="34" charset="0"/>
                <a:ea typeface="Times New Roman" panose="02020603050405020304" pitchFamily="18" charset="0"/>
                <a:cs typeface="Lucida Sans Unicode" pitchFamily="34" charset="0"/>
              </a:rPr>
              <a:t>&gt;&lt;</a:t>
            </a:r>
            <a:r>
              <a:rPr lang="en-US" b="0" dirty="0">
                <a:latin typeface="Lucida Sans Unicode" pitchFamily="34" charset="0"/>
                <a:ea typeface="Times New Roman" panose="02020603050405020304" pitchFamily="18" charset="0"/>
                <a:cs typeface="Lucida Sans Unicode" pitchFamily="34" charset="0"/>
              </a:rPr>
              <a:t>head&gt;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&lt;meta name="viewport" content="width=device-width" /&gt;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&lt;title&gt;@</a:t>
            </a:r>
            <a:r>
              <a:rPr lang="en-US" b="0" dirty="0" err="1">
                <a:latin typeface="Lucida Sans Unicode" pitchFamily="34" charset="0"/>
                <a:ea typeface="Times New Roman" panose="02020603050405020304" pitchFamily="18" charset="0"/>
                <a:cs typeface="Lucida Sans Unicode" pitchFamily="34" charset="0"/>
              </a:rPr>
              <a:t>ViewBag.Title</a:t>
            </a:r>
            <a:r>
              <a:rPr lang="en-US" b="0" dirty="0">
                <a:latin typeface="Lucida Sans Unicode" pitchFamily="34" charset="0"/>
                <a:ea typeface="Times New Roman" panose="02020603050405020304" pitchFamily="18" charset="0"/>
                <a:cs typeface="Lucida Sans Unicode" pitchFamily="34" charset="0"/>
              </a:rPr>
              <a:t>&lt;/title&gt;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&lt;/head&gt;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&lt;body</a:t>
            </a:r>
            <a:r>
              <a:rPr lang="en-US" b="0" dirty="0" smtClean="0">
                <a:latin typeface="Lucida Sans Unicode" pitchFamily="34" charset="0"/>
                <a:ea typeface="Times New Roman" panose="02020603050405020304" pitchFamily="18" charset="0"/>
                <a:cs typeface="Lucida Sans Unicode" pitchFamily="34" charset="0"/>
              </a:rPr>
              <a:t>&gt;&lt;</a:t>
            </a:r>
            <a:r>
              <a:rPr lang="en-US" b="0" dirty="0">
                <a:latin typeface="Lucida Sans Unicode" pitchFamily="34" charset="0"/>
                <a:ea typeface="Times New Roman" panose="02020603050405020304" pitchFamily="18" charset="0"/>
                <a:cs typeface="Lucida Sans Unicode" pitchFamily="34" charset="0"/>
              </a:rPr>
              <a:t>div&gt;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RenderBody</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&lt;/</a:t>
            </a:r>
            <a:r>
              <a:rPr lang="en-US" b="0" dirty="0">
                <a:latin typeface="Lucida Sans Unicode" pitchFamily="34" charset="0"/>
                <a:ea typeface="Times New Roman" panose="02020603050405020304" pitchFamily="18" charset="0"/>
                <a:cs typeface="Lucida Sans Unicode" pitchFamily="34" charset="0"/>
              </a:rPr>
              <a:t>div</a:t>
            </a:r>
            <a:r>
              <a:rPr lang="en-US" b="0" dirty="0" smtClean="0">
                <a:latin typeface="Lucida Sans Unicode" pitchFamily="34" charset="0"/>
                <a:ea typeface="Times New Roman" panose="02020603050405020304" pitchFamily="18" charset="0"/>
                <a:cs typeface="Lucida Sans Unicode" pitchFamily="34" charset="0"/>
              </a:rPr>
              <a:t>&gt;&lt;/</a:t>
            </a:r>
            <a:r>
              <a:rPr lang="en-US" b="0" dirty="0">
                <a:latin typeface="Lucida Sans Unicode" pitchFamily="34" charset="0"/>
                <a:ea typeface="Times New Roman" panose="02020603050405020304" pitchFamily="18" charset="0"/>
                <a:cs typeface="Lucida Sans Unicode" pitchFamily="34" charset="0"/>
              </a:rPr>
              <a:t>body</a:t>
            </a:r>
            <a:r>
              <a:rPr lang="en-US" b="0" dirty="0" smtClean="0">
                <a:latin typeface="Lucida Sans Unicode" pitchFamily="34" charset="0"/>
                <a:ea typeface="Times New Roman" panose="02020603050405020304" pitchFamily="18" charset="0"/>
                <a:cs typeface="Lucida Sans Unicode" pitchFamily="34" charset="0"/>
              </a:rPr>
              <a:t>&gt;&lt;/html&gt;</a:t>
            </a:r>
            <a:endParaRPr lang="en-GB" b="0" dirty="0">
              <a:latin typeface="Lucida Sans Unicode" pitchFamily="34" charset="0"/>
              <a:cs typeface="Lucida Sans Unicode"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Linking Views and Layouts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To link views and layouts:</a:t>
            </a:r>
          </a:p>
          <a:p>
            <a:r>
              <a:rPr lang="en-US" dirty="0" smtClean="0"/>
              <a:t>You can add the </a:t>
            </a:r>
            <a:r>
              <a:rPr lang="en-US" b="1" dirty="0" smtClean="0"/>
              <a:t>Layout</a:t>
            </a:r>
            <a:r>
              <a:rPr lang="en-US" dirty="0" smtClean="0"/>
              <a:t> directive at the top of the view file</a:t>
            </a:r>
          </a:p>
          <a:p>
            <a:r>
              <a:rPr lang="en-US" dirty="0" smtClean="0"/>
              <a:t>You can use the </a:t>
            </a:r>
            <a:r>
              <a:rPr lang="en-US" b="1" dirty="0" err="1" smtClean="0"/>
              <a:t>ViewBag</a:t>
            </a:r>
            <a:r>
              <a:rPr lang="en-US" dirty="0" smtClean="0"/>
              <a:t> object:</a:t>
            </a:r>
          </a:p>
          <a:p>
            <a:pPr lvl="2"/>
            <a:r>
              <a:rPr lang="en-US" dirty="0" smtClean="0"/>
              <a:t>Use properties to pass information between views and templates</a:t>
            </a:r>
          </a:p>
          <a:p>
            <a:pPr lvl="2"/>
            <a:r>
              <a:rPr lang="en-US" dirty="0" smtClean="0"/>
              <a:t>Use the </a:t>
            </a:r>
            <a:r>
              <a:rPr lang="en-US" b="1" dirty="0" smtClean="0"/>
              <a:t>@section</a:t>
            </a:r>
            <a:r>
              <a:rPr lang="en-US" dirty="0" smtClean="0"/>
              <a:t> directive to define sections in the layout</a:t>
            </a:r>
          </a:p>
          <a:p>
            <a:r>
              <a:rPr lang="en-US" dirty="0" smtClean="0"/>
              <a:t>You can use the </a:t>
            </a:r>
            <a:r>
              <a:rPr lang="en-US" b="1" dirty="0" smtClean="0"/>
              <a:t>_</a:t>
            </a:r>
            <a:r>
              <a:rPr lang="en-US" b="1" dirty="0" err="1" smtClean="0"/>
              <a:t>ViewStart</a:t>
            </a:r>
            <a:r>
              <a:rPr lang="en-US" dirty="0" smtClean="0"/>
              <a:t> file to define the layout</a:t>
            </a:r>
          </a:p>
          <a:p>
            <a:pPr lvl="2"/>
            <a:r>
              <a:rPr lang="en-US" dirty="0" smtClean="0"/>
              <a:t>Add the _</a:t>
            </a:r>
            <a:r>
              <a:rPr lang="en-US" dirty="0" err="1" smtClean="0"/>
              <a:t>ViewStart.cshtml</a:t>
            </a:r>
            <a:r>
              <a:rPr lang="en-US" dirty="0" smtClean="0"/>
              <a:t> file in the \Views folder of your project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Applying CSS Styles to an MVC Application</a:t>
            </a:r>
            <a:endParaRPr lang="en-US" dirty="0"/>
          </a:p>
        </p:txBody>
      </p:sp>
      <p:sp>
        <p:nvSpPr>
          <p:cNvPr id="3" name="Text Placeholder 2"/>
          <p:cNvSpPr>
            <a:spLocks noGrp="1"/>
          </p:cNvSpPr>
          <p:nvPr>
            <p:ph type="body" idx="1"/>
          </p:nvPr>
        </p:nvSpPr>
        <p:spPr/>
        <p:txBody>
          <a:bodyPr/>
          <a:lstStyle/>
          <a:p>
            <a:r>
              <a:rPr lang="en-US" smtClean="0"/>
              <a:t>Overview of User Interface Design with Expression Blend
Importing Styles into an MVC Web Application
Demonstration: How to Apply a Consistent Look and Feel</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User Interface Design with Expression Blend</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Expression Blend for HTML:</a:t>
            </a:r>
          </a:p>
          <a:p>
            <a:pPr>
              <a:buNone/>
            </a:pPr>
            <a:endParaRPr lang="en-US" dirty="0" smtClean="0"/>
          </a:p>
          <a:p>
            <a:r>
              <a:rPr lang="en-US" dirty="0" smtClean="0"/>
              <a:t>Helps create user interfaces for Windows 8 HTML 5 applications and other web applications</a:t>
            </a:r>
          </a:p>
          <a:p>
            <a:endParaRPr lang="en-US" dirty="0" smtClean="0"/>
          </a:p>
          <a:p>
            <a:r>
              <a:rPr lang="en-US" dirty="0" smtClean="0"/>
              <a:t>Includes a visual designer</a:t>
            </a:r>
          </a:p>
          <a:p>
            <a:endParaRPr lang="en-US" dirty="0" smtClean="0"/>
          </a:p>
          <a:p>
            <a:r>
              <a:rPr lang="en-US" dirty="0" smtClean="0"/>
              <a:t>Includes the interactive mode</a:t>
            </a:r>
          </a:p>
          <a:p>
            <a:endParaRPr lang="en-US" dirty="0" smtClean="0"/>
          </a:p>
          <a:p>
            <a:r>
              <a:rPr lang="en-US" dirty="0" smtClean="0"/>
              <a:t>Allows editing </a:t>
            </a:r>
            <a:r>
              <a:rPr lang="en-US" dirty="0" err="1" smtClean="0"/>
              <a:t>CSS</a:t>
            </a:r>
            <a:r>
              <a:rPr lang="en-US" dirty="0" smtClean="0"/>
              <a:t> on the graphical user interface</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Styles into an MVC Web Application</a:t>
            </a:r>
            <a:endParaRPr lang="en-US" dirty="0"/>
          </a:p>
        </p:txBody>
      </p:sp>
      <p:sp>
        <p:nvSpPr>
          <p:cNvPr id="4" name="Content Placeholder 2"/>
          <p:cNvSpPr>
            <a:spLocks noGrp="1"/>
          </p:cNvSpPr>
          <p:nvPr/>
        </p:nvSpPr>
        <p:spPr bwMode="auto">
          <a:xfrm>
            <a:off x="458788" y="1021215"/>
            <a:ext cx="8119156" cy="4007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400" b="0" dirty="0" smtClean="0">
                <a:latin typeface="Segoe UI" pitchFamily="34" charset="0"/>
                <a:ea typeface="Segoe UI" pitchFamily="34" charset="0"/>
                <a:cs typeface="Segoe UI" pitchFamily="34" charset="0"/>
              </a:rPr>
              <a:t>After importing the CSS file:</a:t>
            </a:r>
          </a:p>
          <a:p>
            <a:pPr marL="114300" indent="-114300">
              <a:buFont typeface="Arial" pitchFamily="34" charset="0"/>
              <a:buChar char="•"/>
            </a:pPr>
            <a:r>
              <a:rPr lang="en-US" sz="2400" b="0" dirty="0" smtClean="0">
                <a:latin typeface="Segoe UI" pitchFamily="34" charset="0"/>
                <a:ea typeface="Segoe UI" pitchFamily="34" charset="0"/>
                <a:cs typeface="Segoe UI" pitchFamily="34" charset="0"/>
              </a:rPr>
              <a:t>You should modify the layout of the web application by using the &lt;link&gt; element</a:t>
            </a:r>
          </a:p>
          <a:p>
            <a:pPr marL="114300" indent="-114300">
              <a:buFont typeface="Arial" pitchFamily="34" charset="0"/>
              <a:buChar char="•"/>
            </a:pPr>
            <a:r>
              <a:rPr lang="en-US" sz="2400" b="0" dirty="0" smtClean="0">
                <a:latin typeface="Segoe UI" pitchFamily="34" charset="0"/>
                <a:ea typeface="Segoe UI" pitchFamily="34" charset="0"/>
                <a:cs typeface="Segoe UI" pitchFamily="34" charset="0"/>
              </a:rPr>
              <a:t>You can add </a:t>
            </a:r>
            <a:r>
              <a:rPr lang="en-US" sz="2400" b="0" dirty="0" err="1" smtClean="0">
                <a:latin typeface="Segoe UI" pitchFamily="34" charset="0"/>
                <a:ea typeface="Segoe UI" pitchFamily="34" charset="0"/>
                <a:cs typeface="Segoe UI" pitchFamily="34" charset="0"/>
              </a:rPr>
              <a:t>CSS</a:t>
            </a:r>
            <a:r>
              <a:rPr lang="en-US" sz="2400" b="0" dirty="0" smtClean="0">
                <a:latin typeface="Segoe UI" pitchFamily="34" charset="0"/>
                <a:ea typeface="Segoe UI" pitchFamily="34" charset="0"/>
                <a:cs typeface="Segoe UI" pitchFamily="34" charset="0"/>
              </a:rPr>
              <a:t> selectors to define how the styles should be applied:</a:t>
            </a:r>
          </a:p>
          <a:p>
            <a:pPr marL="571500" lvl="1" indent="-114300">
              <a:buFont typeface="Arial" pitchFamily="34" charset="0"/>
              <a:buChar char="•"/>
            </a:pPr>
            <a:r>
              <a:rPr lang="en-US" sz="2400" b="0" dirty="0" err="1" smtClean="0">
                <a:latin typeface="Segoe UI" pitchFamily="34" charset="0"/>
                <a:ea typeface="Segoe UI" pitchFamily="34" charset="0"/>
                <a:cs typeface="Segoe UI" pitchFamily="34" charset="0"/>
              </a:rPr>
              <a:t>CSS</a:t>
            </a:r>
            <a:r>
              <a:rPr lang="en-US" sz="2400" b="0" dirty="0" smtClean="0">
                <a:latin typeface="Segoe UI" pitchFamily="34" charset="0"/>
                <a:ea typeface="Segoe UI" pitchFamily="34" charset="0"/>
                <a:cs typeface="Segoe UI" pitchFamily="34" charset="0"/>
              </a:rPr>
              <a:t> class selectors help specify a style for a group of elements</a:t>
            </a:r>
          </a:p>
          <a:p>
            <a:pPr marL="571500" lvl="1" indent="-114300">
              <a:buFont typeface="Arial" pitchFamily="34" charset="0"/>
              <a:buChar char="•"/>
            </a:pPr>
            <a:r>
              <a:rPr lang="en-US" sz="2400" b="0" dirty="0" smtClean="0">
                <a:latin typeface="Segoe UI" pitchFamily="34" charset="0"/>
                <a:ea typeface="Segoe UI" pitchFamily="34" charset="0"/>
                <a:cs typeface="Segoe UI" pitchFamily="34" charset="0"/>
              </a:rPr>
              <a:t>CSS id selectors help specify a style for any unique element in the HTML code</a:t>
            </a:r>
            <a:endParaRPr lang="en-US" sz="2400" b="0" dirty="0"/>
          </a:p>
        </p:txBody>
      </p:sp>
      <p:sp>
        <p:nvSpPr>
          <p:cNvPr id="5" name="Rectangle 4"/>
          <p:cNvSpPr/>
          <p:nvPr/>
        </p:nvSpPr>
        <p:spPr>
          <a:xfrm>
            <a:off x="4462830" y="5681655"/>
            <a:ext cx="4363695"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Unicode" pitchFamily="34" charset="0"/>
                <a:ea typeface="Times New Roman" panose="02020603050405020304" pitchFamily="18" charset="0"/>
                <a:cs typeface="Lucida Sans Unicode" pitchFamily="34" charset="0"/>
              </a:rPr>
              <a:t>&lt;p class="menu"&gt; this is menu&lt;/p&gt;</a:t>
            </a:r>
            <a:endParaRPr lang="en-GB" b="0" dirty="0">
              <a:latin typeface="Lucida Sans Unicode" pitchFamily="34" charset="0"/>
              <a:cs typeface="Lucida Sans Unicode" pitchFamily="34" charset="0"/>
            </a:endParaRPr>
          </a:p>
        </p:txBody>
      </p:sp>
      <p:sp>
        <p:nvSpPr>
          <p:cNvPr id="6" name="Rectangle 5"/>
          <p:cNvSpPr/>
          <p:nvPr/>
        </p:nvSpPr>
        <p:spPr>
          <a:xfrm>
            <a:off x="609600" y="5021793"/>
            <a:ext cx="2971800" cy="132497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.menu</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font-weight:bold</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
        <p:nvSpPr>
          <p:cNvPr id="7" name="Right Arrow 6"/>
          <p:cNvSpPr/>
          <p:nvPr/>
        </p:nvSpPr>
        <p:spPr bwMode="auto">
          <a:xfrm>
            <a:off x="3657600" y="5681655"/>
            <a:ext cx="613569" cy="369332"/>
          </a:xfrm>
          <a:prstGeom prst="rightArrow">
            <a:avLst/>
          </a:prstGeom>
          <a:solidFill>
            <a:schemeClr val="accent2">
              <a:lumMod val="75000"/>
            </a:schemeClr>
          </a:solidFill>
          <a:ln>
            <a:solidFill>
              <a:schemeClr val="accent2">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Itucation_master_MS</Template>
  <TotalTime>164</TotalTime>
  <Words>3579</Words>
  <Application>Microsoft Office PowerPoint</Application>
  <PresentationFormat>On-screen Show (4:3)</PresentationFormat>
  <Paragraphs>338</Paragraphs>
  <Slides>24</Slides>
  <Notes>24</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Segoe UI</vt:lpstr>
      <vt:lpstr>Arial</vt:lpstr>
      <vt:lpstr>Wingdings</vt:lpstr>
      <vt:lpstr>Lucida Sans Unicode</vt:lpstr>
      <vt:lpstr>Courier New</vt:lpstr>
      <vt:lpstr>Segoe Light</vt:lpstr>
      <vt:lpstr>Times New Roman</vt:lpstr>
      <vt:lpstr>Verdana</vt:lpstr>
      <vt:lpstr>Calibri</vt:lpstr>
      <vt:lpstr>Itucation_master_MS</vt:lpstr>
      <vt:lpstr>Module08</vt:lpstr>
      <vt:lpstr>Module Overview</vt:lpstr>
      <vt:lpstr>Lesson 1: Using Layouts</vt:lpstr>
      <vt:lpstr>What Are Layouts?</vt:lpstr>
      <vt:lpstr>Creating a Layout</vt:lpstr>
      <vt:lpstr>Linking Views and Layouts</vt:lpstr>
      <vt:lpstr>Lesson 2: Applying CSS Styles to an MVC Application</vt:lpstr>
      <vt:lpstr>Overview of User Interface Design with Expression Blend</vt:lpstr>
      <vt:lpstr>Importing Styles into an MVC Web Application</vt:lpstr>
      <vt:lpstr>Demonstration: How to Apply a Consistent Look and Feel</vt:lpstr>
      <vt:lpstr>PowerPoint Presentation</vt:lpstr>
      <vt:lpstr>PowerPoint Presentation</vt:lpstr>
      <vt:lpstr>PowerPoint Presentation</vt:lpstr>
      <vt:lpstr>PowerPoint Presentation</vt:lpstr>
      <vt:lpstr>PowerPoint Presentation</vt:lpstr>
      <vt:lpstr>Lesson 3: Creating an Adaptive User Interface</vt:lpstr>
      <vt:lpstr>The HTML5 Viewport Attribute</vt:lpstr>
      <vt:lpstr>CSS Media Queries</vt:lpstr>
      <vt:lpstr>MVC 4 Templates and Mobile-Specific Views</vt:lpstr>
      <vt:lpstr>jQuery Mobile</vt:lpstr>
      <vt:lpstr>Lab: Applying Styles to MVC 4 Web Applications</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Module08</dc:title>
  <dc:creator>karthi</dc:creator>
  <cp:lastModifiedBy>Jens Lindhardt</cp:lastModifiedBy>
  <cp:revision>19</cp:revision>
  <dcterms:created xsi:type="dcterms:W3CDTF">2013-05-27T06:23:30Z</dcterms:created>
  <dcterms:modified xsi:type="dcterms:W3CDTF">2015-03-24T07:48:40Z</dcterms:modified>
</cp:coreProperties>
</file>