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8AE5-755D-CEE2-9B98-6D28D624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5168-F7A0-D05C-2E5D-45BA58E7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5048-F223-C975-A5D8-842A15C2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F73E-94A6-3960-BFBF-D14A95D2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65B7-2F96-CE67-9251-33646D89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F654-C8E4-9BCE-DF4B-5C9E645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E5F55-D203-545F-F32D-F26735A7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F874-E58C-41F2-C4B0-41E1BE6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9ACE-733A-681B-80A0-72B1C3D1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FBE1-0FC1-60C8-8547-8EF073EF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034D3-250C-CCE9-0A21-FD2C837A1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86910-EE34-9850-1D3C-3056FB7CF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28EA-F412-3F4A-CCFF-52E5413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3926-C663-A47C-AFA8-EA19ACDA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1CCE-D81B-10C9-D0C8-31C16355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BE10-6EA9-0F25-167D-221A94BA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A736-A553-FEB5-C9C5-CC110B91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1E37-F3C1-276D-151D-BBE7CE2C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B9B8-5386-4444-64C8-2B43FB7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C904-4622-F137-5637-7563B48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2B7-2982-663B-2D78-512540B0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74C2-D3E0-E846-8018-4D6B1522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5EF4-ED98-A608-B550-F8881185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9E7F-E3E0-EEFC-FA24-406E54F2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DCB2-22AE-DEB7-6058-7C28316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AB5A-BA64-8D0A-A9B1-219C8EA9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EDD-A1EE-08F0-20AC-50ADCEB4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767-7D36-A947-8ABA-6E79FB6B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73DA6-7D4C-2437-1FA6-3915D3A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BFD8-EC31-70CA-6AB4-84FA4EB0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DDA9-654B-CA13-4151-C4D674F9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B5C-DED2-BB5E-793B-B42496A0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CE5F-39BA-BB38-643C-1A211899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0CD6-7F78-6E60-E4C5-BBDD4384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5B283-B61B-EBC1-69E6-B8567DAF8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6726-6BE5-85B8-F979-480E8CB1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FB1A-21AF-028F-2BF2-43E83F29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2A83D-23B0-6738-E66C-F94B5855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10C0-5F67-0FAD-7717-74F5A2D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E18-223E-0F6E-1816-7921D47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0BCE0-270F-0014-13B8-BBF0C2F0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36B6-A063-56B8-3D84-EFB6297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DB39B-F144-5E6A-591D-18084E2A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1CF93-1DE9-0682-D9A4-25A96626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53783-37C1-EF67-1DAC-9FFA994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BE12-8B31-29ED-FDFB-952E1630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C052-DA04-374E-6915-ECD91E5A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3B24-F834-0D76-1C4B-3DDDD280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B27F1-4337-51DC-3648-7EB05209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0E881-F3C0-3993-0B80-11D80A5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8DBA-EFA0-D812-F3E1-40B950D7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69B3-DE6F-BEBC-92B0-41C703B0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125-226C-4D13-7B7A-4EEB0E8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658C6-0A53-65B9-6D12-D49332EA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AE368-20C2-0047-C0B8-74CADAC5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604A-8DA6-A86A-3901-BB42A5C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A5166-185E-7002-C54C-5DDD0257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9779B-9375-51E4-F7FA-2BA410C5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0F744-AF17-A4D0-493E-F950A580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45D8-B389-9AFF-F331-2923B9B36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F242-97AC-1667-361E-C36C5A46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D8F0-FDF3-48FE-89C9-7B73FACDA73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4905-E972-C6DB-41F1-9293DEBE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EF2C-2591-8F6E-F1C5-07F408107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62D6-A240-4447-A680-778F7494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B55C-F0D8-7948-3335-F83B3B675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Analysis Tool for Railway Network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A2F9-EAA7-03A5-BABD-C0C913ED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2543"/>
          </a:xfrm>
        </p:spPr>
        <p:txBody>
          <a:bodyPr>
            <a:normAutofit/>
          </a:bodyPr>
          <a:lstStyle/>
          <a:p>
            <a:r>
              <a:rPr lang="en-GB" sz="2800" dirty="0"/>
              <a:t>Design of Algorithms (DA) – Spring 2023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D05B6-1D14-93B7-EE14-A82834345999}"/>
              </a:ext>
            </a:extLst>
          </p:cNvPr>
          <p:cNvSpPr txBox="1"/>
          <p:nvPr/>
        </p:nvSpPr>
        <p:spPr>
          <a:xfrm>
            <a:off x="8773064" y="5735637"/>
            <a:ext cx="515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Luís Ganço (202004196)</a:t>
            </a:r>
          </a:p>
          <a:p>
            <a:r>
              <a:rPr lang="en-GB" dirty="0"/>
              <a:t>Linda Rodrigues (202005545)</a:t>
            </a:r>
          </a:p>
          <a:p>
            <a:r>
              <a:rPr lang="en-GB" dirty="0"/>
              <a:t>Eduardo Gonçalves (201907116)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9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9E0-BC22-31F2-2FFF-50F70B04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T2.1: Calculate the maximum number of trains that can simultaneously travel between two specific stations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A4FD8-B97F-8438-BBD6-22C4CABD1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15"/>
          <a:stretch/>
        </p:blipFill>
        <p:spPr>
          <a:xfrm>
            <a:off x="670138" y="2985979"/>
            <a:ext cx="6791320" cy="34061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695E-8FB2-E321-A9EE-E8395EE7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520" y="2980779"/>
            <a:ext cx="3978342" cy="2658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FC3FB-7E29-77E8-DCD6-456D152719DB}"/>
              </a:ext>
            </a:extLst>
          </p:cNvPr>
          <p:cNvSpPr txBox="1"/>
          <p:nvPr/>
        </p:nvSpPr>
        <p:spPr>
          <a:xfrm>
            <a:off x="838200" y="1655672"/>
            <a:ext cx="9463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implementation</a:t>
            </a:r>
            <a:r>
              <a:rPr lang="pt-PT" sz="2400" dirty="0"/>
              <a:t> uses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Edmonds-Karp</a:t>
            </a:r>
            <a:r>
              <a:rPr lang="pt-PT" sz="2400" dirty="0"/>
              <a:t> </a:t>
            </a:r>
            <a:r>
              <a:rPr lang="pt-PT" sz="2400" dirty="0" err="1"/>
              <a:t>Algorithm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Use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>
                <a:solidFill>
                  <a:schemeClr val="accent2"/>
                </a:solidFill>
              </a:rPr>
              <a:t>getMaxCapacity</a:t>
            </a:r>
            <a:r>
              <a:rPr lang="pt-PT" sz="2400" dirty="0">
                <a:solidFill>
                  <a:schemeClr val="accent2"/>
                </a:solidFill>
              </a:rPr>
              <a:t> </a:t>
            </a:r>
            <a:r>
              <a:rPr lang="pt-PT" sz="2400" dirty="0" err="1"/>
              <a:t>function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66F2D-024B-21CB-ECF3-4147058F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20" y="5755568"/>
            <a:ext cx="3831547" cy="6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5946-35C2-C469-AD33-A942C542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T2.2: Determine, from all pairs of stations, which ones require the most amount of trains when taking full advantage of the existing network capacity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D891D-6F58-4162-2923-968137F33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6182"/>
            <a:ext cx="5952972" cy="36712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81C53-4DED-1822-A80B-3BB62E99A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05" y="3718478"/>
            <a:ext cx="4951878" cy="2066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3FD81-CB23-256E-F748-4A3C2BB11071}"/>
              </a:ext>
            </a:extLst>
          </p:cNvPr>
          <p:cNvSpPr txBox="1"/>
          <p:nvPr/>
        </p:nvSpPr>
        <p:spPr>
          <a:xfrm>
            <a:off x="958788" y="1790499"/>
            <a:ext cx="825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Use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iterators</a:t>
            </a:r>
            <a:r>
              <a:rPr lang="pt-P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Sorts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pairs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stations in </a:t>
            </a:r>
            <a:r>
              <a:rPr lang="pt-PT" sz="2400" dirty="0" err="1"/>
              <a:t>descending</a:t>
            </a:r>
            <a:r>
              <a:rPr lang="pt-PT" sz="2400" dirty="0"/>
              <a:t> </a:t>
            </a:r>
            <a:r>
              <a:rPr lang="pt-PT" sz="2400" dirty="0" err="1"/>
              <a:t>order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max</a:t>
            </a:r>
            <a:r>
              <a:rPr lang="pt-PT" sz="2400" dirty="0"/>
              <a:t> </a:t>
            </a:r>
            <a:r>
              <a:rPr lang="pt-PT" sz="2400" dirty="0" err="1"/>
              <a:t>capacity</a:t>
            </a: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3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F9A9-7A84-8B6A-C2BF-D78A9E4F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T2.3: Indicate where management should assign larger budgets for the purchasing and maintenance of trains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7194-4248-4393-B765-AC1F6F21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62739"/>
          </a:xfrm>
        </p:spPr>
        <p:txBody>
          <a:bodyPr/>
          <a:lstStyle/>
          <a:p>
            <a:r>
              <a:rPr lang="en-US" sz="2400" dirty="0"/>
              <a:t>The implementation should report the top-k municipalities and districts.</a:t>
            </a:r>
          </a:p>
          <a:p>
            <a:r>
              <a:rPr lang="en-US" sz="2400" dirty="0"/>
              <a:t>To do this, we used two files: </a:t>
            </a:r>
            <a:r>
              <a:rPr lang="en-US" sz="2400" dirty="0" err="1">
                <a:solidFill>
                  <a:schemeClr val="accent2"/>
                </a:solidFill>
              </a:rPr>
              <a:t>budgets.h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2"/>
                </a:solidFill>
              </a:rPr>
              <a:t>largerBudget.h</a:t>
            </a:r>
            <a:r>
              <a:rPr lang="en-US" sz="2400" dirty="0"/>
              <a:t>, with two functions:</a:t>
            </a:r>
            <a:br>
              <a:rPr lang="en-US" sz="2400" dirty="0"/>
            </a:br>
            <a:r>
              <a:rPr lang="en-US" sz="2400" dirty="0" err="1">
                <a:solidFill>
                  <a:schemeClr val="accent2"/>
                </a:solidFill>
              </a:rPr>
              <a:t>compareMunDis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2"/>
                </a:solidFill>
              </a:rPr>
              <a:t>largerBudget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1CFA8-45EB-5032-8044-201600C2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35" y="3921530"/>
            <a:ext cx="4058040" cy="1245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6580F-4A05-B6B9-D610-706027BF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4871"/>
            <a:ext cx="5990302" cy="38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07B7-115B-DA2D-36CA-CBC77268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T2.4: Report the maximum number of trains that can simultaneously arrive at a given station, taking into consideration the entire railway grid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A67C30-D4D5-1C5B-37CB-97C80C0C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855613"/>
            <a:ext cx="8345571" cy="24876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C9DB0-F518-342E-D9F0-3D2E4A09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678065"/>
            <a:ext cx="8345571" cy="681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F177F-8692-D308-08A3-437F40E78EFF}"/>
              </a:ext>
            </a:extLst>
          </p:cNvPr>
          <p:cNvSpPr txBox="1"/>
          <p:nvPr/>
        </p:nvSpPr>
        <p:spPr>
          <a:xfrm>
            <a:off x="838200" y="1857652"/>
            <a:ext cx="944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Use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an</a:t>
            </a:r>
            <a:r>
              <a:rPr lang="pt-PT" sz="2400" dirty="0"/>
              <a:t> </a:t>
            </a:r>
            <a:r>
              <a:rPr lang="pt-PT" sz="2400" dirty="0" err="1"/>
              <a:t>unordered</a:t>
            </a:r>
            <a:r>
              <a:rPr lang="pt-PT" sz="2400" dirty="0"/>
              <a:t> </a:t>
            </a:r>
            <a:r>
              <a:rPr lang="pt-PT" sz="2400" dirty="0" err="1"/>
              <a:t>map</a:t>
            </a:r>
            <a:r>
              <a:rPr lang="pt-PT" sz="2400" dirty="0"/>
              <a:t> to </a:t>
            </a:r>
            <a:r>
              <a:rPr lang="pt-PT" sz="2400" dirty="0" err="1"/>
              <a:t>build</a:t>
            </a:r>
            <a:r>
              <a:rPr lang="pt-PT" sz="2400" dirty="0"/>
              <a:t> a set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connected</a:t>
            </a:r>
            <a:r>
              <a:rPr lang="pt-PT" sz="2400" dirty="0"/>
              <a:t> stations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Then</a:t>
            </a:r>
            <a:r>
              <a:rPr lang="pt-PT" sz="2400" dirty="0"/>
              <a:t>, </a:t>
            </a:r>
            <a:r>
              <a:rPr lang="pt-PT" sz="2400" dirty="0" err="1"/>
              <a:t>it</a:t>
            </a:r>
            <a:r>
              <a:rPr lang="pt-PT" sz="2400" dirty="0"/>
              <a:t> </a:t>
            </a:r>
            <a:r>
              <a:rPr lang="pt-PT" sz="2400" dirty="0" err="1"/>
              <a:t>calculates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desired</a:t>
            </a:r>
            <a:r>
              <a:rPr lang="pt-PT" sz="2400" dirty="0"/>
              <a:t> </a:t>
            </a:r>
            <a:r>
              <a:rPr lang="pt-PT" sz="2400" dirty="0" err="1"/>
              <a:t>number</a:t>
            </a:r>
            <a:r>
              <a:rPr lang="pt-PT" sz="2400" dirty="0"/>
              <a:t>, </a:t>
            </a:r>
            <a:r>
              <a:rPr lang="pt-PT" sz="2400" dirty="0" err="1"/>
              <a:t>based</a:t>
            </a:r>
            <a:r>
              <a:rPr lang="pt-PT" sz="2400" dirty="0"/>
              <a:t> </a:t>
            </a:r>
            <a:r>
              <a:rPr lang="pt-PT" sz="2400" dirty="0" err="1"/>
              <a:t>on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92542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D17-5A9E-9AA7-9B1B-B8A777F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T3.1 Calculate maximum amount of trains that can simultaneously travel between two specific stations with minimum cost for the company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80B6-4B9C-3799-7C8E-1A6318F5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782"/>
          </a:xfrm>
        </p:spPr>
        <p:txBody>
          <a:bodyPr/>
          <a:lstStyle/>
          <a:p>
            <a:r>
              <a:rPr lang="en-GB" dirty="0"/>
              <a:t>Algorithm used: </a:t>
            </a:r>
            <a:r>
              <a:rPr lang="en-GB" dirty="0">
                <a:solidFill>
                  <a:schemeClr val="accent2"/>
                </a:solidFill>
              </a:rPr>
              <a:t>Dijkstra</a:t>
            </a:r>
          </a:p>
          <a:p>
            <a:r>
              <a:rPr lang="en-GB" dirty="0"/>
              <a:t>Resource: </a:t>
            </a:r>
            <a:r>
              <a:rPr lang="en-GB" dirty="0" err="1">
                <a:solidFill>
                  <a:schemeClr val="accent2"/>
                </a:solidFill>
              </a:rPr>
              <a:t>getMaxCapacity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function used previously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491A-1290-F33F-67F5-DD1F8ED2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16" y="2869324"/>
            <a:ext cx="6401097" cy="39045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B6C24A-9A14-D040-25B6-92AE2777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96" y="3994168"/>
            <a:ext cx="4605302" cy="67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A06752-E376-71EC-2452-251DECBC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97" y="5034929"/>
            <a:ext cx="4605301" cy="6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D799E-98EB-6469-1D92-1765B9AF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T4.1: Maximum number of trains that can simultaneously travel between two specific stations in a network of reduced connectivity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E2C3DB-69D9-44BC-8DB9-7BCB156B2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5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D151-0A50-4631-B0F1-842EF41A2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4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86E2B2-6544-445C-AB21-8CEB132739E8}"/>
              </a:ext>
            </a:extLst>
          </p:cNvPr>
          <p:cNvSpPr txBox="1"/>
          <p:nvPr/>
        </p:nvSpPr>
        <p:spPr>
          <a:xfrm>
            <a:off x="4553527" y="1669554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Creating the subgraph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906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EE7CA-7987-4932-8CC6-FA7C53CF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7" y="2773315"/>
            <a:ext cx="4056530" cy="1727839"/>
          </a:xfrm>
        </p:spPr>
        <p:txBody>
          <a:bodyPr>
            <a:normAutofit/>
          </a:bodyPr>
          <a:lstStyle/>
          <a:p>
            <a:r>
              <a:rPr lang="en-GB" sz="1300" dirty="0"/>
              <a:t>Applying </a:t>
            </a:r>
            <a:r>
              <a:rPr lang="en-US" sz="1300" dirty="0">
                <a:effectLst/>
              </a:rPr>
              <a:t>Ford-Fulkerson algorithm with the Edmonds-Karp optimization.</a:t>
            </a:r>
            <a:br>
              <a:rPr lang="en-US" sz="1300" dirty="0">
                <a:effectLst/>
              </a:rPr>
            </a:br>
            <a:br>
              <a:rPr lang="en-US" sz="1300" b="0" dirty="0"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effectLst/>
                <a:latin typeface="Consolas" panose="020B0609020204030204" pitchFamily="49" charset="0"/>
              </a:rPr>
            </a:br>
            <a:endParaRPr lang="pt-PT" sz="1300" dirty="0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AF15-29A4-4425-A5A0-8754FF24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endParaRPr lang="pt-PT" sz="180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57D93F-55C9-4160-B820-1A796B73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766522"/>
            <a:ext cx="2873668" cy="193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7D2A5-9959-4E16-91E9-11360685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839997"/>
            <a:ext cx="2873668" cy="1788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248CC-0A10-4ED1-933A-026403736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387822"/>
            <a:ext cx="5989328" cy="25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366-6992-6F95-9485-9116C3DF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T4.2: Provide a report on the stations that are the most affected by each segment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C19A-F23B-D429-C93A-54C06739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353D1-FE34-7AB0-43CA-E9962D98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1" y="3586204"/>
            <a:ext cx="7971588" cy="29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An Analysis Tool for Railway Network Management</vt:lpstr>
      <vt:lpstr>T2.1: Calculate the maximum number of trains that can simultaneously travel between two specific stations</vt:lpstr>
      <vt:lpstr>T2.2: Determine, from all pairs of stations, which ones require the most amount of trains when taking full advantage of the existing network capacity</vt:lpstr>
      <vt:lpstr>T2.3: Indicate where management should assign larger budgets for the purchasing and maintenance of trains</vt:lpstr>
      <vt:lpstr>T2.4: Report the maximum number of trains that can simultaneously arrive at a given station, taking into consideration the entire railway grid</vt:lpstr>
      <vt:lpstr>T3.1 Calculate maximum amount of trains that can simultaneously travel between two specific stations with minimum cost for the company</vt:lpstr>
      <vt:lpstr>T4.1: Maximum number of trains that can simultaneously travel between two specific stations in a network of reduced connectivity</vt:lpstr>
      <vt:lpstr>Applying Ford-Fulkerson algorithm with the Edmonds-Karp optimization.   </vt:lpstr>
      <vt:lpstr>T4.2: Provide a report on the stations that are the most affected by each segment failure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Tool for Railway Network Management</dc:title>
  <dc:creator>Eduardo Machado Gonçalves</dc:creator>
  <cp:lastModifiedBy>Asus</cp:lastModifiedBy>
  <cp:revision>7</cp:revision>
  <dcterms:created xsi:type="dcterms:W3CDTF">2023-04-10T21:01:16Z</dcterms:created>
  <dcterms:modified xsi:type="dcterms:W3CDTF">2023-04-10T22:41:57Z</dcterms:modified>
</cp:coreProperties>
</file>